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8" r:id="rId5"/>
    <p:sldId id="365" r:id="rId6"/>
    <p:sldId id="343" r:id="rId7"/>
    <p:sldId id="342" r:id="rId8"/>
    <p:sldId id="344" r:id="rId9"/>
    <p:sldId id="262" r:id="rId10"/>
    <p:sldId id="364" r:id="rId11"/>
    <p:sldId id="345" r:id="rId12"/>
    <p:sldId id="346" r:id="rId13"/>
    <p:sldId id="347" r:id="rId14"/>
    <p:sldId id="348" r:id="rId15"/>
    <p:sldId id="349" r:id="rId16"/>
    <p:sldId id="327" r:id="rId17"/>
    <p:sldId id="350" r:id="rId18"/>
    <p:sldId id="356" r:id="rId19"/>
    <p:sldId id="357" r:id="rId20"/>
    <p:sldId id="358" r:id="rId21"/>
    <p:sldId id="362" r:id="rId22"/>
    <p:sldId id="328" r:id="rId23"/>
    <p:sldId id="354" r:id="rId24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Yeo" initials="NY" lastIdx="3" clrIdx="0"/>
  <p:cmAuthor id="2" name="Vanessa Lee" initials="VL" lastIdx="7" clrIdx="1">
    <p:extLst>
      <p:ext uri="{19B8F6BF-5375-455C-9EA6-DF929625EA0E}">
        <p15:presenceInfo xmlns:p15="http://schemas.microsoft.com/office/powerpoint/2012/main" userId="S::vanessa.lee@veryanmed.com::d974803c-22ef-4e42-9f8b-11ddefdf48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786"/>
    <a:srgbClr val="6A93CD"/>
    <a:srgbClr val="C3DBEF"/>
    <a:srgbClr val="5093D0"/>
    <a:srgbClr val="00488A"/>
    <a:srgbClr val="5597D3"/>
    <a:srgbClr val="5B9BD5"/>
    <a:srgbClr val="000000"/>
    <a:srgbClr val="24406A"/>
    <a:srgbClr val="96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28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Lee" userId="d974803c-22ef-4e42-9f8b-11ddefdf48e8" providerId="ADAL" clId="{63D3CF09-7F2D-4746-86DC-18759070A2D9}"/>
    <pc:docChg chg="custSel addSld delSld modSld sldOrd">
      <pc:chgData name="Vanessa Lee" userId="d974803c-22ef-4e42-9f8b-11ddefdf48e8" providerId="ADAL" clId="{63D3CF09-7F2D-4746-86DC-18759070A2D9}" dt="2020-05-27T14:54:09.432" v="270" actId="1076"/>
      <pc:docMkLst>
        <pc:docMk/>
      </pc:docMkLst>
      <pc:sldChg chg="modSp mod">
        <pc:chgData name="Vanessa Lee" userId="d974803c-22ef-4e42-9f8b-11ddefdf48e8" providerId="ADAL" clId="{63D3CF09-7F2D-4746-86DC-18759070A2D9}" dt="2020-05-27T14:38:00.854" v="59" actId="313"/>
        <pc:sldMkLst>
          <pc:docMk/>
          <pc:sldMk cId="0" sldId="342"/>
        </pc:sldMkLst>
        <pc:spChg chg="mod">
          <ac:chgData name="Vanessa Lee" userId="d974803c-22ef-4e42-9f8b-11ddefdf48e8" providerId="ADAL" clId="{63D3CF09-7F2D-4746-86DC-18759070A2D9}" dt="2020-05-27T14:38:00.854" v="59" actId="313"/>
          <ac:spMkLst>
            <pc:docMk/>
            <pc:sldMk cId="0" sldId="342"/>
            <ac:spMk id="17" creationId="{42FDB02F-244F-41A6-8C3B-0168BD24B431}"/>
          </ac:spMkLst>
        </pc:spChg>
      </pc:sldChg>
      <pc:sldChg chg="modSp mod">
        <pc:chgData name="Vanessa Lee" userId="d974803c-22ef-4e42-9f8b-11ddefdf48e8" providerId="ADAL" clId="{63D3CF09-7F2D-4746-86DC-18759070A2D9}" dt="2020-05-27T14:37:24.059" v="58" actId="20577"/>
        <pc:sldMkLst>
          <pc:docMk/>
          <pc:sldMk cId="296240168" sldId="343"/>
        </pc:sldMkLst>
        <pc:spChg chg="mod">
          <ac:chgData name="Vanessa Lee" userId="d974803c-22ef-4e42-9f8b-11ddefdf48e8" providerId="ADAL" clId="{63D3CF09-7F2D-4746-86DC-18759070A2D9}" dt="2020-05-27T14:37:24.059" v="58" actId="20577"/>
          <ac:spMkLst>
            <pc:docMk/>
            <pc:sldMk cId="296240168" sldId="343"/>
            <ac:spMk id="9" creationId="{2AB286CA-8DFB-40B3-8093-E1D59B14B2FC}"/>
          </ac:spMkLst>
        </pc:spChg>
      </pc:sldChg>
      <pc:sldChg chg="addSp delSp modSp mod">
        <pc:chgData name="Vanessa Lee" userId="d974803c-22ef-4e42-9f8b-11ddefdf48e8" providerId="ADAL" clId="{63D3CF09-7F2D-4746-86DC-18759070A2D9}" dt="2020-05-27T14:53:00.399" v="260" actId="1076"/>
        <pc:sldMkLst>
          <pc:docMk/>
          <pc:sldMk cId="631813320" sldId="350"/>
        </pc:sldMkLst>
        <pc:spChg chg="mod">
          <ac:chgData name="Vanessa Lee" userId="d974803c-22ef-4e42-9f8b-11ddefdf48e8" providerId="ADAL" clId="{63D3CF09-7F2D-4746-86DC-18759070A2D9}" dt="2020-05-27T14:52:54.432" v="259" actId="1076"/>
          <ac:spMkLst>
            <pc:docMk/>
            <pc:sldMk cId="631813320" sldId="350"/>
            <ac:spMk id="3" creationId="{6F5C4244-8C33-47FA-812B-6E7325AA8E27}"/>
          </ac:spMkLst>
        </pc:spChg>
        <pc:spChg chg="mod">
          <ac:chgData name="Vanessa Lee" userId="d974803c-22ef-4e42-9f8b-11ddefdf48e8" providerId="ADAL" clId="{63D3CF09-7F2D-4746-86DC-18759070A2D9}" dt="2020-05-27T14:53:00.399" v="260" actId="1076"/>
          <ac:spMkLst>
            <pc:docMk/>
            <pc:sldMk cId="631813320" sldId="350"/>
            <ac:spMk id="4" creationId="{093B1FD3-F049-43FD-A1F5-FC5CE1C66A35}"/>
          </ac:spMkLst>
        </pc:spChg>
        <pc:spChg chg="del mod">
          <ac:chgData name="Vanessa Lee" userId="d974803c-22ef-4e42-9f8b-11ddefdf48e8" providerId="ADAL" clId="{63D3CF09-7F2D-4746-86DC-18759070A2D9}" dt="2020-05-27T14:47:34.797" v="122" actId="478"/>
          <ac:spMkLst>
            <pc:docMk/>
            <pc:sldMk cId="631813320" sldId="350"/>
            <ac:spMk id="10" creationId="{4E4A3B58-D742-4D26-86BF-6C4F3933E7FD}"/>
          </ac:spMkLst>
        </pc:spChg>
        <pc:spChg chg="add del mod">
          <ac:chgData name="Vanessa Lee" userId="d974803c-22ef-4e42-9f8b-11ddefdf48e8" providerId="ADAL" clId="{63D3CF09-7F2D-4746-86DC-18759070A2D9}" dt="2020-05-27T14:44:53.596" v="82" actId="478"/>
          <ac:spMkLst>
            <pc:docMk/>
            <pc:sldMk cId="631813320" sldId="350"/>
            <ac:spMk id="17" creationId="{838C5E2A-FF9C-4EC4-8B42-4CD76C8D94DF}"/>
          </ac:spMkLst>
        </pc:spChg>
        <pc:picChg chg="del mod">
          <ac:chgData name="Vanessa Lee" userId="d974803c-22ef-4e42-9f8b-11ddefdf48e8" providerId="ADAL" clId="{63D3CF09-7F2D-4746-86DC-18759070A2D9}" dt="2020-05-27T14:47:32.056" v="121" actId="478"/>
          <ac:picMkLst>
            <pc:docMk/>
            <pc:sldMk cId="631813320" sldId="350"/>
            <ac:picMk id="1026" creationId="{835A5B3B-9E35-409B-A882-71464878DC78}"/>
          </ac:picMkLst>
        </pc:picChg>
      </pc:sldChg>
      <pc:sldChg chg="addSp delSp modSp mod">
        <pc:chgData name="Vanessa Lee" userId="d974803c-22ef-4e42-9f8b-11ddefdf48e8" providerId="ADAL" clId="{63D3CF09-7F2D-4746-86DC-18759070A2D9}" dt="2020-05-27T14:52:35.457" v="253" actId="20577"/>
        <pc:sldMkLst>
          <pc:docMk/>
          <pc:sldMk cId="1690603482" sldId="356"/>
        </pc:sldMkLst>
        <pc:spChg chg="mod">
          <ac:chgData name="Vanessa Lee" userId="d974803c-22ef-4e42-9f8b-11ddefdf48e8" providerId="ADAL" clId="{63D3CF09-7F2D-4746-86DC-18759070A2D9}" dt="2020-05-27T14:52:35.457" v="253" actId="20577"/>
          <ac:spMkLst>
            <pc:docMk/>
            <pc:sldMk cId="1690603482" sldId="356"/>
            <ac:spMk id="2" creationId="{0953193C-7537-4639-B8F6-5D437A2AE58D}"/>
          </ac:spMkLst>
        </pc:spChg>
        <pc:spChg chg="mod">
          <ac:chgData name="Vanessa Lee" userId="d974803c-22ef-4e42-9f8b-11ddefdf48e8" providerId="ADAL" clId="{63D3CF09-7F2D-4746-86DC-18759070A2D9}" dt="2020-05-27T14:26:16.700" v="18" actId="1076"/>
          <ac:spMkLst>
            <pc:docMk/>
            <pc:sldMk cId="1690603482" sldId="356"/>
            <ac:spMk id="3" creationId="{AE839B3B-61A1-4FDF-A76B-1FD09F1328BE}"/>
          </ac:spMkLst>
        </pc:spChg>
        <pc:spChg chg="mod">
          <ac:chgData name="Vanessa Lee" userId="d974803c-22ef-4e42-9f8b-11ddefdf48e8" providerId="ADAL" clId="{63D3CF09-7F2D-4746-86DC-18759070A2D9}" dt="2020-05-27T14:25:39.486" v="12" actId="1076"/>
          <ac:spMkLst>
            <pc:docMk/>
            <pc:sldMk cId="1690603482" sldId="356"/>
            <ac:spMk id="4" creationId="{8617AFB9-9455-4679-ADF2-CE43BA136C16}"/>
          </ac:spMkLst>
        </pc:spChg>
        <pc:spChg chg="del">
          <ac:chgData name="Vanessa Lee" userId="d974803c-22ef-4e42-9f8b-11ddefdf48e8" providerId="ADAL" clId="{63D3CF09-7F2D-4746-86DC-18759070A2D9}" dt="2020-05-27T14:47:16.706" v="120" actId="478"/>
          <ac:spMkLst>
            <pc:docMk/>
            <pc:sldMk cId="1690603482" sldId="356"/>
            <ac:spMk id="7" creationId="{E048966C-96D0-4AF7-8F04-8C0C0DF078FB}"/>
          </ac:spMkLst>
        </pc:spChg>
        <pc:spChg chg="del">
          <ac:chgData name="Vanessa Lee" userId="d974803c-22ef-4e42-9f8b-11ddefdf48e8" providerId="ADAL" clId="{63D3CF09-7F2D-4746-86DC-18759070A2D9}" dt="2020-05-27T14:47:40.278" v="124" actId="478"/>
          <ac:spMkLst>
            <pc:docMk/>
            <pc:sldMk cId="1690603482" sldId="356"/>
            <ac:spMk id="13" creationId="{E2BA901E-761D-4DA6-AD2E-C6240D7CFB6D}"/>
          </ac:spMkLst>
        </pc:spChg>
        <pc:spChg chg="add mod">
          <ac:chgData name="Vanessa Lee" userId="d974803c-22ef-4e42-9f8b-11ddefdf48e8" providerId="ADAL" clId="{63D3CF09-7F2D-4746-86DC-18759070A2D9}" dt="2020-05-27T14:49:41.960" v="164" actId="1076"/>
          <ac:spMkLst>
            <pc:docMk/>
            <pc:sldMk cId="1690603482" sldId="356"/>
            <ac:spMk id="23" creationId="{B7045956-CB37-4D65-8270-AD725A600468}"/>
          </ac:spMkLst>
        </pc:spChg>
        <pc:graphicFrameChg chg="modGraphic">
          <ac:chgData name="Vanessa Lee" userId="d974803c-22ef-4e42-9f8b-11ddefdf48e8" providerId="ADAL" clId="{63D3CF09-7F2D-4746-86DC-18759070A2D9}" dt="2020-05-27T14:27:15.609" v="31" actId="20577"/>
          <ac:graphicFrameMkLst>
            <pc:docMk/>
            <pc:sldMk cId="1690603482" sldId="356"/>
            <ac:graphicFrameMk id="21" creationId="{0ACC32B1-AFBA-41F5-906F-E45918E09A19}"/>
          </ac:graphicFrameMkLst>
        </pc:graphicFrameChg>
        <pc:picChg chg="del">
          <ac:chgData name="Vanessa Lee" userId="d974803c-22ef-4e42-9f8b-11ddefdf48e8" providerId="ADAL" clId="{63D3CF09-7F2D-4746-86DC-18759070A2D9}" dt="2020-05-27T14:24:37.829" v="0" actId="478"/>
          <ac:picMkLst>
            <pc:docMk/>
            <pc:sldMk cId="1690603482" sldId="356"/>
            <ac:picMk id="11" creationId="{51039BF8-085B-4FA4-AD67-E3616F76A3D0}"/>
          </ac:picMkLst>
        </pc:picChg>
        <pc:picChg chg="del">
          <ac:chgData name="Vanessa Lee" userId="d974803c-22ef-4e42-9f8b-11ddefdf48e8" providerId="ADAL" clId="{63D3CF09-7F2D-4746-86DC-18759070A2D9}" dt="2020-05-27T14:47:38.753" v="123" actId="478"/>
          <ac:picMkLst>
            <pc:docMk/>
            <pc:sldMk cId="1690603482" sldId="356"/>
            <ac:picMk id="14" creationId="{F20111A5-CD10-483F-B32C-1653ABB8DCD5}"/>
          </ac:picMkLst>
        </pc:picChg>
        <pc:picChg chg="add mod ord">
          <ac:chgData name="Vanessa Lee" userId="d974803c-22ef-4e42-9f8b-11ddefdf48e8" providerId="ADAL" clId="{63D3CF09-7F2D-4746-86DC-18759070A2D9}" dt="2020-05-27T14:26:08.967" v="17" actId="14100"/>
          <ac:picMkLst>
            <pc:docMk/>
            <pc:sldMk cId="1690603482" sldId="356"/>
            <ac:picMk id="22" creationId="{2CA112A2-4958-4646-A2DA-7C5BA88E6415}"/>
          </ac:picMkLst>
        </pc:picChg>
        <pc:cxnChg chg="mod">
          <ac:chgData name="Vanessa Lee" userId="d974803c-22ef-4e42-9f8b-11ddefdf48e8" providerId="ADAL" clId="{63D3CF09-7F2D-4746-86DC-18759070A2D9}" dt="2020-05-27T14:25:43.317" v="13" actId="1076"/>
          <ac:cxnSpMkLst>
            <pc:docMk/>
            <pc:sldMk cId="1690603482" sldId="356"/>
            <ac:cxnSpMk id="12" creationId="{AC6435DF-A1BC-4A78-A2E3-6332F2D35F8C}"/>
          </ac:cxnSpMkLst>
        </pc:cxnChg>
      </pc:sldChg>
      <pc:sldChg chg="addSp delSp modSp mod">
        <pc:chgData name="Vanessa Lee" userId="d974803c-22ef-4e42-9f8b-11ddefdf48e8" providerId="ADAL" clId="{63D3CF09-7F2D-4746-86DC-18759070A2D9}" dt="2020-05-27T14:54:09.432" v="270" actId="1076"/>
        <pc:sldMkLst>
          <pc:docMk/>
          <pc:sldMk cId="3309396749" sldId="357"/>
        </pc:sldMkLst>
        <pc:spChg chg="mod">
          <ac:chgData name="Vanessa Lee" userId="d974803c-22ef-4e42-9f8b-11ddefdf48e8" providerId="ADAL" clId="{63D3CF09-7F2D-4746-86DC-18759070A2D9}" dt="2020-05-27T14:52:23.602" v="245" actId="20577"/>
          <ac:spMkLst>
            <pc:docMk/>
            <pc:sldMk cId="3309396749" sldId="357"/>
            <ac:spMk id="2" creationId="{0953193C-7537-4639-B8F6-5D437A2AE58D}"/>
          </ac:spMkLst>
        </pc:spChg>
        <pc:spChg chg="mod">
          <ac:chgData name="Vanessa Lee" userId="d974803c-22ef-4e42-9f8b-11ddefdf48e8" providerId="ADAL" clId="{63D3CF09-7F2D-4746-86DC-18759070A2D9}" dt="2020-05-27T14:29:48.445" v="52" actId="20577"/>
          <ac:spMkLst>
            <pc:docMk/>
            <pc:sldMk cId="3309396749" sldId="357"/>
            <ac:spMk id="10" creationId="{A7C56FF5-7DEF-4514-AB0B-E36A86C41CAC}"/>
          </ac:spMkLst>
        </pc:spChg>
        <pc:spChg chg="mod ord">
          <ac:chgData name="Vanessa Lee" userId="d974803c-22ef-4e42-9f8b-11ddefdf48e8" providerId="ADAL" clId="{63D3CF09-7F2D-4746-86DC-18759070A2D9}" dt="2020-05-27T14:54:09.432" v="270" actId="1076"/>
          <ac:spMkLst>
            <pc:docMk/>
            <pc:sldMk cId="3309396749" sldId="357"/>
            <ac:spMk id="11" creationId="{507ABE77-E253-4990-B419-7264496EA0B6}"/>
          </ac:spMkLst>
        </pc:spChg>
        <pc:spChg chg="del mod">
          <ac:chgData name="Vanessa Lee" userId="d974803c-22ef-4e42-9f8b-11ddefdf48e8" providerId="ADAL" clId="{63D3CF09-7F2D-4746-86DC-18759070A2D9}" dt="2020-05-27T14:53:35.019" v="262" actId="478"/>
          <ac:spMkLst>
            <pc:docMk/>
            <pc:sldMk cId="3309396749" sldId="357"/>
            <ac:spMk id="21" creationId="{DACEA269-D450-4FD8-87B6-4E98127A1C98}"/>
          </ac:spMkLst>
        </pc:spChg>
        <pc:spChg chg="del">
          <ac:chgData name="Vanessa Lee" userId="d974803c-22ef-4e42-9f8b-11ddefdf48e8" providerId="ADAL" clId="{63D3CF09-7F2D-4746-86DC-18759070A2D9}" dt="2020-05-27T14:53:38.488" v="264" actId="478"/>
          <ac:spMkLst>
            <pc:docMk/>
            <pc:sldMk cId="3309396749" sldId="357"/>
            <ac:spMk id="23" creationId="{9B958A04-D93A-4DF4-89B8-129B544DCB40}"/>
          </ac:spMkLst>
        </pc:spChg>
        <pc:spChg chg="add mod">
          <ac:chgData name="Vanessa Lee" userId="d974803c-22ef-4e42-9f8b-11ddefdf48e8" providerId="ADAL" clId="{63D3CF09-7F2D-4746-86DC-18759070A2D9}" dt="2020-05-27T14:48:48.085" v="153" actId="1076"/>
          <ac:spMkLst>
            <pc:docMk/>
            <pc:sldMk cId="3309396749" sldId="357"/>
            <ac:spMk id="24" creationId="{0A2263B8-1395-4B54-8C0A-EC988B32BA00}"/>
          </ac:spMkLst>
        </pc:spChg>
        <pc:graphicFrameChg chg="mod modGraphic">
          <ac:chgData name="Vanessa Lee" userId="d974803c-22ef-4e42-9f8b-11ddefdf48e8" providerId="ADAL" clId="{63D3CF09-7F2D-4746-86DC-18759070A2D9}" dt="2020-05-27T14:28:11.121" v="50" actId="1076"/>
          <ac:graphicFrameMkLst>
            <pc:docMk/>
            <pc:sldMk cId="3309396749" sldId="357"/>
            <ac:graphicFrameMk id="26" creationId="{9912857B-544E-40CE-9C08-D8811817D040}"/>
          </ac:graphicFrameMkLst>
        </pc:graphicFrameChg>
        <pc:picChg chg="mod">
          <ac:chgData name="Vanessa Lee" userId="d974803c-22ef-4e42-9f8b-11ddefdf48e8" providerId="ADAL" clId="{63D3CF09-7F2D-4746-86DC-18759070A2D9}" dt="2020-05-27T14:53:56.943" v="267" actId="1076"/>
          <ac:picMkLst>
            <pc:docMk/>
            <pc:sldMk cId="3309396749" sldId="357"/>
            <ac:picMk id="7" creationId="{28588344-68F2-4BA5-A51D-6E5012143267}"/>
          </ac:picMkLst>
        </pc:picChg>
        <pc:picChg chg="del">
          <ac:chgData name="Vanessa Lee" userId="d974803c-22ef-4e42-9f8b-11ddefdf48e8" providerId="ADAL" clId="{63D3CF09-7F2D-4746-86DC-18759070A2D9}" dt="2020-05-27T14:53:37.045" v="263" actId="478"/>
          <ac:picMkLst>
            <pc:docMk/>
            <pc:sldMk cId="3309396749" sldId="357"/>
            <ac:picMk id="22" creationId="{3A8246AD-8CD4-4C5F-A963-7E573F332FFB}"/>
          </ac:picMkLst>
        </pc:picChg>
      </pc:sldChg>
      <pc:sldChg chg="delSp modSp mod">
        <pc:chgData name="Vanessa Lee" userId="d974803c-22ef-4e42-9f8b-11ddefdf48e8" providerId="ADAL" clId="{63D3CF09-7F2D-4746-86DC-18759070A2D9}" dt="2020-05-27T14:52:11.757" v="239" actId="1076"/>
        <pc:sldMkLst>
          <pc:docMk/>
          <pc:sldMk cId="2096230896" sldId="358"/>
        </pc:sldMkLst>
        <pc:spChg chg="mod">
          <ac:chgData name="Vanessa Lee" userId="d974803c-22ef-4e42-9f8b-11ddefdf48e8" providerId="ADAL" clId="{63D3CF09-7F2D-4746-86DC-18759070A2D9}" dt="2020-05-27T14:52:06.320" v="238" actId="20577"/>
          <ac:spMkLst>
            <pc:docMk/>
            <pc:sldMk cId="2096230896" sldId="358"/>
            <ac:spMk id="2" creationId="{0953193C-7537-4639-B8F6-5D437A2AE58D}"/>
          </ac:spMkLst>
        </pc:spChg>
        <pc:spChg chg="mod">
          <ac:chgData name="Vanessa Lee" userId="d974803c-22ef-4e42-9f8b-11ddefdf48e8" providerId="ADAL" clId="{63D3CF09-7F2D-4746-86DC-18759070A2D9}" dt="2020-05-27T14:52:11.757" v="239" actId="1076"/>
          <ac:spMkLst>
            <pc:docMk/>
            <pc:sldMk cId="2096230896" sldId="358"/>
            <ac:spMk id="37" creationId="{65406A1A-9FE4-4360-8550-54D28DFE044F}"/>
          </ac:spMkLst>
        </pc:spChg>
        <pc:spChg chg="del">
          <ac:chgData name="Vanessa Lee" userId="d974803c-22ef-4e42-9f8b-11ddefdf48e8" providerId="ADAL" clId="{63D3CF09-7F2D-4746-86DC-18759070A2D9}" dt="2020-05-27T14:50:55.022" v="195" actId="478"/>
          <ac:spMkLst>
            <pc:docMk/>
            <pc:sldMk cId="2096230896" sldId="358"/>
            <ac:spMk id="39" creationId="{D8DBAD1B-BBA1-434B-9B87-425FE67A8109}"/>
          </ac:spMkLst>
        </pc:spChg>
        <pc:picChg chg="del">
          <ac:chgData name="Vanessa Lee" userId="d974803c-22ef-4e42-9f8b-11ddefdf48e8" providerId="ADAL" clId="{63D3CF09-7F2D-4746-86DC-18759070A2D9}" dt="2020-05-27T14:50:53.659" v="194" actId="478"/>
          <ac:picMkLst>
            <pc:docMk/>
            <pc:sldMk cId="2096230896" sldId="358"/>
            <ac:picMk id="38" creationId="{AEB2D093-8F9F-4E23-800E-95880CF08BD9}"/>
          </ac:picMkLst>
        </pc:picChg>
      </pc:sldChg>
      <pc:sldChg chg="add del ord">
        <pc:chgData name="Vanessa Lee" userId="d974803c-22ef-4e42-9f8b-11ddefdf48e8" providerId="ADAL" clId="{63D3CF09-7F2D-4746-86DC-18759070A2D9}" dt="2020-05-27T14:42:51.322" v="63"/>
        <pc:sldMkLst>
          <pc:docMk/>
          <pc:sldMk cId="916920948" sldId="362"/>
        </pc:sldMkLst>
      </pc:sldChg>
    </pc:docChg>
  </pc:docChgLst>
  <pc:docChgLst>
    <pc:chgData name="Vanessa Lee" userId="d974803c-22ef-4e42-9f8b-11ddefdf48e8" providerId="ADAL" clId="{86E75CD4-C1F9-4ECC-BEA2-E06B2D95D20D}"/>
    <pc:docChg chg="modSld">
      <pc:chgData name="Vanessa Lee" userId="d974803c-22ef-4e42-9f8b-11ddefdf48e8" providerId="ADAL" clId="{86E75CD4-C1F9-4ECC-BEA2-E06B2D95D20D}" dt="2020-06-29T19:01:01.592" v="75" actId="27918"/>
      <pc:docMkLst>
        <pc:docMk/>
      </pc:docMkLst>
      <pc:sldChg chg="modSp mod">
        <pc:chgData name="Vanessa Lee" userId="d974803c-22ef-4e42-9f8b-11ddefdf48e8" providerId="ADAL" clId="{86E75CD4-C1F9-4ECC-BEA2-E06B2D95D20D}" dt="2020-05-27T17:47:22.058" v="15" actId="20577"/>
        <pc:sldMkLst>
          <pc:docMk/>
          <pc:sldMk cId="296240168" sldId="343"/>
        </pc:sldMkLst>
        <pc:spChg chg="mod">
          <ac:chgData name="Vanessa Lee" userId="d974803c-22ef-4e42-9f8b-11ddefdf48e8" providerId="ADAL" clId="{86E75CD4-C1F9-4ECC-BEA2-E06B2D95D20D}" dt="2020-05-27T17:46:38.215" v="10" actId="20577"/>
          <ac:spMkLst>
            <pc:docMk/>
            <pc:sldMk cId="296240168" sldId="343"/>
            <ac:spMk id="4" creationId="{B51181D3-6883-4815-810D-E09F6D98A5F6}"/>
          </ac:spMkLst>
        </pc:spChg>
        <pc:spChg chg="mod">
          <ac:chgData name="Vanessa Lee" userId="d974803c-22ef-4e42-9f8b-11ddefdf48e8" providerId="ADAL" clId="{86E75CD4-C1F9-4ECC-BEA2-E06B2D95D20D}" dt="2020-05-27T17:47:22.058" v="15" actId="20577"/>
          <ac:spMkLst>
            <pc:docMk/>
            <pc:sldMk cId="296240168" sldId="343"/>
            <ac:spMk id="7" creationId="{B9AECB6C-34F2-484B-8813-80FA31E69B19}"/>
          </ac:spMkLst>
        </pc:spChg>
        <pc:spChg chg="mod">
          <ac:chgData name="Vanessa Lee" userId="d974803c-22ef-4e42-9f8b-11ddefdf48e8" providerId="ADAL" clId="{86E75CD4-C1F9-4ECC-BEA2-E06B2D95D20D}" dt="2020-05-27T17:41:47.444" v="5" actId="20577"/>
          <ac:spMkLst>
            <pc:docMk/>
            <pc:sldMk cId="296240168" sldId="343"/>
            <ac:spMk id="8" creationId="{EFC337F2-3051-4FF7-83BB-F073A908C2F5}"/>
          </ac:spMkLst>
        </pc:spChg>
        <pc:spChg chg="mod">
          <ac:chgData name="Vanessa Lee" userId="d974803c-22ef-4e42-9f8b-11ddefdf48e8" providerId="ADAL" clId="{86E75CD4-C1F9-4ECC-BEA2-E06B2D95D20D}" dt="2020-05-27T17:47:16.942" v="12" actId="1076"/>
          <ac:spMkLst>
            <pc:docMk/>
            <pc:sldMk cId="296240168" sldId="343"/>
            <ac:spMk id="9" creationId="{2AB286CA-8DFB-40B3-8093-E1D59B14B2FC}"/>
          </ac:spMkLst>
        </pc:spChg>
        <pc:spChg chg="mod">
          <ac:chgData name="Vanessa Lee" userId="d974803c-22ef-4e42-9f8b-11ddefdf48e8" providerId="ADAL" clId="{86E75CD4-C1F9-4ECC-BEA2-E06B2D95D20D}" dt="2020-05-27T17:47:01.978" v="11" actId="1076"/>
          <ac:spMkLst>
            <pc:docMk/>
            <pc:sldMk cId="296240168" sldId="343"/>
            <ac:spMk id="10" creationId="{FE3F8F0D-5B9C-498A-A6C7-D644498D077E}"/>
          </ac:spMkLst>
        </pc:spChg>
      </pc:sldChg>
      <pc:sldChg chg="modSp mod">
        <pc:chgData name="Vanessa Lee" userId="d974803c-22ef-4e42-9f8b-11ddefdf48e8" providerId="ADAL" clId="{86E75CD4-C1F9-4ECC-BEA2-E06B2D95D20D}" dt="2020-05-27T17:51:32.044" v="26" actId="1076"/>
        <pc:sldMkLst>
          <pc:docMk/>
          <pc:sldMk cId="1760334065" sldId="344"/>
        </pc:sldMkLst>
        <pc:spChg chg="mod">
          <ac:chgData name="Vanessa Lee" userId="d974803c-22ef-4e42-9f8b-11ddefdf48e8" providerId="ADAL" clId="{86E75CD4-C1F9-4ECC-BEA2-E06B2D95D20D}" dt="2020-05-27T17:51:32.044" v="26" actId="1076"/>
          <ac:spMkLst>
            <pc:docMk/>
            <pc:sldMk cId="1760334065" sldId="344"/>
            <ac:spMk id="18439" creationId="{00000000-0000-0000-0000-000000000000}"/>
          </ac:spMkLst>
        </pc:spChg>
      </pc:sldChg>
      <pc:sldChg chg="addSp modSp mod">
        <pc:chgData name="Vanessa Lee" userId="d974803c-22ef-4e42-9f8b-11ddefdf48e8" providerId="ADAL" clId="{86E75CD4-C1F9-4ECC-BEA2-E06B2D95D20D}" dt="2020-05-27T17:55:42.574" v="28" actId="1076"/>
        <pc:sldMkLst>
          <pc:docMk/>
          <pc:sldMk cId="4142236494" sldId="345"/>
        </pc:sldMkLst>
        <pc:spChg chg="add mod">
          <ac:chgData name="Vanessa Lee" userId="d974803c-22ef-4e42-9f8b-11ddefdf48e8" providerId="ADAL" clId="{86E75CD4-C1F9-4ECC-BEA2-E06B2D95D20D}" dt="2020-05-27T17:55:42.574" v="28" actId="1076"/>
          <ac:spMkLst>
            <pc:docMk/>
            <pc:sldMk cId="4142236494" sldId="345"/>
            <ac:spMk id="13" creationId="{6FA8DFAB-F7BC-49DF-8319-3A86B69F07E3}"/>
          </ac:spMkLst>
        </pc:spChg>
      </pc:sldChg>
      <pc:sldChg chg="modSp mod">
        <pc:chgData name="Vanessa Lee" userId="d974803c-22ef-4e42-9f8b-11ddefdf48e8" providerId="ADAL" clId="{86E75CD4-C1F9-4ECC-BEA2-E06B2D95D20D}" dt="2020-05-27T18:01:24.374" v="69" actId="20577"/>
        <pc:sldMkLst>
          <pc:docMk/>
          <pc:sldMk cId="3015540798" sldId="354"/>
        </pc:sldMkLst>
        <pc:spChg chg="mod">
          <ac:chgData name="Vanessa Lee" userId="d974803c-22ef-4e42-9f8b-11ddefdf48e8" providerId="ADAL" clId="{86E75CD4-C1F9-4ECC-BEA2-E06B2D95D20D}" dt="2020-05-27T18:01:24.374" v="69" actId="20577"/>
          <ac:spMkLst>
            <pc:docMk/>
            <pc:sldMk cId="3015540798" sldId="354"/>
            <ac:spMk id="7" creationId="{82114A87-220F-4774-B289-996B4139BD84}"/>
          </ac:spMkLst>
        </pc:spChg>
        <pc:spChg chg="mod">
          <ac:chgData name="Vanessa Lee" userId="d974803c-22ef-4e42-9f8b-11ddefdf48e8" providerId="ADAL" clId="{86E75CD4-C1F9-4ECC-BEA2-E06B2D95D20D}" dt="2020-05-27T17:58:05.302" v="32" actId="20577"/>
          <ac:spMkLst>
            <pc:docMk/>
            <pc:sldMk cId="3015540798" sldId="354"/>
            <ac:spMk id="16" creationId="{C04A6BFC-B2D6-427B-8E4D-04317B0A7834}"/>
          </ac:spMkLst>
        </pc:spChg>
      </pc:sldChg>
      <pc:sldChg chg="modSp mod">
        <pc:chgData name="Vanessa Lee" userId="d974803c-22ef-4e42-9f8b-11ddefdf48e8" providerId="ADAL" clId="{86E75CD4-C1F9-4ECC-BEA2-E06B2D95D20D}" dt="2020-06-25T10:12:42.263" v="73" actId="1076"/>
        <pc:sldMkLst>
          <pc:docMk/>
          <pc:sldMk cId="1690603482" sldId="356"/>
        </pc:sldMkLst>
        <pc:spChg chg="mod">
          <ac:chgData name="Vanessa Lee" userId="d974803c-22ef-4e42-9f8b-11ddefdf48e8" providerId="ADAL" clId="{86E75CD4-C1F9-4ECC-BEA2-E06B2D95D20D}" dt="2020-06-25T10:12:42.263" v="73" actId="1076"/>
          <ac:spMkLst>
            <pc:docMk/>
            <pc:sldMk cId="1690603482" sldId="356"/>
            <ac:spMk id="3" creationId="{AE839B3B-61A1-4FDF-A76B-1FD09F1328BE}"/>
          </ac:spMkLst>
        </pc:spChg>
      </pc:sldChg>
      <pc:sldChg chg="mod">
        <pc:chgData name="Vanessa Lee" userId="d974803c-22ef-4e42-9f8b-11ddefdf48e8" providerId="ADAL" clId="{86E75CD4-C1F9-4ECC-BEA2-E06B2D95D20D}" dt="2020-06-29T19:01:01.592" v="75" actId="27918"/>
        <pc:sldMkLst>
          <pc:docMk/>
          <pc:sldMk cId="916920948" sldId="362"/>
        </pc:sldMkLst>
      </pc:sldChg>
      <pc:sldChg chg="modSp mod">
        <pc:chgData name="Vanessa Lee" userId="d974803c-22ef-4e42-9f8b-11ddefdf48e8" providerId="ADAL" clId="{86E75CD4-C1F9-4ECC-BEA2-E06B2D95D20D}" dt="2020-06-16T10:40:37.620" v="70" actId="1076"/>
        <pc:sldMkLst>
          <pc:docMk/>
          <pc:sldMk cId="3971495105" sldId="364"/>
        </pc:sldMkLst>
        <pc:picChg chg="mod">
          <ac:chgData name="Vanessa Lee" userId="d974803c-22ef-4e42-9f8b-11ddefdf48e8" providerId="ADAL" clId="{86E75CD4-C1F9-4ECC-BEA2-E06B2D95D20D}" dt="2020-06-16T10:40:37.620" v="70" actId="1076"/>
          <ac:picMkLst>
            <pc:docMk/>
            <pc:sldMk cId="3971495105" sldId="364"/>
            <ac:picMk id="10" creationId="{8A628C07-ADC5-4A90-B877-84C906E43955}"/>
          </ac:picMkLst>
        </pc:picChg>
      </pc:sldChg>
    </pc:docChg>
  </pc:docChgLst>
  <pc:docChgLst>
    <pc:chgData name="Vanessa Lee" userId="d974803c-22ef-4e42-9f8b-11ddefdf48e8" providerId="ADAL" clId="{2C65AA59-D2B3-473E-BE0B-1A25EBF112F5}"/>
    <pc:docChg chg="modSld">
      <pc:chgData name="Vanessa Lee" userId="d974803c-22ef-4e42-9f8b-11ddefdf48e8" providerId="ADAL" clId="{2C65AA59-D2B3-473E-BE0B-1A25EBF112F5}" dt="2020-09-04T09:47:45.733" v="0" actId="1076"/>
      <pc:docMkLst>
        <pc:docMk/>
      </pc:docMkLst>
      <pc:sldChg chg="modSp mod">
        <pc:chgData name="Vanessa Lee" userId="d974803c-22ef-4e42-9f8b-11ddefdf48e8" providerId="ADAL" clId="{2C65AA59-D2B3-473E-BE0B-1A25EBF112F5}" dt="2020-09-04T09:47:45.733" v="0" actId="1076"/>
        <pc:sldMkLst>
          <pc:docMk/>
          <pc:sldMk cId="3971495105" sldId="364"/>
        </pc:sldMkLst>
        <pc:picChg chg="mod">
          <ac:chgData name="Vanessa Lee" userId="d974803c-22ef-4e42-9f8b-11ddefdf48e8" providerId="ADAL" clId="{2C65AA59-D2B3-473E-BE0B-1A25EBF112F5}" dt="2020-09-04T09:47:45.733" v="0" actId="1076"/>
          <ac:picMkLst>
            <pc:docMk/>
            <pc:sldMk cId="3971495105" sldId="364"/>
            <ac:picMk id="10" creationId="{8A628C07-ADC5-4A90-B877-84C906E4395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1yr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MIMICS-RCT </c:v>
                </c:pt>
                <c:pt idx="1">
                  <c:v>MIMICS-2  </c:v>
                </c:pt>
                <c:pt idx="2">
                  <c:v>Superb </c:v>
                </c:pt>
                <c:pt idx="3">
                  <c:v>Resilient  </c:v>
                </c:pt>
                <c:pt idx="4">
                  <c:v>Zilver PTX  </c:v>
                </c:pt>
                <c:pt idx="5">
                  <c:v>Majestic  </c:v>
                </c:pt>
                <c:pt idx="6">
                  <c:v>IN.PACT.SFA 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91</c:v>
                </c:pt>
                <c:pt idx="1">
                  <c:v>89</c:v>
                </c:pt>
                <c:pt idx="2">
                  <c:v>89</c:v>
                </c:pt>
                <c:pt idx="3">
                  <c:v>87</c:v>
                </c:pt>
                <c:pt idx="4">
                  <c:v>89</c:v>
                </c:pt>
                <c:pt idx="5">
                  <c:v>96</c:v>
                </c:pt>
                <c:pt idx="6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E-4D63-815F-369C4CFF2D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2yr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MIMICS-RCT </c:v>
                </c:pt>
                <c:pt idx="1">
                  <c:v>MIMICS-2  </c:v>
                </c:pt>
                <c:pt idx="2">
                  <c:v>Superb </c:v>
                </c:pt>
                <c:pt idx="3">
                  <c:v>Resilient  </c:v>
                </c:pt>
                <c:pt idx="4">
                  <c:v>Zilver PTX  </c:v>
                </c:pt>
                <c:pt idx="5">
                  <c:v>Majestic  </c:v>
                </c:pt>
                <c:pt idx="6">
                  <c:v>IN.PACT.SFA 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91</c:v>
                </c:pt>
                <c:pt idx="1">
                  <c:v>84</c:v>
                </c:pt>
                <c:pt idx="2">
                  <c:v>84</c:v>
                </c:pt>
                <c:pt idx="3">
                  <c:v>78</c:v>
                </c:pt>
                <c:pt idx="4">
                  <c:v>87</c:v>
                </c:pt>
                <c:pt idx="5">
                  <c:v>92</c:v>
                </c:pt>
                <c:pt idx="6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5E-4D63-815F-369C4CFF2D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3yr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MIMICS-RCT </c:v>
                </c:pt>
                <c:pt idx="1">
                  <c:v>MIMICS-2  </c:v>
                </c:pt>
                <c:pt idx="2">
                  <c:v>Superb </c:v>
                </c:pt>
                <c:pt idx="3">
                  <c:v>Resilient  </c:v>
                </c:pt>
                <c:pt idx="4">
                  <c:v>Zilver PTX  </c:v>
                </c:pt>
                <c:pt idx="5">
                  <c:v>Majestic  </c:v>
                </c:pt>
                <c:pt idx="6">
                  <c:v>IN.PACT.SFA  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1">
                  <c:v>81</c:v>
                </c:pt>
                <c:pt idx="2">
                  <c:v>82</c:v>
                </c:pt>
                <c:pt idx="3">
                  <c:v>76</c:v>
                </c:pt>
                <c:pt idx="4">
                  <c:v>83</c:v>
                </c:pt>
                <c:pt idx="5">
                  <c:v>85</c:v>
                </c:pt>
                <c:pt idx="6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5E-4D63-815F-369C4CFF2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5304704"/>
        <c:axId val="912018144"/>
        <c:axId val="0"/>
      </c:bar3DChart>
      <c:catAx>
        <c:axId val="80530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018144"/>
        <c:crosses val="autoZero"/>
        <c:auto val="1"/>
        <c:lblAlgn val="ctr"/>
        <c:lblOffset val="100"/>
        <c:noMultiLvlLbl val="0"/>
      </c:catAx>
      <c:valAx>
        <c:axId val="91201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30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04822950903707"/>
          <c:y val="0.86406350732053105"/>
          <c:w val="0.27923284857099867"/>
          <c:h val="6.5839131952844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9FCA3-1767-4B38-BEB8-1AADF9F741E6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0B84A-03FF-4166-A6FE-2952F0F16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56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B84A-03FF-4166-A6FE-2952F0F163A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55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B84A-03FF-4166-A6FE-2952F0F163A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6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402FF19-42E0-4902-B247-F5BB07230279}" type="datetime4">
              <a:rPr lang="en-US" altLang="en-US" sz="1200" smtClean="0"/>
              <a:pPr/>
              <a:t>September 4, 2020</a:t>
            </a:fld>
            <a:endParaRPr lang="en-US" altLang="en-US" sz="1200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Copyright UPM-Kymmene Group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D1D37A-2D18-4470-A6FC-8210C39E15D5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962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2624F-EDF9-4084-9BEE-A7AAA538490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324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E9F2E-93B1-4723-A0CC-076DEC59A0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4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E9F2E-93B1-4723-A0CC-076DEC59A0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2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2624F-EDF9-4084-9BEE-A7AAA538490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75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2624F-EDF9-4084-9BEE-A7AAA538490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9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2624F-EDF9-4084-9BEE-A7AAA538490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595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2624F-EDF9-4084-9BEE-A7AAA538490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46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[Insert your institution logo here if applicable]</a:t>
            </a:r>
          </a:p>
        </p:txBody>
      </p:sp>
    </p:spTree>
    <p:extLst>
      <p:ext uri="{BB962C8B-B14F-4D97-AF65-F5344CB8AC3E}">
        <p14:creationId xmlns:p14="http://schemas.microsoft.com/office/powerpoint/2010/main" val="161751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OD FAC D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2289"/>
            <a:ext cx="8229600" cy="4221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169096"/>
            <a:ext cx="8229600" cy="762000"/>
          </a:xfrm>
        </p:spPr>
        <p:txBody>
          <a:bodyPr/>
          <a:lstStyle>
            <a:lvl1pPr marL="0" indent="0">
              <a:buNone/>
              <a:defRPr b="1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59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04/09/2020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E43-5A68-41A0-8511-ED114CCA7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30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E43-5A68-41A0-8511-ED114CCA7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2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3604D32-7F02-8A41-8AD7-03DA4696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ECA3C3-93FD-2C45-9AE7-80482EF5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D38342-C7A1-2C4F-A687-D023B343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E43-5A68-41A0-8511-ED114CCA7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3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3D52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D52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rgbClr val="3D5270"/>
                </a:solidFill>
              </a:defRPr>
            </a:lvl1pPr>
            <a:lvl2pPr>
              <a:defRPr>
                <a:solidFill>
                  <a:srgbClr val="3D5270"/>
                </a:solidFill>
              </a:defRPr>
            </a:lvl2pPr>
            <a:lvl3pPr>
              <a:defRPr>
                <a:solidFill>
                  <a:srgbClr val="3D5270"/>
                </a:solidFill>
              </a:defRPr>
            </a:lvl3pPr>
            <a:lvl4pPr>
              <a:defRPr>
                <a:solidFill>
                  <a:srgbClr val="3D5270"/>
                </a:solidFill>
              </a:defRPr>
            </a:lvl4pPr>
            <a:lvl5pPr>
              <a:defRPr>
                <a:solidFill>
                  <a:srgbClr val="3D527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D52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rgbClr val="3D5270"/>
                </a:solidFill>
              </a:defRPr>
            </a:lvl1pPr>
            <a:lvl2pPr>
              <a:defRPr>
                <a:solidFill>
                  <a:srgbClr val="3D5270"/>
                </a:solidFill>
              </a:defRPr>
            </a:lvl2pPr>
            <a:lvl3pPr>
              <a:defRPr>
                <a:solidFill>
                  <a:srgbClr val="3D5270"/>
                </a:solidFill>
              </a:defRPr>
            </a:lvl3pPr>
            <a:lvl4pPr>
              <a:defRPr>
                <a:solidFill>
                  <a:srgbClr val="3D5270"/>
                </a:solidFill>
              </a:defRPr>
            </a:lvl4pPr>
            <a:lvl5pPr>
              <a:defRPr>
                <a:solidFill>
                  <a:srgbClr val="3D527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E43-5A68-41A0-8511-ED114CCA7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9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E43-5A68-41A0-8511-ED114CCA7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7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E43-5A68-41A0-8511-ED114CCA7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5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E43-5A68-41A0-8511-ED114CCA7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3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951-0043-4EA9-A2AE-7B589EF98E6F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E43-5A68-41A0-8511-ED114CCA7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5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98DBFA-2ABB-E948-8D93-20B6ADEDB313}"/>
              </a:ext>
            </a:extLst>
          </p:cNvPr>
          <p:cNvSpPr/>
          <p:nvPr userDrawn="1"/>
        </p:nvSpPr>
        <p:spPr>
          <a:xfrm>
            <a:off x="-99391" y="-99391"/>
            <a:ext cx="9312965" cy="7056782"/>
          </a:xfrm>
          <a:prstGeom prst="rect">
            <a:avLst/>
          </a:prstGeom>
          <a:solidFill>
            <a:srgbClr val="6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99951-0043-4EA9-A2AE-7B589EF98E6F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AE43-5A68-41A0-8511-ED114CCA76B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F22A9C-DA9C-A348-8D7E-9C46569912B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" y="6192078"/>
            <a:ext cx="1669951" cy="65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6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4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9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217776" y="1446112"/>
            <a:ext cx="8961588" cy="1081090"/>
          </a:xfrm>
        </p:spPr>
        <p:txBody>
          <a:bodyPr>
            <a:noAutofit/>
          </a:bodyPr>
          <a:lstStyle/>
          <a:p>
            <a:r>
              <a:rPr lang="en-US" altLang="en-US" dirty="0">
                <a:ea typeface="ヒラギノ角ゴ Pro W3" pitchFamily="122" charset="-128"/>
              </a:rPr>
              <a:t>Three-Year Data from the MIMICS-2 Study</a:t>
            </a:r>
            <a:endParaRPr lang="en-US" altLang="en-US" dirty="0">
              <a:solidFill>
                <a:schemeClr val="bg1"/>
              </a:solidFill>
              <a:ea typeface="ヒラギノ角ゴ Pro W3" pitchFamily="12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75" y="2742437"/>
            <a:ext cx="7960873" cy="3552272"/>
          </a:xfrm>
        </p:spPr>
        <p:txBody>
          <a:bodyPr>
            <a:normAutofit fontScale="7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  <a:defRPr/>
            </a:pPr>
            <a:endParaRPr lang="en-US" sz="2400" dirty="0">
              <a:ln w="0"/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sz="5100" dirty="0">
                <a:ln w="0"/>
              </a:rPr>
              <a:t>Thomas Zeller	 Bad Krozingen, Germany</a:t>
            </a:r>
          </a:p>
          <a:p>
            <a:pPr marL="0" indent="0">
              <a:buNone/>
              <a:defRPr/>
            </a:pPr>
            <a:endParaRPr lang="en-US" dirty="0">
              <a:ln w="0"/>
            </a:endParaRPr>
          </a:p>
          <a:p>
            <a:pPr marL="0" indent="0">
              <a:buNone/>
              <a:defRPr/>
            </a:pPr>
            <a:r>
              <a:rPr lang="en-US" sz="3300" dirty="0">
                <a:ln w="0"/>
              </a:rPr>
              <a:t>On behalf of:</a:t>
            </a:r>
          </a:p>
          <a:p>
            <a:pPr marL="0" indent="0">
              <a:buNone/>
              <a:defRPr/>
            </a:pPr>
            <a:r>
              <a:rPr lang="en-US" sz="3300" dirty="0">
                <a:ln w="0"/>
              </a:rPr>
              <a:t>Timothy M Sullivan  	 Minneapolis, MN, USA</a:t>
            </a:r>
          </a:p>
          <a:p>
            <a:pPr marL="0" indent="0">
              <a:buNone/>
              <a:defRPr/>
            </a:pPr>
            <a:r>
              <a:rPr lang="en-US" sz="3300" dirty="0">
                <a:ln w="0"/>
              </a:rPr>
              <a:t>Masato Nakamura	Tokyo, Japan</a:t>
            </a:r>
          </a:p>
          <a:p>
            <a:pPr marL="0" indent="0">
              <a:buNone/>
              <a:defRPr/>
            </a:pPr>
            <a:r>
              <a:rPr lang="en-US" sz="3300" dirty="0">
                <a:ln w="0"/>
              </a:rPr>
              <a:t>and all MIMICS </a:t>
            </a:r>
            <a:r>
              <a:rPr lang="en-US" sz="3300" i="1" dirty="0">
                <a:ln w="0"/>
              </a:rPr>
              <a:t>2</a:t>
            </a:r>
            <a:r>
              <a:rPr lang="en-US" sz="3300" dirty="0">
                <a:ln w="0"/>
              </a:rPr>
              <a:t> investigators</a:t>
            </a:r>
          </a:p>
          <a:p>
            <a:pPr marL="342892" lvl="1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ln w="0"/>
                <a:solidFill>
                  <a:srgbClr val="FFFF00"/>
                </a:solidFill>
              </a:rPr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84FE78-698C-0B43-A908-470759D1F5D5}"/>
              </a:ext>
            </a:extLst>
          </p:cNvPr>
          <p:cNvCxnSpPr/>
          <p:nvPr/>
        </p:nvCxnSpPr>
        <p:spPr>
          <a:xfrm>
            <a:off x="2184400" y="159512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277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62075"/>
              </p:ext>
            </p:extLst>
          </p:nvPr>
        </p:nvGraphicFramePr>
        <p:xfrm>
          <a:off x="234346" y="1576802"/>
          <a:ext cx="7848872" cy="4401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355">
                <a:tc gridSpan="2"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Core Laboratory Data</a:t>
                      </a:r>
                      <a:endParaRPr lang="en-GB" sz="1800" b="0" i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1087" marR="51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457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N= 271 Subjects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45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48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Reference Vessel Diameter (mm)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Mean ± SD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5.2 ± 0.9 (269/271)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60958"/>
                  </a:ext>
                </a:extLst>
              </a:tr>
              <a:tr h="242448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Lesion Type</a:t>
                      </a:r>
                      <a:r>
                        <a:rPr lang="en-US" sz="1800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 novo</a:t>
                      </a:r>
                      <a:endParaRPr lang="en-US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100% (271/271)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14825"/>
                  </a:ext>
                </a:extLst>
              </a:tr>
              <a:tr h="242448">
                <a:tc rowSpan="3"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Lesion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Location in Femoropopliteal Artery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Prox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11.5% (31/270)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Mid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solidFill>
                      <a:srgbClr val="C3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48.1% (130/270)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4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Distal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solidFill>
                      <a:srgbClr val="C3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40.4% (109/270)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133208"/>
                  </a:ext>
                </a:extLst>
              </a:tr>
              <a:tr h="2424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Diameter Stenosis (%)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Mean ± SD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77.8 ± 18.3 (269/271)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46131"/>
                  </a:ext>
                </a:extLst>
              </a:tr>
              <a:tr h="242448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Lesion Length (mm)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Mean ± SD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81.2 ± 38.4 (269/271)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448">
                <a:tc>
                  <a:txBody>
                    <a:bodyPr/>
                    <a:lstStyle/>
                    <a:p>
                      <a:r>
                        <a:rPr lang="en-GB" sz="1800" baseline="0" dirty="0">
                          <a:solidFill>
                            <a:schemeClr val="bg1"/>
                          </a:solidFill>
                        </a:rPr>
                        <a:t>Total Occlusion (%)</a:t>
                      </a:r>
                      <a:endParaRPr lang="en-GB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solidFill>
                      <a:srgbClr val="C3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30.0 (81/270)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448">
                <a:tc rowSpan="2"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Calcification (%)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None - Mild</a:t>
                      </a:r>
                      <a:endParaRPr lang="en-US" sz="1800" b="0" dirty="0"/>
                    </a:p>
                  </a:txBody>
                  <a:tcPr marL="51300" marR="513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54.1 (146/270)</a:t>
                      </a:r>
                      <a:endParaRPr lang="en-US" sz="18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61599"/>
                  </a:ext>
                </a:extLst>
              </a:tr>
              <a:tr h="242448">
                <a:tc v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Moderate - Severe</a:t>
                      </a:r>
                      <a:endParaRPr lang="en-US" sz="1800" b="0" dirty="0"/>
                    </a:p>
                  </a:txBody>
                  <a:tcPr marL="51300" marR="51300" marT="0" marB="0" anchor="ctr">
                    <a:solidFill>
                      <a:srgbClr val="C3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45.9 (124/270)</a:t>
                      </a:r>
                      <a:endParaRPr lang="en-US" sz="18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Run-off (%)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- 1 or more patent tibial artery (&lt;50% stenosis)</a:t>
                      </a:r>
                      <a:endParaRPr lang="en-GB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 marL="51300" marR="513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98.8 (237/240)</a:t>
                      </a:r>
                      <a:endParaRPr lang="en-US" sz="18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22987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22109" y="6045899"/>
            <a:ext cx="14830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GB" sz="1100" i="1" dirty="0">
                <a:solidFill>
                  <a:schemeClr val="bg1"/>
                </a:solidFill>
                <a:latin typeface="+mn-lt"/>
              </a:rPr>
              <a:t> Investigator-reported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557FC3-A522-44E4-9E5A-D0F7DF290D31}"/>
              </a:ext>
            </a:extLst>
          </p:cNvPr>
          <p:cNvSpPr/>
          <p:nvPr/>
        </p:nvSpPr>
        <p:spPr>
          <a:xfrm>
            <a:off x="144418" y="946504"/>
            <a:ext cx="4555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Baseline Angiography and QVA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277C442-38DB-455E-BD31-5A55EE9F8122}"/>
              </a:ext>
            </a:extLst>
          </p:cNvPr>
          <p:cNvSpPr txBox="1">
            <a:spLocks/>
          </p:cNvSpPr>
          <p:nvPr/>
        </p:nvSpPr>
        <p:spPr>
          <a:xfrm>
            <a:off x="7467629" y="6583871"/>
            <a:ext cx="1965081" cy="16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i="1" dirty="0">
                <a:solidFill>
                  <a:schemeClr val="bg1"/>
                </a:solidFill>
              </a:rPr>
              <a:t>Data on file at Veryan Medical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8FFD2-1666-48A4-8B71-A2EAE1D1083D}"/>
              </a:ext>
            </a:extLst>
          </p:cNvPr>
          <p:cNvSpPr/>
          <p:nvPr/>
        </p:nvSpPr>
        <p:spPr>
          <a:xfrm>
            <a:off x="228601" y="61913"/>
            <a:ext cx="2195512" cy="75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MIMICS</a:t>
            </a:r>
            <a:r>
              <a:rPr lang="en-GB" sz="2400" i="1" dirty="0">
                <a:solidFill>
                  <a:srgbClr val="6A93CD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6434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68480"/>
              </p:ext>
            </p:extLst>
          </p:nvPr>
        </p:nvGraphicFramePr>
        <p:xfrm>
          <a:off x="344138" y="1758506"/>
          <a:ext cx="7904580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6112">
                  <a:extLst>
                    <a:ext uri="{9D8B030D-6E8A-4147-A177-3AD203B41FA5}">
                      <a16:colId xmlns:a16="http://schemas.microsoft.com/office/drawing/2014/main" val="864374103"/>
                    </a:ext>
                  </a:extLst>
                </a:gridCol>
                <a:gridCol w="2601201">
                  <a:extLst>
                    <a:ext uri="{9D8B030D-6E8A-4147-A177-3AD203B41FA5}">
                      <a16:colId xmlns:a16="http://schemas.microsoft.com/office/drawing/2014/main" val="121274243"/>
                    </a:ext>
                  </a:extLst>
                </a:gridCol>
                <a:gridCol w="2287267">
                  <a:extLst>
                    <a:ext uri="{9D8B030D-6E8A-4147-A177-3AD203B41FA5}">
                      <a16:colId xmlns:a16="http://schemas.microsoft.com/office/drawing/2014/main" val="2742754607"/>
                    </a:ext>
                  </a:extLst>
                </a:gridCol>
              </a:tblGrid>
              <a:tr h="217170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8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/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N= 271 Subjects</a:t>
                      </a:r>
                      <a:endParaRPr lang="en-US" sz="18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8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8964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dirty="0"/>
                        <a:t>BioMimics 3D Stents placed</a:t>
                      </a:r>
                      <a:r>
                        <a:rPr lang="en-US" sz="1800" baseline="30000" dirty="0"/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8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# Stents / N</a:t>
                      </a:r>
                      <a:endParaRPr lang="en-US" sz="1800" b="0" dirty="0"/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305 / 271</a:t>
                      </a:r>
                      <a:endParaRPr lang="en-US" sz="18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311345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8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# Subjects with 1 stent</a:t>
                      </a:r>
                      <a:endParaRPr lang="en-US" sz="1800" b="0" dirty="0"/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87.5% (237/271)</a:t>
                      </a:r>
                      <a:endParaRPr lang="en-US" sz="18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05049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8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# Subjects with 2 stents</a:t>
                      </a:r>
                      <a:endParaRPr lang="en-US" sz="1800" b="0" dirty="0"/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12.5% (34/271)</a:t>
                      </a:r>
                      <a:endParaRPr lang="en-US" sz="18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7550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Stented Segment Length</a:t>
                      </a:r>
                      <a:r>
                        <a:rPr lang="en-GB" sz="18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8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Mean ± SD (mm)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solidFill>
                      <a:srgbClr val="C3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kern="1200" dirty="0"/>
                        <a:t>112.3 ± 36.3 (269/271)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97080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dirty="0"/>
                        <a:t>Diameter Stenosis</a:t>
                      </a:r>
                      <a:r>
                        <a:rPr lang="en-US" sz="1800" baseline="30000" dirty="0"/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8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Pre-stent % ± SD</a:t>
                      </a:r>
                      <a:endParaRPr lang="en-US" sz="1800" b="0" dirty="0"/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77.8 ± 18.3 (269/271)</a:t>
                      </a:r>
                      <a:endParaRPr lang="en-US" sz="18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984929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8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Post-stent % ± SD</a:t>
                      </a:r>
                      <a:endParaRPr lang="en-US" sz="1800" b="0" dirty="0"/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12.6 ± 7.5 (269/271)</a:t>
                      </a:r>
                      <a:endParaRPr lang="en-US" sz="18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60737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dirty="0"/>
                        <a:t>Dissections</a:t>
                      </a:r>
                      <a:r>
                        <a:rPr lang="en-US" sz="1800" baseline="30000" dirty="0"/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8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 Dissection</a:t>
                      </a:r>
                      <a:endParaRPr lang="en-US" sz="1800" b="0" dirty="0"/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97.8% (263/269)</a:t>
                      </a:r>
                      <a:endParaRPr lang="en-US" sz="18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843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8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Type A-C</a:t>
                      </a:r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2.2% (6/269)</a:t>
                      </a:r>
                      <a:endParaRPr lang="en-US" sz="18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9246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8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Type D-F</a:t>
                      </a:r>
                      <a:endParaRPr lang="en-US" sz="1800" b="0" dirty="0"/>
                    </a:p>
                  </a:txBody>
                  <a:tcPr marL="51300" marR="5130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0% (0/269)</a:t>
                      </a:r>
                      <a:endParaRPr lang="en-US" sz="18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269202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Device Success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51300" marR="51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8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 marL="51300" marR="51300" marT="0" marB="0" anchor="ctr">
                    <a:solidFill>
                      <a:srgbClr val="C3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100% (271/271)</a:t>
                      </a:r>
                      <a:endParaRPr lang="en-US" sz="18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7167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Technical Success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51300" marR="51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 marL="51300" marR="513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100% (269/269)</a:t>
                      </a:r>
                      <a:endParaRPr lang="en-US" sz="18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73976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4138" y="5125023"/>
            <a:ext cx="79045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aseline="30000" dirty="0">
                <a:solidFill>
                  <a:schemeClr val="bg1"/>
                </a:solidFill>
                <a:latin typeface="+mn-lt"/>
              </a:rPr>
              <a:t>1 </a:t>
            </a:r>
            <a:r>
              <a:rPr lang="en-GB" sz="1100" dirty="0">
                <a:solidFill>
                  <a:schemeClr val="bg1"/>
                </a:solidFill>
                <a:latin typeface="+mn-lt"/>
              </a:rPr>
              <a:t>Investigator-reported</a:t>
            </a:r>
          </a:p>
          <a:p>
            <a:pPr>
              <a:spcBef>
                <a:spcPts val="600"/>
              </a:spcBef>
            </a:pPr>
            <a:r>
              <a:rPr lang="en-GB" sz="1100" baseline="30000" dirty="0">
                <a:solidFill>
                  <a:schemeClr val="bg1"/>
                </a:solidFill>
                <a:latin typeface="+mn-lt"/>
              </a:rPr>
              <a:t>2 </a:t>
            </a:r>
            <a:r>
              <a:rPr lang="en-GB" sz="1100" dirty="0" err="1">
                <a:solidFill>
                  <a:schemeClr val="bg1"/>
                </a:solidFill>
                <a:latin typeface="+mn-lt"/>
              </a:rPr>
              <a:t>CoreLab</a:t>
            </a:r>
            <a:r>
              <a:rPr lang="en-GB" sz="1100" dirty="0">
                <a:solidFill>
                  <a:schemeClr val="bg1"/>
                </a:solidFill>
                <a:latin typeface="+mn-lt"/>
              </a:rPr>
              <a:t>-reported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210050-3C3C-4864-A100-F59B3A9FA919}"/>
              </a:ext>
            </a:extLst>
          </p:cNvPr>
          <p:cNvSpPr/>
          <p:nvPr/>
        </p:nvSpPr>
        <p:spPr>
          <a:xfrm>
            <a:off x="134991" y="1054483"/>
            <a:ext cx="3073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Index Procedure Data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26B87FA-049A-4837-82A2-4101F4E09DF5}"/>
              </a:ext>
            </a:extLst>
          </p:cNvPr>
          <p:cNvSpPr txBox="1">
            <a:spLocks/>
          </p:cNvSpPr>
          <p:nvPr/>
        </p:nvSpPr>
        <p:spPr>
          <a:xfrm>
            <a:off x="7486258" y="6592369"/>
            <a:ext cx="1965081" cy="16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i="1" dirty="0">
                <a:solidFill>
                  <a:schemeClr val="bg1"/>
                </a:solidFill>
              </a:rPr>
              <a:t>Data on file at Veryan Medical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F07E4E-17E3-419F-B08A-064B9B6CFF21}"/>
              </a:ext>
            </a:extLst>
          </p:cNvPr>
          <p:cNvSpPr/>
          <p:nvPr/>
        </p:nvSpPr>
        <p:spPr>
          <a:xfrm>
            <a:off x="388069" y="5872618"/>
            <a:ext cx="54157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Device Success: Successful delivery of System; placement of stent and retrieval of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119A54-87AE-454A-ABBB-13B6D26AFA09}"/>
              </a:ext>
            </a:extLst>
          </p:cNvPr>
          <p:cNvSpPr/>
          <p:nvPr/>
        </p:nvSpPr>
        <p:spPr>
          <a:xfrm>
            <a:off x="388068" y="5637835"/>
            <a:ext cx="87157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Technical Success: Core Lab determined ≤50% residual diameter stenosis (in-stent) at end of index procedure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AB43A-6A55-4B1F-9C75-4D13EBDFDCAC}"/>
              </a:ext>
            </a:extLst>
          </p:cNvPr>
          <p:cNvSpPr/>
          <p:nvPr/>
        </p:nvSpPr>
        <p:spPr>
          <a:xfrm>
            <a:off x="228601" y="61913"/>
            <a:ext cx="2195512" cy="75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MIMICS</a:t>
            </a:r>
            <a:r>
              <a:rPr lang="en-GB" sz="2400" i="1" dirty="0">
                <a:solidFill>
                  <a:srgbClr val="6A93CD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9394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348F103-A421-447F-AB41-E73A87BEE1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752172"/>
              </p:ext>
            </p:extLst>
          </p:nvPr>
        </p:nvGraphicFramePr>
        <p:xfrm>
          <a:off x="475488" y="3547678"/>
          <a:ext cx="8110818" cy="172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231">
                  <a:extLst>
                    <a:ext uri="{9D8B030D-6E8A-4147-A177-3AD203B41FA5}">
                      <a16:colId xmlns:a16="http://schemas.microsoft.com/office/drawing/2014/main" val="840003598"/>
                    </a:ext>
                  </a:extLst>
                </a:gridCol>
                <a:gridCol w="2018317">
                  <a:extLst>
                    <a:ext uri="{9D8B030D-6E8A-4147-A177-3AD203B41FA5}">
                      <a16:colId xmlns:a16="http://schemas.microsoft.com/office/drawing/2014/main" val="2788338945"/>
                    </a:ext>
                  </a:extLst>
                </a:gridCol>
                <a:gridCol w="3858270">
                  <a:extLst>
                    <a:ext uri="{9D8B030D-6E8A-4147-A177-3AD203B41FA5}">
                      <a16:colId xmlns:a16="http://schemas.microsoft.com/office/drawing/2014/main" val="410429887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Performance Goal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Rate (n/N) [95% CI]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45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6412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GB" sz="2000" dirty="0"/>
                        <a:t>Freedom from MAE through 30 days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&gt;88%</a:t>
                      </a:r>
                    </a:p>
                  </a:txBody>
                  <a:tcPr marL="68580" marR="68580" marT="34290" marB="3429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99.6%</a:t>
                      </a:r>
                      <a:r>
                        <a:rPr lang="en-GB" sz="2000" dirty="0"/>
                        <a:t> (268/269) [97.7%, 100%]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803848"/>
                  </a:ext>
                </a:extLst>
              </a:tr>
              <a:tr h="285750">
                <a:tc gridSpan="2"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Primary safety endpoint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B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Achieved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27172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77358" y="1564488"/>
            <a:ext cx="3307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Endpoint: </a:t>
            </a:r>
            <a:r>
              <a:rPr lang="en-GB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79EF88-ABFC-411E-A1E4-181E3B027620}"/>
              </a:ext>
            </a:extLst>
          </p:cNvPr>
          <p:cNvSpPr txBox="1"/>
          <p:nvPr/>
        </p:nvSpPr>
        <p:spPr>
          <a:xfrm>
            <a:off x="377357" y="2298778"/>
            <a:ext cx="8329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Composite of CEC-adjudicated Major Adverse Events through 30 days, including death, any major amputation performed on the target limb, or Clinically-Driven Target Lesion Revascularisation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6D66F42-8F0F-471F-9F16-B7AD76E4579E}"/>
              </a:ext>
            </a:extLst>
          </p:cNvPr>
          <p:cNvSpPr txBox="1">
            <a:spLocks/>
          </p:cNvSpPr>
          <p:nvPr/>
        </p:nvSpPr>
        <p:spPr>
          <a:xfrm>
            <a:off x="7504267" y="6595238"/>
            <a:ext cx="1965081" cy="16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i="1" dirty="0">
                <a:solidFill>
                  <a:schemeClr val="bg1"/>
                </a:solidFill>
              </a:rPr>
              <a:t>Data on file at Veryan Medical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8FD9B7-EF8C-45F5-A050-0E28CD45FF77}"/>
              </a:ext>
            </a:extLst>
          </p:cNvPr>
          <p:cNvSpPr/>
          <p:nvPr/>
        </p:nvSpPr>
        <p:spPr>
          <a:xfrm>
            <a:off x="476251" y="266700"/>
            <a:ext cx="2195512" cy="75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MIMICS</a:t>
            </a:r>
            <a:r>
              <a:rPr lang="en-GB" sz="2400" i="1" dirty="0">
                <a:solidFill>
                  <a:srgbClr val="6A93CD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40009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348F103-A421-447F-AB41-E73A87BEE1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848797"/>
              </p:ext>
            </p:extLst>
          </p:nvPr>
        </p:nvGraphicFramePr>
        <p:xfrm>
          <a:off x="475488" y="2855420"/>
          <a:ext cx="8110818" cy="172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231">
                  <a:extLst>
                    <a:ext uri="{9D8B030D-6E8A-4147-A177-3AD203B41FA5}">
                      <a16:colId xmlns:a16="http://schemas.microsoft.com/office/drawing/2014/main" val="840003598"/>
                    </a:ext>
                  </a:extLst>
                </a:gridCol>
                <a:gridCol w="2018317">
                  <a:extLst>
                    <a:ext uri="{9D8B030D-6E8A-4147-A177-3AD203B41FA5}">
                      <a16:colId xmlns:a16="http://schemas.microsoft.com/office/drawing/2014/main" val="2788338945"/>
                    </a:ext>
                  </a:extLst>
                </a:gridCol>
                <a:gridCol w="3858270">
                  <a:extLst>
                    <a:ext uri="{9D8B030D-6E8A-4147-A177-3AD203B41FA5}">
                      <a16:colId xmlns:a16="http://schemas.microsoft.com/office/drawing/2014/main" val="410429887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Performance Goal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Rate (n/N) [95% CI]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45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6412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GB" sz="2000" dirty="0"/>
                        <a:t>Primary stent patency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&gt;66%</a:t>
                      </a:r>
                    </a:p>
                  </a:txBody>
                  <a:tcPr marL="68580" marR="68580" marT="34290" marB="3429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73.1% </a:t>
                      </a:r>
                      <a:r>
                        <a:rPr lang="en-GB" sz="2000" b="0" dirty="0"/>
                        <a:t>(182/249) [67.3%, 78.2%]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803848"/>
                  </a:ext>
                </a:extLst>
              </a:tr>
              <a:tr h="285750">
                <a:tc gridSpan="2"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Primary effectiveness endpoint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B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Achieved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27172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77358" y="1564488"/>
            <a:ext cx="4177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Endpoint: </a:t>
            </a:r>
            <a:r>
              <a:rPr lang="en-GB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Effectiveness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79EF88-ABFC-411E-A1E4-181E3B027620}"/>
              </a:ext>
            </a:extLst>
          </p:cNvPr>
          <p:cNvSpPr txBox="1"/>
          <p:nvPr/>
        </p:nvSpPr>
        <p:spPr>
          <a:xfrm>
            <a:off x="377357" y="2298778"/>
            <a:ext cx="845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Primary stent patency rate at 12 months. 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1DAE05-3BBB-4487-B90A-BFC0A60A0E79}"/>
              </a:ext>
            </a:extLst>
          </p:cNvPr>
          <p:cNvSpPr/>
          <p:nvPr/>
        </p:nvSpPr>
        <p:spPr>
          <a:xfrm>
            <a:off x="488005" y="5102992"/>
            <a:ext cx="81108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Patency was defined as no significant reduction in luminal diameter (&lt; 50% diameter stenosis) since the index procedure.</a:t>
            </a:r>
          </a:p>
          <a:p>
            <a:pPr>
              <a:spcBef>
                <a:spcPts val="1200"/>
              </a:spcBef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Loss of patency was determined by an independent core laboratory when the peak systolic velocity ratio (PSVR) exceeds 2.0, or where angiography revealed &gt; 50% diameter stenosis, or where the subject had a CDTLR.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1EBFDD2-7B0D-49FA-B4A3-5A377EC77D99}"/>
              </a:ext>
            </a:extLst>
          </p:cNvPr>
          <p:cNvSpPr txBox="1">
            <a:spLocks/>
          </p:cNvSpPr>
          <p:nvPr/>
        </p:nvSpPr>
        <p:spPr>
          <a:xfrm>
            <a:off x="7427372" y="6611840"/>
            <a:ext cx="1965081" cy="16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i="1" dirty="0">
                <a:solidFill>
                  <a:schemeClr val="bg1"/>
                </a:solidFill>
              </a:rPr>
              <a:t>Data on file at Veryan Medical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967267-8A6F-4AFC-8FC1-868D6B70F223}"/>
              </a:ext>
            </a:extLst>
          </p:cNvPr>
          <p:cNvSpPr/>
          <p:nvPr/>
        </p:nvSpPr>
        <p:spPr>
          <a:xfrm>
            <a:off x="471488" y="228601"/>
            <a:ext cx="2195512" cy="75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MIMICS</a:t>
            </a:r>
            <a:r>
              <a:rPr lang="en-GB" sz="2400" i="1" dirty="0">
                <a:solidFill>
                  <a:srgbClr val="6A93CD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3975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0312F03-14EE-4807-A310-98CD8E99B324}"/>
              </a:ext>
            </a:extLst>
          </p:cNvPr>
          <p:cNvPicPr/>
          <p:nvPr/>
        </p:nvPicPr>
        <p:blipFill rotWithShape="1">
          <a:blip r:embed="rId3"/>
          <a:srcRect l="35185" t="24798" r="46158" b="14517"/>
          <a:stretch/>
        </p:blipFill>
        <p:spPr bwMode="auto">
          <a:xfrm rot="16200000">
            <a:off x="2892780" y="-78139"/>
            <a:ext cx="3372735" cy="6815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1285AB-4FFA-40D5-A2E4-F9D0F8D7DE2F}"/>
              </a:ext>
            </a:extLst>
          </p:cNvPr>
          <p:cNvSpPr txBox="1"/>
          <p:nvPr/>
        </p:nvSpPr>
        <p:spPr>
          <a:xfrm>
            <a:off x="2100439" y="6498535"/>
            <a:ext cx="7043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000" i="1" dirty="0">
                <a:solidFill>
                  <a:schemeClr val="bg1">
                    <a:lumMod val="85000"/>
                  </a:schemeClr>
                </a:solidFill>
              </a:rPr>
              <a:t>*Core Lab adjudicated, clinically-driven TLR with objective evidence</a:t>
            </a:r>
          </a:p>
          <a:p>
            <a:pPr algn="r"/>
            <a:r>
              <a:rPr lang="en-GB" sz="1000" i="1" dirty="0">
                <a:solidFill>
                  <a:schemeClr val="bg1">
                    <a:lumMod val="85000"/>
                  </a:schemeClr>
                </a:solidFill>
              </a:rPr>
              <a:t>Subjects are censored at their last known follow-up, or at time of study exit (withdrawal or lost to follow-up) or death</a:t>
            </a:r>
            <a:endParaRPr lang="en-IE" sz="10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B0131F-ADA7-4E0C-A7EF-9E851E50EE9D}"/>
              </a:ext>
            </a:extLst>
          </p:cNvPr>
          <p:cNvSpPr txBox="1">
            <a:spLocks/>
          </p:cNvSpPr>
          <p:nvPr/>
        </p:nvSpPr>
        <p:spPr>
          <a:xfrm>
            <a:off x="7555802" y="6342115"/>
            <a:ext cx="1965081" cy="16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i="1" dirty="0">
                <a:solidFill>
                  <a:schemeClr val="bg1"/>
                </a:solidFill>
              </a:rPr>
              <a:t>Data on file at Veryan Medical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5C4244-8C33-47FA-812B-6E7325AA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81" y="171766"/>
            <a:ext cx="8896456" cy="1325563"/>
          </a:xfrm>
        </p:spPr>
        <p:txBody>
          <a:bodyPr>
            <a:normAutofit fontScale="90000"/>
          </a:bodyPr>
          <a:lstStyle/>
          <a:p>
            <a:r>
              <a:rPr lang="en-GB" sz="3600" i="1" dirty="0">
                <a:solidFill>
                  <a:schemeClr val="tx1"/>
                </a:solidFill>
              </a:rPr>
              <a:t>         </a:t>
            </a:r>
            <a:r>
              <a:rPr lang="en-GB" sz="3600" i="1" dirty="0">
                <a:solidFill>
                  <a:srgbClr val="6A93CD"/>
                </a:solidFill>
              </a:rPr>
              <a:t> 2   </a:t>
            </a:r>
            <a:r>
              <a:rPr lang="en-GB" sz="3600" dirty="0"/>
              <a:t>Kaplan Meier survival estimates of </a:t>
            </a:r>
            <a:br>
              <a:rPr lang="en-GB" sz="3600" dirty="0"/>
            </a:br>
            <a:r>
              <a:rPr lang="en-GB" sz="3600" dirty="0"/>
              <a:t>Freedom from Clinically-Driven TLR at 3 Years = </a:t>
            </a:r>
            <a:r>
              <a:rPr lang="en-GB" sz="3600" b="1" dirty="0">
                <a:solidFill>
                  <a:srgbClr val="FFFF00"/>
                </a:solidFill>
              </a:rPr>
              <a:t>81%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25D4F3-DBCE-4844-AFB0-1015171D18D6}"/>
              </a:ext>
            </a:extLst>
          </p:cNvPr>
          <p:cNvGrpSpPr/>
          <p:nvPr/>
        </p:nvGrpSpPr>
        <p:grpSpPr>
          <a:xfrm>
            <a:off x="0" y="4352925"/>
            <a:ext cx="2695576" cy="2505075"/>
            <a:chOff x="0" y="4352925"/>
            <a:chExt cx="2695576" cy="2505075"/>
          </a:xfrm>
        </p:grpSpPr>
        <p:sp>
          <p:nvSpPr>
            <p:cNvPr id="2" name="Teardrop 1">
              <a:extLst>
                <a:ext uri="{FF2B5EF4-FFF2-40B4-BE49-F238E27FC236}">
                  <a16:creationId xmlns:a16="http://schemas.microsoft.com/office/drawing/2014/main" id="{C8E2D553-99DB-462A-BEB7-4F4C6475A2B6}"/>
                </a:ext>
              </a:extLst>
            </p:cNvPr>
            <p:cNvSpPr/>
            <p:nvPr/>
          </p:nvSpPr>
          <p:spPr>
            <a:xfrm rot="10800000">
              <a:off x="0" y="4352925"/>
              <a:ext cx="2695576" cy="2505075"/>
            </a:xfrm>
            <a:prstGeom prst="teardrop">
              <a:avLst/>
            </a:prstGeom>
            <a:solidFill>
              <a:srgbClr val="6A93CD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678EBB-1FF9-42FD-9168-B83F697858EA}"/>
                </a:ext>
              </a:extLst>
            </p:cNvPr>
            <p:cNvSpPr txBox="1"/>
            <p:nvPr/>
          </p:nvSpPr>
          <p:spPr>
            <a:xfrm>
              <a:off x="0" y="5088516"/>
              <a:ext cx="26544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1-year = 89%</a:t>
              </a:r>
            </a:p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2-year = 84%</a:t>
              </a:r>
            </a:p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3-year = 81%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93B1FD3-F049-43FD-A1F5-FC5CE1C66A35}"/>
              </a:ext>
            </a:extLst>
          </p:cNvPr>
          <p:cNvSpPr/>
          <p:nvPr/>
        </p:nvSpPr>
        <p:spPr>
          <a:xfrm>
            <a:off x="444571" y="272805"/>
            <a:ext cx="1472008" cy="540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MIMICS</a:t>
            </a:r>
            <a:r>
              <a:rPr lang="en-GB" sz="2400" i="1" dirty="0">
                <a:solidFill>
                  <a:srgbClr val="6A93CD"/>
                </a:solidFill>
              </a:rPr>
              <a:t> 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5B8C20-2A3D-4169-A214-75D7978E8218}"/>
              </a:ext>
            </a:extLst>
          </p:cNvPr>
          <p:cNvCxnSpPr>
            <a:cxnSpLocks/>
          </p:cNvCxnSpPr>
          <p:nvPr/>
        </p:nvCxnSpPr>
        <p:spPr>
          <a:xfrm flipH="1" flipV="1">
            <a:off x="3794002" y="1611567"/>
            <a:ext cx="35627" cy="27889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E1C85-260A-4DB8-B491-B64D58B09598}"/>
              </a:ext>
            </a:extLst>
          </p:cNvPr>
          <p:cNvCxnSpPr>
            <a:cxnSpLocks/>
          </p:cNvCxnSpPr>
          <p:nvPr/>
        </p:nvCxnSpPr>
        <p:spPr>
          <a:xfrm flipV="1">
            <a:off x="5478033" y="1601463"/>
            <a:ext cx="0" cy="28198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74C579-1C36-4962-8105-AF7336A031FC}"/>
              </a:ext>
            </a:extLst>
          </p:cNvPr>
          <p:cNvCxnSpPr>
            <a:cxnSpLocks/>
          </p:cNvCxnSpPr>
          <p:nvPr/>
        </p:nvCxnSpPr>
        <p:spPr>
          <a:xfrm flipV="1">
            <a:off x="7105650" y="1626723"/>
            <a:ext cx="0" cy="27791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8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CA112A2-4958-4646-A2DA-7C5BA88E6415}"/>
              </a:ext>
            </a:extLst>
          </p:cNvPr>
          <p:cNvPicPr/>
          <p:nvPr/>
        </p:nvPicPr>
        <p:blipFill rotWithShape="1">
          <a:blip r:embed="rId2"/>
          <a:srcRect l="24706" t="40969" r="19344" b="19441"/>
          <a:stretch/>
        </p:blipFill>
        <p:spPr bwMode="auto">
          <a:xfrm>
            <a:off x="1571152" y="2364305"/>
            <a:ext cx="6198722" cy="2904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3193C-7537-4639-B8F6-5D437A2A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012" y="460158"/>
            <a:ext cx="7802651" cy="1325563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                Kaplan Meier survival estimates of </a:t>
            </a:r>
            <a:br>
              <a:rPr lang="en-GB" sz="3600" dirty="0"/>
            </a:br>
            <a:r>
              <a:rPr lang="en-GB" sz="3600" dirty="0"/>
              <a:t>Freedom from Clinically-Driven TLR at 3 Years </a:t>
            </a:r>
            <a:br>
              <a:rPr lang="en-GB" dirty="0"/>
            </a:br>
            <a:r>
              <a:rPr lang="en-GB" dirty="0"/>
              <a:t>		</a:t>
            </a:r>
            <a:r>
              <a:rPr lang="en-GB" sz="3600" b="1" i="1" dirty="0">
                <a:solidFill>
                  <a:srgbClr val="FFFF00"/>
                </a:solidFill>
              </a:rPr>
              <a:t>Lesion Calcification</a:t>
            </a:r>
            <a:r>
              <a:rPr lang="en-GB" sz="3600" b="1" dirty="0">
                <a:solidFill>
                  <a:srgbClr val="FFFF00"/>
                </a:solidFill>
              </a:rPr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DA635-C3EC-42EC-85AD-1D483E463BBD}"/>
              </a:ext>
            </a:extLst>
          </p:cNvPr>
          <p:cNvSpPr txBox="1"/>
          <p:nvPr/>
        </p:nvSpPr>
        <p:spPr>
          <a:xfrm>
            <a:off x="2146505" y="6521277"/>
            <a:ext cx="7043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000" i="1" dirty="0">
                <a:solidFill>
                  <a:schemeClr val="bg1">
                    <a:lumMod val="85000"/>
                  </a:schemeClr>
                </a:solidFill>
              </a:rPr>
              <a:t>CEC adjudicated, clinically-driven TLR with objective evidence</a:t>
            </a:r>
          </a:p>
          <a:p>
            <a:pPr algn="r"/>
            <a:r>
              <a:rPr lang="en-GB" sz="1000" i="1" dirty="0">
                <a:solidFill>
                  <a:schemeClr val="bg1">
                    <a:lumMod val="85000"/>
                  </a:schemeClr>
                </a:solidFill>
              </a:rPr>
              <a:t>Subjects are censored at their last known follow-up, or at time of study exit (withdrawal or lost to follow-up) or death</a:t>
            </a:r>
            <a:endParaRPr lang="en-IE" sz="10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839B3B-61A1-4FDF-A76B-1FD09F1328BE}"/>
              </a:ext>
            </a:extLst>
          </p:cNvPr>
          <p:cNvSpPr/>
          <p:nvPr/>
        </p:nvSpPr>
        <p:spPr>
          <a:xfrm>
            <a:off x="6973803" y="2841503"/>
            <a:ext cx="700087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7AFB9-9455-4679-ADF2-CE43BA136C16}"/>
              </a:ext>
            </a:extLst>
          </p:cNvPr>
          <p:cNvSpPr txBox="1"/>
          <p:nvPr/>
        </p:nvSpPr>
        <p:spPr>
          <a:xfrm>
            <a:off x="2200033" y="2931975"/>
            <a:ext cx="1379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C00000"/>
                </a:solidFill>
              </a:rPr>
              <a:t>------- </a:t>
            </a:r>
            <a:r>
              <a:rPr lang="en-GB" sz="1200" dirty="0"/>
              <a:t>None / Mild</a:t>
            </a:r>
          </a:p>
          <a:p>
            <a:r>
              <a:rPr lang="en-GB" sz="1200" dirty="0">
                <a:solidFill>
                  <a:srgbClr val="0070C0"/>
                </a:solidFill>
              </a:rPr>
              <a:t>          </a:t>
            </a:r>
            <a:r>
              <a:rPr lang="en-GB" sz="1200" dirty="0"/>
              <a:t>Mod / Severe</a:t>
            </a:r>
            <a:endParaRPr lang="en-GB" sz="12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6435DF-A1BC-4A78-A2E3-6332F2D35F8C}"/>
              </a:ext>
            </a:extLst>
          </p:cNvPr>
          <p:cNvCxnSpPr>
            <a:cxnSpLocks/>
          </p:cNvCxnSpPr>
          <p:nvPr/>
        </p:nvCxnSpPr>
        <p:spPr>
          <a:xfrm>
            <a:off x="2327663" y="3276538"/>
            <a:ext cx="26018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30A060-C71A-45F3-A510-A766A9B06188}"/>
              </a:ext>
            </a:extLst>
          </p:cNvPr>
          <p:cNvGrpSpPr/>
          <p:nvPr/>
        </p:nvGrpSpPr>
        <p:grpSpPr>
          <a:xfrm>
            <a:off x="-691530" y="4612414"/>
            <a:ext cx="9252935" cy="2245585"/>
            <a:chOff x="-691530" y="4612414"/>
            <a:chExt cx="9252935" cy="22455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F487327-479A-444D-971D-4D3751521580}"/>
                </a:ext>
              </a:extLst>
            </p:cNvPr>
            <p:cNvGrpSpPr/>
            <p:nvPr/>
          </p:nvGrpSpPr>
          <p:grpSpPr>
            <a:xfrm>
              <a:off x="-691530" y="4612414"/>
              <a:ext cx="3683512" cy="2245585"/>
              <a:chOff x="-691530" y="4612414"/>
              <a:chExt cx="3683512" cy="2245585"/>
            </a:xfrm>
          </p:grpSpPr>
          <p:sp>
            <p:nvSpPr>
              <p:cNvPr id="6" name="Teardrop 5">
                <a:extLst>
                  <a:ext uri="{FF2B5EF4-FFF2-40B4-BE49-F238E27FC236}">
                    <a16:creationId xmlns:a16="http://schemas.microsoft.com/office/drawing/2014/main" id="{71D4EB77-ED2F-4A0A-8CCC-A2E8301AA95F}"/>
                  </a:ext>
                </a:extLst>
              </p:cNvPr>
              <p:cNvSpPr/>
              <p:nvPr/>
            </p:nvSpPr>
            <p:spPr>
              <a:xfrm rot="10800000">
                <a:off x="0" y="4612414"/>
                <a:ext cx="2258214" cy="2245585"/>
              </a:xfrm>
              <a:prstGeom prst="teardrop">
                <a:avLst/>
              </a:prstGeom>
              <a:solidFill>
                <a:srgbClr val="6A93CD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C56FF5-7DEF-4514-AB0B-E36A86C41CAC}"/>
                  </a:ext>
                </a:extLst>
              </p:cNvPr>
              <p:cNvSpPr txBox="1"/>
              <p:nvPr/>
            </p:nvSpPr>
            <p:spPr>
              <a:xfrm>
                <a:off x="-691530" y="5316538"/>
                <a:ext cx="36835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</a:rPr>
                  <a:t>None/Mild = 78%</a:t>
                </a:r>
              </a:p>
              <a:p>
                <a:pPr algn="ctr"/>
                <a:r>
                  <a:rPr lang="en-GB" sz="2000" dirty="0">
                    <a:solidFill>
                      <a:schemeClr val="bg1"/>
                    </a:solidFill>
                  </a:rPr>
                  <a:t>Mod/Severe = 82%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0B4939-691C-44FA-850A-4360CCFE733C}"/>
                </a:ext>
              </a:extLst>
            </p:cNvPr>
            <p:cNvSpPr txBox="1"/>
            <p:nvPr/>
          </p:nvSpPr>
          <p:spPr>
            <a:xfrm>
              <a:off x="2335726" y="5465866"/>
              <a:ext cx="6225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No statistically significant difference between both groups</a:t>
              </a:r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C8E9F73-17BE-46EC-A9EB-B738883AB958}"/>
              </a:ext>
            </a:extLst>
          </p:cNvPr>
          <p:cNvSpPr txBox="1">
            <a:spLocks/>
          </p:cNvSpPr>
          <p:nvPr/>
        </p:nvSpPr>
        <p:spPr>
          <a:xfrm>
            <a:off x="7555802" y="6342115"/>
            <a:ext cx="1965081" cy="16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i="1" dirty="0">
                <a:solidFill>
                  <a:schemeClr val="bg1"/>
                </a:solidFill>
              </a:rPr>
              <a:t>Data on file at Veryan Medical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13E055-D9F7-4155-8AD7-37651DD84DDD}"/>
              </a:ext>
            </a:extLst>
          </p:cNvPr>
          <p:cNvCxnSpPr>
            <a:cxnSpLocks/>
          </p:cNvCxnSpPr>
          <p:nvPr/>
        </p:nvCxnSpPr>
        <p:spPr>
          <a:xfrm flipV="1">
            <a:off x="3589503" y="2308734"/>
            <a:ext cx="37785" cy="23345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33F14C-5D85-43DD-9F7E-621CDB2F25C7}"/>
              </a:ext>
            </a:extLst>
          </p:cNvPr>
          <p:cNvCxnSpPr>
            <a:cxnSpLocks/>
          </p:cNvCxnSpPr>
          <p:nvPr/>
        </p:nvCxnSpPr>
        <p:spPr>
          <a:xfrm flipV="1">
            <a:off x="6681288" y="2333993"/>
            <a:ext cx="0" cy="22991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5EC404-0686-48A5-872E-13125A361CE4}"/>
              </a:ext>
            </a:extLst>
          </p:cNvPr>
          <p:cNvCxnSpPr>
            <a:cxnSpLocks/>
          </p:cNvCxnSpPr>
          <p:nvPr/>
        </p:nvCxnSpPr>
        <p:spPr>
          <a:xfrm flipV="1">
            <a:off x="5130344" y="2323890"/>
            <a:ext cx="0" cy="23294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ACC32B1-AFBA-41F5-906F-E45918E09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093400"/>
              </p:ext>
            </p:extLst>
          </p:nvPr>
        </p:nvGraphicFramePr>
        <p:xfrm>
          <a:off x="1749927" y="1662685"/>
          <a:ext cx="5716832" cy="507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8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448">
                <a:tc rowSpan="2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Calcification % </a:t>
                      </a:r>
                    </a:p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at baseline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None - Mild</a:t>
                      </a:r>
                      <a:endParaRPr lang="en-US" sz="1600" b="0" dirty="0"/>
                    </a:p>
                  </a:txBody>
                  <a:tcPr marL="51300" marR="513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54.1 (146/270)</a:t>
                      </a:r>
                      <a:endParaRPr lang="en-US" sz="16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61599"/>
                  </a:ext>
                </a:extLst>
              </a:tr>
              <a:tr h="264078">
                <a:tc v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Moderate - Severe</a:t>
                      </a:r>
                      <a:endParaRPr lang="en-US" sz="1600" b="0" dirty="0"/>
                    </a:p>
                  </a:txBody>
                  <a:tcPr marL="51300" marR="51300" marT="0" marB="0" anchor="ctr">
                    <a:solidFill>
                      <a:srgbClr val="C3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45.9 (124/270)</a:t>
                      </a:r>
                      <a:endParaRPr lang="en-US" sz="1600" b="0" dirty="0"/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B7045956-CB37-4D65-8270-AD725A600468}"/>
              </a:ext>
            </a:extLst>
          </p:cNvPr>
          <p:cNvSpPr/>
          <p:nvPr/>
        </p:nvSpPr>
        <p:spPr>
          <a:xfrm>
            <a:off x="1166997" y="106093"/>
            <a:ext cx="1472008" cy="540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MIMICS</a:t>
            </a:r>
            <a:r>
              <a:rPr lang="en-GB" sz="2400" i="1" dirty="0">
                <a:solidFill>
                  <a:srgbClr val="6A93CD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9060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193C-7537-4639-B8F6-5D437A2A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688" y="465210"/>
            <a:ext cx="7681406" cy="1325563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                 Kaplan Meier survival estimates of Freedom from Clinically-Driven TLR at 3 Years </a:t>
            </a:r>
            <a:br>
              <a:rPr lang="en-GB" sz="3600" dirty="0"/>
            </a:br>
            <a:r>
              <a:rPr lang="en-GB" sz="3600" dirty="0"/>
              <a:t>			</a:t>
            </a:r>
            <a:r>
              <a:rPr lang="en-GB" sz="3600" i="1" dirty="0">
                <a:solidFill>
                  <a:srgbClr val="FFFF00"/>
                </a:solidFill>
              </a:rPr>
              <a:t>CTO</a:t>
            </a:r>
            <a:r>
              <a:rPr lang="en-GB" sz="3600" b="1" i="1" dirty="0">
                <a:solidFill>
                  <a:srgbClr val="FFFF00"/>
                </a:solidFill>
              </a:rPr>
              <a:t> vs. Stenosis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DA635-C3EC-42EC-85AD-1D483E463BBD}"/>
              </a:ext>
            </a:extLst>
          </p:cNvPr>
          <p:cNvSpPr txBox="1"/>
          <p:nvPr/>
        </p:nvSpPr>
        <p:spPr>
          <a:xfrm>
            <a:off x="2146505" y="6521277"/>
            <a:ext cx="7043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000" i="1" dirty="0">
                <a:solidFill>
                  <a:schemeClr val="bg1">
                    <a:lumMod val="85000"/>
                  </a:schemeClr>
                </a:solidFill>
              </a:rPr>
              <a:t>CEC adjudicated, clinically-driven TLR with objective evidence</a:t>
            </a:r>
          </a:p>
          <a:p>
            <a:pPr algn="r"/>
            <a:r>
              <a:rPr lang="en-GB" sz="1000" i="1" dirty="0">
                <a:solidFill>
                  <a:schemeClr val="bg1">
                    <a:lumMod val="85000"/>
                  </a:schemeClr>
                </a:solidFill>
              </a:rPr>
              <a:t>Subjects are censored at their last known follow-up, or at time of study exit (withdrawal or lost to follow-up) or death</a:t>
            </a:r>
            <a:endParaRPr lang="en-IE" sz="1000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588344-68F2-4BA5-A51D-6E501214326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9546" r="566" b="40644"/>
          <a:stretch/>
        </p:blipFill>
        <p:spPr bwMode="auto">
          <a:xfrm>
            <a:off x="1270141" y="2143045"/>
            <a:ext cx="6665949" cy="3364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3DA31F-2AEC-4C84-9FDA-AE7393210894}"/>
              </a:ext>
            </a:extLst>
          </p:cNvPr>
          <p:cNvSpPr txBox="1"/>
          <p:nvPr/>
        </p:nvSpPr>
        <p:spPr>
          <a:xfrm>
            <a:off x="2008637" y="2692021"/>
            <a:ext cx="1688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C00000"/>
                </a:solidFill>
              </a:rPr>
              <a:t>---- </a:t>
            </a:r>
            <a:r>
              <a:rPr lang="en-GB" sz="1200" dirty="0"/>
              <a:t>Total Occlusions</a:t>
            </a:r>
          </a:p>
          <a:p>
            <a:r>
              <a:rPr lang="en-GB" sz="1200" dirty="0">
                <a:solidFill>
                  <a:srgbClr val="0070C0"/>
                </a:solidFill>
              </a:rPr>
              <a:t>       </a:t>
            </a:r>
            <a:r>
              <a:rPr lang="en-GB" sz="1200" dirty="0"/>
              <a:t>No Total Occlusions</a:t>
            </a:r>
            <a:endParaRPr lang="en-GB" sz="1200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77728B-4581-4C62-A971-7CE777B23818}"/>
              </a:ext>
            </a:extLst>
          </p:cNvPr>
          <p:cNvCxnSpPr>
            <a:cxnSpLocks/>
          </p:cNvCxnSpPr>
          <p:nvPr/>
        </p:nvCxnSpPr>
        <p:spPr>
          <a:xfrm>
            <a:off x="2103417" y="3031029"/>
            <a:ext cx="162111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7982C3F-645D-435A-BA9E-572C4EF338F1}"/>
              </a:ext>
            </a:extLst>
          </p:cNvPr>
          <p:cNvGrpSpPr/>
          <p:nvPr/>
        </p:nvGrpSpPr>
        <p:grpSpPr>
          <a:xfrm>
            <a:off x="-288874" y="4758921"/>
            <a:ext cx="8927114" cy="2099077"/>
            <a:chOff x="-288874" y="4758921"/>
            <a:chExt cx="8927114" cy="20990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BB8964B-0CBA-4A15-9F65-5F8E04E611EF}"/>
                </a:ext>
              </a:extLst>
            </p:cNvPr>
            <p:cNvGrpSpPr/>
            <p:nvPr/>
          </p:nvGrpSpPr>
          <p:grpSpPr>
            <a:xfrm>
              <a:off x="-288874" y="4758921"/>
              <a:ext cx="2992950" cy="2099077"/>
              <a:chOff x="-288874" y="4758921"/>
              <a:chExt cx="2992950" cy="2099077"/>
            </a:xfrm>
          </p:grpSpPr>
          <p:sp>
            <p:nvSpPr>
              <p:cNvPr id="6" name="Teardrop 5">
                <a:extLst>
                  <a:ext uri="{FF2B5EF4-FFF2-40B4-BE49-F238E27FC236}">
                    <a16:creationId xmlns:a16="http://schemas.microsoft.com/office/drawing/2014/main" id="{81F59BC2-9F9D-4E16-AD6A-ABEBF04AC0F8}"/>
                  </a:ext>
                </a:extLst>
              </p:cNvPr>
              <p:cNvSpPr/>
              <p:nvPr/>
            </p:nvSpPr>
            <p:spPr>
              <a:xfrm rot="10800000">
                <a:off x="-2" y="4758921"/>
                <a:ext cx="2339047" cy="2099077"/>
              </a:xfrm>
              <a:prstGeom prst="teardrop">
                <a:avLst/>
              </a:prstGeom>
              <a:solidFill>
                <a:srgbClr val="6A93CD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C56FF5-7DEF-4514-AB0B-E36A86C41CAC}"/>
                  </a:ext>
                </a:extLst>
              </p:cNvPr>
              <p:cNvSpPr txBox="1"/>
              <p:nvPr/>
            </p:nvSpPr>
            <p:spPr>
              <a:xfrm>
                <a:off x="-288874" y="5376004"/>
                <a:ext cx="29929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</a:rPr>
                  <a:t>CTO = 76%</a:t>
                </a:r>
              </a:p>
              <a:p>
                <a:pPr algn="ctr"/>
                <a:r>
                  <a:rPr lang="en-GB" sz="2000" dirty="0">
                    <a:solidFill>
                      <a:schemeClr val="bg1"/>
                    </a:solidFill>
                  </a:rPr>
                  <a:t>Stenosis = 82%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8D1140-AB73-451B-84A8-C6D69E75C5AA}"/>
                </a:ext>
              </a:extLst>
            </p:cNvPr>
            <p:cNvSpPr txBox="1"/>
            <p:nvPr/>
          </p:nvSpPr>
          <p:spPr>
            <a:xfrm>
              <a:off x="2412561" y="5672061"/>
              <a:ext cx="6225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No statistically significant difference between both groups</a:t>
              </a:r>
            </a:p>
          </p:txBody>
        </p:sp>
      </p:grp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E8AEBA9-F0E0-4BB2-86F2-C4B9406D8905}"/>
              </a:ext>
            </a:extLst>
          </p:cNvPr>
          <p:cNvSpPr txBox="1">
            <a:spLocks/>
          </p:cNvSpPr>
          <p:nvPr/>
        </p:nvSpPr>
        <p:spPr>
          <a:xfrm>
            <a:off x="7555802" y="6342115"/>
            <a:ext cx="1965081" cy="16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i="1" dirty="0">
                <a:solidFill>
                  <a:schemeClr val="bg1"/>
                </a:solidFill>
              </a:rPr>
              <a:t>Data on file at Veryan Medical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A5BC78-5C8E-434D-B919-FB5D2B88E089}"/>
              </a:ext>
            </a:extLst>
          </p:cNvPr>
          <p:cNvCxnSpPr/>
          <p:nvPr/>
        </p:nvCxnSpPr>
        <p:spPr>
          <a:xfrm flipV="1">
            <a:off x="3402583" y="1947022"/>
            <a:ext cx="0" cy="2933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9D297E-EC89-461E-8551-4BB519BE0EE0}"/>
              </a:ext>
            </a:extLst>
          </p:cNvPr>
          <p:cNvCxnSpPr/>
          <p:nvPr/>
        </p:nvCxnSpPr>
        <p:spPr>
          <a:xfrm flipV="1">
            <a:off x="4913111" y="1921761"/>
            <a:ext cx="0" cy="2933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FF7970-56B8-48C0-9E69-96FC7474F48F}"/>
              </a:ext>
            </a:extLst>
          </p:cNvPr>
          <p:cNvCxnSpPr/>
          <p:nvPr/>
        </p:nvCxnSpPr>
        <p:spPr>
          <a:xfrm flipV="1">
            <a:off x="6443846" y="1957125"/>
            <a:ext cx="0" cy="2933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912857B-544E-40CE-9C08-D8811817D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75778"/>
              </p:ext>
            </p:extLst>
          </p:nvPr>
        </p:nvGraphicFramePr>
        <p:xfrm>
          <a:off x="1308452" y="1700527"/>
          <a:ext cx="6426060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942">
                <a:tc>
                  <a:txBody>
                    <a:bodyPr/>
                    <a:lstStyle/>
                    <a:p>
                      <a:r>
                        <a:rPr lang="en-GB" sz="1800" baseline="0" dirty="0">
                          <a:solidFill>
                            <a:schemeClr val="bg1"/>
                          </a:solidFill>
                        </a:rPr>
                        <a:t>Total Occlusion % at baseline</a:t>
                      </a:r>
                      <a:endParaRPr lang="en-GB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30.0 (81/270)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0A2263B8-1395-4B54-8C0A-EC988B32BA00}"/>
              </a:ext>
            </a:extLst>
          </p:cNvPr>
          <p:cNvSpPr/>
          <p:nvPr/>
        </p:nvSpPr>
        <p:spPr>
          <a:xfrm>
            <a:off x="889140" y="166715"/>
            <a:ext cx="1472008" cy="540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MIMICS</a:t>
            </a:r>
            <a:r>
              <a:rPr lang="en-GB" sz="2400" i="1" dirty="0">
                <a:solidFill>
                  <a:srgbClr val="6A93CD"/>
                </a:solidFill>
              </a:rPr>
              <a:t>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7ABE77-E253-4990-B419-7264496EA0B6}"/>
              </a:ext>
            </a:extLst>
          </p:cNvPr>
          <p:cNvSpPr/>
          <p:nvPr/>
        </p:nvSpPr>
        <p:spPr>
          <a:xfrm>
            <a:off x="6889890" y="2743121"/>
            <a:ext cx="1041646" cy="31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3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193C-7537-4639-B8F6-5D437A2A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38" y="429846"/>
            <a:ext cx="8045145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   </a:t>
            </a:r>
            <a:r>
              <a:rPr lang="en-GB" sz="3600" dirty="0"/>
              <a:t>Kaplan Meier survival estimates of </a:t>
            </a:r>
            <a:br>
              <a:rPr lang="en-GB" sz="3600" dirty="0"/>
            </a:br>
            <a:r>
              <a:rPr lang="en-GB" sz="3600" dirty="0"/>
              <a:t>Freedom from Clinically-Driven TLR at 3 Years </a:t>
            </a:r>
            <a:br>
              <a:rPr lang="en-GB" sz="3600" dirty="0"/>
            </a:br>
            <a:r>
              <a:rPr lang="en-GB" sz="3600" dirty="0"/>
              <a:t>		</a:t>
            </a:r>
            <a:r>
              <a:rPr lang="en-GB" sz="3600" b="1" i="1" dirty="0">
                <a:solidFill>
                  <a:srgbClr val="FFFF00"/>
                </a:solidFill>
              </a:rPr>
              <a:t>Tercile of Lesion Length</a:t>
            </a:r>
            <a:br>
              <a:rPr lang="en-GB" sz="3600" dirty="0"/>
            </a:br>
            <a:r>
              <a:rPr lang="en-GB" sz="3600" dirty="0"/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DA635-C3EC-42EC-85AD-1D483E463BBD}"/>
              </a:ext>
            </a:extLst>
          </p:cNvPr>
          <p:cNvSpPr txBox="1"/>
          <p:nvPr/>
        </p:nvSpPr>
        <p:spPr>
          <a:xfrm>
            <a:off x="2146505" y="6521277"/>
            <a:ext cx="7043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000" i="1" dirty="0">
                <a:solidFill>
                  <a:schemeClr val="bg1">
                    <a:lumMod val="85000"/>
                  </a:schemeClr>
                </a:solidFill>
              </a:rPr>
              <a:t>CEC adjudicated, clinically-driven TLR with objective evidence</a:t>
            </a:r>
          </a:p>
          <a:p>
            <a:pPr algn="r"/>
            <a:r>
              <a:rPr lang="en-GB" sz="1000" i="1" dirty="0">
                <a:solidFill>
                  <a:schemeClr val="bg1">
                    <a:lumMod val="85000"/>
                  </a:schemeClr>
                </a:solidFill>
              </a:rPr>
              <a:t>Subjects are censored at their last known follow-up, or at time of study exit (withdrawal or lost to follow-up) or death</a:t>
            </a:r>
            <a:endParaRPr lang="en-IE" sz="1000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C4C13-DE15-441E-8AA0-9D53F3879D3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t="8965" r="4000" b="40561"/>
          <a:stretch/>
        </p:blipFill>
        <p:spPr bwMode="auto">
          <a:xfrm>
            <a:off x="1407516" y="2052801"/>
            <a:ext cx="6445655" cy="3006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8F7710-7CAD-4BA9-81F1-0FF408E10524}"/>
              </a:ext>
            </a:extLst>
          </p:cNvPr>
          <p:cNvSpPr txBox="1"/>
          <p:nvPr/>
        </p:nvSpPr>
        <p:spPr>
          <a:xfrm>
            <a:off x="2244195" y="2640164"/>
            <a:ext cx="169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</a:rPr>
              <a:t>          </a:t>
            </a:r>
            <a:r>
              <a:rPr lang="en-GB" sz="1200" dirty="0"/>
              <a:t>Tercile 1  &lt;65mm </a:t>
            </a:r>
          </a:p>
          <a:p>
            <a:r>
              <a:rPr lang="en-GB" sz="1200" dirty="0">
                <a:solidFill>
                  <a:srgbClr val="C00000"/>
                </a:solidFill>
              </a:rPr>
              <a:t>------ </a:t>
            </a:r>
            <a:r>
              <a:rPr lang="en-GB" sz="1200" dirty="0"/>
              <a:t>Tercile 2 –100mm </a:t>
            </a:r>
          </a:p>
          <a:p>
            <a:r>
              <a:rPr lang="en-GB" sz="1200" dirty="0">
                <a:solidFill>
                  <a:srgbClr val="0070C0"/>
                </a:solidFill>
              </a:rPr>
              <a:t>          </a:t>
            </a:r>
            <a:r>
              <a:rPr lang="en-GB" sz="1200" dirty="0"/>
              <a:t>Tercile 3 &gt;100mm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1BFC02-FC70-4296-83E8-32174F263F20}"/>
              </a:ext>
            </a:extLst>
          </p:cNvPr>
          <p:cNvSpPr/>
          <p:nvPr/>
        </p:nvSpPr>
        <p:spPr>
          <a:xfrm>
            <a:off x="7059448" y="2598222"/>
            <a:ext cx="719138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142A40-9EB6-4951-879D-6913D79C21AB}"/>
              </a:ext>
            </a:extLst>
          </p:cNvPr>
          <p:cNvCxnSpPr/>
          <p:nvPr/>
        </p:nvCxnSpPr>
        <p:spPr>
          <a:xfrm>
            <a:off x="4139979" y="32838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7508D8-92A3-4905-B446-C46CDBE639B8}"/>
              </a:ext>
            </a:extLst>
          </p:cNvPr>
          <p:cNvCxnSpPr>
            <a:cxnSpLocks/>
          </p:cNvCxnSpPr>
          <p:nvPr/>
        </p:nvCxnSpPr>
        <p:spPr>
          <a:xfrm>
            <a:off x="2316729" y="2776044"/>
            <a:ext cx="25975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7CF09C5-EAA7-49AF-9A9C-1B704A0051C4}"/>
              </a:ext>
            </a:extLst>
          </p:cNvPr>
          <p:cNvCxnSpPr>
            <a:cxnSpLocks/>
          </p:cNvCxnSpPr>
          <p:nvPr/>
        </p:nvCxnSpPr>
        <p:spPr>
          <a:xfrm flipH="1">
            <a:off x="2328941" y="3132563"/>
            <a:ext cx="15108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2746EC9-8468-4842-800C-993279542AC5}"/>
              </a:ext>
            </a:extLst>
          </p:cNvPr>
          <p:cNvGrpSpPr/>
          <p:nvPr/>
        </p:nvGrpSpPr>
        <p:grpSpPr>
          <a:xfrm>
            <a:off x="-440227" y="4657882"/>
            <a:ext cx="8648724" cy="2200114"/>
            <a:chOff x="-440227" y="4657882"/>
            <a:chExt cx="8648724" cy="2200114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F4028CF5-ADAD-4A63-94CA-6AC122157FC6}"/>
                </a:ext>
              </a:extLst>
            </p:cNvPr>
            <p:cNvSpPr/>
            <p:nvPr/>
          </p:nvSpPr>
          <p:spPr>
            <a:xfrm rot="10800000">
              <a:off x="-1" y="4657882"/>
              <a:ext cx="2389566" cy="2200114"/>
            </a:xfrm>
            <a:prstGeom prst="teardrop">
              <a:avLst/>
            </a:prstGeom>
            <a:solidFill>
              <a:srgbClr val="6A93CD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C56FF5-7DEF-4514-AB0B-E36A86C41CAC}"/>
                </a:ext>
              </a:extLst>
            </p:cNvPr>
            <p:cNvSpPr txBox="1"/>
            <p:nvPr/>
          </p:nvSpPr>
          <p:spPr>
            <a:xfrm>
              <a:off x="-440227" y="5214036"/>
              <a:ext cx="32146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</a:rPr>
                <a:t>Tercile 1 = 82%</a:t>
              </a:r>
            </a:p>
            <a:p>
              <a:pPr algn="ctr"/>
              <a:r>
                <a:rPr lang="en-GB" sz="2000" dirty="0">
                  <a:solidFill>
                    <a:schemeClr val="bg1"/>
                  </a:solidFill>
                </a:rPr>
                <a:t>Tercile 2 = 81%</a:t>
              </a:r>
            </a:p>
            <a:p>
              <a:pPr algn="ctr"/>
              <a:r>
                <a:rPr lang="en-GB" sz="2000" dirty="0">
                  <a:solidFill>
                    <a:schemeClr val="bg1"/>
                  </a:solidFill>
                </a:rPr>
                <a:t>Tercile 3 = 77%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9C437C-288C-4747-91E1-DEB695358245}"/>
                </a:ext>
              </a:extLst>
            </p:cNvPr>
            <p:cNvSpPr txBox="1"/>
            <p:nvPr/>
          </p:nvSpPr>
          <p:spPr>
            <a:xfrm>
              <a:off x="2531045" y="5507231"/>
              <a:ext cx="5677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No statistically significant difference between groups</a:t>
              </a:r>
            </a:p>
          </p:txBody>
        </p:sp>
      </p:grp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AC2A65CE-7DEA-4E55-89DD-84921A0E36CB}"/>
              </a:ext>
            </a:extLst>
          </p:cNvPr>
          <p:cNvSpPr txBox="1">
            <a:spLocks/>
          </p:cNvSpPr>
          <p:nvPr/>
        </p:nvSpPr>
        <p:spPr>
          <a:xfrm>
            <a:off x="7555802" y="6342115"/>
            <a:ext cx="1965081" cy="16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i="1" dirty="0">
                <a:solidFill>
                  <a:schemeClr val="bg1"/>
                </a:solidFill>
              </a:rPr>
              <a:t>Data on file at Veryan Medical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9AFA0D-345A-48C3-9E1B-4B95E5651CBB}"/>
              </a:ext>
            </a:extLst>
          </p:cNvPr>
          <p:cNvCxnSpPr>
            <a:cxnSpLocks/>
          </p:cNvCxnSpPr>
          <p:nvPr/>
        </p:nvCxnSpPr>
        <p:spPr>
          <a:xfrm flipV="1">
            <a:off x="3776425" y="1955098"/>
            <a:ext cx="0" cy="2521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F72A6-2D49-48A0-99AC-350DEB0C327C}"/>
              </a:ext>
            </a:extLst>
          </p:cNvPr>
          <p:cNvCxnSpPr>
            <a:cxnSpLocks/>
          </p:cNvCxnSpPr>
          <p:nvPr/>
        </p:nvCxnSpPr>
        <p:spPr>
          <a:xfrm flipV="1">
            <a:off x="5271798" y="2051085"/>
            <a:ext cx="0" cy="2455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E81D16-1A18-429F-819F-6382616F499E}"/>
              </a:ext>
            </a:extLst>
          </p:cNvPr>
          <p:cNvCxnSpPr>
            <a:cxnSpLocks/>
          </p:cNvCxnSpPr>
          <p:nvPr/>
        </p:nvCxnSpPr>
        <p:spPr>
          <a:xfrm flipV="1">
            <a:off x="6767169" y="2056137"/>
            <a:ext cx="0" cy="24456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E65CA6-8E98-4FD3-80FC-A6B5AB52B9E9}"/>
              </a:ext>
            </a:extLst>
          </p:cNvPr>
          <p:cNvCxnSpPr>
            <a:cxnSpLocks/>
          </p:cNvCxnSpPr>
          <p:nvPr/>
        </p:nvCxnSpPr>
        <p:spPr>
          <a:xfrm flipH="1">
            <a:off x="2531019" y="3135689"/>
            <a:ext cx="136605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F008157B-A03E-4757-A450-885906AE3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72639"/>
              </p:ext>
            </p:extLst>
          </p:nvPr>
        </p:nvGraphicFramePr>
        <p:xfrm>
          <a:off x="1785290" y="1617217"/>
          <a:ext cx="5615794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448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Lesion Length (mm)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Mean ± SD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300" marR="513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81.2 ± 38.4 (269/271)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300" marR="513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65406A1A-9FE4-4360-8550-54D28DFE044F}"/>
              </a:ext>
            </a:extLst>
          </p:cNvPr>
          <p:cNvSpPr/>
          <p:nvPr/>
        </p:nvSpPr>
        <p:spPr>
          <a:xfrm>
            <a:off x="1060907" y="156611"/>
            <a:ext cx="1126582" cy="550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MIMICS</a:t>
            </a:r>
            <a:r>
              <a:rPr lang="en-GB" i="1" dirty="0">
                <a:solidFill>
                  <a:srgbClr val="6A93CD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0962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D725-9B97-4029-8317-443AD886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08" y="12129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CDTLR study comparisons</a:t>
            </a:r>
            <a:br>
              <a:rPr lang="en-GB" dirty="0"/>
            </a:br>
            <a:r>
              <a:rPr lang="en-GB" sz="3100" dirty="0"/>
              <a:t>where 3-year data have been presented 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25C5D7-0B22-4FCD-9276-29853B93AA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093187"/>
              </p:ext>
            </p:extLst>
          </p:nvPr>
        </p:nvGraphicFramePr>
        <p:xfrm>
          <a:off x="552450" y="809626"/>
          <a:ext cx="7881938" cy="5484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6">
            <a:extLst>
              <a:ext uri="{FF2B5EF4-FFF2-40B4-BE49-F238E27FC236}">
                <a16:creationId xmlns:a16="http://schemas.microsoft.com/office/drawing/2014/main" id="{DC2F11D2-E1C1-4B29-A529-0B576179BE7F}"/>
              </a:ext>
            </a:extLst>
          </p:cNvPr>
          <p:cNvSpPr txBox="1"/>
          <p:nvPr/>
        </p:nvSpPr>
        <p:spPr>
          <a:xfrm>
            <a:off x="950955" y="2903932"/>
            <a:ext cx="8001072" cy="5651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BioMimics 3D  </a:t>
            </a:r>
            <a:r>
              <a:rPr lang="en-GB" sz="1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BioMimics 3D  </a:t>
            </a:r>
            <a:r>
              <a:rPr lang="en-GB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Supera      LifeStent    Zilver PTX    Eluvia    IN.PACT Admiral</a:t>
            </a: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5FA01C-EFCC-4DD3-9FD2-5E2DD7001E27}"/>
              </a:ext>
            </a:extLst>
          </p:cNvPr>
          <p:cNvSpPr/>
          <p:nvPr/>
        </p:nvSpPr>
        <p:spPr>
          <a:xfrm>
            <a:off x="47847" y="5975498"/>
            <a:ext cx="2344479" cy="951614"/>
          </a:xfrm>
          <a:prstGeom prst="rect">
            <a:avLst/>
          </a:prstGeom>
          <a:solidFill>
            <a:srgbClr val="6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D0634-2A0B-4796-B12A-D477BA79C68E}"/>
              </a:ext>
            </a:extLst>
          </p:cNvPr>
          <p:cNvSpPr txBox="1"/>
          <p:nvPr/>
        </p:nvSpPr>
        <p:spPr>
          <a:xfrm>
            <a:off x="0" y="6071349"/>
            <a:ext cx="910305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778972">
              <a:spcBef>
                <a:spcPts val="1800"/>
              </a:spcBef>
            </a:pPr>
            <a:r>
              <a:rPr lang="en-US" sz="2000" dirty="0"/>
              <a:t>Comparable outcomes to DCB, DES and Supera despite more </a:t>
            </a:r>
            <a:r>
              <a:rPr lang="en-GB" sz="2000" dirty="0"/>
              <a:t>challenging lesions and without the need for lesion preparation</a:t>
            </a:r>
            <a:endParaRPr lang="en-US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20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A0569-F7C4-4DF1-B8B8-549E24909FA3}"/>
              </a:ext>
            </a:extLst>
          </p:cNvPr>
          <p:cNvSpPr/>
          <p:nvPr/>
        </p:nvSpPr>
        <p:spPr>
          <a:xfrm>
            <a:off x="0" y="5791200"/>
            <a:ext cx="2085975" cy="1171575"/>
          </a:xfrm>
          <a:prstGeom prst="rect">
            <a:avLst/>
          </a:prstGeom>
          <a:solidFill>
            <a:srgbClr val="6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5D8A7-138F-4C55-9760-1B6E446D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0808"/>
            <a:ext cx="7886700" cy="1325563"/>
          </a:xfrm>
        </p:spPr>
        <p:txBody>
          <a:bodyPr/>
          <a:lstStyle/>
          <a:p>
            <a:r>
              <a:rPr lang="en-US" dirty="0"/>
              <a:t>MIMICS</a:t>
            </a:r>
            <a:r>
              <a:rPr lang="en-US" i="1" dirty="0"/>
              <a:t>-2</a:t>
            </a:r>
            <a:r>
              <a:rPr lang="en-US" dirty="0"/>
              <a:t> Results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DEF3528-C8CD-415E-93D5-B302FAD3A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8273"/>
            <a:ext cx="5436358" cy="3043451"/>
          </a:xfrm>
        </p:spPr>
        <p:txBody>
          <a:bodyPr>
            <a:noAutofit/>
          </a:bodyPr>
          <a:lstStyle/>
          <a:p>
            <a:pPr marL="358775" indent="-358775" defTabSz="778972">
              <a:spcBef>
                <a:spcPts val="1800"/>
              </a:spcBef>
            </a:pPr>
            <a:r>
              <a:rPr lang="en-US" dirty="0"/>
              <a:t>Reproducible, rigorous, high quality data from </a:t>
            </a:r>
            <a:r>
              <a:rPr lang="en-GB" dirty="0"/>
              <a:t>US, Japan and Europe</a:t>
            </a:r>
          </a:p>
          <a:p>
            <a:pPr marL="358775" indent="-358775" defTabSz="7789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81% freedom from CDTLR at 3 years</a:t>
            </a:r>
          </a:p>
          <a:p>
            <a:pPr marL="358775" indent="-358775" defTabSz="7789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Comparable outcomes to DCB, DES and Supera despite more </a:t>
            </a:r>
            <a:r>
              <a:rPr lang="en-GB" dirty="0"/>
              <a:t>challenging lesions and without the need for lesion preparation – providing ease-of-use simplicity and long-term benefits</a:t>
            </a:r>
          </a:p>
          <a:p>
            <a:pPr marL="358775" indent="-358775" defTabSz="7789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0% stent fracture</a:t>
            </a:r>
          </a:p>
          <a:p>
            <a:pPr marL="0" indent="0" defTabSz="778972">
              <a:spcBef>
                <a:spcPts val="1800"/>
              </a:spcBef>
              <a:buNone/>
            </a:pPr>
            <a:endParaRPr lang="en-US" dirty="0"/>
          </a:p>
          <a:p>
            <a:pPr marL="358775" indent="-358775" defTabSz="778972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Content Placeholder 3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749D084F-3210-481E-94CE-79570FDD9B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16" t="-3174" r="27782" b="9650"/>
          <a:stretch/>
        </p:blipFill>
        <p:spPr>
          <a:xfrm>
            <a:off x="5457732" y="1474432"/>
            <a:ext cx="3414714" cy="3799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500398-E9EE-4E6D-B530-00D8121C847B}"/>
              </a:ext>
            </a:extLst>
          </p:cNvPr>
          <p:cNvSpPr txBox="1"/>
          <p:nvPr/>
        </p:nvSpPr>
        <p:spPr>
          <a:xfrm>
            <a:off x="5922335" y="930348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BioMimics 3D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AE642-F890-4E01-9EC5-402D5CD71EB1}"/>
              </a:ext>
            </a:extLst>
          </p:cNvPr>
          <p:cNvSpPr txBox="1"/>
          <p:nvPr/>
        </p:nvSpPr>
        <p:spPr>
          <a:xfrm>
            <a:off x="0" y="5709842"/>
            <a:ext cx="910305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778972">
              <a:spcBef>
                <a:spcPts val="1800"/>
              </a:spcBef>
            </a:pPr>
            <a:r>
              <a:rPr lang="en-US" sz="3200" dirty="0">
                <a:ea typeface="ヒラギノ角ゴ Pro W3" pitchFamily="122" charset="-128"/>
                <a:cs typeface="Calibri" panose="020F0502020204030204" pitchFamily="34" charset="0"/>
              </a:rPr>
              <a:t>MIMICS</a:t>
            </a:r>
            <a:r>
              <a:rPr lang="en-US" sz="3200" i="1" dirty="0">
                <a:solidFill>
                  <a:srgbClr val="6A93CD"/>
                </a:solidFill>
                <a:ea typeface="ヒラギノ角ゴ Pro W3" pitchFamily="122" charset="-128"/>
                <a:cs typeface="Calibri" panose="020F0502020204030204" pitchFamily="34" charset="0"/>
              </a:rPr>
              <a:t>-2</a:t>
            </a:r>
            <a:r>
              <a:rPr lang="en-US" sz="3200" dirty="0">
                <a:ea typeface="ヒラギノ角ゴ Pro W3" pitchFamily="122" charset="-128"/>
                <a:cs typeface="Calibri" panose="020F0502020204030204" pitchFamily="34" charset="0"/>
              </a:rPr>
              <a:t> study shows continuing benefit of BioMimics 3D at </a:t>
            </a:r>
            <a:r>
              <a:rPr lang="en-US" sz="3200" i="1" dirty="0">
                <a:ea typeface="ヒラギノ角ゴ Pro W3" pitchFamily="122" charset="-128"/>
                <a:cs typeface="Calibri" panose="020F0502020204030204" pitchFamily="34" charset="0"/>
              </a:rPr>
              <a:t>3 Years</a:t>
            </a:r>
            <a:r>
              <a:rPr lang="en-US" sz="3200" dirty="0">
                <a:ea typeface="ヒラギノ角ゴ Pro W3" pitchFamily="122" charset="-128"/>
                <a:cs typeface="Calibri" panose="020F0502020204030204" pitchFamily="34" charset="0"/>
              </a:rPr>
              <a:t>, even in challenging cases  </a:t>
            </a: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1379248-529A-4324-B043-DA3ACAD61F35}"/>
              </a:ext>
            </a:extLst>
          </p:cNvPr>
          <p:cNvSpPr txBox="1">
            <a:spLocks/>
          </p:cNvSpPr>
          <p:nvPr/>
        </p:nvSpPr>
        <p:spPr>
          <a:xfrm>
            <a:off x="7280866" y="5449895"/>
            <a:ext cx="1965081" cy="16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i="1" dirty="0">
                <a:solidFill>
                  <a:schemeClr val="bg1"/>
                </a:solidFill>
              </a:rPr>
              <a:t>Data on file at Veryan Medical</a:t>
            </a:r>
          </a:p>
        </p:txBody>
      </p:sp>
    </p:spTree>
    <p:extLst>
      <p:ext uri="{BB962C8B-B14F-4D97-AF65-F5344CB8AC3E}">
        <p14:creationId xmlns:p14="http://schemas.microsoft.com/office/powerpoint/2010/main" val="78697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7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de-DE" sz="4000"/>
              <a:t>Faculty Disclosure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50267"/>
            <a:ext cx="8229600" cy="4757689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500" dirty="0"/>
              <a:t>For the 12 months preceding this presentation, I disclose the following types of financial relationships: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/>
              <a:t>Honoraria received from: </a:t>
            </a:r>
            <a:r>
              <a:rPr lang="en-US" sz="2000" dirty="0"/>
              <a:t>Abbott Vascular, </a:t>
            </a:r>
            <a:r>
              <a:rPr lang="en-US" sz="2000" dirty="0" err="1"/>
              <a:t>Veryan</a:t>
            </a:r>
            <a:r>
              <a:rPr lang="en-US" sz="2000" dirty="0"/>
              <a:t>, Biotronik, Boston Scientific Corp., Cook Medical, Gore &amp; Associates, Medtronic, Philips-</a:t>
            </a:r>
            <a:r>
              <a:rPr lang="en-US" sz="2000" dirty="0" err="1"/>
              <a:t>Spectranetics</a:t>
            </a:r>
            <a:r>
              <a:rPr lang="en-US" sz="2000" dirty="0"/>
              <a:t>, Shockwave, BIBA Medical</a:t>
            </a:r>
            <a:endParaRPr lang="en-GB" sz="2000" dirty="0"/>
          </a:p>
          <a:p>
            <a:pPr>
              <a:buFont typeface="Arial"/>
              <a:buChar char="•"/>
              <a:defRPr/>
            </a:pPr>
            <a:r>
              <a:rPr lang="en-US" sz="2000" b="1" dirty="0"/>
              <a:t>Consulted for: </a:t>
            </a:r>
            <a:r>
              <a:rPr lang="en-US" sz="2000" dirty="0"/>
              <a:t>Boston Scientific Corp</a:t>
            </a:r>
            <a:r>
              <a:rPr lang="en-US" sz="2000"/>
              <a:t>., CSI, Gore </a:t>
            </a:r>
            <a:r>
              <a:rPr lang="en-US" sz="2000" dirty="0"/>
              <a:t>&amp; Associates, Medtronic, </a:t>
            </a:r>
            <a:r>
              <a:rPr lang="en-US" sz="2000" dirty="0" err="1"/>
              <a:t>Veryan</a:t>
            </a:r>
            <a:r>
              <a:rPr lang="en-US" sz="2000" dirty="0"/>
              <a:t>, Intact Vascular, Shockwave, Bayer, Vesper Medical</a:t>
            </a:r>
          </a:p>
          <a:p>
            <a:pPr>
              <a:buFont typeface="Arial"/>
              <a:buChar char="•"/>
              <a:defRPr/>
            </a:pPr>
            <a:r>
              <a:rPr lang="en-US" sz="2000" b="1" dirty="0"/>
              <a:t>Research, clinical trial, or drug study funds received from (institution): </a:t>
            </a:r>
            <a:r>
              <a:rPr lang="en-US" sz="2000" dirty="0"/>
              <a:t>Bard Peripheral Vascular, </a:t>
            </a:r>
            <a:r>
              <a:rPr lang="en-US" sz="2000" dirty="0" err="1"/>
              <a:t>Veryan</a:t>
            </a:r>
            <a:r>
              <a:rPr lang="en-US" sz="2000" dirty="0"/>
              <a:t>, </a:t>
            </a:r>
            <a:r>
              <a:rPr lang="en-US" sz="2000" dirty="0" err="1"/>
              <a:t>Biotronik</a:t>
            </a:r>
            <a:r>
              <a:rPr lang="en-US" sz="2000" dirty="0"/>
              <a:t>, Cook Medical, Gore &amp; Associates, Medtronic, Philips, Terumo, </a:t>
            </a:r>
            <a:r>
              <a:rPr lang="en-US" sz="2000" dirty="0" err="1"/>
              <a:t>TriReme</a:t>
            </a:r>
            <a:r>
              <a:rPr lang="en-US" sz="2000" dirty="0"/>
              <a:t>, Shockwave, Med Alliance, Intact Vascular, B. Braun; CSI, Boston Scientific, University of Jena</a:t>
            </a:r>
          </a:p>
          <a:p>
            <a:pPr>
              <a:buFont typeface="Arial"/>
              <a:buChar char="•"/>
              <a:defRPr/>
            </a:pPr>
            <a:r>
              <a:rPr lang="en-US" sz="2000" b="1" dirty="0"/>
              <a:t>Common stock: </a:t>
            </a:r>
            <a:r>
              <a:rPr lang="en-US" sz="2000" dirty="0"/>
              <a:t>QT Medical</a:t>
            </a:r>
          </a:p>
        </p:txBody>
      </p:sp>
      <p:sp>
        <p:nvSpPr>
          <p:cNvPr id="614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980728"/>
            <a:ext cx="8229600" cy="762000"/>
          </a:xfrm>
        </p:spPr>
        <p:txBody>
          <a:bodyPr/>
          <a:lstStyle/>
          <a:p>
            <a:pPr eaLnBrk="1" hangingPunct="1"/>
            <a:r>
              <a:rPr lang="en-GB" altLang="de-DE" dirty="0"/>
              <a:t>Thomas Zeller, MD</a:t>
            </a:r>
            <a:endParaRPr lang="en-US" altLang="de-DE" dirty="0"/>
          </a:p>
        </p:txBody>
      </p:sp>
      <p:pic>
        <p:nvPicPr>
          <p:cNvPr id="5" name="Bild 8" descr="UHZLogo_CMYK_25 oS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86" y="6157914"/>
            <a:ext cx="15906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589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D8A7-138F-4C55-9760-1B6E446D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7" y="192458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Conclusion</a:t>
            </a:r>
            <a:endParaRPr lang="en-GB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973765-960C-4AC7-B234-8052ABE15B6B}"/>
              </a:ext>
            </a:extLst>
          </p:cNvPr>
          <p:cNvGrpSpPr/>
          <p:nvPr/>
        </p:nvGrpSpPr>
        <p:grpSpPr>
          <a:xfrm>
            <a:off x="268405" y="2301923"/>
            <a:ext cx="4753969" cy="2492991"/>
            <a:chOff x="3202155" y="2478762"/>
            <a:chExt cx="2438400" cy="1934765"/>
          </a:xfrm>
          <a:solidFill>
            <a:srgbClr val="6A93CD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7A9D882-115B-4C18-A0A5-BAA57489BBBB}"/>
                </a:ext>
              </a:extLst>
            </p:cNvPr>
            <p:cNvSpPr/>
            <p:nvPr/>
          </p:nvSpPr>
          <p:spPr>
            <a:xfrm>
              <a:off x="3202155" y="2478762"/>
              <a:ext cx="2438400" cy="1934765"/>
            </a:xfrm>
            <a:prstGeom prst="round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C04A6BFC-B2D6-427B-8E4D-04317B0A7834}"/>
                </a:ext>
              </a:extLst>
            </p:cNvPr>
            <p:cNvSpPr txBox="1"/>
            <p:nvPr/>
          </p:nvSpPr>
          <p:spPr>
            <a:xfrm>
              <a:off x="3435787" y="2631039"/>
              <a:ext cx="2108014" cy="16347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3200" kern="1200" dirty="0">
                  <a:solidFill>
                    <a:srgbClr val="FFFF00"/>
                  </a:solidFill>
                </a:rPr>
                <a:t>BioMimics 3D </a:t>
              </a:r>
              <a:r>
                <a:rPr lang="en-US" sz="3200" kern="1200" dirty="0"/>
                <a:t>reduces the burden of re-intervention for the patient </a:t>
              </a:r>
              <a:r>
                <a:rPr lang="en-US" sz="3200" i="1" kern="1200" dirty="0">
                  <a:solidFill>
                    <a:srgbClr val="FFFF00"/>
                  </a:solidFill>
                </a:rPr>
                <a:t>and</a:t>
              </a:r>
              <a:r>
                <a:rPr lang="en-US" sz="3200" kern="1200" dirty="0"/>
                <a:t> the health care system</a:t>
              </a:r>
              <a:r>
                <a:rPr lang="en-US" sz="3200" kern="1200" baseline="30000" dirty="0"/>
                <a:t>1, 2</a:t>
              </a:r>
              <a:endParaRPr lang="en-GB" sz="3200" kern="1200" dirty="0"/>
            </a:p>
          </p:txBody>
        </p:sp>
      </p:grpSp>
      <p:pic>
        <p:nvPicPr>
          <p:cNvPr id="27" name="Content Placeholder 3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D5D0449A-4586-40CD-A94F-76111B74B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6" t="-3174" r="27782" b="3174"/>
          <a:stretch/>
        </p:blipFill>
        <p:spPr>
          <a:xfrm>
            <a:off x="5191125" y="1657379"/>
            <a:ext cx="3414714" cy="4062383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2114A87-220F-4774-B289-996B4139BD84}"/>
              </a:ext>
            </a:extLst>
          </p:cNvPr>
          <p:cNvSpPr txBox="1">
            <a:spLocks/>
          </p:cNvSpPr>
          <p:nvPr/>
        </p:nvSpPr>
        <p:spPr>
          <a:xfrm>
            <a:off x="7402112" y="6510801"/>
            <a:ext cx="1965081" cy="16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i="1" dirty="0">
                <a:solidFill>
                  <a:schemeClr val="bg1"/>
                </a:solidFill>
              </a:rPr>
              <a:t>1 Data on file at Veryan Medical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i="1" dirty="0">
                <a:solidFill>
                  <a:schemeClr val="bg1"/>
                </a:solidFill>
              </a:rPr>
              <a:t>2. Kearns BMJ  2016</a:t>
            </a:r>
          </a:p>
        </p:txBody>
      </p:sp>
    </p:spTree>
    <p:extLst>
      <p:ext uri="{BB962C8B-B14F-4D97-AF65-F5344CB8AC3E}">
        <p14:creationId xmlns:p14="http://schemas.microsoft.com/office/powerpoint/2010/main" val="301554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3F8F0D-5B9C-498A-A6C7-D644498D077E}"/>
              </a:ext>
            </a:extLst>
          </p:cNvPr>
          <p:cNvSpPr/>
          <p:nvPr/>
        </p:nvSpPr>
        <p:spPr>
          <a:xfrm>
            <a:off x="0" y="5829300"/>
            <a:ext cx="2376488" cy="1028700"/>
          </a:xfrm>
          <a:prstGeom prst="rect">
            <a:avLst/>
          </a:prstGeom>
          <a:solidFill>
            <a:srgbClr val="6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41A39-F996-49E3-A8CC-260A7E73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38" y="0"/>
            <a:ext cx="8739188" cy="1325563"/>
          </a:xfrm>
        </p:spPr>
        <p:txBody>
          <a:bodyPr/>
          <a:lstStyle/>
          <a:p>
            <a:r>
              <a:rPr lang="en-GB" sz="4000" dirty="0"/>
              <a:t>BioMimics 3D®: The Swirling </a:t>
            </a:r>
            <a:r>
              <a:rPr lang="en-GB" dirty="0"/>
              <a:t>Flow® </a:t>
            </a:r>
            <a:r>
              <a:rPr lang="en-GB" sz="4000" dirty="0"/>
              <a:t>Stent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26CE-4B45-4858-987F-78A5C0F2F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15" y="4327782"/>
            <a:ext cx="4455829" cy="1780623"/>
          </a:xfrm>
        </p:spPr>
        <p:txBody>
          <a:bodyPr>
            <a:normAutofit/>
          </a:bodyPr>
          <a:lstStyle/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x-none" dirty="0"/>
              <a:t>Helical centerline</a:t>
            </a: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x-none" dirty="0"/>
              <a:t>Simple, accurate placement using standard delivery system</a:t>
            </a:r>
          </a:p>
          <a:p>
            <a:pPr>
              <a:spcBef>
                <a:spcPts val="1200"/>
              </a:spcBef>
            </a:pP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9AECB6C-34F2-484B-8813-80FA31E69B19}"/>
              </a:ext>
            </a:extLst>
          </p:cNvPr>
          <p:cNvSpPr txBox="1">
            <a:spLocks/>
          </p:cNvSpPr>
          <p:nvPr/>
        </p:nvSpPr>
        <p:spPr>
          <a:xfrm>
            <a:off x="-618016" y="6717687"/>
            <a:ext cx="2170312" cy="140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900" i="1" dirty="0">
                <a:solidFill>
                  <a:schemeClr val="bg1"/>
                </a:solidFill>
                <a:cs typeface="Arial" panose="020B0604020202020204" pitchFamily="34" charset="0"/>
              </a:rPr>
              <a:t>1. Data on file at Veryan Medical</a:t>
            </a:r>
          </a:p>
        </p:txBody>
      </p:sp>
      <p:pic>
        <p:nvPicPr>
          <p:cNvPr id="11" name="Picture 10" descr="A picture containing photo, white, man, black&#10;&#10;Description automatically generated">
            <a:extLst>
              <a:ext uri="{FF2B5EF4-FFF2-40B4-BE49-F238E27FC236}">
                <a16:creationId xmlns:a16="http://schemas.microsoft.com/office/drawing/2014/main" id="{8C2FC53C-B5CD-4EC1-B772-6EB7E0E4B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35" b="9744"/>
          <a:stretch/>
        </p:blipFill>
        <p:spPr>
          <a:xfrm>
            <a:off x="4636669" y="1206759"/>
            <a:ext cx="4277954" cy="2796400"/>
          </a:xfrm>
          <a:prstGeom prst="rect">
            <a:avLst/>
          </a:prstGeom>
        </p:spPr>
      </p:pic>
      <p:pic>
        <p:nvPicPr>
          <p:cNvPr id="13" name="Picture 12" descr="A picture containing bird, looking, black, bed&#10;&#10;Description automatically generated">
            <a:extLst>
              <a:ext uri="{FF2B5EF4-FFF2-40B4-BE49-F238E27FC236}">
                <a16:creationId xmlns:a16="http://schemas.microsoft.com/office/drawing/2014/main" id="{942BC2A7-A4D1-43C8-AEB0-26D87F42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08" y="1227375"/>
            <a:ext cx="3918590" cy="2808087"/>
          </a:xfrm>
          <a:prstGeom prst="rect">
            <a:avLst/>
          </a:prstGeom>
        </p:spPr>
      </p:pic>
      <p:sp>
        <p:nvSpPr>
          <p:cNvPr id="8" name="TextBox 21">
            <a:extLst>
              <a:ext uri="{FF2B5EF4-FFF2-40B4-BE49-F238E27FC236}">
                <a16:creationId xmlns:a16="http://schemas.microsoft.com/office/drawing/2014/main" id="{EFC337F2-3051-4FF7-83BB-F073A908C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6677025"/>
            <a:ext cx="6162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GB" altLang="en-US" sz="800" b="0" i="1" dirty="0">
                <a:solidFill>
                  <a:schemeClr val="bg1"/>
                </a:solidFill>
                <a:latin typeface="Arial"/>
                <a:cs typeface="Arial"/>
              </a:rPr>
              <a:t>BioMimics 3D and Swirling Flow are Registered Trademarks of Veryan Medical Limited</a:t>
            </a:r>
            <a:r>
              <a:rPr lang="en-GB" altLang="en-US" sz="800" i="1" dirty="0">
                <a:solidFill>
                  <a:schemeClr val="bg1"/>
                </a:solidFill>
                <a:latin typeface="Arial"/>
                <a:cs typeface="Arial"/>
              </a:rPr>
              <a:t>                                </a:t>
            </a:r>
            <a:r>
              <a:rPr lang="en-GB" altLang="en-US" sz="800" b="0" i="1" dirty="0">
                <a:solidFill>
                  <a:schemeClr val="bg1"/>
                </a:solidFill>
                <a:latin typeface="Arial"/>
                <a:cs typeface="Arial"/>
              </a:rPr>
              <a:t>       PAM </a:t>
            </a:r>
            <a:r>
              <a:rPr lang="en-GB" altLang="en-US" sz="800" i="1" dirty="0">
                <a:solidFill>
                  <a:schemeClr val="bg1"/>
                </a:solidFill>
                <a:latin typeface="Arial"/>
                <a:cs typeface="Arial"/>
              </a:rPr>
              <a:t>241 Issue </a:t>
            </a:r>
            <a:r>
              <a:rPr lang="en-GB" altLang="en-US" sz="800" b="0" i="1" dirty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lang="en-GB" altLang="en-US" sz="800" i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GB" altLang="en-US" sz="800" b="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1181D3-6883-4815-810D-E09F6D98A5F6}"/>
              </a:ext>
            </a:extLst>
          </p:cNvPr>
          <p:cNvSpPr/>
          <p:nvPr/>
        </p:nvSpPr>
        <p:spPr>
          <a:xfrm>
            <a:off x="4476308" y="4213870"/>
            <a:ext cx="46676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x-none" sz="2400" dirty="0">
                <a:solidFill>
                  <a:schemeClr val="bg1"/>
                </a:solidFill>
              </a:rPr>
              <a:t>Imparts non-planar curvature to stented femoropopliteal segment</a:t>
            </a:r>
            <a:r>
              <a:rPr lang="en-US" altLang="x-none" sz="2400" baseline="30000" dirty="0">
                <a:solidFill>
                  <a:schemeClr val="bg1"/>
                </a:solidFill>
              </a:rPr>
              <a:t>1</a:t>
            </a:r>
            <a:endParaRPr lang="en-US" altLang="x-none" sz="2400" dirty="0">
              <a:solidFill>
                <a:schemeClr val="bg1"/>
              </a:solidFill>
            </a:endParaRPr>
          </a:p>
          <a:p>
            <a:pPr marL="180975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x-none" sz="2400" dirty="0">
                <a:solidFill>
                  <a:schemeClr val="bg1"/>
                </a:solidFill>
              </a:rPr>
              <a:t>Improved biomechanical performance compared to straight stents</a:t>
            </a:r>
            <a:r>
              <a:rPr lang="en-US" altLang="x-none" sz="2400" baseline="30000" dirty="0">
                <a:solidFill>
                  <a:schemeClr val="bg1"/>
                </a:solidFill>
              </a:rPr>
              <a:t>1</a:t>
            </a:r>
            <a:endParaRPr lang="en-US" altLang="x-none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B286CA-8DFB-40B3-8093-E1D59B14B2FC}"/>
              </a:ext>
            </a:extLst>
          </p:cNvPr>
          <p:cNvSpPr txBox="1"/>
          <p:nvPr/>
        </p:nvSpPr>
        <p:spPr>
          <a:xfrm>
            <a:off x="-74679" y="6127184"/>
            <a:ext cx="59121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The BioMimics 3D Vascular Stent System has FDA, PMDA and CE Mark approval. Not available for sale in Japan</a:t>
            </a:r>
          </a:p>
          <a:p>
            <a:r>
              <a:rPr lang="en-US" sz="1000" dirty="0">
                <a:solidFill>
                  <a:schemeClr val="bg1"/>
                </a:solidFill>
              </a:rPr>
              <a:t>CAUTION: Federal law restricts this device to sale by or on the order of a physician..</a:t>
            </a:r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FB61AB-000F-4127-9D1F-AD7CEB287845}"/>
              </a:ext>
            </a:extLst>
          </p:cNvPr>
          <p:cNvSpPr/>
          <p:nvPr/>
        </p:nvSpPr>
        <p:spPr>
          <a:xfrm>
            <a:off x="0" y="6036860"/>
            <a:ext cx="2069910" cy="882555"/>
          </a:xfrm>
          <a:prstGeom prst="rect">
            <a:avLst/>
          </a:prstGeom>
          <a:solidFill>
            <a:srgbClr val="6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547" y="227462"/>
            <a:ext cx="9453563" cy="1325563"/>
          </a:xfrm>
        </p:spPr>
        <p:txBody>
          <a:bodyPr>
            <a:normAutofit/>
          </a:bodyPr>
          <a:lstStyle/>
          <a:p>
            <a:pPr algn="ctr"/>
            <a:r>
              <a:rPr lang="en-IE" dirty="0">
                <a:cs typeface="Arial" panose="020B0604020202020204" pitchFamily="34" charset="0"/>
              </a:rPr>
              <a:t>BioMimics 3D’s helical centreline promotes swirling flow: </a:t>
            </a:r>
            <a:r>
              <a:rPr lang="en-IE" i="1" dirty="0">
                <a:cs typeface="Arial" panose="020B0604020202020204" pitchFamily="34" charset="0"/>
              </a:rPr>
              <a:t>it’s natural</a:t>
            </a:r>
            <a:endParaRPr lang="en-US" i="1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8951727-391B-4556-BCF1-223425AFB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39" y="4140864"/>
            <a:ext cx="8229600" cy="194144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IE" altLang="en-US" sz="2000" dirty="0"/>
              <a:t>Non-planar vascular curvature promotes swirling blood flow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IE" altLang="en-US" sz="2000" dirty="0"/>
              <a:t>Wall shear on endothelial cells naturally protects against atherosclerosis and restenosis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IE" altLang="en-US" sz="2000" dirty="0"/>
              <a:t>Swirling flow provides an antiproliferative effect without the need for a drug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IE" altLang="en-US" sz="2000" dirty="0"/>
              <a:t>Swirling flow shown to reduce restenosis in a pre clinical model and in a randomised controlled trial against a straight stent control</a:t>
            </a:r>
            <a:r>
              <a:rPr lang="en-IE" altLang="en-US" sz="2000" baseline="30000" dirty="0"/>
              <a:t>2</a:t>
            </a:r>
            <a:endParaRPr lang="en-IE" altLang="en-US" sz="20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IE" altLang="en-US" sz="2000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42F0FDF6-F292-46C5-A87F-B7B72D4A7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61" y="1771864"/>
            <a:ext cx="2598440" cy="228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07BE38-8D4A-4256-A16C-948285F738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2774" y="1764089"/>
            <a:ext cx="2390775" cy="227171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4336BD-674C-43C1-8352-77B41155FB1D}"/>
              </a:ext>
            </a:extLst>
          </p:cNvPr>
          <p:cNvSpPr/>
          <p:nvPr/>
        </p:nvSpPr>
        <p:spPr>
          <a:xfrm>
            <a:off x="3648746" y="1780963"/>
            <a:ext cx="2124075" cy="228668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38047-F740-4265-BB1D-1AE73F7EA670}"/>
              </a:ext>
            </a:extLst>
          </p:cNvPr>
          <p:cNvSpPr txBox="1"/>
          <p:nvPr/>
        </p:nvSpPr>
        <p:spPr>
          <a:xfrm>
            <a:off x="4568954" y="2453329"/>
            <a:ext cx="14906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19C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A2A44-E9A2-42C2-9528-D7CFFE8D82C0}"/>
              </a:ext>
            </a:extLst>
          </p:cNvPr>
          <p:cNvSpPr txBox="1"/>
          <p:nvPr/>
        </p:nvSpPr>
        <p:spPr>
          <a:xfrm>
            <a:off x="4564405" y="3356119"/>
            <a:ext cx="14906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1C5B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Suboptimal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6D01C-2548-4648-A4CD-1A647F5A411B}"/>
              </a:ext>
            </a:extLst>
          </p:cNvPr>
          <p:cNvSpPr txBox="1"/>
          <p:nvPr/>
        </p:nvSpPr>
        <p:spPr>
          <a:xfrm>
            <a:off x="4564191" y="3711814"/>
            <a:ext cx="1490662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9621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Pathogenic</a:t>
            </a:r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4339434D-CC2B-4ABD-8D98-0D697ACFA91C}"/>
              </a:ext>
            </a:extLst>
          </p:cNvPr>
          <p:cNvSpPr/>
          <p:nvPr/>
        </p:nvSpPr>
        <p:spPr>
          <a:xfrm rot="16200000">
            <a:off x="3490058" y="2892391"/>
            <a:ext cx="1871663" cy="307975"/>
          </a:xfrm>
          <a:prstGeom prst="rightArrow">
            <a:avLst/>
          </a:prstGeom>
          <a:gradFill flip="none" rotWithShape="1">
            <a:gsLst>
              <a:gs pos="0">
                <a:srgbClr val="A5203E"/>
              </a:gs>
              <a:gs pos="18000">
                <a:srgbClr val="1C2B95"/>
              </a:gs>
              <a:gs pos="52000">
                <a:srgbClr val="1AC791"/>
              </a:gs>
              <a:gs pos="33000">
                <a:srgbClr val="1BBBD1"/>
              </a:gs>
              <a:gs pos="100000">
                <a:srgbClr val="19D350"/>
              </a:gs>
            </a:gsLst>
            <a:lin ang="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1488C841-2CE5-4A9B-A443-0D0A3BB99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185" y="3361094"/>
            <a:ext cx="4968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200" b="1" dirty="0"/>
              <a:t>1.5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7B17E6F0-011D-4F58-8D20-856F3C440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734" y="3729797"/>
            <a:ext cx="458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200" b="1" dirty="0"/>
              <a:t>0.5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F0D2DD99-5DB5-4A4B-A029-48F70BB8D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185" y="2469417"/>
            <a:ext cx="4508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200" b="1" dirty="0"/>
              <a:t>7.0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6C47EF4C-A927-4248-A5A4-F6D542643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541" y="1829134"/>
            <a:ext cx="210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200" b="1" dirty="0">
                <a:solidFill>
                  <a:srgbClr val="000000"/>
                </a:solidFill>
              </a:rPr>
              <a:t>Wall Shear Stress (Pascal)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230B5FE4-5FD6-4267-ABCE-DED2C976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529" y="3557612"/>
            <a:ext cx="288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700" b="1">
                <a:solidFill>
                  <a:schemeClr val="tx1"/>
                </a:solidFill>
                <a:latin typeface="Times New Roman Bold" panose="020208030705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700" b="1">
                <a:solidFill>
                  <a:schemeClr val="bg1"/>
                </a:solidFill>
                <a:latin typeface="Times New Roman Bold Italic" panose="0202070306050509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000" b="0">
                <a:solidFill>
                  <a:schemeClr val="bg1"/>
                </a:solidFill>
                <a:latin typeface="Arial" panose="020B0604020202020204" pitchFamily="34" charset="0"/>
              </a:rPr>
              <a:t>1.</a:t>
            </a: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42FDB02F-244F-41A6-8C3B-0168BD24B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0983" y="6542536"/>
            <a:ext cx="1693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700" b="1">
                <a:solidFill>
                  <a:schemeClr val="tx1"/>
                </a:solidFill>
                <a:latin typeface="Times New Roman Bold" panose="020208030705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700" b="1">
                <a:solidFill>
                  <a:schemeClr val="bg1"/>
                </a:solidFill>
                <a:latin typeface="Times New Roman Bold Italic" panose="0202070306050509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28600" indent="-228600">
              <a:spcBef>
                <a:spcPct val="0"/>
              </a:spcBef>
              <a:buAutoNum type="arabicPeriod"/>
            </a:pPr>
            <a:r>
              <a:rPr lang="en-GB" altLang="en-US" sz="900" b="0" i="1" dirty="0">
                <a:solidFill>
                  <a:schemeClr val="bg1"/>
                </a:solidFill>
                <a:latin typeface="+mn-lt"/>
              </a:rPr>
              <a:t>Malek et al JAMA 1999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en-GB" altLang="en-US" sz="900" b="0" i="1" dirty="0">
                <a:solidFill>
                  <a:schemeClr val="bg1"/>
                </a:solidFill>
                <a:latin typeface="+mn-lt"/>
              </a:rPr>
              <a:t>Zeller et al Circulation 2016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BEF2C8-557F-48C4-8B1C-DBDF5AF66967}"/>
              </a:ext>
            </a:extLst>
          </p:cNvPr>
          <p:cNvSpPr txBox="1"/>
          <p:nvPr/>
        </p:nvSpPr>
        <p:spPr>
          <a:xfrm>
            <a:off x="5723841" y="400618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76639" y="245175"/>
            <a:ext cx="8823325" cy="820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Swirling Flow in Stented Segment</a:t>
            </a: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150961" y="998132"/>
            <a:ext cx="66646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700" b="1">
                <a:solidFill>
                  <a:schemeClr val="tx1"/>
                </a:solidFill>
                <a:latin typeface="Times New Roman Bold" panose="020208030705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700" b="1">
                <a:solidFill>
                  <a:schemeClr val="bg1"/>
                </a:solidFill>
                <a:latin typeface="Times New Roman Bold Italic" panose="0202070306050509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2400" b="0" dirty="0">
                <a:solidFill>
                  <a:schemeClr val="bg1"/>
                </a:solidFill>
                <a:latin typeface="+mn-lt"/>
              </a:rPr>
              <a:t>Computational fluid dynamic modelling of actual X-ray and flow data from Mimics RCT Study for LifeStent (left) and BioMimics 3D Stent (right)</a:t>
            </a:r>
          </a:p>
        </p:txBody>
      </p:sp>
      <p:sp>
        <p:nvSpPr>
          <p:cNvPr id="18439" name="TextBox 43"/>
          <p:cNvSpPr txBox="1">
            <a:spLocks noChangeArrowheads="1"/>
          </p:cNvSpPr>
          <p:nvPr/>
        </p:nvSpPr>
        <p:spPr bwMode="auto">
          <a:xfrm>
            <a:off x="7439078" y="6576649"/>
            <a:ext cx="20383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defRPr sz="2700" b="1">
                <a:solidFill>
                  <a:schemeClr val="tx1"/>
                </a:solidFill>
                <a:latin typeface="Times New Roman Bold" panose="020208030705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700" b="1">
                <a:solidFill>
                  <a:schemeClr val="bg1"/>
                </a:solidFill>
                <a:latin typeface="Times New Roman Bold Italic" panose="0202070306050509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spcBef>
                <a:spcPct val="0"/>
              </a:spcBef>
            </a:pPr>
            <a:r>
              <a:rPr lang="en-GB" altLang="en-US" sz="900" b="0" i="1" dirty="0">
                <a:solidFill>
                  <a:schemeClr val="bg1"/>
                </a:solidFill>
                <a:latin typeface="+mn-lt"/>
              </a:rPr>
              <a:t>Data  on file at Veryan Medical</a:t>
            </a:r>
          </a:p>
        </p:txBody>
      </p:sp>
      <p:pic>
        <p:nvPicPr>
          <p:cNvPr id="2" name="control7">
            <a:hlinkClick r:id="" action="ppaction://media"/>
            <a:extLst>
              <a:ext uri="{FF2B5EF4-FFF2-40B4-BE49-F238E27FC236}">
                <a16:creationId xmlns:a16="http://schemas.microsoft.com/office/drawing/2014/main" id="{2BE329E3-3DEE-43BC-9571-FE5CE90A46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8072" r="20847"/>
          <a:stretch/>
        </p:blipFill>
        <p:spPr>
          <a:xfrm>
            <a:off x="1756638" y="2386270"/>
            <a:ext cx="2607522" cy="3639180"/>
          </a:xfrm>
          <a:prstGeom prst="rect">
            <a:avLst/>
          </a:prstGeom>
        </p:spPr>
      </p:pic>
      <p:pic>
        <p:nvPicPr>
          <p:cNvPr id="3" name="biomimic3">
            <a:hlinkClick r:id="" action="ppaction://media"/>
            <a:extLst>
              <a:ext uri="{FF2B5EF4-FFF2-40B4-BE49-F238E27FC236}">
                <a16:creationId xmlns:a16="http://schemas.microsoft.com/office/drawing/2014/main" id="{8802C0F1-5CE6-467D-A9F2-488F543A4E0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30937" r="23644"/>
          <a:stretch/>
        </p:blipFill>
        <p:spPr>
          <a:xfrm>
            <a:off x="4594000" y="2367220"/>
            <a:ext cx="2557136" cy="366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3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661E-A8FC-4CA4-8DA0-1AC645C5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7" y="274638"/>
            <a:ext cx="8703450" cy="1143000"/>
          </a:xfrm>
        </p:spPr>
        <p:txBody>
          <a:bodyPr/>
          <a:lstStyle/>
          <a:p>
            <a:r>
              <a:rPr lang="en-US" dirty="0"/>
              <a:t>MIMICS </a:t>
            </a:r>
            <a:r>
              <a:rPr lang="en-US" dirty="0" err="1"/>
              <a:t>Randomised</a:t>
            </a:r>
            <a:r>
              <a:rPr lang="en-US" dirty="0"/>
              <a:t> Controlled Trial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2F9E1-0882-4B8F-845C-7B7DB55BA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00" y="4901609"/>
            <a:ext cx="8287904" cy="122455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ea typeface="ＭＳ Ｐゴシック" pitchFamily="34" charset="-128"/>
                <a:cs typeface="Calibri Light"/>
              </a:rPr>
              <a:t>Provided the first clinical proof supporting the durable outcome benefit arising from the BioMimics 3D Swirling Flow stent compared to a straight nitinol stent</a:t>
            </a:r>
            <a:r>
              <a:rPr lang="en-GB" sz="2400" baseline="30000" dirty="0">
                <a:ea typeface="ＭＳ Ｐゴシック" pitchFamily="34" charset="-128"/>
                <a:cs typeface="Calibri Light"/>
              </a:rPr>
              <a:t>1, 2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5C5BA-5840-49E5-B544-3091AA972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55" t="32248" r="3639" b="5147"/>
          <a:stretch/>
        </p:blipFill>
        <p:spPr>
          <a:xfrm>
            <a:off x="5401338" y="2463217"/>
            <a:ext cx="3574166" cy="215949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DC1745A-8E22-4DB5-8F8F-C46049618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166170"/>
              </p:ext>
            </p:extLst>
          </p:nvPr>
        </p:nvGraphicFramePr>
        <p:xfrm>
          <a:off x="168496" y="1576593"/>
          <a:ext cx="5076000" cy="3083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579802513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4289802466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9038049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8 Investigational Sites</a:t>
                      </a:r>
                    </a:p>
                    <a:p>
                      <a:r>
                        <a:rPr lang="en-US" sz="1400" i="1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Corelab</a:t>
                      </a:r>
                      <a:r>
                        <a:rPr lang="en-US" sz="14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(DUS; angiography; Xray)</a:t>
                      </a:r>
                      <a:endParaRPr lang="en-GB" sz="140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4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FIM Lead-in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8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N=10 BioMimics 3D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579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Prospective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Randomisation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29"/>
                          </a:solidFill>
                        </a:rPr>
                        <a:t>BioMimics 3D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FF29"/>
                          </a:solidFill>
                        </a:rPr>
                        <a:t>N=50</a:t>
                      </a:r>
                      <a:endParaRPr lang="en-GB" dirty="0">
                        <a:solidFill>
                          <a:srgbClr val="FFFF2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93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Straight nitinol stent N=26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605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24-Month Primary Patency (p=0.05)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29"/>
                          </a:solidFill>
                        </a:rPr>
                        <a:t>72%</a:t>
                      </a:r>
                      <a:endParaRPr lang="en-GB" b="1" dirty="0">
                        <a:solidFill>
                          <a:srgbClr val="FFFF2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93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55%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36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Freedom from CDTLR 12-24 months (p=0.03)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29"/>
                          </a:solidFill>
                        </a:rPr>
                        <a:t>91%</a:t>
                      </a:r>
                      <a:endParaRPr lang="en-GB" b="1" dirty="0">
                        <a:solidFill>
                          <a:srgbClr val="FFFF2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93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76%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079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1556EF-497E-4510-BD65-3B93F06700B7}"/>
              </a:ext>
            </a:extLst>
          </p:cNvPr>
          <p:cNvSpPr txBox="1"/>
          <p:nvPr/>
        </p:nvSpPr>
        <p:spPr>
          <a:xfrm>
            <a:off x="5401338" y="1696540"/>
            <a:ext cx="357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Freedom from CDTLR</a:t>
            </a:r>
          </a:p>
          <a:p>
            <a:pPr algn="ctr"/>
            <a:r>
              <a:rPr lang="en-US" sz="2000" i="1" dirty="0">
                <a:solidFill>
                  <a:srgbClr val="FFFFFF"/>
                </a:solidFill>
              </a:rPr>
              <a:t>Landmark Analysis</a:t>
            </a:r>
            <a:r>
              <a:rPr lang="en-US" sz="2000" i="1" baseline="30000" dirty="0">
                <a:solidFill>
                  <a:srgbClr val="FFFFFF"/>
                </a:solidFill>
              </a:rPr>
              <a:t>2</a:t>
            </a:r>
            <a:endParaRPr lang="en-GB" sz="2000" i="1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8D514-BD44-45E7-84B7-621DDBF25397}"/>
              </a:ext>
            </a:extLst>
          </p:cNvPr>
          <p:cNvSpPr txBox="1"/>
          <p:nvPr/>
        </p:nvSpPr>
        <p:spPr>
          <a:xfrm>
            <a:off x="6879336" y="6488668"/>
            <a:ext cx="452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i="1" dirty="0">
                <a:solidFill>
                  <a:schemeClr val="bg1"/>
                </a:solidFill>
                <a:latin typeface="+mn-lt"/>
              </a:rPr>
              <a:t>1. Zeller T et al; Circ Cardiovasc </a:t>
            </a:r>
            <a:r>
              <a:rPr lang="en-US" sz="900" i="1" dirty="0" err="1">
                <a:solidFill>
                  <a:schemeClr val="bg1"/>
                </a:solidFill>
                <a:latin typeface="+mn-lt"/>
              </a:rPr>
              <a:t>Interv</a:t>
            </a:r>
            <a:r>
              <a:rPr lang="en-US" sz="900" i="1" dirty="0">
                <a:solidFill>
                  <a:schemeClr val="bg1"/>
                </a:solidFill>
                <a:latin typeface="+mn-lt"/>
              </a:rPr>
              <a:t>. 2016</a:t>
            </a:r>
          </a:p>
          <a:p>
            <a:pPr algn="just"/>
            <a:r>
              <a:rPr lang="en-US" sz="900" i="1" dirty="0">
                <a:solidFill>
                  <a:schemeClr val="bg1"/>
                </a:solidFill>
                <a:latin typeface="+mn-lt"/>
              </a:rPr>
              <a:t>2. Sullivan TM et al; Int J </a:t>
            </a:r>
            <a:r>
              <a:rPr lang="en-US" sz="900" i="1" dirty="0" err="1">
                <a:solidFill>
                  <a:schemeClr val="bg1"/>
                </a:solidFill>
                <a:latin typeface="+mn-lt"/>
              </a:rPr>
              <a:t>Vasc</a:t>
            </a:r>
            <a:r>
              <a:rPr lang="en-US" sz="900" i="1" dirty="0">
                <a:solidFill>
                  <a:schemeClr val="bg1"/>
                </a:solidFill>
                <a:latin typeface="+mn-lt"/>
              </a:rPr>
              <a:t> Med. 2018</a:t>
            </a:r>
            <a:endParaRPr lang="en-GB" sz="9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182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E21BE9-2152-44B8-87DC-7EA23E6CA1F3}"/>
              </a:ext>
            </a:extLst>
          </p:cNvPr>
          <p:cNvSpPr/>
          <p:nvPr/>
        </p:nvSpPr>
        <p:spPr>
          <a:xfrm>
            <a:off x="409576" y="1652587"/>
            <a:ext cx="8248650" cy="328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1A678-0BCA-4532-9EBB-963E3B98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3" y="-68261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MIMICS Clinical Programme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2D4929-F234-466E-98ED-1FED48C18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7" y="2295526"/>
            <a:ext cx="7936362" cy="1984091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164FC5-0E2B-405D-9A54-2129E29408D0}"/>
              </a:ext>
            </a:extLst>
          </p:cNvPr>
          <p:cNvGrpSpPr/>
          <p:nvPr/>
        </p:nvGrpSpPr>
        <p:grpSpPr>
          <a:xfrm>
            <a:off x="-42862" y="4352925"/>
            <a:ext cx="2695576" cy="2505075"/>
            <a:chOff x="-42862" y="4352925"/>
            <a:chExt cx="2695576" cy="2505075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F49939B2-2AF9-449D-A62C-E2EB7BF3D71B}"/>
                </a:ext>
              </a:extLst>
            </p:cNvPr>
            <p:cNvSpPr/>
            <p:nvPr/>
          </p:nvSpPr>
          <p:spPr>
            <a:xfrm rot="10800000">
              <a:off x="-42862" y="4352925"/>
              <a:ext cx="2695576" cy="2505075"/>
            </a:xfrm>
            <a:prstGeom prst="teardrop">
              <a:avLst/>
            </a:prstGeom>
            <a:solidFill>
              <a:srgbClr val="6A93CD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38E974-85A9-47ED-B9F5-08906BE02102}"/>
                </a:ext>
              </a:extLst>
            </p:cNvPr>
            <p:cNvSpPr txBox="1"/>
            <p:nvPr/>
          </p:nvSpPr>
          <p:spPr>
            <a:xfrm>
              <a:off x="123825" y="5343525"/>
              <a:ext cx="2361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</a:rPr>
                <a:t>1750+ patients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F7E2B54-87B9-4C03-9927-257C0B05D59F}"/>
              </a:ext>
            </a:extLst>
          </p:cNvPr>
          <p:cNvSpPr txBox="1"/>
          <p:nvPr/>
        </p:nvSpPr>
        <p:spPr>
          <a:xfrm>
            <a:off x="3819261" y="2980640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Germany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628C07-ADC5-4A90-B877-84C906E43955}"/>
              </a:ext>
            </a:extLst>
          </p:cNvPr>
          <p:cNvPicPr/>
          <p:nvPr/>
        </p:nvPicPr>
        <p:blipFill rotWithShape="1">
          <a:blip r:embed="rId3"/>
          <a:srcRect l="24707" t="31417" r="55129" b="13925"/>
          <a:stretch/>
        </p:blipFill>
        <p:spPr bwMode="auto">
          <a:xfrm>
            <a:off x="2841344" y="1157287"/>
            <a:ext cx="3781425" cy="4972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B10FDD-D142-4B5F-BA9C-D85290A8DDFF}"/>
              </a:ext>
            </a:extLst>
          </p:cNvPr>
          <p:cNvSpPr txBox="1"/>
          <p:nvPr/>
        </p:nvSpPr>
        <p:spPr>
          <a:xfrm flipH="1">
            <a:off x="4824848" y="2985693"/>
            <a:ext cx="1762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397149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49EB00-EF4A-437C-9CCB-512B4BEE3E94}"/>
              </a:ext>
            </a:extLst>
          </p:cNvPr>
          <p:cNvSpPr/>
          <p:nvPr/>
        </p:nvSpPr>
        <p:spPr>
          <a:xfrm>
            <a:off x="0" y="5886450"/>
            <a:ext cx="2376488" cy="1028700"/>
          </a:xfrm>
          <a:prstGeom prst="rect">
            <a:avLst/>
          </a:prstGeom>
          <a:solidFill>
            <a:srgbClr val="6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26899" y="109912"/>
            <a:ext cx="6512314" cy="465637"/>
          </a:xfrm>
        </p:spPr>
        <p:txBody>
          <a:bodyPr>
            <a:noAutofit/>
          </a:bodyPr>
          <a:lstStyle/>
          <a:p>
            <a:pPr marL="0" indent="0">
              <a:spcBef>
                <a:spcPts val="1013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Evaluation of Safety and Effectiveness of the BioMimics 3D Stent System in the Femoropopliteal Arteries of Patients with Symptomatic Peripheral Arterial Disease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1848343"/>
            <a:ext cx="6448425" cy="455509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60731" indent="-16073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Primary Endpoints</a:t>
            </a:r>
          </a:p>
          <a:p>
            <a:pPr marL="503623" lvl="1" indent="-16073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</a:rPr>
              <a:t>Safety: composite of death, major amputation or CDTLR through 30 days 	</a:t>
            </a:r>
          </a:p>
          <a:p>
            <a:pPr marL="503623" lvl="1" indent="-16073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</a:rPr>
              <a:t>Effectiveness: primary patency at 12-months</a:t>
            </a:r>
          </a:p>
          <a:p>
            <a:pPr marL="160731" indent="-16073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Follow-up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: 3 years</a:t>
            </a:r>
          </a:p>
          <a:p>
            <a:pPr marL="160731" indent="-16073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</a:rPr>
              <a:t>43 investigational sites enrolled 271 subjects</a:t>
            </a:r>
          </a:p>
          <a:p>
            <a:pPr marL="538150" lvl="1" indent="-19525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</a:rPr>
              <a:t>US:		31 sites	N = 162</a:t>
            </a:r>
            <a:endParaRPr lang="en-GB" sz="2000" dirty="0">
              <a:solidFill>
                <a:schemeClr val="bg1"/>
              </a:solidFill>
            </a:endParaRPr>
          </a:p>
          <a:p>
            <a:pPr marL="538150" lvl="1" indent="-19525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</a:rPr>
              <a:t>Germany:	6 sites	N =   78</a:t>
            </a:r>
          </a:p>
          <a:p>
            <a:pPr marL="538150" lvl="1" indent="-195258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</a:rPr>
              <a:t>Japan:	6 sites	N =   31</a:t>
            </a:r>
          </a:p>
          <a:p>
            <a:pPr marL="214308" indent="-21430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Study Principal Investigators</a:t>
            </a:r>
          </a:p>
          <a:p>
            <a:pPr marL="538150" lvl="1" indent="-19525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</a:rPr>
              <a:t>Timothy M. Sullivan, MD	Minneapolis, MN, USA</a:t>
            </a:r>
          </a:p>
          <a:p>
            <a:pPr marL="538150" lvl="1" indent="-195258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</a:rPr>
              <a:t>Thomas Zeller, MD		Bad Krozingen, Germany</a:t>
            </a:r>
          </a:p>
          <a:p>
            <a:pPr marL="538150" lvl="1" indent="-195258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</a:rPr>
              <a:t>Masato Nakamura, MD	Tokyo, Japan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9B4FA-A5D5-41CE-92C2-4276C08F83C5}"/>
              </a:ext>
            </a:extLst>
          </p:cNvPr>
          <p:cNvSpPr txBox="1"/>
          <p:nvPr/>
        </p:nvSpPr>
        <p:spPr>
          <a:xfrm>
            <a:off x="6984434" y="6671618"/>
            <a:ext cx="2159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i="1" dirty="0">
                <a:solidFill>
                  <a:schemeClr val="bg1"/>
                </a:solidFill>
                <a:latin typeface="+mn-lt"/>
              </a:rPr>
              <a:t>ClinicalTrials.gov Identifier: NCT02400905</a:t>
            </a:r>
            <a:r>
              <a:rPr lang="en-GB" sz="900" i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A55FBF-7995-4950-B17A-0137AA43BA27}"/>
              </a:ext>
            </a:extLst>
          </p:cNvPr>
          <p:cNvSpPr txBox="1">
            <a:spLocks/>
          </p:cNvSpPr>
          <p:nvPr/>
        </p:nvSpPr>
        <p:spPr>
          <a:xfrm>
            <a:off x="0" y="204679"/>
            <a:ext cx="6916121" cy="47041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IE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4772C4-D9A2-44F6-8FBF-45A719BD4725}"/>
              </a:ext>
            </a:extLst>
          </p:cNvPr>
          <p:cNvSpPr/>
          <p:nvPr/>
        </p:nvSpPr>
        <p:spPr>
          <a:xfrm>
            <a:off x="5357813" y="2854421"/>
            <a:ext cx="3705225" cy="1977464"/>
          </a:xfrm>
          <a:prstGeom prst="rect">
            <a:avLst/>
          </a:prstGeom>
          <a:solidFill>
            <a:srgbClr val="6A93CD"/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2000" u="sng" dirty="0">
                <a:solidFill>
                  <a:srgbClr val="FFFF00"/>
                </a:solidFill>
              </a:rPr>
              <a:t>Independent </a:t>
            </a:r>
            <a:r>
              <a:rPr lang="en-GB" sz="2000" u="sng" dirty="0">
                <a:solidFill>
                  <a:srgbClr val="FFFF00"/>
                </a:solidFill>
                <a:latin typeface="+mn-lt"/>
              </a:rPr>
              <a:t>Core labs</a:t>
            </a:r>
            <a:r>
              <a:rPr lang="en-GB" sz="2000" dirty="0">
                <a:solidFill>
                  <a:srgbClr val="FFFF00"/>
                </a:solidFill>
                <a:latin typeface="+mn-lt"/>
              </a:rPr>
              <a:t>: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latin typeface="+mn-lt"/>
              </a:rPr>
              <a:t>ultrasound; angiography; X-ray</a:t>
            </a:r>
          </a:p>
          <a:p>
            <a:pPr>
              <a:spcBef>
                <a:spcPts val="900"/>
              </a:spcBef>
            </a:pPr>
            <a:r>
              <a:rPr lang="en-GB" sz="2000" u="sng" dirty="0">
                <a:solidFill>
                  <a:srgbClr val="FFFF00"/>
                </a:solidFill>
                <a:latin typeface="+mn-lt"/>
              </a:rPr>
              <a:t>Independent Clinical Event Committee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latin typeface="+mn-lt"/>
              </a:rPr>
              <a:t>adjudication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6A4696-DB0E-4BCD-9987-9F2633A61101}"/>
              </a:ext>
            </a:extLst>
          </p:cNvPr>
          <p:cNvSpPr/>
          <p:nvPr/>
        </p:nvSpPr>
        <p:spPr>
          <a:xfrm>
            <a:off x="152400" y="338137"/>
            <a:ext cx="2195512" cy="75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MIMICS</a:t>
            </a:r>
            <a:r>
              <a:rPr lang="en-GB" sz="2400" i="1" dirty="0">
                <a:solidFill>
                  <a:srgbClr val="6A93CD"/>
                </a:solidFill>
              </a:rPr>
              <a:t> 2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FA8DFAB-F7BC-49DF-8319-3A86B69F07E3}"/>
              </a:ext>
            </a:extLst>
          </p:cNvPr>
          <p:cNvSpPr txBox="1">
            <a:spLocks/>
          </p:cNvSpPr>
          <p:nvPr/>
        </p:nvSpPr>
        <p:spPr>
          <a:xfrm>
            <a:off x="7446842" y="6385267"/>
            <a:ext cx="1965081" cy="16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i="1" dirty="0">
                <a:solidFill>
                  <a:schemeClr val="bg1"/>
                </a:solidFill>
              </a:rPr>
              <a:t>Data on file at Veryan Medical</a:t>
            </a:r>
          </a:p>
        </p:txBody>
      </p:sp>
    </p:spTree>
    <p:extLst>
      <p:ext uri="{BB962C8B-B14F-4D97-AF65-F5344CB8AC3E}">
        <p14:creationId xmlns:p14="http://schemas.microsoft.com/office/powerpoint/2010/main" val="414223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571047"/>
              </p:ext>
            </p:extLst>
          </p:nvPr>
        </p:nvGraphicFramePr>
        <p:xfrm>
          <a:off x="389354" y="1502201"/>
          <a:ext cx="8057008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3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525">
                <a:tc gridSpan="2">
                  <a:txBody>
                    <a:bodyPr/>
                    <a:lstStyle/>
                    <a:p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1087" marR="510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457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N= 271 Subjects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45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Age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Mean years ± SD (N)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68.4 ± 9.5 (271/271)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Gender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Male / Female 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180 (66.4%) / 91 (33.6%)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7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Risk Factors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Diabetes Mellitus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C3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45.4% (123/271)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Hypertension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90.0% (244/271)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Hypercholesterolemia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81.9% (222/271)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Smoker Current / Former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80.8% (219/271)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Coronary Revascularization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Previous Percutaneous or Surgical </a:t>
                      </a:r>
                      <a:endParaRPr lang="en-US" sz="1800" dirty="0">
                        <a:effectLst/>
                      </a:endParaRPr>
                    </a:p>
                  </a:txBody>
                  <a:tcPr marL="51087" marR="510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43.2% (117/271)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Previous Peripheral Intervention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None in target vessel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98.2% (266/271)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170">
                <a:tc rowSpan="5">
                  <a:txBody>
                    <a:bodyPr/>
                    <a:lstStyle/>
                    <a:p>
                      <a:pPr marR="590550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Rutherford Category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0% (0/271)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C3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26.9% (73/271)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C3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67.5% (183/271)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rgbClr val="C3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5.2% (14/271)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pPr marR="590550"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116" marR="68116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0.4% (1/271)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3175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indent="32385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Ankle Brachial Index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Mean ± SD (N)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087" marR="5108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0.70 ± 0.20 (257/271)</a:t>
                      </a:r>
                    </a:p>
                  </a:txBody>
                  <a:tcPr marL="51087" marR="510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9409" y="905442"/>
            <a:ext cx="4916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Baseline Patient Demographics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FF9AF64-917A-4ED7-8CA8-6BE8F7644653}"/>
              </a:ext>
            </a:extLst>
          </p:cNvPr>
          <p:cNvSpPr txBox="1">
            <a:spLocks/>
          </p:cNvSpPr>
          <p:nvPr/>
        </p:nvSpPr>
        <p:spPr>
          <a:xfrm>
            <a:off x="7563037" y="6602500"/>
            <a:ext cx="1965081" cy="16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i="1" dirty="0">
                <a:solidFill>
                  <a:schemeClr val="bg1"/>
                </a:solidFill>
              </a:rPr>
              <a:t>Data on file at Veryan Medical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B0621-73E3-41C7-AEF6-6F26F19D31B4}"/>
              </a:ext>
            </a:extLst>
          </p:cNvPr>
          <p:cNvSpPr/>
          <p:nvPr/>
        </p:nvSpPr>
        <p:spPr>
          <a:xfrm>
            <a:off x="433389" y="61913"/>
            <a:ext cx="2195512" cy="75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MIMICS</a:t>
            </a:r>
            <a:r>
              <a:rPr lang="en-GB" sz="2400" i="1" dirty="0">
                <a:solidFill>
                  <a:srgbClr val="6A93CD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52160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73638983677F4881A0AD0B9910A51F" ma:contentTypeVersion="10" ma:contentTypeDescription="Create a new document." ma:contentTypeScope="" ma:versionID="ba98621229156c009a9dac5e642d5c6c">
  <xsd:schema xmlns:xsd="http://www.w3.org/2001/XMLSchema" xmlns:xs="http://www.w3.org/2001/XMLSchema" xmlns:p="http://schemas.microsoft.com/office/2006/metadata/properties" xmlns:ns2="b7863cdd-6ce6-4e45-87ec-ad95804ddc93" xmlns:ns3="c329e65e-b54a-41d1-870d-9307eda33cdf" targetNamespace="http://schemas.microsoft.com/office/2006/metadata/properties" ma:root="true" ma:fieldsID="e3ff689b50ae068d60c7d43cf7f257a1" ns2:_="" ns3:_="">
    <xsd:import namespace="b7863cdd-6ce6-4e45-87ec-ad95804ddc93"/>
    <xsd:import namespace="c329e65e-b54a-41d1-870d-9307eda33c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63cdd-6ce6-4e45-87ec-ad95804ddc9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29e65e-b54a-41d1-870d-9307eda33c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7863cdd-6ce6-4e45-87ec-ad95804ddc93">DJ45ZNFCPKMD-1921506793-917</_dlc_DocId>
    <_dlc_DocIdUrl xmlns="b7863cdd-6ce6-4e45-87ec-ad95804ddc93">
      <Url>https://veryanmed.sharepoint.com/Commercial/_layouts/15/DocIdRedir.aspx?ID=DJ45ZNFCPKMD-1921506793-917</Url>
      <Description>DJ45ZNFCPKMD-1921506793-917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1CD4928-E32B-4846-AB21-B9253B0FF45D}"/>
</file>

<file path=customXml/itemProps2.xml><?xml version="1.0" encoding="utf-8"?>
<ds:datastoreItem xmlns:ds="http://schemas.openxmlformats.org/officeDocument/2006/customXml" ds:itemID="{8A59B2CE-452F-4BBF-BFE8-6311FC197A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066A0C-A46C-4E91-9ADE-04F4DCDDC4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F6626F6E-534F-427D-9156-6ADBB57E8B7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1840</Words>
  <Application>Microsoft Office PowerPoint</Application>
  <PresentationFormat>On-screen Show (4:3)</PresentationFormat>
  <Paragraphs>299</Paragraphs>
  <Slides>20</Slides>
  <Notes>11</Notes>
  <HiddenSlides>1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Malgun Gothic</vt:lpstr>
      <vt:lpstr>Arial</vt:lpstr>
      <vt:lpstr>Calibri</vt:lpstr>
      <vt:lpstr>Calibri Light</vt:lpstr>
      <vt:lpstr>Office Theme</vt:lpstr>
      <vt:lpstr>Three-Year Data from the MIMICS-2 Study</vt:lpstr>
      <vt:lpstr>Faculty Disclosure</vt:lpstr>
      <vt:lpstr>BioMimics 3D®: The Swirling Flow® Stent</vt:lpstr>
      <vt:lpstr>BioMimics 3D’s helical centreline promotes swirling flow: it’s natural</vt:lpstr>
      <vt:lpstr>PowerPoint Presentation</vt:lpstr>
      <vt:lpstr>MIMICS Randomised Controlled Trial</vt:lpstr>
      <vt:lpstr>MIMICS Clinical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2   Kaplan Meier survival estimates of  Freedom from Clinically-Driven TLR at 3 Years = 81%</vt:lpstr>
      <vt:lpstr>                Kaplan Meier survival estimates of  Freedom from Clinically-Driven TLR at 3 Years    Lesion Calcification  </vt:lpstr>
      <vt:lpstr>                 Kaplan Meier survival estimates of Freedom from Clinically-Driven TLR at 3 Years     CTO vs. Stenosis </vt:lpstr>
      <vt:lpstr>            Kaplan Meier survival estimates of  Freedom from Clinically-Driven TLR at 3 Years    Tercile of Lesion Length    </vt:lpstr>
      <vt:lpstr>CDTLR study comparisons where 3-year data have been presented  </vt:lpstr>
      <vt:lpstr>MIMICS-2 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Brunt</dc:creator>
  <cp:lastModifiedBy>Vanessa Lee</cp:lastModifiedBy>
  <cp:revision>78</cp:revision>
  <cp:lastPrinted>2019-04-04T16:28:18Z</cp:lastPrinted>
  <dcterms:created xsi:type="dcterms:W3CDTF">2019-02-14T10:11:04Z</dcterms:created>
  <dcterms:modified xsi:type="dcterms:W3CDTF">2020-09-04T09:48:16Z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0x010100B773638983677F4881A0AD0B9910A51F</vt:lpwstr>
  </property>
  <property fmtid="{D5CDD505-2E9C-101B-9397-08002B2CF9AE}" pid="3" name="_dlc_DocIdItemGuid">
    <vt:lpwstr>da7c3cce-0704-45db-9073-1f636ce0f0a7</vt:lpwstr>
  </property>
</Properties>
</file>