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4"/>
  </p:notesMasterIdLst>
  <p:sldIdLst>
    <p:sldId id="260" r:id="rId5"/>
    <p:sldId id="257" r:id="rId6"/>
    <p:sldId id="343" r:id="rId7"/>
    <p:sldId id="365" r:id="rId8"/>
    <p:sldId id="344" r:id="rId9"/>
    <p:sldId id="289" r:id="rId10"/>
    <p:sldId id="364" r:id="rId11"/>
    <p:sldId id="262" r:id="rId12"/>
    <p:sldId id="1917" r:id="rId13"/>
    <p:sldId id="311" r:id="rId14"/>
    <p:sldId id="1002" r:id="rId15"/>
    <p:sldId id="1003" r:id="rId16"/>
    <p:sldId id="1004" r:id="rId17"/>
    <p:sldId id="264" r:id="rId18"/>
    <p:sldId id="1915" r:id="rId19"/>
    <p:sldId id="1914" r:id="rId20"/>
    <p:sldId id="1918" r:id="rId21"/>
    <p:sldId id="362" r:id="rId22"/>
    <p:sldId id="354" r:id="rId23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ick Yeo" initials="NY" lastIdx="12" clrIdx="0">
    <p:extLst>
      <p:ext uri="{19B8F6BF-5375-455C-9EA6-DF929625EA0E}">
        <p15:presenceInfo xmlns:p15="http://schemas.microsoft.com/office/powerpoint/2012/main" userId="Nick Yeo" providerId="None"/>
      </p:ext>
    </p:extLst>
  </p:cmAuthor>
  <p:cmAuthor id="2" name="Leona Moylan" initials="LM" lastIdx="22" clrIdx="1">
    <p:extLst>
      <p:ext uri="{19B8F6BF-5375-455C-9EA6-DF929625EA0E}">
        <p15:presenceInfo xmlns:p15="http://schemas.microsoft.com/office/powerpoint/2012/main" userId="S::leona.moylan@veryanmed.com::3f201d8e-58a4-444e-a34c-3666178bfd0d" providerId="AD"/>
      </p:ext>
    </p:extLst>
  </p:cmAuthor>
  <p:cmAuthor id="3" name="Vanessa Lee" initials="VL" lastIdx="14" clrIdx="2">
    <p:extLst>
      <p:ext uri="{19B8F6BF-5375-455C-9EA6-DF929625EA0E}">
        <p15:presenceInfo xmlns:p15="http://schemas.microsoft.com/office/powerpoint/2012/main" userId="S::vanessa.lee@veryanmed.com::d974803c-22ef-4e42-9f8b-11ddefdf48e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5597"/>
    <a:srgbClr val="D9D9D9"/>
    <a:srgbClr val="C5C3C3"/>
    <a:srgbClr val="002F63"/>
    <a:srgbClr val="0024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D6309F-79EB-4C76-896A-505CD091A8C5}" v="132" dt="2021-01-15T13:08:46.117"/>
    <p1510:client id="{58C7783E-03EB-48C8-AE70-C0F3CEBD0827}" v="4" dt="2021-01-14T15:26:51.293"/>
    <p1510:client id="{744A34F6-B3A5-4E08-B896-EA989D50CC71}" v="86" dt="2021-01-14T15:23:53.227"/>
    <p1510:client id="{85921FEC-CF25-4CE4-8976-1A5428299288}" v="4" dt="2021-01-15T10:51:55.130"/>
    <p1510:client id="{8C053890-5E69-4E95-AACF-C7B467BA06D3}" v="15" dt="2021-01-15T12:44:01.125"/>
    <p1510:client id="{B614EC58-03E8-4D08-BEFE-52879E09382E}" v="1" dt="2021-01-15T09:29:01.2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7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customXml" Target="../customXml/item4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nessa Lee" userId="S::vanessa.lee@veryanmed.com::d974803c-22ef-4e42-9f8b-11ddefdf48e8" providerId="AD" clId="Web-{BD656498-402B-9E41-0645-F572E9153B69}"/>
    <pc:docChg chg="modSld">
      <pc:chgData name="Vanessa Lee" userId="S::vanessa.lee@veryanmed.com::d974803c-22ef-4e42-9f8b-11ddefdf48e8" providerId="AD" clId="Web-{BD656498-402B-9E41-0645-F572E9153B69}" dt="2021-01-14T09:37:46.451" v="1"/>
      <pc:docMkLst>
        <pc:docMk/>
      </pc:docMkLst>
      <pc:sldChg chg="modSp addCm">
        <pc:chgData name="Vanessa Lee" userId="S::vanessa.lee@veryanmed.com::d974803c-22ef-4e42-9f8b-11ddefdf48e8" providerId="AD" clId="Web-{BD656498-402B-9E41-0645-F572E9153B69}" dt="2021-01-14T09:37:46.451" v="1"/>
        <pc:sldMkLst>
          <pc:docMk/>
          <pc:sldMk cId="3015540798" sldId="354"/>
        </pc:sldMkLst>
        <pc:spChg chg="mod">
          <ac:chgData name="Vanessa Lee" userId="S::vanessa.lee@veryanmed.com::d974803c-22ef-4e42-9f8b-11ddefdf48e8" providerId="AD" clId="Web-{BD656498-402B-9E41-0645-F572E9153B69}" dt="2021-01-14T09:37:26.560" v="0" actId="20577"/>
          <ac:spMkLst>
            <pc:docMk/>
            <pc:sldMk cId="3015540798" sldId="354"/>
            <ac:spMk id="13" creationId="{5C84D9C7-1C8A-4939-9EC8-F19AA9A78CE6}"/>
          </ac:spMkLst>
        </pc:spChg>
      </pc:sldChg>
    </pc:docChg>
  </pc:docChgLst>
  <pc:docChgLst>
    <pc:chgData name="Vanessa Lee" userId="S::vanessa.lee@veryanmed.com::d974803c-22ef-4e42-9f8b-11ddefdf48e8" providerId="AD" clId="Web-{9D893DF9-E7E9-4B0E-9E02-92E7DA51626A}"/>
    <pc:docChg chg="modSld">
      <pc:chgData name="Vanessa Lee" userId="S::vanessa.lee@veryanmed.com::d974803c-22ef-4e42-9f8b-11ddefdf48e8" providerId="AD" clId="Web-{9D893DF9-E7E9-4B0E-9E02-92E7DA51626A}" dt="2021-01-13T16:20:35.411" v="7"/>
      <pc:docMkLst>
        <pc:docMk/>
      </pc:docMkLst>
      <pc:sldChg chg="addSp delSp modSp">
        <pc:chgData name="Vanessa Lee" userId="S::vanessa.lee@veryanmed.com::d974803c-22ef-4e42-9f8b-11ddefdf48e8" providerId="AD" clId="Web-{9D893DF9-E7E9-4B0E-9E02-92E7DA51626A}" dt="2021-01-13T16:20:35.411" v="7"/>
        <pc:sldMkLst>
          <pc:docMk/>
          <pc:sldMk cId="2711460030" sldId="1004"/>
        </pc:sldMkLst>
        <pc:spChg chg="add del mod">
          <ac:chgData name="Vanessa Lee" userId="S::vanessa.lee@veryanmed.com::d974803c-22ef-4e42-9f8b-11ddefdf48e8" providerId="AD" clId="Web-{9D893DF9-E7E9-4B0E-9E02-92E7DA51626A}" dt="2021-01-13T16:20:35.411" v="7"/>
          <ac:spMkLst>
            <pc:docMk/>
            <pc:sldMk cId="2711460030" sldId="1004"/>
            <ac:spMk id="2" creationId="{2224825D-4695-4909-9C23-D38D5CDC8878}"/>
          </ac:spMkLst>
        </pc:spChg>
      </pc:sldChg>
    </pc:docChg>
  </pc:docChgLst>
  <pc:docChgLst>
    <pc:chgData name="Leona Moylan" userId="S::leona.moylan@veryanmed.com::3f201d8e-58a4-444e-a34c-3666178bfd0d" providerId="AD" clId="Web-{87958E72-DFF1-2C91-4028-3DD9E88B0D25}"/>
    <pc:docChg chg="">
      <pc:chgData name="Leona Moylan" userId="S::leona.moylan@veryanmed.com::3f201d8e-58a4-444e-a34c-3666178bfd0d" providerId="AD" clId="Web-{87958E72-DFF1-2C91-4028-3DD9E88B0D25}" dt="2021-01-13T14:37:12.491" v="11"/>
      <pc:docMkLst>
        <pc:docMk/>
      </pc:docMkLst>
      <pc:sldChg chg="addCm modCm">
        <pc:chgData name="Leona Moylan" userId="S::leona.moylan@veryanmed.com::3f201d8e-58a4-444e-a34c-3666178bfd0d" providerId="AD" clId="Web-{87958E72-DFF1-2C91-4028-3DD9E88B0D25}" dt="2021-01-13T14:12:06.942" v="6"/>
        <pc:sldMkLst>
          <pc:docMk/>
          <pc:sldMk cId="1856194921" sldId="264"/>
        </pc:sldMkLst>
      </pc:sldChg>
      <pc:sldChg chg="addCm">
        <pc:chgData name="Leona Moylan" userId="S::leona.moylan@veryanmed.com::3f201d8e-58a4-444e-a34c-3666178bfd0d" providerId="AD" clId="Web-{87958E72-DFF1-2C91-4028-3DD9E88B0D25}" dt="2021-01-13T12:51:26.339" v="1"/>
        <pc:sldMkLst>
          <pc:docMk/>
          <pc:sldMk cId="183799529" sldId="311"/>
        </pc:sldMkLst>
      </pc:sldChg>
      <pc:sldChg chg="addCm">
        <pc:chgData name="Leona Moylan" userId="S::leona.moylan@veryanmed.com::3f201d8e-58a4-444e-a34c-3666178bfd0d" providerId="AD" clId="Web-{87958E72-DFF1-2C91-4028-3DD9E88B0D25}" dt="2021-01-13T14:37:12.491" v="11"/>
        <pc:sldMkLst>
          <pc:docMk/>
          <pc:sldMk cId="3015540798" sldId="354"/>
        </pc:sldMkLst>
      </pc:sldChg>
      <pc:sldChg chg="addCm">
        <pc:chgData name="Leona Moylan" userId="S::leona.moylan@veryanmed.com::3f201d8e-58a4-444e-a34c-3666178bfd0d" providerId="AD" clId="Web-{87958E72-DFF1-2C91-4028-3DD9E88B0D25}" dt="2021-01-13T12:55:54.721" v="2"/>
        <pc:sldMkLst>
          <pc:docMk/>
          <pc:sldMk cId="3547379995" sldId="1002"/>
        </pc:sldMkLst>
      </pc:sldChg>
      <pc:sldChg chg="addCm">
        <pc:chgData name="Leona Moylan" userId="S::leona.moylan@veryanmed.com::3f201d8e-58a4-444e-a34c-3666178bfd0d" providerId="AD" clId="Web-{87958E72-DFF1-2C91-4028-3DD9E88B0D25}" dt="2021-01-13T13:22:16.592" v="3"/>
        <pc:sldMkLst>
          <pc:docMk/>
          <pc:sldMk cId="756507846" sldId="1003"/>
        </pc:sldMkLst>
      </pc:sldChg>
      <pc:sldChg chg="addCm">
        <pc:chgData name="Leona Moylan" userId="S::leona.moylan@veryanmed.com::3f201d8e-58a4-444e-a34c-3666178bfd0d" providerId="AD" clId="Web-{87958E72-DFF1-2C91-4028-3DD9E88B0D25}" dt="2021-01-13T13:57:40.813" v="4"/>
        <pc:sldMkLst>
          <pc:docMk/>
          <pc:sldMk cId="2711460030" sldId="1004"/>
        </pc:sldMkLst>
      </pc:sldChg>
      <pc:sldChg chg="addCm modCm">
        <pc:chgData name="Leona Moylan" userId="S::leona.moylan@veryanmed.com::3f201d8e-58a4-444e-a34c-3666178bfd0d" providerId="AD" clId="Web-{87958E72-DFF1-2C91-4028-3DD9E88B0D25}" dt="2021-01-13T14:30:01.528" v="9"/>
        <pc:sldMkLst>
          <pc:docMk/>
          <pc:sldMk cId="3028937205" sldId="1914"/>
        </pc:sldMkLst>
      </pc:sldChg>
      <pc:sldChg chg="addCm">
        <pc:chgData name="Leona Moylan" userId="S::leona.moylan@veryanmed.com::3f201d8e-58a4-444e-a34c-3666178bfd0d" providerId="AD" clId="Web-{87958E72-DFF1-2C91-4028-3DD9E88B0D25}" dt="2021-01-13T14:22:17.659" v="7"/>
        <pc:sldMkLst>
          <pc:docMk/>
          <pc:sldMk cId="1761522739" sldId="1915"/>
        </pc:sldMkLst>
      </pc:sldChg>
      <pc:sldChg chg="addCm">
        <pc:chgData name="Leona Moylan" userId="S::leona.moylan@veryanmed.com::3f201d8e-58a4-444e-a34c-3666178bfd0d" providerId="AD" clId="Web-{87958E72-DFF1-2C91-4028-3DD9E88B0D25}" dt="2021-01-13T12:37:18.425" v="0"/>
        <pc:sldMkLst>
          <pc:docMk/>
          <pc:sldMk cId="2628962249" sldId="1917"/>
        </pc:sldMkLst>
      </pc:sldChg>
      <pc:sldChg chg="addCm">
        <pc:chgData name="Leona Moylan" userId="S::leona.moylan@veryanmed.com::3f201d8e-58a4-444e-a34c-3666178bfd0d" providerId="AD" clId="Web-{87958E72-DFF1-2C91-4028-3DD9E88B0D25}" dt="2021-01-13T14:32:12.344" v="10"/>
        <pc:sldMkLst>
          <pc:docMk/>
          <pc:sldMk cId="1893814917" sldId="1918"/>
        </pc:sldMkLst>
      </pc:sldChg>
    </pc:docChg>
  </pc:docChgLst>
  <pc:docChgLst>
    <pc:chgData name="Vanessa Lee" userId="S::vanessa.lee@veryanmed.com::d974803c-22ef-4e42-9f8b-11ddefdf48e8" providerId="AD" clId="Web-{495F970A-FEA7-423B-8162-B61853A7A1B0}"/>
    <pc:docChg chg="modSld">
      <pc:chgData name="Vanessa Lee" userId="S::vanessa.lee@veryanmed.com::d974803c-22ef-4e42-9f8b-11ddefdf48e8" providerId="AD" clId="Web-{495F970A-FEA7-423B-8162-B61853A7A1B0}" dt="2021-01-13T16:18:41.673" v="126" actId="1076"/>
      <pc:docMkLst>
        <pc:docMk/>
      </pc:docMkLst>
      <pc:sldChg chg="modSp">
        <pc:chgData name="Vanessa Lee" userId="S::vanessa.lee@veryanmed.com::d974803c-22ef-4e42-9f8b-11ddefdf48e8" providerId="AD" clId="Web-{495F970A-FEA7-423B-8162-B61853A7A1B0}" dt="2021-01-13T16:18:41.673" v="126" actId="1076"/>
        <pc:sldMkLst>
          <pc:docMk/>
          <pc:sldMk cId="1761522739" sldId="1915"/>
        </pc:sldMkLst>
        <pc:spChg chg="mod">
          <ac:chgData name="Vanessa Lee" userId="S::vanessa.lee@veryanmed.com::d974803c-22ef-4e42-9f8b-11ddefdf48e8" providerId="AD" clId="Web-{495F970A-FEA7-423B-8162-B61853A7A1B0}" dt="2021-01-13T16:16:32.513" v="7" actId="20577"/>
          <ac:spMkLst>
            <pc:docMk/>
            <pc:sldMk cId="1761522739" sldId="1915"/>
            <ac:spMk id="2" creationId="{0CA47DEC-0D7E-4C68-89EB-3ECF55A3C6C7}"/>
          </ac:spMkLst>
        </pc:spChg>
        <pc:spChg chg="mod">
          <ac:chgData name="Vanessa Lee" userId="S::vanessa.lee@veryanmed.com::d974803c-22ef-4e42-9f8b-11ddefdf48e8" providerId="AD" clId="Web-{495F970A-FEA7-423B-8162-B61853A7A1B0}" dt="2021-01-13T16:18:41.673" v="126" actId="1076"/>
          <ac:spMkLst>
            <pc:docMk/>
            <pc:sldMk cId="1761522739" sldId="1915"/>
            <ac:spMk id="14" creationId="{27178261-396B-41C0-8B0B-584A84B912BC}"/>
          </ac:spMkLst>
        </pc:spChg>
      </pc:sldChg>
    </pc:docChg>
  </pc:docChgLst>
  <pc:docChgLst>
    <pc:chgData name="Vanessa Lee" userId="S::vanessa.lee@veryanmed.com::d974803c-22ef-4e42-9f8b-11ddefdf48e8" providerId="AD" clId="Web-{D2DB2695-0F42-BB30-2D76-EF2CE258E916}"/>
    <pc:docChg chg="modSld">
      <pc:chgData name="Vanessa Lee" userId="S::vanessa.lee@veryanmed.com::d974803c-22ef-4e42-9f8b-11ddefdf48e8" providerId="AD" clId="Web-{D2DB2695-0F42-BB30-2D76-EF2CE258E916}" dt="2021-01-14T09:54:26.404" v="6"/>
      <pc:docMkLst>
        <pc:docMk/>
      </pc:docMkLst>
      <pc:sldChg chg="modSp addCm">
        <pc:chgData name="Vanessa Lee" userId="S::vanessa.lee@veryanmed.com::d974803c-22ef-4e42-9f8b-11ddefdf48e8" providerId="AD" clId="Web-{D2DB2695-0F42-BB30-2D76-EF2CE258E916}" dt="2021-01-14T09:54:26.404" v="6"/>
        <pc:sldMkLst>
          <pc:docMk/>
          <pc:sldMk cId="2628962249" sldId="1917"/>
        </pc:sldMkLst>
        <pc:graphicFrameChg chg="mod modGraphic">
          <ac:chgData name="Vanessa Lee" userId="S::vanessa.lee@veryanmed.com::d974803c-22ef-4e42-9f8b-11ddefdf48e8" providerId="AD" clId="Web-{D2DB2695-0F42-BB30-2D76-EF2CE258E916}" dt="2021-01-14T09:53:31.091" v="5"/>
          <ac:graphicFrameMkLst>
            <pc:docMk/>
            <pc:sldMk cId="2628962249" sldId="1917"/>
            <ac:graphicFrameMk id="14" creationId="{9DC1745A-8E22-4DB5-8F8F-C46049618CFD}"/>
          </ac:graphicFrameMkLst>
        </pc:graphicFrameChg>
      </pc:sldChg>
    </pc:docChg>
  </pc:docChgLst>
  <pc:docChgLst>
    <pc:chgData name="Leona Moylan" userId="S::leona.moylan@veryanmed.com::3f201d8e-58a4-444e-a34c-3666178bfd0d" providerId="AD" clId="Web-{A3F7F493-0AB5-31FD-38D3-6548047E1904}"/>
    <pc:docChg chg="">
      <pc:chgData name="Leona Moylan" userId="S::leona.moylan@veryanmed.com::3f201d8e-58a4-444e-a34c-3666178bfd0d" providerId="AD" clId="Web-{A3F7F493-0AB5-31FD-38D3-6548047E1904}" dt="2021-01-13T16:32:39.387" v="6"/>
      <pc:docMkLst>
        <pc:docMk/>
      </pc:docMkLst>
      <pc:sldChg chg="addCm">
        <pc:chgData name="Leona Moylan" userId="S::leona.moylan@veryanmed.com::3f201d8e-58a4-444e-a34c-3666178bfd0d" providerId="AD" clId="Web-{A3F7F493-0AB5-31FD-38D3-6548047E1904}" dt="2021-01-13T16:21:21.247" v="0"/>
        <pc:sldMkLst>
          <pc:docMk/>
          <pc:sldMk cId="1856194921" sldId="264"/>
        </pc:sldMkLst>
      </pc:sldChg>
      <pc:sldChg chg="addCm">
        <pc:chgData name="Leona Moylan" userId="S::leona.moylan@veryanmed.com::3f201d8e-58a4-444e-a34c-3666178bfd0d" providerId="AD" clId="Web-{A3F7F493-0AB5-31FD-38D3-6548047E1904}" dt="2021-01-13T16:27:12.380" v="2"/>
        <pc:sldMkLst>
          <pc:docMk/>
          <pc:sldMk cId="183799529" sldId="311"/>
        </pc:sldMkLst>
      </pc:sldChg>
      <pc:sldChg chg="addCm modCm">
        <pc:chgData name="Leona Moylan" userId="S::leona.moylan@veryanmed.com::3f201d8e-58a4-444e-a34c-3666178bfd0d" providerId="AD" clId="Web-{A3F7F493-0AB5-31FD-38D3-6548047E1904}" dt="2021-01-13T16:30:50.666" v="5"/>
        <pc:sldMkLst>
          <pc:docMk/>
          <pc:sldMk cId="3547379995" sldId="1002"/>
        </pc:sldMkLst>
      </pc:sldChg>
      <pc:sldChg chg="addCm">
        <pc:chgData name="Leona Moylan" userId="S::leona.moylan@veryanmed.com::3f201d8e-58a4-444e-a34c-3666178bfd0d" providerId="AD" clId="Web-{A3F7F493-0AB5-31FD-38D3-6548047E1904}" dt="2021-01-13T16:30:39.713" v="4"/>
        <pc:sldMkLst>
          <pc:docMk/>
          <pc:sldMk cId="756507846" sldId="1003"/>
        </pc:sldMkLst>
      </pc:sldChg>
      <pc:sldChg chg="addCm">
        <pc:chgData name="Leona Moylan" userId="S::leona.moylan@veryanmed.com::3f201d8e-58a4-444e-a34c-3666178bfd0d" providerId="AD" clId="Web-{A3F7F493-0AB5-31FD-38D3-6548047E1904}" dt="2021-01-13T16:32:39.387" v="6"/>
        <pc:sldMkLst>
          <pc:docMk/>
          <pc:sldMk cId="2711460030" sldId="1004"/>
        </pc:sldMkLst>
      </pc:sldChg>
    </pc:docChg>
  </pc:docChgLst>
  <pc:docChgLst>
    <pc:chgData name="Vanessa Lee" userId="S::vanessa.lee@veryanmed.com::d974803c-22ef-4e42-9f8b-11ddefdf48e8" providerId="AD" clId="Web-{663DA89B-DDBE-E6CC-0251-F210FAF14D00}"/>
    <pc:docChg chg="modSld">
      <pc:chgData name="Vanessa Lee" userId="S::vanessa.lee@veryanmed.com::d974803c-22ef-4e42-9f8b-11ddefdf48e8" providerId="AD" clId="Web-{663DA89B-DDBE-E6CC-0251-F210FAF14D00}" dt="2021-01-13T14:42:12.735" v="17"/>
      <pc:docMkLst>
        <pc:docMk/>
      </pc:docMkLst>
      <pc:sldChg chg="modSp addCm">
        <pc:chgData name="Vanessa Lee" userId="S::vanessa.lee@veryanmed.com::d974803c-22ef-4e42-9f8b-11ddefdf48e8" providerId="AD" clId="Web-{663DA89B-DDBE-E6CC-0251-F210FAF14D00}" dt="2021-01-13T14:42:12.735" v="17"/>
        <pc:sldMkLst>
          <pc:docMk/>
          <pc:sldMk cId="183799529" sldId="311"/>
        </pc:sldMkLst>
        <pc:graphicFrameChg chg="mod modGraphic">
          <ac:chgData name="Vanessa Lee" userId="S::vanessa.lee@veryanmed.com::d974803c-22ef-4e42-9f8b-11ddefdf48e8" providerId="AD" clId="Web-{663DA89B-DDBE-E6CC-0251-F210FAF14D00}" dt="2021-01-13T14:41:17.874" v="16"/>
          <ac:graphicFrameMkLst>
            <pc:docMk/>
            <pc:sldMk cId="183799529" sldId="311"/>
            <ac:graphicFrameMk id="6" creationId="{C5AEBA6D-ABD3-4D7E-A6CA-1E1E18A84D30}"/>
          </ac:graphicFrameMkLst>
        </pc:graphicFrameChg>
      </pc:sldChg>
      <pc:sldChg chg="addCm">
        <pc:chgData name="Vanessa Lee" userId="S::vanessa.lee@veryanmed.com::d974803c-22ef-4e42-9f8b-11ddefdf48e8" providerId="AD" clId="Web-{663DA89B-DDBE-E6CC-0251-F210FAF14D00}" dt="2021-01-13T14:36:57.585" v="0"/>
        <pc:sldMkLst>
          <pc:docMk/>
          <pc:sldMk cId="3028937205" sldId="1914"/>
        </pc:sldMkLst>
      </pc:sldChg>
    </pc:docChg>
  </pc:docChgLst>
  <pc:docChgLst>
    <pc:chgData name="Vanessa Lee" userId="S::vanessa.lee@veryanmed.com::d974803c-22ef-4e42-9f8b-11ddefdf48e8" providerId="AD" clId="Web-{B614EC58-03E8-4D08-BEFE-52879E09382E}"/>
    <pc:docChg chg="modSld">
      <pc:chgData name="Vanessa Lee" userId="S::vanessa.lee@veryanmed.com::d974803c-22ef-4e42-9f8b-11ddefdf48e8" providerId="AD" clId="Web-{B614EC58-03E8-4D08-BEFE-52879E09382E}" dt="2021-01-15T09:29:01.251" v="0"/>
      <pc:docMkLst>
        <pc:docMk/>
      </pc:docMkLst>
      <pc:sldChg chg="delSp delAnim">
        <pc:chgData name="Vanessa Lee" userId="S::vanessa.lee@veryanmed.com::d974803c-22ef-4e42-9f8b-11ddefdf48e8" providerId="AD" clId="Web-{B614EC58-03E8-4D08-BEFE-52879E09382E}" dt="2021-01-15T09:29:01.251" v="0"/>
        <pc:sldMkLst>
          <pc:docMk/>
          <pc:sldMk cId="296240168" sldId="343"/>
        </pc:sldMkLst>
        <pc:picChg chg="del">
          <ac:chgData name="Vanessa Lee" userId="S::vanessa.lee@veryanmed.com::d974803c-22ef-4e42-9f8b-11ddefdf48e8" providerId="AD" clId="Web-{B614EC58-03E8-4D08-BEFE-52879E09382E}" dt="2021-01-15T09:29:01.251" v="0"/>
          <ac:picMkLst>
            <pc:docMk/>
            <pc:sldMk cId="296240168" sldId="343"/>
            <ac:picMk id="12" creationId="{D3CA79C1-16F6-40CB-A7A8-5E3ED6CCD397}"/>
          </ac:picMkLst>
        </pc:picChg>
      </pc:sldChg>
    </pc:docChg>
  </pc:docChgLst>
  <pc:docChgLst>
    <pc:chgData name="Vanessa Lee" userId="S::vanessa.lee@veryanmed.com::d974803c-22ef-4e42-9f8b-11ddefdf48e8" providerId="AD" clId="Web-{D82D17CF-1978-8E4E-1294-EE0403D001A9}"/>
    <pc:docChg chg="modSld">
      <pc:chgData name="Vanessa Lee" userId="S::vanessa.lee@veryanmed.com::d974803c-22ef-4e42-9f8b-11ddefdf48e8" providerId="AD" clId="Web-{D82D17CF-1978-8E4E-1294-EE0403D001A9}" dt="2021-01-14T09:36:04.926" v="27"/>
      <pc:docMkLst>
        <pc:docMk/>
      </pc:docMkLst>
      <pc:sldChg chg="modSp addCm">
        <pc:chgData name="Vanessa Lee" userId="S::vanessa.lee@veryanmed.com::d974803c-22ef-4e42-9f8b-11ddefdf48e8" providerId="AD" clId="Web-{D82D17CF-1978-8E4E-1294-EE0403D001A9}" dt="2021-01-14T09:36:04.926" v="27"/>
        <pc:sldMkLst>
          <pc:docMk/>
          <pc:sldMk cId="3028937205" sldId="1914"/>
        </pc:sldMkLst>
        <pc:spChg chg="mod">
          <ac:chgData name="Vanessa Lee" userId="S::vanessa.lee@veryanmed.com::d974803c-22ef-4e42-9f8b-11ddefdf48e8" providerId="AD" clId="Web-{D82D17CF-1978-8E4E-1294-EE0403D001A9}" dt="2021-01-14T09:35:32.270" v="26" actId="20577"/>
          <ac:spMkLst>
            <pc:docMk/>
            <pc:sldMk cId="3028937205" sldId="1914"/>
            <ac:spMk id="15" creationId="{18186029-9186-4A29-A424-BCC96E3CE338}"/>
          </ac:spMkLst>
        </pc:spChg>
      </pc:sldChg>
    </pc:docChg>
  </pc:docChgLst>
  <pc:docChgLst>
    <pc:chgData name="Vanessa Lee" userId="S::vanessa.lee@veryanmed.com::d974803c-22ef-4e42-9f8b-11ddefdf48e8" providerId="AD" clId="Web-{DA15A07A-06AE-4E7E-886F-0FAB0E1E9F0B}"/>
    <pc:docChg chg="modSld">
      <pc:chgData name="Vanessa Lee" userId="S::vanessa.lee@veryanmed.com::d974803c-22ef-4e42-9f8b-11ddefdf48e8" providerId="AD" clId="Web-{DA15A07A-06AE-4E7E-886F-0FAB0E1E9F0B}" dt="2021-01-13T16:23:30.904" v="12"/>
      <pc:docMkLst>
        <pc:docMk/>
      </pc:docMkLst>
      <pc:sldChg chg="modSp delCm">
        <pc:chgData name="Vanessa Lee" userId="S::vanessa.lee@veryanmed.com::d974803c-22ef-4e42-9f8b-11ddefdf48e8" providerId="AD" clId="Web-{DA15A07A-06AE-4E7E-886F-0FAB0E1E9F0B}" dt="2021-01-13T16:23:30.904" v="12"/>
        <pc:sldMkLst>
          <pc:docMk/>
          <pc:sldMk cId="3177959480" sldId="260"/>
        </pc:sldMkLst>
        <pc:spChg chg="mod">
          <ac:chgData name="Vanessa Lee" userId="S::vanessa.lee@veryanmed.com::d974803c-22ef-4e42-9f8b-11ddefdf48e8" providerId="AD" clId="Web-{DA15A07A-06AE-4E7E-886F-0FAB0E1E9F0B}" dt="2021-01-13T16:23:14.622" v="10" actId="14100"/>
          <ac:spMkLst>
            <pc:docMk/>
            <pc:sldMk cId="3177959480" sldId="260"/>
            <ac:spMk id="8" creationId="{B252635E-51C4-7543-AE56-10E01F824E86}"/>
          </ac:spMkLst>
        </pc:spChg>
        <pc:spChg chg="mod">
          <ac:chgData name="Vanessa Lee" userId="S::vanessa.lee@veryanmed.com::d974803c-22ef-4e42-9f8b-11ddefdf48e8" providerId="AD" clId="Web-{DA15A07A-06AE-4E7E-886F-0FAB0E1E9F0B}" dt="2021-01-13T16:23:18.201" v="11" actId="1076"/>
          <ac:spMkLst>
            <pc:docMk/>
            <pc:sldMk cId="3177959480" sldId="260"/>
            <ac:spMk id="13" creationId="{A8A9F484-AE22-8F43-A17D-985488F7B9F8}"/>
          </ac:spMkLst>
        </pc:spChg>
      </pc:sldChg>
    </pc:docChg>
  </pc:docChgLst>
  <pc:docChgLst>
    <pc:chgData name="Vanessa Lee" userId="S::vanessa.lee@veryanmed.com::d974803c-22ef-4e42-9f8b-11ddefdf48e8" providerId="AD" clId="Web-{0F92F2DB-29BA-E4C6-2D46-208B2EBD67C9}"/>
    <pc:docChg chg="modSld">
      <pc:chgData name="Vanessa Lee" userId="S::vanessa.lee@veryanmed.com::d974803c-22ef-4e42-9f8b-11ddefdf48e8" providerId="AD" clId="Web-{0F92F2DB-29BA-E4C6-2D46-208B2EBD67C9}" dt="2021-01-13T15:02:14.852" v="76"/>
      <pc:docMkLst>
        <pc:docMk/>
      </pc:docMkLst>
      <pc:sldChg chg="modSp addCm">
        <pc:chgData name="Vanessa Lee" userId="S::vanessa.lee@veryanmed.com::d974803c-22ef-4e42-9f8b-11ddefdf48e8" providerId="AD" clId="Web-{0F92F2DB-29BA-E4C6-2D46-208B2EBD67C9}" dt="2021-01-13T15:02:14.852" v="76"/>
        <pc:sldMkLst>
          <pc:docMk/>
          <pc:sldMk cId="3015540798" sldId="354"/>
        </pc:sldMkLst>
        <pc:spChg chg="mod">
          <ac:chgData name="Vanessa Lee" userId="S::vanessa.lee@veryanmed.com::d974803c-22ef-4e42-9f8b-11ddefdf48e8" providerId="AD" clId="Web-{0F92F2DB-29BA-E4C6-2D46-208B2EBD67C9}" dt="2021-01-13T15:01:02.538" v="48" actId="1076"/>
          <ac:spMkLst>
            <pc:docMk/>
            <pc:sldMk cId="3015540798" sldId="354"/>
            <ac:spMk id="7" creationId="{82114A87-220F-4774-B289-996B4139BD84}"/>
          </ac:spMkLst>
        </pc:spChg>
        <pc:spChg chg="mod">
          <ac:chgData name="Vanessa Lee" userId="S::vanessa.lee@veryanmed.com::d974803c-22ef-4e42-9f8b-11ddefdf48e8" providerId="AD" clId="Web-{0F92F2DB-29BA-E4C6-2D46-208B2EBD67C9}" dt="2021-01-13T15:01:50.008" v="75" actId="20577"/>
          <ac:spMkLst>
            <pc:docMk/>
            <pc:sldMk cId="3015540798" sldId="354"/>
            <ac:spMk id="13" creationId="{5C84D9C7-1C8A-4939-9EC8-F19AA9A78CE6}"/>
          </ac:spMkLst>
        </pc:spChg>
      </pc:sldChg>
    </pc:docChg>
  </pc:docChgLst>
  <pc:docChgLst>
    <pc:chgData name="Vanessa Lee" userId="S::vanessa.lee@veryanmed.com::d974803c-22ef-4e42-9f8b-11ddefdf48e8" providerId="AD" clId="Web-{F89B7C41-CA1A-41E4-B4FF-2D46CC685644}"/>
    <pc:docChg chg="">
      <pc:chgData name="Vanessa Lee" userId="S::vanessa.lee@veryanmed.com::d974803c-22ef-4e42-9f8b-11ddefdf48e8" providerId="AD" clId="Web-{F89B7C41-CA1A-41E4-B4FF-2D46CC685644}" dt="2021-01-13T16:12:33.199" v="0"/>
      <pc:docMkLst>
        <pc:docMk/>
      </pc:docMkLst>
      <pc:sldChg chg="addCm">
        <pc:chgData name="Vanessa Lee" userId="S::vanessa.lee@veryanmed.com::d974803c-22ef-4e42-9f8b-11ddefdf48e8" providerId="AD" clId="Web-{F89B7C41-CA1A-41E4-B4FF-2D46CC685644}" dt="2021-01-13T16:12:33.199" v="0"/>
        <pc:sldMkLst>
          <pc:docMk/>
          <pc:sldMk cId="1856194921" sldId="264"/>
        </pc:sldMkLst>
      </pc:sldChg>
    </pc:docChg>
  </pc:docChgLst>
  <pc:docChgLst>
    <pc:chgData name="Vanessa Lee" userId="S::vanessa.lee@veryanmed.com::d974803c-22ef-4e42-9f8b-11ddefdf48e8" providerId="AD" clId="Web-{E0F37F3D-A39E-6540-3161-1D9254B3DF7F}"/>
    <pc:docChg chg="">
      <pc:chgData name="Vanessa Lee" userId="S::vanessa.lee@veryanmed.com::d974803c-22ef-4e42-9f8b-11ddefdf48e8" providerId="AD" clId="Web-{E0F37F3D-A39E-6540-3161-1D9254B3DF7F}" dt="2021-01-13T12:48:01.927" v="0"/>
      <pc:docMkLst>
        <pc:docMk/>
      </pc:docMkLst>
      <pc:sldChg chg="addCm">
        <pc:chgData name="Vanessa Lee" userId="S::vanessa.lee@veryanmed.com::d974803c-22ef-4e42-9f8b-11ddefdf48e8" providerId="AD" clId="Web-{E0F37F3D-A39E-6540-3161-1D9254B3DF7F}" dt="2021-01-13T12:48:01.927" v="0"/>
        <pc:sldMkLst>
          <pc:docMk/>
          <pc:sldMk cId="2628962249" sldId="1917"/>
        </pc:sldMkLst>
      </pc:sldChg>
    </pc:docChg>
  </pc:docChgLst>
  <pc:docChgLst>
    <pc:chgData name="Leona Moylan" userId="S::leona.moylan@veryanmed.com::3f201d8e-58a4-444e-a34c-3666178bfd0d" providerId="AD" clId="Web-{D4609D90-05FB-C087-7F77-6314B9882FA0}"/>
    <pc:docChg chg="">
      <pc:chgData name="Leona Moylan" userId="S::leona.moylan@veryanmed.com::3f201d8e-58a4-444e-a34c-3666178bfd0d" providerId="AD" clId="Web-{D4609D90-05FB-C087-7F77-6314B9882FA0}" dt="2021-01-14T11:30:03.974" v="0"/>
      <pc:docMkLst>
        <pc:docMk/>
      </pc:docMkLst>
      <pc:sldChg chg="addCm">
        <pc:chgData name="Leona Moylan" userId="S::leona.moylan@veryanmed.com::3f201d8e-58a4-444e-a34c-3666178bfd0d" providerId="AD" clId="Web-{D4609D90-05FB-C087-7F77-6314B9882FA0}" dt="2021-01-14T11:30:03.974" v="0"/>
        <pc:sldMkLst>
          <pc:docMk/>
          <pc:sldMk cId="756507846" sldId="1003"/>
        </pc:sldMkLst>
      </pc:sldChg>
    </pc:docChg>
  </pc:docChgLst>
  <pc:docChgLst>
    <pc:chgData name="Vanessa Lee" userId="d974803c-22ef-4e42-9f8b-11ddefdf48e8" providerId="ADAL" clId="{1FD6309F-79EB-4C76-896A-505CD091A8C5}"/>
    <pc:docChg chg="undo custSel modSld">
      <pc:chgData name="Vanessa Lee" userId="d974803c-22ef-4e42-9f8b-11ddefdf48e8" providerId="ADAL" clId="{1FD6309F-79EB-4C76-896A-505CD091A8C5}" dt="2021-01-15T13:08:46.115" v="553" actId="20577"/>
      <pc:docMkLst>
        <pc:docMk/>
      </pc:docMkLst>
      <pc:sldChg chg="delCm">
        <pc:chgData name="Vanessa Lee" userId="d974803c-22ef-4e42-9f8b-11ddefdf48e8" providerId="ADAL" clId="{1FD6309F-79EB-4C76-896A-505CD091A8C5}" dt="2021-01-15T09:37:16.988" v="489" actId="1592"/>
        <pc:sldMkLst>
          <pc:docMk/>
          <pc:sldMk cId="1856194921" sldId="264"/>
        </pc:sldMkLst>
      </pc:sldChg>
      <pc:sldChg chg="modAnim">
        <pc:chgData name="Vanessa Lee" userId="d974803c-22ef-4e42-9f8b-11ddefdf48e8" providerId="ADAL" clId="{1FD6309F-79EB-4C76-896A-505CD091A8C5}" dt="2021-01-15T09:34:33.904" v="482"/>
        <pc:sldMkLst>
          <pc:docMk/>
          <pc:sldMk cId="1339224917" sldId="289"/>
        </pc:sldMkLst>
      </pc:sldChg>
      <pc:sldChg chg="modSp mod addCm delCm">
        <pc:chgData name="Vanessa Lee" userId="d974803c-22ef-4e42-9f8b-11ddefdf48e8" providerId="ADAL" clId="{1FD6309F-79EB-4C76-896A-505CD091A8C5}" dt="2021-01-15T09:37:37.469" v="492" actId="1592"/>
        <pc:sldMkLst>
          <pc:docMk/>
          <pc:sldMk cId="183799529" sldId="311"/>
        </pc:sldMkLst>
        <pc:graphicFrameChg chg="modGraphic">
          <ac:chgData name="Vanessa Lee" userId="d974803c-22ef-4e42-9f8b-11ddefdf48e8" providerId="ADAL" clId="{1FD6309F-79EB-4C76-896A-505CD091A8C5}" dt="2021-01-13T16:57:40.385" v="446" actId="20577"/>
          <ac:graphicFrameMkLst>
            <pc:docMk/>
            <pc:sldMk cId="183799529" sldId="311"/>
            <ac:graphicFrameMk id="6" creationId="{C5AEBA6D-ABD3-4D7E-A6CA-1E1E18A84D30}"/>
          </ac:graphicFrameMkLst>
        </pc:graphicFrameChg>
      </pc:sldChg>
      <pc:sldChg chg="addSp delSp modSp mod delAnim modAnim">
        <pc:chgData name="Vanessa Lee" userId="d974803c-22ef-4e42-9f8b-11ddefdf48e8" providerId="ADAL" clId="{1FD6309F-79EB-4C76-896A-505CD091A8C5}" dt="2021-01-15T09:34:05.267" v="480"/>
        <pc:sldMkLst>
          <pc:docMk/>
          <pc:sldMk cId="296240168" sldId="343"/>
        </pc:sldMkLst>
        <pc:picChg chg="add mod">
          <ac:chgData name="Vanessa Lee" userId="d974803c-22ef-4e42-9f8b-11ddefdf48e8" providerId="ADAL" clId="{1FD6309F-79EB-4C76-896A-505CD091A8C5}" dt="2021-01-15T09:29:07.190" v="462" actId="14100"/>
          <ac:picMkLst>
            <pc:docMk/>
            <pc:sldMk cId="296240168" sldId="343"/>
            <ac:picMk id="5" creationId="{A1951EC2-A4C3-48A8-BAF8-D33CEA522606}"/>
          </ac:picMkLst>
        </pc:picChg>
        <pc:picChg chg="del">
          <ac:chgData name="Vanessa Lee" userId="d974803c-22ef-4e42-9f8b-11ddefdf48e8" providerId="ADAL" clId="{1FD6309F-79EB-4C76-896A-505CD091A8C5}" dt="2021-01-15T09:28:43.488" v="458" actId="478"/>
          <ac:picMkLst>
            <pc:docMk/>
            <pc:sldMk cId="296240168" sldId="343"/>
            <ac:picMk id="12" creationId="{D3CA79C1-16F6-40CB-A7A8-5E3ED6CCD397}"/>
          </ac:picMkLst>
        </pc:picChg>
      </pc:sldChg>
      <pc:sldChg chg="modSp mod delCm">
        <pc:chgData name="Vanessa Lee" userId="d974803c-22ef-4e42-9f8b-11ddefdf48e8" providerId="ADAL" clId="{1FD6309F-79EB-4C76-896A-505CD091A8C5}" dt="2021-01-15T13:07:07.016" v="497" actId="20577"/>
        <pc:sldMkLst>
          <pc:docMk/>
          <pc:sldMk cId="3015540798" sldId="354"/>
        </pc:sldMkLst>
        <pc:spChg chg="mod">
          <ac:chgData name="Vanessa Lee" userId="d974803c-22ef-4e42-9f8b-11ddefdf48e8" providerId="ADAL" clId="{1FD6309F-79EB-4C76-896A-505CD091A8C5}" dt="2021-01-15T13:07:07.016" v="497" actId="20577"/>
          <ac:spMkLst>
            <pc:docMk/>
            <pc:sldMk cId="3015540798" sldId="354"/>
            <ac:spMk id="7" creationId="{82114A87-220F-4774-B289-996B4139BD84}"/>
          </ac:spMkLst>
        </pc:spChg>
      </pc:sldChg>
      <pc:sldChg chg="delCm">
        <pc:chgData name="Vanessa Lee" userId="d974803c-22ef-4e42-9f8b-11ddefdf48e8" providerId="ADAL" clId="{1FD6309F-79EB-4C76-896A-505CD091A8C5}" dt="2021-01-15T09:37:33.511" v="491" actId="1592"/>
        <pc:sldMkLst>
          <pc:docMk/>
          <pc:sldMk cId="3547379995" sldId="1002"/>
        </pc:sldMkLst>
      </pc:sldChg>
      <pc:sldChg chg="modSp mod delCm modCm">
        <pc:chgData name="Vanessa Lee" userId="d974803c-22ef-4e42-9f8b-11ddefdf48e8" providerId="ADAL" clId="{1FD6309F-79EB-4C76-896A-505CD091A8C5}" dt="2021-01-15T09:33:27.903" v="478" actId="1592"/>
        <pc:sldMkLst>
          <pc:docMk/>
          <pc:sldMk cId="756507846" sldId="1003"/>
        </pc:sldMkLst>
        <pc:graphicFrameChg chg="mod modGraphic">
          <ac:chgData name="Vanessa Lee" userId="d974803c-22ef-4e42-9f8b-11ddefdf48e8" providerId="ADAL" clId="{1FD6309F-79EB-4C76-896A-505CD091A8C5}" dt="2021-01-15T09:33:08.454" v="475" actId="20577"/>
          <ac:graphicFrameMkLst>
            <pc:docMk/>
            <pc:sldMk cId="756507846" sldId="1003"/>
            <ac:graphicFrameMk id="5" creationId="{00000000-0000-0000-0000-000000000000}"/>
          </ac:graphicFrameMkLst>
        </pc:graphicFrameChg>
      </pc:sldChg>
      <pc:sldChg chg="delCm">
        <pc:chgData name="Vanessa Lee" userId="d974803c-22ef-4e42-9f8b-11ddefdf48e8" providerId="ADAL" clId="{1FD6309F-79EB-4C76-896A-505CD091A8C5}" dt="2021-01-15T09:37:23.558" v="490" actId="1592"/>
        <pc:sldMkLst>
          <pc:docMk/>
          <pc:sldMk cId="2711460030" sldId="1004"/>
        </pc:sldMkLst>
      </pc:sldChg>
      <pc:sldChg chg="delCm">
        <pc:chgData name="Vanessa Lee" userId="d974803c-22ef-4e42-9f8b-11ddefdf48e8" providerId="ADAL" clId="{1FD6309F-79EB-4C76-896A-505CD091A8C5}" dt="2021-01-15T09:37:10.193" v="488" actId="1592"/>
        <pc:sldMkLst>
          <pc:docMk/>
          <pc:sldMk cId="3028937205" sldId="1914"/>
        </pc:sldMkLst>
      </pc:sldChg>
      <pc:sldChg chg="addCm delCm">
        <pc:chgData name="Vanessa Lee" userId="d974803c-22ef-4e42-9f8b-11ddefdf48e8" providerId="ADAL" clId="{1FD6309F-79EB-4C76-896A-505CD091A8C5}" dt="2021-01-15T09:38:14.781" v="494" actId="1592"/>
        <pc:sldMkLst>
          <pc:docMk/>
          <pc:sldMk cId="1761522739" sldId="1915"/>
        </pc:sldMkLst>
      </pc:sldChg>
      <pc:sldChg chg="delCm">
        <pc:chgData name="Vanessa Lee" userId="d974803c-22ef-4e42-9f8b-11ddefdf48e8" providerId="ADAL" clId="{1FD6309F-79EB-4C76-896A-505CD091A8C5}" dt="2021-01-15T09:37:43.699" v="493" actId="1592"/>
        <pc:sldMkLst>
          <pc:docMk/>
          <pc:sldMk cId="2628962249" sldId="1917"/>
        </pc:sldMkLst>
      </pc:sldChg>
      <pc:sldChg chg="addSp delSp modSp mod modAnim addCm delCm modCm">
        <pc:chgData name="Vanessa Lee" userId="d974803c-22ef-4e42-9f8b-11ddefdf48e8" providerId="ADAL" clId="{1FD6309F-79EB-4C76-896A-505CD091A8C5}" dt="2021-01-15T13:08:46.115" v="553" actId="20577"/>
        <pc:sldMkLst>
          <pc:docMk/>
          <pc:sldMk cId="1893814917" sldId="1918"/>
        </pc:sldMkLst>
        <pc:spChg chg="del mod">
          <ac:chgData name="Vanessa Lee" userId="d974803c-22ef-4e42-9f8b-11ddefdf48e8" providerId="ADAL" clId="{1FD6309F-79EB-4C76-896A-505CD091A8C5}" dt="2021-01-13T16:55:42.517" v="435" actId="478"/>
          <ac:spMkLst>
            <pc:docMk/>
            <pc:sldMk cId="1893814917" sldId="1918"/>
            <ac:spMk id="3" creationId="{E0F71186-5867-4F1B-AEA3-EA09362EF3D2}"/>
          </ac:spMkLst>
        </pc:spChg>
        <pc:spChg chg="mod">
          <ac:chgData name="Vanessa Lee" userId="d974803c-22ef-4e42-9f8b-11ddefdf48e8" providerId="ADAL" clId="{1FD6309F-79EB-4C76-896A-505CD091A8C5}" dt="2021-01-15T13:08:46.115" v="553" actId="20577"/>
          <ac:spMkLst>
            <pc:docMk/>
            <pc:sldMk cId="1893814917" sldId="1918"/>
            <ac:spMk id="4" creationId="{FBD71AB1-D466-49E5-BDB6-2202ECF62745}"/>
          </ac:spMkLst>
        </pc:spChg>
        <pc:spChg chg="add mod">
          <ac:chgData name="Vanessa Lee" userId="d974803c-22ef-4e42-9f8b-11ddefdf48e8" providerId="ADAL" clId="{1FD6309F-79EB-4C76-896A-505CD091A8C5}" dt="2021-01-13T16:46:28.615" v="52" actId="1076"/>
          <ac:spMkLst>
            <pc:docMk/>
            <pc:sldMk cId="1893814917" sldId="1918"/>
            <ac:spMk id="5" creationId="{EA55E04D-CFCE-4242-9E0F-AF11C9A88312}"/>
          </ac:spMkLst>
        </pc:spChg>
        <pc:spChg chg="mod">
          <ac:chgData name="Vanessa Lee" userId="d974803c-22ef-4e42-9f8b-11ddefdf48e8" providerId="ADAL" clId="{1FD6309F-79EB-4C76-896A-505CD091A8C5}" dt="2021-01-13T16:44:40.473" v="38" actId="1076"/>
          <ac:spMkLst>
            <pc:docMk/>
            <pc:sldMk cId="1893814917" sldId="1918"/>
            <ac:spMk id="12" creationId="{A9A2B622-5445-4B3B-9638-3C373F295A34}"/>
          </ac:spMkLst>
        </pc:spChg>
        <pc:spChg chg="add mod">
          <ac:chgData name="Vanessa Lee" userId="d974803c-22ef-4e42-9f8b-11ddefdf48e8" providerId="ADAL" clId="{1FD6309F-79EB-4C76-896A-505CD091A8C5}" dt="2021-01-13T16:55:36.497" v="434" actId="207"/>
          <ac:spMkLst>
            <pc:docMk/>
            <pc:sldMk cId="1893814917" sldId="1918"/>
            <ac:spMk id="18" creationId="{CEA41CC0-101A-4969-A6D9-5CE099CCC56D}"/>
          </ac:spMkLst>
        </pc:spChg>
        <pc:graphicFrameChg chg="mod modGraphic">
          <ac:chgData name="Vanessa Lee" userId="d974803c-22ef-4e42-9f8b-11ddefdf48e8" providerId="ADAL" clId="{1FD6309F-79EB-4C76-896A-505CD091A8C5}" dt="2021-01-13T16:46:23.538" v="51" actId="1076"/>
          <ac:graphicFrameMkLst>
            <pc:docMk/>
            <pc:sldMk cId="1893814917" sldId="1918"/>
            <ac:graphicFrameMk id="10" creationId="{349C1876-4440-4097-9600-25C99BC1F84C}"/>
          </ac:graphicFrameMkLst>
        </pc:graphicFrameChg>
        <pc:graphicFrameChg chg="add mod modGraphic">
          <ac:chgData name="Vanessa Lee" userId="d974803c-22ef-4e42-9f8b-11ddefdf48e8" providerId="ADAL" clId="{1FD6309F-79EB-4C76-896A-505CD091A8C5}" dt="2021-01-13T16:54:33.344" v="366" actId="20577"/>
          <ac:graphicFrameMkLst>
            <pc:docMk/>
            <pc:sldMk cId="1893814917" sldId="1918"/>
            <ac:graphicFrameMk id="17" creationId="{79679590-6ECE-4862-8967-D395DE37DA75}"/>
          </ac:graphicFrameMkLst>
        </pc:graphicFrameChg>
        <pc:picChg chg="add del mod modCrop">
          <ac:chgData name="Vanessa Lee" userId="d974803c-22ef-4e42-9f8b-11ddefdf48e8" providerId="ADAL" clId="{1FD6309F-79EB-4C76-896A-505CD091A8C5}" dt="2021-01-13T16:40:52.801" v="30" actId="478"/>
          <ac:picMkLst>
            <pc:docMk/>
            <pc:sldMk cId="1893814917" sldId="1918"/>
            <ac:picMk id="14" creationId="{205B9665-31FC-4C37-A889-19718D0461E7}"/>
          </ac:picMkLst>
        </pc:picChg>
        <pc:picChg chg="add del mod">
          <ac:chgData name="Vanessa Lee" userId="d974803c-22ef-4e42-9f8b-11ddefdf48e8" providerId="ADAL" clId="{1FD6309F-79EB-4C76-896A-505CD091A8C5}" dt="2021-01-13T16:54:36.424" v="367" actId="478"/>
          <ac:picMkLst>
            <pc:docMk/>
            <pc:sldMk cId="1893814917" sldId="1918"/>
            <ac:picMk id="15" creationId="{BBF12F3F-6A09-4234-B801-108699839B7F}"/>
          </ac:picMkLst>
        </pc:picChg>
        <pc:picChg chg="mod ord modCrop">
          <ac:chgData name="Vanessa Lee" userId="d974803c-22ef-4e42-9f8b-11ddefdf48e8" providerId="ADAL" clId="{1FD6309F-79EB-4C76-896A-505CD091A8C5}" dt="2021-01-13T16:44:34.908" v="37" actId="1076"/>
          <ac:picMkLst>
            <pc:docMk/>
            <pc:sldMk cId="1893814917" sldId="1918"/>
            <ac:picMk id="16" creationId="{E2139244-3DFA-42BD-8909-2A65628B5BA7}"/>
          </ac:picMkLst>
        </pc:picChg>
      </pc:sldChg>
    </pc:docChg>
  </pc:docChgLst>
  <pc:docChgLst>
    <pc:chgData name="Leona Moylan" userId="S::leona.moylan@veryanmed.com::3f201d8e-58a4-444e-a34c-3666178bfd0d" providerId="AD" clId="Web-{A999AB36-D002-4C78-E2F0-6001A095D096}"/>
    <pc:docChg chg="">
      <pc:chgData name="Leona Moylan" userId="S::leona.moylan@veryanmed.com::3f201d8e-58a4-444e-a34c-3666178bfd0d" providerId="AD" clId="Web-{A999AB36-D002-4C78-E2F0-6001A095D096}" dt="2021-01-14T09:31:40.599" v="4"/>
      <pc:docMkLst>
        <pc:docMk/>
      </pc:docMkLst>
      <pc:sldChg chg="addCm">
        <pc:chgData name="Leona Moylan" userId="S::leona.moylan@veryanmed.com::3f201d8e-58a4-444e-a34c-3666178bfd0d" providerId="AD" clId="Web-{A999AB36-D002-4C78-E2F0-6001A095D096}" dt="2021-01-14T09:31:40.599" v="4"/>
        <pc:sldMkLst>
          <pc:docMk/>
          <pc:sldMk cId="183799529" sldId="311"/>
        </pc:sldMkLst>
      </pc:sldChg>
      <pc:sldChg chg="addCm">
        <pc:chgData name="Leona Moylan" userId="S::leona.moylan@veryanmed.com::3f201d8e-58a4-444e-a34c-3666178bfd0d" providerId="AD" clId="Web-{A999AB36-D002-4C78-E2F0-6001A095D096}" dt="2021-01-14T09:14:42.953" v="1"/>
        <pc:sldMkLst>
          <pc:docMk/>
          <pc:sldMk cId="3015540798" sldId="354"/>
        </pc:sldMkLst>
      </pc:sldChg>
      <pc:sldChg chg="addCm">
        <pc:chgData name="Leona Moylan" userId="S::leona.moylan@veryanmed.com::3f201d8e-58a4-444e-a34c-3666178bfd0d" providerId="AD" clId="Web-{A999AB36-D002-4C78-E2F0-6001A095D096}" dt="2021-01-14T09:10:59.651" v="0"/>
        <pc:sldMkLst>
          <pc:docMk/>
          <pc:sldMk cId="3028937205" sldId="1914"/>
        </pc:sldMkLst>
      </pc:sldChg>
      <pc:sldChg chg="addCm">
        <pc:chgData name="Leona Moylan" userId="S::leona.moylan@veryanmed.com::3f201d8e-58a4-444e-a34c-3666178bfd0d" providerId="AD" clId="Web-{A999AB36-D002-4C78-E2F0-6001A095D096}" dt="2021-01-14T09:20:49.804" v="3"/>
        <pc:sldMkLst>
          <pc:docMk/>
          <pc:sldMk cId="1761522739" sldId="1915"/>
        </pc:sldMkLst>
      </pc:sldChg>
      <pc:sldChg chg="addCm">
        <pc:chgData name="Leona Moylan" userId="S::leona.moylan@veryanmed.com::3f201d8e-58a4-444e-a34c-3666178bfd0d" providerId="AD" clId="Web-{A999AB36-D002-4C78-E2F0-6001A095D096}" dt="2021-01-14T09:19:01.052" v="2"/>
        <pc:sldMkLst>
          <pc:docMk/>
          <pc:sldMk cId="1893814917" sldId="1918"/>
        </pc:sldMkLst>
      </pc:sldChg>
    </pc:docChg>
  </pc:docChgLst>
  <pc:docChgLst>
    <pc:chgData name="Vanessa Lee" userId="S::vanessa.lee@veryanmed.com::d974803c-22ef-4e42-9f8b-11ddefdf48e8" providerId="AD" clId="Web-{9D7CFE0A-2823-5A90-BA02-A97F25C32141}"/>
    <pc:docChg chg="modSld">
      <pc:chgData name="Vanessa Lee" userId="S::vanessa.lee@veryanmed.com::d974803c-22ef-4e42-9f8b-11ddefdf48e8" providerId="AD" clId="Web-{9D7CFE0A-2823-5A90-BA02-A97F25C32141}" dt="2021-01-13T13:26:33.024" v="22"/>
      <pc:docMkLst>
        <pc:docMk/>
      </pc:docMkLst>
      <pc:sldChg chg="modSp addCm">
        <pc:chgData name="Vanessa Lee" userId="S::vanessa.lee@veryanmed.com::d974803c-22ef-4e42-9f8b-11ddefdf48e8" providerId="AD" clId="Web-{9D7CFE0A-2823-5A90-BA02-A97F25C32141}" dt="2021-01-13T13:26:33.024" v="22"/>
        <pc:sldMkLst>
          <pc:docMk/>
          <pc:sldMk cId="756507846" sldId="1003"/>
        </pc:sldMkLst>
        <pc:graphicFrameChg chg="mod modGraphic">
          <ac:chgData name="Vanessa Lee" userId="S::vanessa.lee@veryanmed.com::d974803c-22ef-4e42-9f8b-11ddefdf48e8" providerId="AD" clId="Web-{9D7CFE0A-2823-5A90-BA02-A97F25C32141}" dt="2021-01-13T13:26:20.305" v="21"/>
          <ac:graphicFrameMkLst>
            <pc:docMk/>
            <pc:sldMk cId="756507846" sldId="1003"/>
            <ac:graphicFrameMk id="5" creationId="{00000000-0000-0000-0000-000000000000}"/>
          </ac:graphicFrameMkLst>
        </pc:graphicFrameChg>
      </pc:sldChg>
    </pc:docChg>
  </pc:docChgLst>
  <pc:docChgLst>
    <pc:chgData name="Vanessa Lee" userId="S::vanessa.lee@veryanmed.com::d974803c-22ef-4e42-9f8b-11ddefdf48e8" providerId="AD" clId="Web-{8C053890-5E69-4E95-AACF-C7B467BA06D3}"/>
    <pc:docChg chg="modSld">
      <pc:chgData name="Vanessa Lee" userId="S::vanessa.lee@veryanmed.com::d974803c-22ef-4e42-9f8b-11ddefdf48e8" providerId="AD" clId="Web-{8C053890-5E69-4E95-AACF-C7B467BA06D3}" dt="2021-01-15T12:44:01.125" v="9" actId="1076"/>
      <pc:docMkLst>
        <pc:docMk/>
      </pc:docMkLst>
      <pc:sldChg chg="addSp delSp modSp">
        <pc:chgData name="Vanessa Lee" userId="S::vanessa.lee@veryanmed.com::d974803c-22ef-4e42-9f8b-11ddefdf48e8" providerId="AD" clId="Web-{8C053890-5E69-4E95-AACF-C7B467BA06D3}" dt="2021-01-15T12:44:01.125" v="9" actId="1076"/>
        <pc:sldMkLst>
          <pc:docMk/>
          <pc:sldMk cId="0" sldId="365"/>
        </pc:sldMkLst>
        <pc:spChg chg="add del mod">
          <ac:chgData name="Vanessa Lee" userId="S::vanessa.lee@veryanmed.com::d974803c-22ef-4e42-9f8b-11ddefdf48e8" providerId="AD" clId="Web-{8C053890-5E69-4E95-AACF-C7B467BA06D3}" dt="2021-01-15T12:44:01.125" v="9" actId="1076"/>
          <ac:spMkLst>
            <pc:docMk/>
            <pc:sldMk cId="0" sldId="365"/>
            <ac:spMk id="3" creationId="{D48E8E7C-F4F7-4B6D-9413-A1B424DE8C02}"/>
          </ac:spMkLst>
        </pc:spChg>
        <pc:spChg chg="del">
          <ac:chgData name="Vanessa Lee" userId="S::vanessa.lee@veryanmed.com::d974803c-22ef-4e42-9f8b-11ddefdf48e8" providerId="AD" clId="Web-{8C053890-5E69-4E95-AACF-C7B467BA06D3}" dt="2021-01-15T12:43:22.812" v="3"/>
          <ac:spMkLst>
            <pc:docMk/>
            <pc:sldMk cId="0" sldId="365"/>
            <ac:spMk id="16" creationId="{F1BEF2C8-557F-48C4-8B1C-DBDF5AF66967}"/>
          </ac:spMkLst>
        </pc:spChg>
        <pc:spChg chg="mod">
          <ac:chgData name="Vanessa Lee" userId="S::vanessa.lee@veryanmed.com::d974803c-22ef-4e42-9f8b-11ddefdf48e8" providerId="AD" clId="Web-{8C053890-5E69-4E95-AACF-C7B467BA06D3}" dt="2021-01-15T12:43:27.249" v="4" actId="1076"/>
          <ac:spMkLst>
            <pc:docMk/>
            <pc:sldMk cId="0" sldId="365"/>
            <ac:spMk id="18" creationId="{F8951727-391B-4556-BCF1-223425AFBEE3}"/>
          </ac:spMkLst>
        </pc:spChg>
      </pc:sldChg>
    </pc:docChg>
  </pc:docChgLst>
  <pc:docChgLst>
    <pc:chgData name="Vanessa Lee" userId="S::vanessa.lee@veryanmed.com::d974803c-22ef-4e42-9f8b-11ddefdf48e8" providerId="AD" clId="Web-{2FFF751F-A09F-E216-F61A-9B38D8E53333}"/>
    <pc:docChg chg="modSld">
      <pc:chgData name="Vanessa Lee" userId="S::vanessa.lee@veryanmed.com::d974803c-22ef-4e42-9f8b-11ddefdf48e8" providerId="AD" clId="Web-{2FFF751F-A09F-E216-F61A-9B38D8E53333}" dt="2021-01-13T14:14:38.698" v="40"/>
      <pc:docMkLst>
        <pc:docMk/>
      </pc:docMkLst>
      <pc:sldChg chg="modSp addCm">
        <pc:chgData name="Vanessa Lee" userId="S::vanessa.lee@veryanmed.com::d974803c-22ef-4e42-9f8b-11ddefdf48e8" providerId="AD" clId="Web-{2FFF751F-A09F-E216-F61A-9B38D8E53333}" dt="2021-01-13T14:14:38.698" v="40"/>
        <pc:sldMkLst>
          <pc:docMk/>
          <pc:sldMk cId="2711460030" sldId="1004"/>
        </pc:sldMkLst>
        <pc:graphicFrameChg chg="mod modGraphic">
          <ac:chgData name="Vanessa Lee" userId="S::vanessa.lee@veryanmed.com::d974803c-22ef-4e42-9f8b-11ddefdf48e8" providerId="AD" clId="Web-{2FFF751F-A09F-E216-F61A-9B38D8E53333}" dt="2021-01-13T14:14:20.119" v="39"/>
          <ac:graphicFrameMkLst>
            <pc:docMk/>
            <pc:sldMk cId="2711460030" sldId="1004"/>
            <ac:graphicFrameMk id="6" creationId="{00000000-0000-0000-0000-000000000000}"/>
          </ac:graphicFrameMkLst>
        </pc:graphicFrameChg>
      </pc:sldChg>
    </pc:docChg>
  </pc:docChgLst>
  <pc:docChgLst>
    <pc:chgData name="Niamh Lynch" userId="S::niamh.lynch@veryanmed.com::610d0e25-83cd-44d3-9d04-531c5d5519c3" providerId="AD" clId="Web-{85921FEC-CF25-4CE4-8976-1A5428299288}"/>
    <pc:docChg chg="modSld">
      <pc:chgData name="Niamh Lynch" userId="S::niamh.lynch@veryanmed.com::610d0e25-83cd-44d3-9d04-531c5d5519c3" providerId="AD" clId="Web-{85921FEC-CF25-4CE4-8976-1A5428299288}" dt="2021-01-15T10:51:55.130" v="3" actId="1076"/>
      <pc:docMkLst>
        <pc:docMk/>
      </pc:docMkLst>
      <pc:sldChg chg="modSp">
        <pc:chgData name="Niamh Lynch" userId="S::niamh.lynch@veryanmed.com::610d0e25-83cd-44d3-9d04-531c5d5519c3" providerId="AD" clId="Web-{85921FEC-CF25-4CE4-8976-1A5428299288}" dt="2021-01-15T10:51:55.130" v="3" actId="1076"/>
        <pc:sldMkLst>
          <pc:docMk/>
          <pc:sldMk cId="0" sldId="365"/>
        </pc:sldMkLst>
        <pc:spChg chg="mod">
          <ac:chgData name="Niamh Lynch" userId="S::niamh.lynch@veryanmed.com::610d0e25-83cd-44d3-9d04-531c5d5519c3" providerId="AD" clId="Web-{85921FEC-CF25-4CE4-8976-1A5428299288}" dt="2021-01-15T10:51:55.130" v="3" actId="1076"/>
          <ac:spMkLst>
            <pc:docMk/>
            <pc:sldMk cId="0" sldId="365"/>
            <ac:spMk id="18" creationId="{F8951727-391B-4556-BCF1-223425AFBEE3}"/>
          </ac:spMkLst>
        </pc:spChg>
      </pc:sldChg>
    </pc:docChg>
  </pc:docChgLst>
  <pc:docChgLst>
    <pc:chgData name="Vanessa Lee" userId="S::vanessa.lee@veryanmed.com::d974803c-22ef-4e42-9f8b-11ddefdf48e8" providerId="AD" clId="Web-{EEF59114-F785-47DB-A85C-FC7D14BEC909}"/>
    <pc:docChg chg="modSld">
      <pc:chgData name="Vanessa Lee" userId="S::vanessa.lee@veryanmed.com::d974803c-22ef-4e42-9f8b-11ddefdf48e8" providerId="AD" clId="Web-{EEF59114-F785-47DB-A85C-FC7D14BEC909}" dt="2021-01-13T16:37:47.630" v="6" actId="1076"/>
      <pc:docMkLst>
        <pc:docMk/>
      </pc:docMkLst>
      <pc:sldChg chg="addSp delSp modSp">
        <pc:chgData name="Vanessa Lee" userId="S::vanessa.lee@veryanmed.com::d974803c-22ef-4e42-9f8b-11ddefdf48e8" providerId="AD" clId="Web-{EEF59114-F785-47DB-A85C-FC7D14BEC909}" dt="2021-01-13T16:37:47.630" v="6" actId="1076"/>
        <pc:sldMkLst>
          <pc:docMk/>
          <pc:sldMk cId="1893814917" sldId="1918"/>
        </pc:sldMkLst>
        <pc:spChg chg="add del mod">
          <ac:chgData name="Vanessa Lee" userId="S::vanessa.lee@veryanmed.com::d974803c-22ef-4e42-9f8b-11ddefdf48e8" providerId="AD" clId="Web-{EEF59114-F785-47DB-A85C-FC7D14BEC909}" dt="2021-01-13T16:35:56.083" v="1"/>
          <ac:spMkLst>
            <pc:docMk/>
            <pc:sldMk cId="1893814917" sldId="1918"/>
            <ac:spMk id="7" creationId="{2C145BB8-56D6-478D-987A-CEFBEC9834E8}"/>
          </ac:spMkLst>
        </pc:spChg>
        <pc:spChg chg="add del mod">
          <ac:chgData name="Vanessa Lee" userId="S::vanessa.lee@veryanmed.com::d974803c-22ef-4e42-9f8b-11ddefdf48e8" providerId="AD" clId="Web-{EEF59114-F785-47DB-A85C-FC7D14BEC909}" dt="2021-01-13T16:37:32.396" v="4"/>
          <ac:spMkLst>
            <pc:docMk/>
            <pc:sldMk cId="1893814917" sldId="1918"/>
            <ac:spMk id="15" creationId="{5221179A-12BC-43EA-8D55-C1AE8216BA6D}"/>
          </ac:spMkLst>
        </pc:spChg>
        <pc:picChg chg="del">
          <ac:chgData name="Vanessa Lee" userId="S::vanessa.lee@veryanmed.com::d974803c-22ef-4e42-9f8b-11ddefdf48e8" providerId="AD" clId="Web-{EEF59114-F785-47DB-A85C-FC7D14BEC909}" dt="2021-01-13T16:33:02.503" v="0"/>
          <ac:picMkLst>
            <pc:docMk/>
            <pc:sldMk cId="1893814917" sldId="1918"/>
            <ac:picMk id="5" creationId="{0BF970E4-69E7-4B47-95B1-D4986339E905}"/>
          </ac:picMkLst>
        </pc:picChg>
        <pc:picChg chg="add del mod ord">
          <ac:chgData name="Vanessa Lee" userId="S::vanessa.lee@veryanmed.com::d974803c-22ef-4e42-9f8b-11ddefdf48e8" providerId="AD" clId="Web-{EEF59114-F785-47DB-A85C-FC7D14BEC909}" dt="2021-01-13T16:36:15.755" v="3"/>
          <ac:picMkLst>
            <pc:docMk/>
            <pc:sldMk cId="1893814917" sldId="1918"/>
            <ac:picMk id="8" creationId="{C67AC6D8-8849-49DF-92EC-12588E96AE94}"/>
          </ac:picMkLst>
        </pc:picChg>
        <pc:picChg chg="add mod ord">
          <ac:chgData name="Vanessa Lee" userId="S::vanessa.lee@veryanmed.com::d974803c-22ef-4e42-9f8b-11ddefdf48e8" providerId="AD" clId="Web-{EEF59114-F785-47DB-A85C-FC7D14BEC909}" dt="2021-01-13T16:37:47.630" v="6" actId="1076"/>
          <ac:picMkLst>
            <pc:docMk/>
            <pc:sldMk cId="1893814917" sldId="1918"/>
            <ac:picMk id="16" creationId="{E2139244-3DFA-42BD-8909-2A65628B5BA7}"/>
          </ac:picMkLst>
        </pc:picChg>
      </pc:sldChg>
    </pc:docChg>
  </pc:docChgLst>
  <pc:docChgLst>
    <pc:chgData name="Vanessa Lee" userId="S::vanessa.lee@veryanmed.com::d974803c-22ef-4e42-9f8b-11ddefdf48e8" providerId="AD" clId="Web-{744A34F6-B3A5-4E08-B896-EA989D50CC71}"/>
    <pc:docChg chg="modSld">
      <pc:chgData name="Vanessa Lee" userId="S::vanessa.lee@veryanmed.com::d974803c-22ef-4e42-9f8b-11ddefdf48e8" providerId="AD" clId="Web-{744A34F6-B3A5-4E08-B896-EA989D50CC71}" dt="2021-01-14T15:23:49.774" v="55"/>
      <pc:docMkLst>
        <pc:docMk/>
      </pc:docMkLst>
      <pc:sldChg chg="modSp">
        <pc:chgData name="Vanessa Lee" userId="S::vanessa.lee@veryanmed.com::d974803c-22ef-4e42-9f8b-11ddefdf48e8" providerId="AD" clId="Web-{744A34F6-B3A5-4E08-B896-EA989D50CC71}" dt="2021-01-14T15:23:49.774" v="55"/>
        <pc:sldMkLst>
          <pc:docMk/>
          <pc:sldMk cId="756507846" sldId="1003"/>
        </pc:sldMkLst>
        <pc:graphicFrameChg chg="mod modGraphic">
          <ac:chgData name="Vanessa Lee" userId="S::vanessa.lee@veryanmed.com::d974803c-22ef-4e42-9f8b-11ddefdf48e8" providerId="AD" clId="Web-{744A34F6-B3A5-4E08-B896-EA989D50CC71}" dt="2021-01-14T15:23:49.774" v="55"/>
          <ac:graphicFrameMkLst>
            <pc:docMk/>
            <pc:sldMk cId="756507846" sldId="1003"/>
            <ac:graphicFrameMk id="5" creationId="{00000000-0000-0000-0000-000000000000}"/>
          </ac:graphicFrameMkLst>
        </pc:graphicFrameChg>
      </pc:sldChg>
    </pc:docChg>
  </pc:docChgLst>
  <pc:docChgLst>
    <pc:chgData name="Vanessa Lee" userId="S::vanessa.lee@veryanmed.com::d974803c-22ef-4e42-9f8b-11ddefdf48e8" providerId="AD" clId="Web-{58C7783E-03EB-48C8-AE70-C0F3CEBD0827}"/>
    <pc:docChg chg="modSld">
      <pc:chgData name="Vanessa Lee" userId="S::vanessa.lee@veryanmed.com::d974803c-22ef-4e42-9f8b-11ddefdf48e8" providerId="AD" clId="Web-{58C7783E-03EB-48C8-AE70-C0F3CEBD0827}" dt="2021-01-14T15:26:51.293" v="1" actId="20577"/>
      <pc:docMkLst>
        <pc:docMk/>
      </pc:docMkLst>
      <pc:sldChg chg="modSp">
        <pc:chgData name="Vanessa Lee" userId="S::vanessa.lee@veryanmed.com::d974803c-22ef-4e42-9f8b-11ddefdf48e8" providerId="AD" clId="Web-{58C7783E-03EB-48C8-AE70-C0F3CEBD0827}" dt="2021-01-14T15:26:51.293" v="1" actId="20577"/>
        <pc:sldMkLst>
          <pc:docMk/>
          <pc:sldMk cId="3177959480" sldId="260"/>
        </pc:sldMkLst>
        <pc:spChg chg="mod">
          <ac:chgData name="Vanessa Lee" userId="S::vanessa.lee@veryanmed.com::d974803c-22ef-4e42-9f8b-11ddefdf48e8" providerId="AD" clId="Web-{58C7783E-03EB-48C8-AE70-C0F3CEBD0827}" dt="2021-01-14T15:26:51.293" v="1" actId="20577"/>
          <ac:spMkLst>
            <pc:docMk/>
            <pc:sldMk cId="3177959480" sldId="260"/>
            <ac:spMk id="8" creationId="{B252635E-51C4-7543-AE56-10E01F824E86}"/>
          </ac:spMkLst>
        </pc:spChg>
      </pc:sldChg>
    </pc:docChg>
  </pc:docChgLst>
  <pc:docChgLst>
    <pc:chgData name="Vanessa Lee" userId="d974803c-22ef-4e42-9f8b-11ddefdf48e8" providerId="ADAL" clId="{1DDB1603-C6AC-4D7F-B457-E5A31B78A5FE}"/>
    <pc:docChg chg="custSel modSld">
      <pc:chgData name="Vanessa Lee" userId="d974803c-22ef-4e42-9f8b-11ddefdf48e8" providerId="ADAL" clId="{1DDB1603-C6AC-4D7F-B457-E5A31B78A5FE}" dt="2021-01-13T11:25:21.564" v="11" actId="14100"/>
      <pc:docMkLst>
        <pc:docMk/>
      </pc:docMkLst>
      <pc:sldChg chg="addSp delSp modSp mod modAnim delCm">
        <pc:chgData name="Vanessa Lee" userId="d974803c-22ef-4e42-9f8b-11ddefdf48e8" providerId="ADAL" clId="{1DDB1603-C6AC-4D7F-B457-E5A31B78A5FE}" dt="2021-01-13T11:25:21.564" v="11" actId="14100"/>
        <pc:sldMkLst>
          <pc:docMk/>
          <pc:sldMk cId="296240168" sldId="343"/>
        </pc:sldMkLst>
        <pc:spChg chg="mod">
          <ac:chgData name="Vanessa Lee" userId="d974803c-22ef-4e42-9f8b-11ddefdf48e8" providerId="ADAL" clId="{1DDB1603-C6AC-4D7F-B457-E5A31B78A5FE}" dt="2021-01-13T11:23:36.597" v="6" actId="20577"/>
          <ac:spMkLst>
            <pc:docMk/>
            <pc:sldMk cId="296240168" sldId="343"/>
            <ac:spMk id="8" creationId="{EFC337F2-3051-4FF7-83BB-F073A908C2F5}"/>
          </ac:spMkLst>
        </pc:spChg>
        <pc:picChg chg="add mod">
          <ac:chgData name="Vanessa Lee" userId="d974803c-22ef-4e42-9f8b-11ddefdf48e8" providerId="ADAL" clId="{1DDB1603-C6AC-4D7F-B457-E5A31B78A5FE}" dt="2021-01-13T11:25:21.564" v="11" actId="14100"/>
          <ac:picMkLst>
            <pc:docMk/>
            <pc:sldMk cId="296240168" sldId="343"/>
            <ac:picMk id="12" creationId="{D3CA79C1-16F6-40CB-A7A8-5E3ED6CCD397}"/>
          </ac:picMkLst>
        </pc:picChg>
        <pc:picChg chg="del">
          <ac:chgData name="Vanessa Lee" userId="d974803c-22ef-4e42-9f8b-11ddefdf48e8" providerId="ADAL" clId="{1DDB1603-C6AC-4D7F-B457-E5A31B78A5FE}" dt="2021-01-13T11:25:12.683" v="8" actId="478"/>
          <ac:picMkLst>
            <pc:docMk/>
            <pc:sldMk cId="296240168" sldId="343"/>
            <ac:picMk id="13" creationId="{942BC2A7-A4D1-43C8-AEB0-26D87F4218CD}"/>
          </ac:picMkLst>
        </pc:picChg>
      </pc:sldChg>
      <pc:sldChg chg="modSp mod">
        <pc:chgData name="Vanessa Lee" userId="d974803c-22ef-4e42-9f8b-11ddefdf48e8" providerId="ADAL" clId="{1DDB1603-C6AC-4D7F-B457-E5A31B78A5FE}" dt="2021-01-13T11:01:27.854" v="0" actId="207"/>
        <pc:sldMkLst>
          <pc:docMk/>
          <pc:sldMk cId="2628962249" sldId="1917"/>
        </pc:sldMkLst>
        <pc:graphicFrameChg chg="modGraphic">
          <ac:chgData name="Vanessa Lee" userId="d974803c-22ef-4e42-9f8b-11ddefdf48e8" providerId="ADAL" clId="{1DDB1603-C6AC-4D7F-B457-E5A31B78A5FE}" dt="2021-01-13T11:01:27.854" v="0" actId="207"/>
          <ac:graphicFrameMkLst>
            <pc:docMk/>
            <pc:sldMk cId="2628962249" sldId="1917"/>
            <ac:graphicFrameMk id="14" creationId="{9DC1745A-8E22-4DB5-8F8F-C46049618CFD}"/>
          </ac:graphicFrameMkLst>
        </pc:graphicFrameChg>
      </pc:sldChg>
    </pc:docChg>
  </pc:docChgLst>
  <pc:docChgLst>
    <pc:chgData name="Vanessa Lee" userId="S::vanessa.lee@veryanmed.com::d974803c-22ef-4e42-9f8b-11ddefdf48e8" providerId="AD" clId="Web-{C7799E45-206D-5BE8-3B2F-7E11FFC8B2A5}"/>
    <pc:docChg chg="modSld">
      <pc:chgData name="Vanessa Lee" userId="S::vanessa.lee@veryanmed.com::d974803c-22ef-4e42-9f8b-11ddefdf48e8" providerId="AD" clId="Web-{C7799E45-206D-5BE8-3B2F-7E11FFC8B2A5}" dt="2021-01-13T13:21:57.373" v="22"/>
      <pc:docMkLst>
        <pc:docMk/>
      </pc:docMkLst>
      <pc:sldChg chg="modSp addCm">
        <pc:chgData name="Vanessa Lee" userId="S::vanessa.lee@veryanmed.com::d974803c-22ef-4e42-9f8b-11ddefdf48e8" providerId="AD" clId="Web-{C7799E45-206D-5BE8-3B2F-7E11FFC8B2A5}" dt="2021-01-13T13:21:57.373" v="22"/>
        <pc:sldMkLst>
          <pc:docMk/>
          <pc:sldMk cId="3547379995" sldId="1002"/>
        </pc:sldMkLst>
        <pc:graphicFrameChg chg="mod modGraphic">
          <ac:chgData name="Vanessa Lee" userId="S::vanessa.lee@veryanmed.com::d974803c-22ef-4e42-9f8b-11ddefdf48e8" providerId="AD" clId="Web-{C7799E45-206D-5BE8-3B2F-7E11FFC8B2A5}" dt="2021-01-13T13:21:44.170" v="21"/>
          <ac:graphicFrameMkLst>
            <pc:docMk/>
            <pc:sldMk cId="3547379995" sldId="1002"/>
            <ac:graphicFrameMk id="4" creationId="{00000000-0000-0000-0000-000000000000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1yr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MIMICS-RCT </c:v>
                </c:pt>
                <c:pt idx="1">
                  <c:v>MIMICS-2  </c:v>
                </c:pt>
                <c:pt idx="2">
                  <c:v>MIMICS-3D</c:v>
                </c:pt>
                <c:pt idx="3">
                  <c:v>Superb </c:v>
                </c:pt>
                <c:pt idx="4">
                  <c:v>Zilver PTX  </c:v>
                </c:pt>
                <c:pt idx="5">
                  <c:v>Majestic  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91</c:v>
                </c:pt>
                <c:pt idx="1">
                  <c:v>89</c:v>
                </c:pt>
                <c:pt idx="2">
                  <c:v>92</c:v>
                </c:pt>
                <c:pt idx="3">
                  <c:v>89</c:v>
                </c:pt>
                <c:pt idx="4">
                  <c:v>89</c:v>
                </c:pt>
                <c:pt idx="5">
                  <c:v>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5E-4D63-815F-369C4CFF2DA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2yr</c:v>
                </c:pt>
              </c:strCache>
            </c:strRef>
          </c:tx>
          <c:spPr>
            <a:solidFill>
              <a:srgbClr val="7030A0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MIMICS-RCT </c:v>
                </c:pt>
                <c:pt idx="1">
                  <c:v>MIMICS-2  </c:v>
                </c:pt>
                <c:pt idx="2">
                  <c:v>MIMICS-3D</c:v>
                </c:pt>
                <c:pt idx="3">
                  <c:v>Superb </c:v>
                </c:pt>
                <c:pt idx="4">
                  <c:v>Zilver PTX  </c:v>
                </c:pt>
                <c:pt idx="5">
                  <c:v>Majestic  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91</c:v>
                </c:pt>
                <c:pt idx="1">
                  <c:v>84</c:v>
                </c:pt>
                <c:pt idx="2">
                  <c:v>84</c:v>
                </c:pt>
                <c:pt idx="3">
                  <c:v>84</c:v>
                </c:pt>
                <c:pt idx="4">
                  <c:v>87</c:v>
                </c:pt>
                <c:pt idx="5">
                  <c:v>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D5E-4D63-815F-369C4CFF2DA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3yr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Sheet1!$A$2:$A$7</c:f>
              <c:strCache>
                <c:ptCount val="6"/>
                <c:pt idx="0">
                  <c:v>MIMICS-RCT </c:v>
                </c:pt>
                <c:pt idx="1">
                  <c:v>MIMICS-2  </c:v>
                </c:pt>
                <c:pt idx="2">
                  <c:v>MIMICS-3D</c:v>
                </c:pt>
                <c:pt idx="3">
                  <c:v>Superb </c:v>
                </c:pt>
                <c:pt idx="4">
                  <c:v>Zilver PTX  </c:v>
                </c:pt>
                <c:pt idx="5">
                  <c:v>Majestic  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1">
                  <c:v>81</c:v>
                </c:pt>
                <c:pt idx="3">
                  <c:v>82</c:v>
                </c:pt>
                <c:pt idx="4">
                  <c:v>83</c:v>
                </c:pt>
                <c:pt idx="5">
                  <c:v>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D5E-4D63-815F-369C4CFF2D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805304704"/>
        <c:axId val="912018144"/>
      </c:barChart>
      <c:catAx>
        <c:axId val="805304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912018144"/>
        <c:crosses val="autoZero"/>
        <c:auto val="1"/>
        <c:lblAlgn val="ctr"/>
        <c:lblOffset val="100"/>
        <c:noMultiLvlLbl val="0"/>
      </c:catAx>
      <c:valAx>
        <c:axId val="912018144"/>
        <c:scaling>
          <c:orientation val="minMax"/>
          <c:max val="1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8053047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26B773-483A-224D-8682-F9FFDE3E980A}" type="datetimeFigureOut">
              <a:rPr lang="de-DE" smtClean="0"/>
              <a:t>15.01.2021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9F29FF-5C77-1746-8FCF-F0030BCA1A8D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5102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/>
              <a:t>  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9F29FF-5C77-1746-8FCF-F0030BCA1A8D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7454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9460" name="Date Placeholder 3"/>
          <p:cNvSpPr>
            <a:spLocks noGrp="1"/>
          </p:cNvSpPr>
          <p:nvPr>
            <p:ph type="dt" sz="quarter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A402FF19-42E0-4902-B247-F5BB07230279}" type="datetime4">
              <a:rPr lang="en-US" altLang="en-US" sz="1200" smtClean="0"/>
              <a:pPr/>
              <a:t>January 15, 2021</a:t>
            </a:fld>
            <a:endParaRPr lang="en-US" altLang="en-US" sz="1200"/>
          </a:p>
        </p:txBody>
      </p:sp>
      <p:sp>
        <p:nvSpPr>
          <p:cNvPr id="19461" name="Footer Placeholder 4"/>
          <p:cNvSpPr>
            <a:spLocks noGrp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r>
              <a:rPr lang="en-US" altLang="en-US" sz="1200"/>
              <a:t>Copyright UPM-Kymmene Group</a:t>
            </a:r>
          </a:p>
        </p:txBody>
      </p:sp>
      <p:sp>
        <p:nvSpPr>
          <p:cNvPr id="19462" name="Slide Number Placeholder 5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11D1D37A-2D18-4470-A6FC-8210C39E15D5}" type="slidenum">
              <a:rPr lang="en-US" altLang="en-US" sz="1200" smtClean="0"/>
              <a:pPr/>
              <a:t>5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409622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42624F-EDF9-4084-9BEE-A7AAA538490A}" type="slidenum">
              <a:rPr lang="de-DE" smtClean="0"/>
              <a:pPr>
                <a:defRPr/>
              </a:pPr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54240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eaLnBrk="1" fontAlgn="t" latinLnBrk="0" hangingPunct="1"/>
            <a:endParaRPr lang="en-GB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49C991-712F-484B-BE9B-E502D971ECD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81243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Added #TL but otherwise all data is per lesion</a:t>
            </a:r>
          </a:p>
          <a:p>
            <a:endParaRPr lang="en-GB"/>
          </a:p>
          <a:p>
            <a:r>
              <a:rPr lang="en-GB"/>
              <a:t>Use </a:t>
            </a:r>
            <a:r>
              <a:rPr lang="en-GB" err="1"/>
              <a:t>prox</a:t>
            </a:r>
            <a:r>
              <a:rPr lang="en-GB"/>
              <a:t> location for lesion, “other includes quite a few ostial SFA, one confirmed iliac (!) and some other stuff under query</a:t>
            </a:r>
          </a:p>
          <a:p>
            <a:r>
              <a:rPr lang="en-GB"/>
              <a:t>Used proximal RVD</a:t>
            </a:r>
          </a:p>
          <a:p>
            <a:r>
              <a:rPr lang="en-GB"/>
              <a:t>Removed total occlusion as don’t have direct equivalent to this core lab assessment.  210/379 report max stenosis 100%</a:t>
            </a:r>
          </a:p>
          <a:p>
            <a:endParaRPr lang="en-GB"/>
          </a:p>
          <a:p>
            <a:r>
              <a:rPr lang="en-GB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Calcification</a:t>
            </a:r>
          </a:p>
          <a:p>
            <a:r>
              <a:rPr lang="en-GB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Grade 0</a:t>
            </a:r>
            <a:r>
              <a:rPr lang="en-GB"/>
              <a:t> -</a:t>
            </a:r>
            <a:r>
              <a:rPr lang="en-GB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70</a:t>
            </a:r>
            <a:r>
              <a:rPr lang="en-GB"/>
              <a:t> </a:t>
            </a:r>
            <a:r>
              <a:rPr lang="en-GB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18.6%</a:t>
            </a:r>
            <a:r>
              <a:rPr lang="en-GB"/>
              <a:t> </a:t>
            </a:r>
          </a:p>
          <a:p>
            <a:r>
              <a:rPr lang="en-GB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Grade 1</a:t>
            </a:r>
            <a:r>
              <a:rPr lang="en-GB"/>
              <a:t> - </a:t>
            </a:r>
            <a:r>
              <a:rPr lang="en-GB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120</a:t>
            </a:r>
            <a:r>
              <a:rPr lang="en-GB"/>
              <a:t> </a:t>
            </a:r>
            <a:r>
              <a:rPr lang="en-GB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31.8%</a:t>
            </a:r>
            <a:r>
              <a:rPr lang="en-GB"/>
              <a:t> </a:t>
            </a:r>
          </a:p>
          <a:p>
            <a:r>
              <a:rPr lang="en-GB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Grade 2</a:t>
            </a:r>
            <a:r>
              <a:rPr lang="en-GB"/>
              <a:t> - </a:t>
            </a:r>
            <a:r>
              <a:rPr lang="en-GB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88</a:t>
            </a:r>
            <a:r>
              <a:rPr lang="en-GB"/>
              <a:t> </a:t>
            </a:r>
            <a:r>
              <a:rPr lang="en-GB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23.3%</a:t>
            </a:r>
            <a:r>
              <a:rPr lang="en-GB"/>
              <a:t> </a:t>
            </a:r>
          </a:p>
          <a:p>
            <a:r>
              <a:rPr lang="en-GB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Grade 3</a:t>
            </a:r>
            <a:r>
              <a:rPr lang="en-GB"/>
              <a:t> - </a:t>
            </a:r>
            <a:r>
              <a:rPr lang="en-GB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49</a:t>
            </a:r>
            <a:r>
              <a:rPr lang="en-GB"/>
              <a:t> </a:t>
            </a:r>
            <a:r>
              <a:rPr lang="en-GB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13.0%</a:t>
            </a:r>
            <a:r>
              <a:rPr lang="en-GB"/>
              <a:t> </a:t>
            </a:r>
          </a:p>
          <a:p>
            <a:r>
              <a:rPr lang="en-GB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Grade 4</a:t>
            </a:r>
            <a:r>
              <a:rPr lang="en-GB"/>
              <a:t> - </a:t>
            </a:r>
            <a:r>
              <a:rPr lang="en-GB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50</a:t>
            </a:r>
            <a:r>
              <a:rPr lang="en-GB"/>
              <a:t> </a:t>
            </a:r>
            <a:r>
              <a:rPr lang="en-GB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13.3%</a:t>
            </a:r>
            <a:r>
              <a:rPr lang="en-GB"/>
              <a:t> </a:t>
            </a:r>
            <a:endParaRPr lang="en-GB" sz="1200" b="0" i="0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Total - 377</a:t>
            </a:r>
            <a:r>
              <a:rPr lang="en-GB"/>
              <a:t> </a:t>
            </a:r>
            <a:r>
              <a:rPr lang="en-GB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100.0%</a:t>
            </a:r>
            <a:r>
              <a:rPr lang="en-GB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49C991-712F-484B-BE9B-E502D971ECDF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2843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42624F-EDF9-4084-9BEE-A7AAA538490A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2983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960B84A-03FF-4166-A6FE-2952F0F163A7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8455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9B2674-6BED-9C48-9050-B6F6F1EE37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0B646E8-A89F-A840-8A21-D68AAF70D1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24F47CE-0519-7B41-8F2D-A00510A2A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123F9-0E4E-3846-940E-6C2C858468F8}" type="datetimeFigureOut">
              <a:rPr lang="de-DE" smtClean="0"/>
              <a:t>15.01.2021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68BF69E-FC9B-0A4C-A124-05E542360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5E45317-568A-A549-A8DE-CF1115A83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E0FCA-306F-6642-9A04-5137899CA7A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1483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DCDCD15-405E-CA41-9098-4521B04FA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F33D65B-F15F-A74B-9A14-EFB80AD38E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4AD6DDD-D139-0644-AE38-8DD4D16358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123F9-0E4E-3846-940E-6C2C858468F8}" type="datetimeFigureOut">
              <a:rPr lang="de-DE" smtClean="0"/>
              <a:t>15.01.2021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DAC0DE2-E933-5843-BFC1-8A5CEC2E1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45AC26E-9347-1745-BA30-6594D7E29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E0FCA-306F-6642-9A04-5137899CA7A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9428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5A671E80-D297-8E4D-B589-17452AD854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24CA0D94-38A2-CA42-88DD-5AC2B14DFB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8858B05-69C8-7740-B7A1-6D69FDA2E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123F9-0E4E-3846-940E-6C2C858468F8}" type="datetimeFigureOut">
              <a:rPr lang="de-DE" smtClean="0"/>
              <a:t>15.01.2021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0CB5997-1042-B045-A7FE-0C7FB7699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7F11FAA-BCEB-FD41-B3C8-8ADED2232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E0FCA-306F-6642-9A04-5137899CA7A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45514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547B6A-9481-5D41-B298-48B62F262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CE81DA4-6764-A14F-BBC5-9CE3A9AB0B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8A07B2C-C627-C84F-B936-9A46E361C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123F9-0E4E-3846-940E-6C2C858468F8}" type="datetimeFigureOut">
              <a:rPr lang="de-DE" smtClean="0"/>
              <a:t>15.01.2021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4142615-E0F0-814D-A1D9-CB41D19F4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C5580D5-8607-4F46-A421-4B3D00120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E0FCA-306F-6642-9A04-5137899CA7A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17388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449583-DC15-844E-BA15-3A916A47D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3E9A485-5AA6-2F40-9EFD-E7E04F4570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53953AC-6CAA-8A40-A77D-A8EB71314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123F9-0E4E-3846-940E-6C2C858468F8}" type="datetimeFigureOut">
              <a:rPr lang="de-DE" smtClean="0"/>
              <a:t>15.01.2021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B1FD037-837A-B545-B5F7-9E225D2A0A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83BD8E7-8BAF-374B-8A0E-E82158156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E0FCA-306F-6642-9A04-5137899CA7A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34451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304CD6-3A6B-4848-8CC9-633D13D53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7876617-2DCB-D442-A03F-FF7FAF6E37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DC05CAFB-B5FA-5E40-874C-1BF360D6EB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C3DD59ED-8780-DD4D-B366-D4FFDA0846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123F9-0E4E-3846-940E-6C2C858468F8}" type="datetimeFigureOut">
              <a:rPr lang="de-DE" smtClean="0"/>
              <a:t>15.01.2021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A9FAACC-68F2-2648-9417-699B3788F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A034455-7553-5446-890C-C78880914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E0FCA-306F-6642-9A04-5137899CA7A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8347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CE0CA4-2112-4342-99F7-5024910593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20D43D2-0DFD-8B40-B69A-2B572CB10C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7F49173-B790-914A-B436-5BCF2D17C0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20EE3C2-A5EF-3542-B9EE-7DA16A4E78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4BDC447-CD51-B745-A6E7-1B488A7240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4CDFFA37-92E9-0546-8E4F-0905303FD1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123F9-0E4E-3846-940E-6C2C858468F8}" type="datetimeFigureOut">
              <a:rPr lang="de-DE" smtClean="0"/>
              <a:t>15.01.2021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A9981A69-88FA-3149-9700-E0EFCDDED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27019611-29CF-004C-A7CE-FC382AC4E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E0FCA-306F-6642-9A04-5137899CA7A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7091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174A7F-5CB9-3148-915C-EDF1008BA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88F0F56A-00C9-9A49-B1CD-611E00CFC7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123F9-0E4E-3846-940E-6C2C858468F8}" type="datetimeFigureOut">
              <a:rPr lang="de-DE" smtClean="0"/>
              <a:t>15.01.2021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7B89BEE-EA3C-BB44-806D-24F957E92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F5FC264C-C218-674A-8EBC-47E7EDFCA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E0FCA-306F-6642-9A04-5137899CA7A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1105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972326FC-DBEE-9D46-B5AF-422640517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123F9-0E4E-3846-940E-6C2C858468F8}" type="datetimeFigureOut">
              <a:rPr lang="de-DE" smtClean="0"/>
              <a:t>15.01.2021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40546D97-80DA-B24B-9490-AF1CF36D8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9AADA40-7F69-A447-8488-7D4AB8CB0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E0FCA-306F-6642-9A04-5137899CA7A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0069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7A6C8A-DDC2-A642-8362-975F7F487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4D574AEA-46A2-3442-A9CD-48A43A0E0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90AD11B-5FD6-C24A-B2CA-B36E1E5D0C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11A001F-9462-9C42-9451-5BF0D3A56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123F9-0E4E-3846-940E-6C2C858468F8}" type="datetimeFigureOut">
              <a:rPr lang="de-DE" smtClean="0"/>
              <a:t>15.01.2021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11EF8E1-C56C-2446-8D73-350BA9B2E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A66D166-2256-E642-B9C4-7765CF878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E0FCA-306F-6642-9A04-5137899CA7A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15738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B9B453-C512-B54B-9F16-B4415B4648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3A5C3E97-B7B8-4F4C-9873-00A4044185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276E528-856A-9243-B011-CF0AD6AAD3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72CCB42-94FC-F740-AF8D-59630C618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123F9-0E4E-3846-940E-6C2C858468F8}" type="datetimeFigureOut">
              <a:rPr lang="de-DE" smtClean="0"/>
              <a:t>15.01.2021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429FAE0-6025-EF4D-A6FE-9FBABA4C4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7410C272-F9D3-4A4D-BC7D-5CE574B7C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2E0FCA-306F-6642-9A04-5137899CA7A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0100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F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F72AD3A2-2AE7-A949-9E27-A6848B9DF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3189396-152E-A14D-B107-6E25870F0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ED7AAD4-9F8F-AE4C-A466-1D2E354801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8123F9-0E4E-3846-940E-6C2C858468F8}" type="datetimeFigureOut">
              <a:rPr lang="de-DE" smtClean="0"/>
              <a:t>15.01.2021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F488A04-612D-1846-AC44-6DD0CADB75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6E657BE-826A-5848-BF68-3D6189EFA2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E0FCA-306F-6642-9A04-5137899CA7A0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49831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3.mp4"/><Relationship Id="rId7" Type="http://schemas.openxmlformats.org/officeDocument/2006/relationships/image" Target="../media/image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4" Type="http://schemas.openxmlformats.org/officeDocument/2006/relationships/video" Target="../media/media3.mp4"/><Relationship Id="rId9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jpeg"/><Relationship Id="rId2" Type="http://schemas.openxmlformats.org/officeDocument/2006/relationships/video" Target="../media/media4.avi"/><Relationship Id="rId1" Type="http://schemas.microsoft.com/office/2007/relationships/media" Target="../media/media4.avi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00A117E8-1FA3-A949-8193-B06B44B06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0" y="5349875"/>
            <a:ext cx="1412274" cy="1412274"/>
          </a:xfrm>
          <a:prstGeom prst="rect">
            <a:avLst/>
          </a:prstGeom>
        </p:spPr>
      </p:pic>
      <p:sp>
        <p:nvSpPr>
          <p:cNvPr id="8" name="Titel 7">
            <a:extLst>
              <a:ext uri="{FF2B5EF4-FFF2-40B4-BE49-F238E27FC236}">
                <a16:creationId xmlns:a16="http://schemas.microsoft.com/office/drawing/2014/main" id="{B252635E-51C4-7543-AE56-10E01F824E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88940" y="558731"/>
            <a:ext cx="7525265" cy="2951108"/>
          </a:xfrm>
        </p:spPr>
        <p:txBody>
          <a:bodyPr anchor="ctr">
            <a:normAutofit fontScale="90000"/>
          </a:bodyPr>
          <a:lstStyle/>
          <a:p>
            <a:r>
              <a:rPr lang="en-US">
                <a:solidFill>
                  <a:schemeClr val="bg1"/>
                </a:solidFill>
              </a:rPr>
              <a:t>MIMICS-3D: 2-year Results from the </a:t>
            </a:r>
            <a:r>
              <a:rPr lang="en-US" err="1">
                <a:solidFill>
                  <a:schemeClr val="bg1"/>
                </a:solidFill>
              </a:rPr>
              <a:t>BioMimics</a:t>
            </a:r>
            <a:r>
              <a:rPr lang="en-US">
                <a:solidFill>
                  <a:schemeClr val="bg1"/>
                </a:solidFill>
              </a:rPr>
              <a:t> 3D Real-World Registry</a:t>
            </a:r>
            <a:endParaRPr lang="de-DE">
              <a:solidFill>
                <a:schemeClr val="bg1"/>
              </a:solidFill>
            </a:endParaRPr>
          </a:p>
        </p:txBody>
      </p:sp>
      <p:sp>
        <p:nvSpPr>
          <p:cNvPr id="13" name="Untertitel 12">
            <a:extLst>
              <a:ext uri="{FF2B5EF4-FFF2-40B4-BE49-F238E27FC236}">
                <a16:creationId xmlns:a16="http://schemas.microsoft.com/office/drawing/2014/main" id="{A8A9F484-AE22-8F43-A17D-985488F7B9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88940" y="3667814"/>
            <a:ext cx="7525264" cy="1412274"/>
          </a:xfrm>
        </p:spPr>
        <p:txBody>
          <a:bodyPr/>
          <a:lstStyle/>
          <a:p>
            <a:endParaRPr lang="de-DE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46C85970-4349-8F41-AA36-7FC195858231}"/>
              </a:ext>
            </a:extLst>
          </p:cNvPr>
          <p:cNvSpPr/>
          <p:nvPr/>
        </p:nvSpPr>
        <p:spPr>
          <a:xfrm>
            <a:off x="539459" y="558731"/>
            <a:ext cx="3200065" cy="5714653"/>
          </a:xfrm>
          <a:prstGeom prst="rect">
            <a:avLst/>
          </a:prstGeom>
        </p:spPr>
        <p:style>
          <a:lnRef idx="1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4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17E40DFA-DAEC-8F4F-B49C-C79C8DA313F0}"/>
              </a:ext>
            </a:extLst>
          </p:cNvPr>
          <p:cNvSpPr/>
          <p:nvPr/>
        </p:nvSpPr>
        <p:spPr>
          <a:xfrm>
            <a:off x="699462" y="678540"/>
            <a:ext cx="2880059" cy="3696456"/>
          </a:xfrm>
          <a:prstGeom prst="rect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Freihandform 5">
            <a:extLst>
              <a:ext uri="{FF2B5EF4-FFF2-40B4-BE49-F238E27FC236}">
                <a16:creationId xmlns:a16="http://schemas.microsoft.com/office/drawing/2014/main" id="{7F749A43-0D03-9840-8751-6259CD887E11}"/>
              </a:ext>
            </a:extLst>
          </p:cNvPr>
          <p:cNvSpPr/>
          <p:nvPr/>
        </p:nvSpPr>
        <p:spPr>
          <a:xfrm>
            <a:off x="699462" y="4494805"/>
            <a:ext cx="2880059" cy="1684655"/>
          </a:xfrm>
          <a:custGeom>
            <a:avLst/>
            <a:gdLst>
              <a:gd name="connsiteX0" fmla="*/ 0 w 2880059"/>
              <a:gd name="connsiteY0" fmla="*/ 0 h 1016491"/>
              <a:gd name="connsiteX1" fmla="*/ 2880059 w 2880059"/>
              <a:gd name="connsiteY1" fmla="*/ 0 h 1016491"/>
              <a:gd name="connsiteX2" fmla="*/ 2880059 w 2880059"/>
              <a:gd name="connsiteY2" fmla="*/ 1016491 h 1016491"/>
              <a:gd name="connsiteX3" fmla="*/ 0 w 2880059"/>
              <a:gd name="connsiteY3" fmla="*/ 1016491 h 1016491"/>
              <a:gd name="connsiteX4" fmla="*/ 0 w 2880059"/>
              <a:gd name="connsiteY4" fmla="*/ 0 h 1016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059" h="1016491">
                <a:moveTo>
                  <a:pt x="0" y="0"/>
                </a:moveTo>
                <a:lnTo>
                  <a:pt x="2880059" y="0"/>
                </a:lnTo>
                <a:lnTo>
                  <a:pt x="2880059" y="1016491"/>
                </a:lnTo>
                <a:lnTo>
                  <a:pt x="0" y="101649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06680" tIns="106680" rIns="106680" bIns="106680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2800" kern="1200"/>
              <a:t>Dr Michael Lichtenberg</a:t>
            </a:r>
          </a:p>
        </p:txBody>
      </p:sp>
    </p:spTree>
    <p:extLst>
      <p:ext uri="{BB962C8B-B14F-4D97-AF65-F5344CB8AC3E}">
        <p14:creationId xmlns:p14="http://schemas.microsoft.com/office/powerpoint/2010/main" val="3177959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88128" y="127971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en-GB">
                <a:solidFill>
                  <a:schemeClr val="bg1"/>
                </a:solidFill>
              </a:rPr>
              <a:t>MIMICS-3D Registry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32843" y="1140988"/>
            <a:ext cx="11940172" cy="392041"/>
          </a:xfrm>
        </p:spPr>
        <p:txBody>
          <a:bodyPr>
            <a:noAutofit/>
          </a:bodyPr>
          <a:lstStyle/>
          <a:p>
            <a:pPr marL="0" indent="0" algn="ctr">
              <a:spcBef>
                <a:spcPts val="1351"/>
              </a:spcBef>
              <a:buNone/>
            </a:pPr>
            <a:r>
              <a:rPr lang="en-GB">
                <a:solidFill>
                  <a:schemeClr val="bg1"/>
                </a:solidFill>
                <a:latin typeface="+mj-lt"/>
              </a:rPr>
              <a:t>A Prospective, Multicentre Observational Study to Evaluate BioMimics 3D Stent in PAD in the Real World</a:t>
            </a:r>
          </a:p>
        </p:txBody>
      </p:sp>
      <p:graphicFrame>
        <p:nvGraphicFramePr>
          <p:cNvPr id="6" name="Table 14">
            <a:extLst>
              <a:ext uri="{FF2B5EF4-FFF2-40B4-BE49-F238E27FC236}">
                <a16:creationId xmlns:a16="http://schemas.microsoft.com/office/drawing/2014/main" id="{C5AEBA6D-ABD3-4D7E-A6CA-1E1E18A84D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0933243"/>
              </p:ext>
            </p:extLst>
          </p:nvPr>
        </p:nvGraphicFramePr>
        <p:xfrm>
          <a:off x="1278516" y="2040134"/>
          <a:ext cx="9648825" cy="42958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38700">
                  <a:extLst>
                    <a:ext uri="{9D8B030D-6E8A-4147-A177-3AD203B41FA5}">
                      <a16:colId xmlns:a16="http://schemas.microsoft.com/office/drawing/2014/main" val="2579802513"/>
                    </a:ext>
                  </a:extLst>
                </a:gridCol>
                <a:gridCol w="4810125">
                  <a:extLst>
                    <a:ext uri="{9D8B030D-6E8A-4147-A177-3AD203B41FA5}">
                      <a16:colId xmlns:a16="http://schemas.microsoft.com/office/drawing/2014/main" val="2903804905"/>
                    </a:ext>
                  </a:extLst>
                </a:gridCol>
              </a:tblGrid>
              <a:tr h="664735">
                <a:tc gridSpan="2"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PIs: Michael Lichtenberg</a:t>
                      </a:r>
                      <a:endParaRPr lang="en-GB" sz="2000" b="0" i="0">
                        <a:solidFill>
                          <a:schemeClr val="bg1"/>
                        </a:solidFill>
                        <a:latin typeface="+mn-lt"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43 Investigational sites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507 patients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000" b="0" i="0" u="none">
                          <a:solidFill>
                            <a:schemeClr val="bg1"/>
                          </a:solidFill>
                          <a:latin typeface="+mn-lt"/>
                        </a:rPr>
                        <a:t>Independent Clinical Event Committee (</a:t>
                      </a:r>
                      <a:r>
                        <a:rPr lang="en-GB" sz="2000" b="0" i="0" u="none">
                          <a:solidFill>
                            <a:schemeClr val="bg1"/>
                          </a:solidFill>
                          <a:latin typeface="+mn-lt"/>
                          <a:sym typeface="Wingdings" panose="05000000000000000000" pitchFamily="2" charset="2"/>
                        </a:rPr>
                        <a:t>adjudication)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000" b="0" i="0" u="none">
                          <a:solidFill>
                            <a:schemeClr val="bg1"/>
                          </a:solidFill>
                          <a:latin typeface="+mn-lt"/>
                          <a:sym typeface="Wingdings" panose="05000000000000000000" pitchFamily="2" charset="2"/>
                        </a:rPr>
                        <a:t>3-year follow up (2-years COMPLETE)</a:t>
                      </a:r>
                      <a:endParaRPr lang="en-GB" sz="2000" b="0" i="0" u="none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521542774"/>
                  </a:ext>
                </a:extLst>
              </a:tr>
              <a:tr h="660400">
                <a:tc>
                  <a:txBody>
                    <a:bodyPr/>
                    <a:lstStyle/>
                    <a:p>
                      <a:pPr algn="l"/>
                      <a:r>
                        <a:rPr lang="en-GB" sz="2000" b="1">
                          <a:solidFill>
                            <a:schemeClr val="bg1"/>
                          </a:solidFill>
                        </a:rPr>
                        <a:t>Technical Success (procedure)</a:t>
                      </a:r>
                      <a:endParaRPr lang="en-GB" sz="200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99%</a:t>
                      </a:r>
                      <a:endParaRPr lang="en-GB" sz="2000" b="1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5536971"/>
                  </a:ext>
                </a:extLst>
              </a:tr>
              <a:tr h="617945">
                <a:tc>
                  <a:txBody>
                    <a:bodyPr/>
                    <a:lstStyle/>
                    <a:p>
                      <a:pPr algn="l"/>
                      <a:r>
                        <a:rPr lang="en-GB" sz="2000" b="1">
                          <a:solidFill>
                            <a:schemeClr val="bg1"/>
                          </a:solidFill>
                        </a:rPr>
                        <a:t>Procedural Success</a:t>
                      </a:r>
                      <a:endParaRPr lang="en-GB" sz="200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98%</a:t>
                      </a:r>
                      <a:endParaRPr lang="en-GB" sz="2000" b="1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3407949"/>
                  </a:ext>
                </a:extLst>
              </a:tr>
              <a:tr h="690563">
                <a:tc>
                  <a:txBody>
                    <a:bodyPr/>
                    <a:lstStyle/>
                    <a:p>
                      <a:pPr algn="l"/>
                      <a:r>
                        <a:rPr lang="en-GB" sz="2000" b="1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Primary Endpoint – 30-Day Safety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>
                          <a:solidFill>
                            <a:schemeClr val="bg1"/>
                          </a:solidFill>
                        </a:rPr>
                        <a:t>99%</a:t>
                      </a:r>
                      <a:r>
                        <a:rPr lang="en-US" sz="2000">
                          <a:solidFill>
                            <a:schemeClr val="bg1"/>
                          </a:solidFill>
                        </a:rPr>
                        <a:t> (447/452) Freedom from MAE</a:t>
                      </a:r>
                    </a:p>
                    <a:p>
                      <a:pPr algn="l"/>
                      <a:endParaRPr lang="en-GB" sz="2000" b="1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3142223"/>
                  </a:ext>
                </a:extLst>
              </a:tr>
              <a:tr h="613442">
                <a:tc>
                  <a:txBody>
                    <a:bodyPr/>
                    <a:lstStyle/>
                    <a:p>
                      <a:pPr algn="l"/>
                      <a:r>
                        <a:rPr lang="en-GB" sz="2000" b="1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Primary Endpoint - </a:t>
                      </a:r>
                      <a:r>
                        <a:rPr lang="en-GB" sz="2000" b="1">
                          <a:solidFill>
                            <a:schemeClr val="bg1"/>
                          </a:solidFill>
                        </a:rPr>
                        <a:t>12-month Effectiveness</a:t>
                      </a:r>
                      <a:endParaRPr lang="en-GB" sz="2000" b="1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>
                          <a:solidFill>
                            <a:schemeClr val="bg1"/>
                          </a:solidFill>
                        </a:rPr>
                        <a:t>91%</a:t>
                      </a:r>
                      <a:r>
                        <a:rPr lang="en-GB" sz="2000">
                          <a:solidFill>
                            <a:schemeClr val="bg1"/>
                          </a:solidFill>
                        </a:rPr>
                        <a:t> (367/405) Freedom from CDTLR</a:t>
                      </a:r>
                    </a:p>
                    <a:p>
                      <a:pPr algn="l"/>
                      <a:endParaRPr lang="en-GB" sz="2000" b="1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834831"/>
                  </a:ext>
                </a:extLst>
              </a:tr>
            </a:tbl>
          </a:graphicData>
        </a:graphic>
      </p:graphicFrame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9049E67A-ADE1-4909-882A-A549AA75E865}"/>
              </a:ext>
            </a:extLst>
          </p:cNvPr>
          <p:cNvSpPr txBox="1">
            <a:spLocks/>
          </p:cNvSpPr>
          <p:nvPr/>
        </p:nvSpPr>
        <p:spPr>
          <a:xfrm>
            <a:off x="0" y="6521233"/>
            <a:ext cx="1879493" cy="21169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GB" sz="1000" i="1">
                <a:solidFill>
                  <a:schemeClr val="bg1"/>
                </a:solidFill>
                <a:cs typeface="Arial" panose="020B0604020202020204" pitchFamily="34" charset="0"/>
              </a:rPr>
              <a:t>1. Data on file at Veryan Medical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5B1B71-4AD1-486C-A1C9-64F65846AC87}"/>
              </a:ext>
            </a:extLst>
          </p:cNvPr>
          <p:cNvSpPr txBox="1"/>
          <p:nvPr/>
        </p:nvSpPr>
        <p:spPr>
          <a:xfrm>
            <a:off x="119852" y="85652"/>
            <a:ext cx="206692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b="1"/>
              <a:t>MIMICS</a:t>
            </a:r>
            <a:r>
              <a:rPr lang="en-GB" sz="3600" b="1" baseline="30000">
                <a:solidFill>
                  <a:srgbClr val="C00000"/>
                </a:solidFill>
              </a:rPr>
              <a:t>3D</a:t>
            </a:r>
            <a:endParaRPr lang="en-GB" sz="36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995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4077984"/>
              </p:ext>
            </p:extLst>
          </p:nvPr>
        </p:nvGraphicFramePr>
        <p:xfrm>
          <a:off x="2395419" y="1647147"/>
          <a:ext cx="7401163" cy="4251960"/>
        </p:xfrm>
        <a:graphic>
          <a:graphicData uri="http://schemas.openxmlformats.org/drawingml/2006/table">
            <a:tbl>
              <a:tblPr firstRow="1" firstCol="1" bandCol="1">
                <a:tableStyleId>{073A0DAA-6AF3-43AB-8588-CEC1D06C72B9}</a:tableStyleId>
              </a:tblPr>
              <a:tblGrid>
                <a:gridCol w="219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67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838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68960">
                <a:tc gridSpan="2">
                  <a:txBody>
                    <a:bodyPr/>
                    <a:lstStyle/>
                    <a:p>
                      <a:endParaRPr lang="en-GB" sz="1900">
                        <a:solidFill>
                          <a:schemeClr val="bg1"/>
                        </a:solidFill>
                        <a:effectLst/>
                        <a:latin typeface="+mn-lt"/>
                      </a:endParaRPr>
                    </a:p>
                  </a:txBody>
                  <a:tcPr marL="51087" marR="51087" marT="0" marB="0" anchor="ctr">
                    <a:solidFill>
                      <a:srgbClr val="2F55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9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Enrolled Population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9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N=507</a:t>
                      </a:r>
                    </a:p>
                  </a:txBody>
                  <a:tcPr marL="51087" marR="51087" marT="0" marB="0"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Age</a:t>
                      </a:r>
                      <a:endParaRPr lang="en-GB" sz="1900" b="1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087" marR="51087" marT="0" marB="0" anchor="ctr"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indent="-6985" algn="ctr">
                        <a:spcAft>
                          <a:spcPts val="0"/>
                        </a:spcAft>
                      </a:pPr>
                      <a:r>
                        <a:rPr lang="en-US" sz="1900">
                          <a:solidFill>
                            <a:schemeClr val="tx1"/>
                          </a:solidFill>
                          <a:effectLst/>
                        </a:rPr>
                        <a:t>Mean years ± SD (N)</a:t>
                      </a:r>
                      <a:endParaRPr lang="en-GB" sz="1900" b="1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51087" marR="51087" marT="0" marB="0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70.1 ± 10</a:t>
                      </a:r>
                      <a:endParaRPr lang="en-GB" sz="1900" b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087" marR="51087"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Gender</a:t>
                      </a:r>
                      <a:endParaRPr lang="en-GB" sz="1900" b="1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087" marR="51087" marT="0" marB="0" anchor="ctr"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indent="-6985" algn="ctr">
                        <a:spcAft>
                          <a:spcPts val="0"/>
                        </a:spcAft>
                      </a:pPr>
                      <a:r>
                        <a:rPr lang="en-US" sz="1900">
                          <a:solidFill>
                            <a:schemeClr val="tx1"/>
                          </a:solidFill>
                          <a:effectLst/>
                        </a:rPr>
                        <a:t>% Male</a:t>
                      </a:r>
                      <a:endParaRPr lang="en-GB" sz="1900" b="1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51087" marR="51087" marT="0" marB="0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65.5% (332/507)</a:t>
                      </a:r>
                      <a:endParaRPr lang="en-GB" sz="1900" b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087" marR="51087"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4480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Risk Factors</a:t>
                      </a:r>
                      <a:endParaRPr lang="en-GB" sz="1900" b="1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087" marR="51087" marT="0" marB="0" anchor="ctr"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indent="-6985" algn="ctr">
                        <a:spcAft>
                          <a:spcPts val="0"/>
                        </a:spcAft>
                      </a:pPr>
                      <a:r>
                        <a:rPr lang="en-US" sz="1900">
                          <a:solidFill>
                            <a:schemeClr val="tx1"/>
                          </a:solidFill>
                          <a:effectLst/>
                        </a:rPr>
                        <a:t>Diabetes Mellitus</a:t>
                      </a:r>
                      <a:endParaRPr lang="en-GB" sz="1900" b="1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51087" marR="51087" marT="0" marB="0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36.9% (187/507)</a:t>
                      </a:r>
                      <a:endParaRPr lang="en-GB" sz="1900" b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087" marR="51087"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448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>
                          <a:solidFill>
                            <a:schemeClr val="tx1"/>
                          </a:solidFill>
                          <a:effectLst/>
                        </a:rPr>
                        <a:t>Smoker Current </a:t>
                      </a:r>
                      <a:endParaRPr lang="en-GB" sz="1900" b="1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51087" marR="51087" marT="0" marB="0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37.7% (191/507)</a:t>
                      </a:r>
                      <a:endParaRPr lang="en-GB" sz="1900" b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087" marR="51087"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4480">
                <a:tc rowSpan="7">
                  <a:txBody>
                    <a:bodyPr/>
                    <a:lstStyle/>
                    <a:p>
                      <a:pPr marR="590550"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Rutherford Category</a:t>
                      </a:r>
                      <a:endParaRPr lang="en-GB" sz="1900" b="1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087" marR="51087" marT="0" marB="0" anchor="ctr"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900">
                          <a:solidFill>
                            <a:schemeClr val="tx1"/>
                          </a:solidFill>
                          <a:effectLst/>
                        </a:rPr>
                        <a:t>0</a:t>
                      </a:r>
                      <a:endParaRPr lang="en-GB" sz="1900" b="1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51087" marR="51087" marT="0" marB="0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0.4% (2/504)</a:t>
                      </a:r>
                      <a:endParaRPr lang="en-GB" sz="1900">
                        <a:solidFill>
                          <a:srgbClr val="000000"/>
                        </a:solidFill>
                        <a:effectLst/>
                      </a:endParaRPr>
                    </a:p>
                  </a:txBody>
                  <a:tcPr marL="51087" marR="51087"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6362553"/>
                  </a:ext>
                </a:extLst>
              </a:tr>
              <a:tr h="284480">
                <a:tc vMerge="1">
                  <a:txBody>
                    <a:bodyPr/>
                    <a:lstStyle/>
                    <a:p>
                      <a:pPr marR="590550">
                        <a:spcAft>
                          <a:spcPts val="0"/>
                        </a:spcAft>
                      </a:pPr>
                      <a:endParaRPr lang="en-GB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116" marR="6811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endParaRPr lang="en-GB" sz="1900" b="1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51087" marR="51087" marT="0" marB="0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1.2% (6/504)</a:t>
                      </a:r>
                      <a:endParaRPr kumimoji="0" lang="en-GB" sz="190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</a:endParaRPr>
                    </a:p>
                  </a:txBody>
                  <a:tcPr marL="51087" marR="51087"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8448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>
                          <a:solidFill>
                            <a:schemeClr val="tx1"/>
                          </a:solidFill>
                          <a:effectLst/>
                        </a:rPr>
                        <a:t>2</a:t>
                      </a:r>
                      <a:endParaRPr lang="en-GB" sz="1900" b="1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51087" marR="51087" marT="0" marB="0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17.1% (86/504)</a:t>
                      </a:r>
                      <a:endParaRPr kumimoji="0" lang="en-GB" sz="190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</a:endParaRPr>
                    </a:p>
                  </a:txBody>
                  <a:tcPr marL="51087" marR="51087"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448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>
                          <a:solidFill>
                            <a:schemeClr val="tx1"/>
                          </a:solidFill>
                          <a:effectLst/>
                        </a:rPr>
                        <a:t>3</a:t>
                      </a:r>
                      <a:endParaRPr lang="en-GB" sz="1900" b="1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51087" marR="51087" marT="0" marB="0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57.3% (289/504)</a:t>
                      </a:r>
                      <a:endParaRPr kumimoji="0" lang="en-GB" sz="190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</a:endParaRPr>
                    </a:p>
                  </a:txBody>
                  <a:tcPr marL="51087" marR="51087"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448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GB" sz="1900" b="1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51087" marR="51087" marT="0" marB="0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7.5% (38/504)</a:t>
                      </a:r>
                      <a:endParaRPr kumimoji="0" lang="en-GB" sz="190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</a:endParaRPr>
                    </a:p>
                  </a:txBody>
                  <a:tcPr marL="51087" marR="51087"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84480">
                <a:tc vMerge="1">
                  <a:txBody>
                    <a:bodyPr/>
                    <a:lstStyle/>
                    <a:p>
                      <a:pPr marR="590550">
                        <a:spcAft>
                          <a:spcPts val="0"/>
                        </a:spcAft>
                      </a:pPr>
                      <a:endParaRPr lang="en-GB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116" marR="68116" marT="0" marB="0">
                    <a:lnR w="12700" cap="flat" cmpd="sng" algn="ctr">
                      <a:solidFill>
                        <a:schemeClr val="accent1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90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n-GB" sz="1900" b="1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51087" marR="51087" marT="0" marB="0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14.3% (72/504)</a:t>
                      </a:r>
                      <a:endParaRPr kumimoji="0" lang="en-GB" sz="190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</a:endParaRPr>
                    </a:p>
                  </a:txBody>
                  <a:tcPr marL="51087" marR="51087"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7531750"/>
                  </a:ext>
                </a:extLst>
              </a:tr>
              <a:tr h="284480">
                <a:tc vMerge="1">
                  <a:txBody>
                    <a:bodyPr/>
                    <a:lstStyle/>
                    <a:p>
                      <a:pPr marR="590550">
                        <a:spcAft>
                          <a:spcPts val="0"/>
                        </a:spcAft>
                      </a:pPr>
                      <a:endParaRPr lang="en-GB" sz="1600" b="1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116" marR="6811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900">
                          <a:solidFill>
                            <a:schemeClr val="tx1"/>
                          </a:solidFill>
                          <a:effectLst/>
                        </a:rPr>
                        <a:t>6</a:t>
                      </a:r>
                      <a:endParaRPr lang="en-GB" sz="1900" b="1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51087" marR="51087" marT="0" marB="0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2.2% (11/504)</a:t>
                      </a:r>
                      <a:endParaRPr kumimoji="0" lang="en-GB" sz="190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</a:endParaRPr>
                    </a:p>
                  </a:txBody>
                  <a:tcPr marL="51087" marR="51087"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4668377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indent="32385">
                        <a:spcAft>
                          <a:spcPts val="0"/>
                        </a:spcAft>
                      </a:pPr>
                      <a:r>
                        <a:rPr lang="en-US" sz="1900">
                          <a:effectLst/>
                        </a:rPr>
                        <a:t>Ankle Brachial Index</a:t>
                      </a:r>
                      <a:endParaRPr lang="en-GB" sz="1900" b="1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087" marR="51087" marT="0" marB="0" anchor="ctr"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>
                          <a:solidFill>
                            <a:schemeClr val="tx1"/>
                          </a:solidFill>
                          <a:effectLst/>
                        </a:rPr>
                        <a:t>Mean ± SD (N)</a:t>
                      </a:r>
                      <a:endParaRPr lang="en-GB" sz="1900" b="1">
                        <a:solidFill>
                          <a:schemeClr val="tx1"/>
                        </a:solidFill>
                        <a:effectLst/>
                        <a:latin typeface="+mj-lt"/>
                        <a:ea typeface="Times New Roman"/>
                      </a:endParaRPr>
                    </a:p>
                  </a:txBody>
                  <a:tcPr marL="51087" marR="51087" marT="0" marB="0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9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0.6 ± 0.3 </a:t>
                      </a:r>
                      <a:r>
                        <a:rPr lang="en-GB" sz="1900">
                          <a:solidFill>
                            <a:srgbClr val="000000"/>
                          </a:solidFill>
                          <a:effectLst/>
                        </a:rPr>
                        <a:t>(417)</a:t>
                      </a:r>
                      <a:endParaRPr lang="en-GB" sz="1900" b="0">
                        <a:solidFill>
                          <a:srgbClr val="000000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087" marR="51087" marT="0" marB="0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  <p:sp>
        <p:nvSpPr>
          <p:cNvPr id="5" name="Title 1">
            <a:extLst>
              <a:ext uri="{FF2B5EF4-FFF2-40B4-BE49-F238E27FC236}">
                <a16:creationId xmlns:a16="http://schemas.microsoft.com/office/drawing/2014/main" id="{9DDFE984-D6AF-4B2C-A704-C0FEF94A1B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7613" y="375256"/>
            <a:ext cx="8616773" cy="445548"/>
          </a:xfrm>
        </p:spPr>
        <p:txBody>
          <a:bodyPr>
            <a:noAutofit/>
          </a:bodyPr>
          <a:lstStyle/>
          <a:p>
            <a:pPr algn="ctr"/>
            <a:r>
              <a:rPr lang="en-GB" sz="4000">
                <a:solidFill>
                  <a:schemeClr val="bg1"/>
                </a:solidFill>
              </a:rPr>
              <a:t> </a:t>
            </a:r>
            <a:br>
              <a:rPr lang="en-GB" sz="4000">
                <a:solidFill>
                  <a:schemeClr val="bg1"/>
                </a:solidFill>
              </a:rPr>
            </a:br>
            <a:r>
              <a:rPr lang="en-GB" sz="4000">
                <a:solidFill>
                  <a:schemeClr val="bg1"/>
                </a:solidFill>
              </a:rPr>
              <a:t>Baseline Patient Demographics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3A04D19-145D-43F7-933E-62ECAB7F88AD}"/>
              </a:ext>
            </a:extLst>
          </p:cNvPr>
          <p:cNvSpPr/>
          <p:nvPr/>
        </p:nvSpPr>
        <p:spPr>
          <a:xfrm>
            <a:off x="4625789" y="4506019"/>
            <a:ext cx="5170793" cy="864885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6CB640-B4F5-48B6-9A8E-5C2FBFB7CE5B}"/>
              </a:ext>
            </a:extLst>
          </p:cNvPr>
          <p:cNvSpPr txBox="1"/>
          <p:nvPr/>
        </p:nvSpPr>
        <p:spPr>
          <a:xfrm flipH="1">
            <a:off x="4108996" y="6236480"/>
            <a:ext cx="4444562" cy="400110"/>
          </a:xfrm>
          <a:prstGeom prst="rect">
            <a:avLst/>
          </a:prstGeom>
          <a:solidFill>
            <a:srgbClr val="2F5597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/>
              <a:t>CLI present in 24% of enrolled subjects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937E695-1C82-44C4-9DAC-9C1917D3AF40}"/>
              </a:ext>
            </a:extLst>
          </p:cNvPr>
          <p:cNvSpPr txBox="1">
            <a:spLocks/>
          </p:cNvSpPr>
          <p:nvPr/>
        </p:nvSpPr>
        <p:spPr>
          <a:xfrm>
            <a:off x="104725" y="6547229"/>
            <a:ext cx="2620108" cy="2149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000">
                <a:solidFill>
                  <a:schemeClr val="bg1"/>
                </a:solidFill>
              </a:rPr>
              <a:t>Data on file at Veryan Medical</a:t>
            </a:r>
          </a:p>
        </p:txBody>
      </p:sp>
      <p:pic>
        <p:nvPicPr>
          <p:cNvPr id="8" name="Grafik 12">
            <a:extLst>
              <a:ext uri="{FF2B5EF4-FFF2-40B4-BE49-F238E27FC236}">
                <a16:creationId xmlns:a16="http://schemas.microsoft.com/office/drawing/2014/main" id="{25A5B69B-3D97-43C7-8CD5-95507E861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0" y="5349875"/>
            <a:ext cx="1412274" cy="14122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B303494-2B29-425D-BFF0-2F238FDE4D27}"/>
              </a:ext>
            </a:extLst>
          </p:cNvPr>
          <p:cNvSpPr txBox="1"/>
          <p:nvPr/>
        </p:nvSpPr>
        <p:spPr>
          <a:xfrm>
            <a:off x="119852" y="85652"/>
            <a:ext cx="206692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b="1"/>
              <a:t>MIMICS</a:t>
            </a:r>
            <a:r>
              <a:rPr lang="en-GB" sz="3600" b="1" baseline="30000">
                <a:solidFill>
                  <a:srgbClr val="C00000"/>
                </a:solidFill>
              </a:rPr>
              <a:t>3D</a:t>
            </a:r>
            <a:endParaRPr lang="en-GB" sz="36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379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8544561"/>
              </p:ext>
            </p:extLst>
          </p:nvPr>
        </p:nvGraphicFramePr>
        <p:xfrm>
          <a:off x="1806606" y="1798376"/>
          <a:ext cx="8578788" cy="4053840"/>
        </p:xfrm>
        <a:graphic>
          <a:graphicData uri="http://schemas.openxmlformats.org/drawingml/2006/table">
            <a:tbl>
              <a:tblPr firstRow="1" firstCol="1" bandCol="1">
                <a:tableStyleId>{073A0DAA-6AF3-43AB-8588-CEC1D06C72B9}</a:tableStyleId>
              </a:tblPr>
              <a:tblGrid>
                <a:gridCol w="40239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24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624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53440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2000" b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1087" marR="51087" marT="0" marB="0">
                    <a:solidFill>
                      <a:srgbClr val="2F5597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GB" sz="1600" b="1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68116" marR="68116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9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Enrolled Population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9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N=507 subjects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9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(518 lesions)</a:t>
                      </a:r>
                    </a:p>
                  </a:txBody>
                  <a:tcPr marL="51087" marR="51087" marT="0" marB="0"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 algn="l"/>
                      <a:r>
                        <a:rPr lang="en-US" sz="19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Reference Vessel Diameter (mm)</a:t>
                      </a:r>
                      <a:endParaRPr lang="en-US" sz="1900" b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51300" marR="51300" marT="0" marB="0" anchor="ctr"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>
                          <a:solidFill>
                            <a:schemeClr val="tx1"/>
                          </a:solidFill>
                          <a:latin typeface="+mn-lt"/>
                        </a:rPr>
                        <a:t>Mean ± SD</a:t>
                      </a:r>
                      <a:endParaRPr lang="en-US" sz="19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51300" marR="51300" marT="0" marB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5.3 ± 0.6</a:t>
                      </a:r>
                      <a:endParaRPr lang="en-US" sz="1900" b="0">
                        <a:solidFill>
                          <a:srgbClr val="000000"/>
                        </a:solidFill>
                      </a:endParaRPr>
                    </a:p>
                  </a:txBody>
                  <a:tcPr marL="51300" marR="51300" marT="0" marB="0" anchor="ctr">
                    <a:solidFill>
                      <a:srgbClr val="C5C3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0260958"/>
                  </a:ext>
                </a:extLst>
              </a:tr>
              <a:tr h="284480">
                <a:tc rowSpan="2">
                  <a:txBody>
                    <a:bodyPr/>
                    <a:lstStyle/>
                    <a:p>
                      <a:pPr algn="l"/>
                      <a:r>
                        <a:rPr lang="en-US" sz="1900"/>
                        <a:t>Stent Location (%)</a:t>
                      </a:r>
                    </a:p>
                  </a:txBody>
                  <a:tcPr anchor="ctr"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900">
                          <a:solidFill>
                            <a:schemeClr val="tx1"/>
                          </a:solidFill>
                          <a:latin typeface="+mn-lt"/>
                        </a:rPr>
                        <a:t>Mid to Distal SFA</a:t>
                      </a:r>
                      <a:endParaRPr lang="en-US" sz="19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51300" marR="51300" marT="0" marB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>
                          <a:solidFill>
                            <a:srgbClr val="000000"/>
                          </a:solidFill>
                        </a:rPr>
                        <a:t>85.9% (445/518)</a:t>
                      </a:r>
                      <a:endParaRPr lang="en-US" sz="1900" b="0">
                        <a:solidFill>
                          <a:srgbClr val="000000"/>
                        </a:solidFill>
                      </a:endParaRPr>
                    </a:p>
                  </a:txBody>
                  <a:tcPr marL="51300" marR="51300" marT="0" marB="0" anchor="ctr">
                    <a:solidFill>
                      <a:srgbClr val="C5C3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4480">
                <a:tc vMerge="1">
                  <a:txBody>
                    <a:bodyPr/>
                    <a:lstStyle/>
                    <a:p>
                      <a:pPr algn="l"/>
                      <a:endParaRPr lang="en-US" sz="1600" b="1">
                        <a:solidFill>
                          <a:schemeClr val="bg1"/>
                        </a:solidFill>
                      </a:endParaRPr>
                    </a:p>
                  </a:txBody>
                  <a:tcPr marL="68400" marR="68400" marT="0" marB="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>
                          <a:solidFill>
                            <a:schemeClr val="tx1"/>
                          </a:solidFill>
                          <a:latin typeface="+mn-lt"/>
                        </a:rPr>
                        <a:t>Prox. Pop</a:t>
                      </a:r>
                      <a:endParaRPr lang="en-US" sz="19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51300" marR="51300" marT="0" marB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180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29% </a:t>
                      </a:r>
                      <a:r>
                        <a:rPr lang="en-US" sz="19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(150/518)</a:t>
                      </a:r>
                      <a:endParaRPr lang="en-US" sz="1900" b="0">
                        <a:solidFill>
                          <a:srgbClr val="000000"/>
                        </a:solidFill>
                      </a:endParaRPr>
                    </a:p>
                  </a:txBody>
                  <a:tcPr marL="51300" marR="51300" marT="0" marB="0" anchor="ctr">
                    <a:solidFill>
                      <a:srgbClr val="C5C3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3588358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r>
                        <a:rPr lang="en-US" sz="19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Diameter Stenosis (%)</a:t>
                      </a:r>
                      <a:endParaRPr lang="en-US" sz="1900" b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51300" marR="51300" marT="0" marB="0" anchor="ctr"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>
                          <a:solidFill>
                            <a:schemeClr val="tx1"/>
                          </a:solidFill>
                          <a:latin typeface="+mn-lt"/>
                        </a:rPr>
                        <a:t>Mean ± SD</a:t>
                      </a:r>
                      <a:endParaRPr lang="en-US" sz="19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51300" marR="51300" marT="0" marB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900" kern="12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94.6 ± 8 (518) </a:t>
                      </a:r>
                      <a:endParaRPr lang="en-US" sz="1900" b="0" kern="12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300" marR="51300" marT="0" marB="0" anchor="ctr">
                    <a:solidFill>
                      <a:srgbClr val="C5C3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2246131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r>
                        <a:rPr lang="en-US" sz="1900" b="1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Occlusions</a:t>
                      </a:r>
                    </a:p>
                  </a:txBody>
                  <a:tcPr marL="51300" marR="51300" marT="0" marB="0" anchor="ctr"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b="0" i="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Total</a:t>
                      </a:r>
                    </a:p>
                  </a:txBody>
                  <a:tcPr marL="51300" marR="51300" marT="0" marB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56.8% (294/518)</a:t>
                      </a:r>
                      <a:endParaRPr lang="en-US" sz="1900" b="0">
                        <a:solidFill>
                          <a:srgbClr val="000000"/>
                        </a:solidFill>
                      </a:endParaRPr>
                    </a:p>
                  </a:txBody>
                  <a:tcPr marL="51300" marR="51300" marT="0" marB="0" anchor="ctr">
                    <a:solidFill>
                      <a:srgbClr val="C5C3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0322653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r>
                        <a:rPr lang="en-GB" sz="19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Lesion Length (mm)</a:t>
                      </a:r>
                      <a:endParaRPr lang="en-US" sz="1900" b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51300" marR="51300" marT="0" marB="0" anchor="ctr"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>
                          <a:solidFill>
                            <a:schemeClr val="tx1"/>
                          </a:solidFill>
                          <a:latin typeface="+mn-lt"/>
                        </a:rPr>
                        <a:t>Mean ± SD</a:t>
                      </a:r>
                      <a:endParaRPr lang="en-US" sz="19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51300" marR="51300" marT="0" marB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127 ± 92.4</a:t>
                      </a:r>
                      <a:endParaRPr lang="en-US" sz="1900" b="0" kern="12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300" marR="51300" marT="0" marB="0" anchor="ctr">
                    <a:solidFill>
                      <a:srgbClr val="C5C3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4480">
                <a:tc rowSpan="5">
                  <a:txBody>
                    <a:bodyPr/>
                    <a:lstStyle/>
                    <a:p>
                      <a:r>
                        <a:rPr lang="en-GB" sz="19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Calcification (%)</a:t>
                      </a:r>
                      <a:endParaRPr lang="en-US" sz="1900" b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51300" marR="51300" marT="0" marB="0" anchor="ctr"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90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Grade 0</a:t>
                      </a:r>
                      <a:endParaRPr lang="en-GB" sz="19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51300" marR="51300" marT="0" marB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17.6% (91/518)</a:t>
                      </a:r>
                      <a:endParaRPr lang="en-US" sz="1900" b="0">
                        <a:solidFill>
                          <a:srgbClr val="000000"/>
                        </a:solidFill>
                      </a:endParaRPr>
                    </a:p>
                  </a:txBody>
                  <a:tcPr marL="51300" marR="51300" marT="0" marB="0" anchor="ctr">
                    <a:solidFill>
                      <a:srgbClr val="C5C3C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4861599"/>
                  </a:ext>
                </a:extLst>
              </a:tr>
              <a:tr h="284480">
                <a:tc vMerge="1">
                  <a:txBody>
                    <a:bodyPr/>
                    <a:lstStyle/>
                    <a:p>
                      <a:endParaRPr lang="en-US" sz="1600" b="1">
                        <a:solidFill>
                          <a:schemeClr val="tx1"/>
                        </a:solidFill>
                      </a:endParaRPr>
                    </a:p>
                  </a:txBody>
                  <a:tcPr marL="68400" marR="68400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Grade 1</a:t>
                      </a:r>
                      <a:endParaRPr lang="en-GB" sz="19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51300" marR="51300" marT="0" marB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29.3% (152/518)</a:t>
                      </a:r>
                      <a:endParaRPr lang="en-US" sz="1900" b="0">
                        <a:solidFill>
                          <a:srgbClr val="000000"/>
                        </a:solidFill>
                      </a:endParaRPr>
                    </a:p>
                  </a:txBody>
                  <a:tcPr marL="51300" marR="51300" marT="0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4480">
                <a:tc vMerge="1">
                  <a:txBody>
                    <a:bodyPr/>
                    <a:lstStyle/>
                    <a:p>
                      <a:endParaRPr lang="en-US" sz="1600" b="1">
                        <a:solidFill>
                          <a:schemeClr val="bg1"/>
                        </a:solidFill>
                      </a:endParaRPr>
                    </a:p>
                  </a:txBody>
                  <a:tcPr marL="68400" marR="68400" marT="0" marB="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Grade 2</a:t>
                      </a:r>
                      <a:endParaRPr lang="en-GB" sz="19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51300" marR="51300" marT="0" marB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24.1% (125/518)</a:t>
                      </a:r>
                      <a:endParaRPr lang="en-US" sz="1900" b="0">
                        <a:solidFill>
                          <a:srgbClr val="000000"/>
                        </a:solidFill>
                      </a:endParaRPr>
                    </a:p>
                  </a:txBody>
                  <a:tcPr marL="51300" marR="51300" marT="0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19931"/>
                  </a:ext>
                </a:extLst>
              </a:tr>
              <a:tr h="284480">
                <a:tc vMerge="1">
                  <a:txBody>
                    <a:bodyPr/>
                    <a:lstStyle/>
                    <a:p>
                      <a:endParaRPr lang="en-US" sz="1600" b="1">
                        <a:solidFill>
                          <a:schemeClr val="bg1"/>
                        </a:solidFill>
                      </a:endParaRPr>
                    </a:p>
                  </a:txBody>
                  <a:tcPr marL="68400" marR="68400" marT="0" marB="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Grade 3</a:t>
                      </a:r>
                      <a:endParaRPr lang="en-GB" sz="19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51300" marR="51300" marT="0" marB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14.7% (76/518)</a:t>
                      </a:r>
                      <a:endParaRPr lang="en-US" sz="1900" b="0">
                        <a:solidFill>
                          <a:srgbClr val="000000"/>
                        </a:solidFill>
                      </a:endParaRPr>
                    </a:p>
                  </a:txBody>
                  <a:tcPr marL="51300" marR="51300" marT="0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4477360"/>
                  </a:ext>
                </a:extLst>
              </a:tr>
              <a:tr h="284480">
                <a:tc vMerge="1">
                  <a:txBody>
                    <a:bodyPr/>
                    <a:lstStyle/>
                    <a:p>
                      <a:endParaRPr lang="en-US" sz="1600" b="1">
                        <a:solidFill>
                          <a:schemeClr val="bg1"/>
                        </a:solidFill>
                      </a:endParaRPr>
                    </a:p>
                  </a:txBody>
                  <a:tcPr marL="68400" marR="68400" marT="0" marB="0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u="none" strike="noStrike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Grade 4</a:t>
                      </a:r>
                      <a:endParaRPr lang="en-GB" sz="1900" b="1" i="0" u="none" strike="noStrike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300" marR="51300" marT="0" marB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13.9% (72/518)</a:t>
                      </a:r>
                      <a:endParaRPr lang="en-US" sz="1900" b="0">
                        <a:solidFill>
                          <a:srgbClr val="000000"/>
                        </a:solidFill>
                      </a:endParaRPr>
                    </a:p>
                  </a:txBody>
                  <a:tcPr marL="51300" marR="51300" marT="0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6018286"/>
                  </a:ext>
                </a:extLst>
              </a:tr>
            </a:tbl>
          </a:graphicData>
        </a:graphic>
      </p:graphicFrame>
      <p:sp>
        <p:nvSpPr>
          <p:cNvPr id="4" name="Title 1">
            <a:extLst>
              <a:ext uri="{FF2B5EF4-FFF2-40B4-BE49-F238E27FC236}">
                <a16:creationId xmlns:a16="http://schemas.microsoft.com/office/drawing/2014/main" id="{1470BEE6-E466-467A-BC4B-4AC909058A83}"/>
              </a:ext>
            </a:extLst>
          </p:cNvPr>
          <p:cNvSpPr txBox="1">
            <a:spLocks/>
          </p:cNvSpPr>
          <p:nvPr/>
        </p:nvSpPr>
        <p:spPr>
          <a:xfrm>
            <a:off x="1768621" y="286435"/>
            <a:ext cx="8616773" cy="4455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133" b="1" kern="1200">
                <a:solidFill>
                  <a:srgbClr val="B41A2A"/>
                </a:solidFill>
                <a:latin typeface="Myriad Pro"/>
                <a:ea typeface="+mj-ea"/>
                <a:cs typeface="Myriad Pro"/>
              </a:defRPr>
            </a:lvl1pPr>
          </a:lstStyle>
          <a:p>
            <a:endParaRPr lang="en-GB" sz="4000">
              <a:solidFill>
                <a:schemeClr val="bg1"/>
              </a:solidFill>
              <a:latin typeface="+mj-lt"/>
            </a:endParaRPr>
          </a:p>
          <a:p>
            <a:pPr algn="ctr"/>
            <a:r>
              <a:rPr lang="en-GB" sz="4000">
                <a:solidFill>
                  <a:schemeClr val="bg1"/>
                </a:solidFill>
                <a:latin typeface="+mj-lt"/>
              </a:rPr>
              <a:t>Baseline Lesion Characteristics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A7D542CD-F637-4F1D-9F16-B658F636BE32}"/>
              </a:ext>
            </a:extLst>
          </p:cNvPr>
          <p:cNvSpPr txBox="1">
            <a:spLocks/>
          </p:cNvSpPr>
          <p:nvPr/>
        </p:nvSpPr>
        <p:spPr>
          <a:xfrm>
            <a:off x="104725" y="6453243"/>
            <a:ext cx="2620108" cy="2149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000">
                <a:solidFill>
                  <a:schemeClr val="bg1"/>
                </a:solidFill>
              </a:rPr>
              <a:t>Data on file at Veryan Medical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190F5B5-AB1D-447B-80BD-5CBCF7E7E061}"/>
              </a:ext>
            </a:extLst>
          </p:cNvPr>
          <p:cNvSpPr/>
          <p:nvPr/>
        </p:nvSpPr>
        <p:spPr>
          <a:xfrm>
            <a:off x="5815402" y="4980780"/>
            <a:ext cx="4419265" cy="312951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00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ACFB5CC-213C-4CB7-8A43-8888A8102790}"/>
              </a:ext>
            </a:extLst>
          </p:cNvPr>
          <p:cNvSpPr/>
          <p:nvPr/>
        </p:nvSpPr>
        <p:spPr>
          <a:xfrm>
            <a:off x="5815403" y="5539265"/>
            <a:ext cx="4419265" cy="312951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78C429-4AF8-482D-9219-ADC3BCFF6A82}"/>
              </a:ext>
            </a:extLst>
          </p:cNvPr>
          <p:cNvSpPr txBox="1"/>
          <p:nvPr/>
        </p:nvSpPr>
        <p:spPr>
          <a:xfrm flipH="1">
            <a:off x="3347574" y="6108392"/>
            <a:ext cx="5496851" cy="400110"/>
          </a:xfrm>
          <a:prstGeom prst="rect">
            <a:avLst/>
          </a:prstGeom>
          <a:solidFill>
            <a:srgbClr val="2F5597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000"/>
              <a:t>38% of lesions had moderate to severe calcification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E95884-3E4A-4E14-8928-8E42BF04760D}"/>
              </a:ext>
            </a:extLst>
          </p:cNvPr>
          <p:cNvSpPr txBox="1"/>
          <p:nvPr/>
        </p:nvSpPr>
        <p:spPr>
          <a:xfrm>
            <a:off x="119852" y="85652"/>
            <a:ext cx="206692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b="1"/>
              <a:t>MIMICS</a:t>
            </a:r>
            <a:r>
              <a:rPr lang="en-GB" sz="3600" b="1" baseline="30000">
                <a:solidFill>
                  <a:srgbClr val="C00000"/>
                </a:solidFill>
              </a:rPr>
              <a:t>3D</a:t>
            </a:r>
            <a:endParaRPr lang="en-GB" sz="36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50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1296936"/>
              </p:ext>
            </p:extLst>
          </p:nvPr>
        </p:nvGraphicFramePr>
        <p:xfrm>
          <a:off x="2395959" y="1933014"/>
          <a:ext cx="7400083" cy="3877301"/>
        </p:xfrm>
        <a:graphic>
          <a:graphicData uri="http://schemas.openxmlformats.org/drawingml/2006/table">
            <a:tbl>
              <a:tblPr firstRow="1" firstCol="1" bandCol="1">
                <a:tableStyleId>{073A0DAA-6AF3-43AB-8588-CEC1D06C72B9}</a:tableStyleId>
              </a:tblPr>
              <a:tblGrid>
                <a:gridCol w="2920681">
                  <a:extLst>
                    <a:ext uri="{9D8B030D-6E8A-4147-A177-3AD203B41FA5}">
                      <a16:colId xmlns:a16="http://schemas.microsoft.com/office/drawing/2014/main" val="864374103"/>
                    </a:ext>
                  </a:extLst>
                </a:gridCol>
                <a:gridCol w="2291787">
                  <a:extLst>
                    <a:ext uri="{9D8B030D-6E8A-4147-A177-3AD203B41FA5}">
                      <a16:colId xmlns:a16="http://schemas.microsoft.com/office/drawing/2014/main" val="121274243"/>
                    </a:ext>
                  </a:extLst>
                </a:gridCol>
                <a:gridCol w="2187615">
                  <a:extLst>
                    <a:ext uri="{9D8B030D-6E8A-4147-A177-3AD203B41FA5}">
                      <a16:colId xmlns:a16="http://schemas.microsoft.com/office/drawing/2014/main" val="2742754607"/>
                    </a:ext>
                  </a:extLst>
                </a:gridCol>
              </a:tblGrid>
              <a:tr h="568960">
                <a:tc gridSpan="2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endParaRPr lang="en-US" sz="1900" b="1">
                        <a:solidFill>
                          <a:schemeClr val="tx1"/>
                        </a:solidFill>
                      </a:endParaRPr>
                    </a:p>
                  </a:txBody>
                  <a:tcPr marL="51300" marR="51300" marT="0" marB="0" anchor="ctr">
                    <a:solidFill>
                      <a:srgbClr val="2F5597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b="0"/>
                    </a:p>
                  </a:txBody>
                  <a:tcPr marL="68400" marR="6840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9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Enrolled Population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GB" sz="1900" b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</a:rPr>
                        <a:t>N=507</a:t>
                      </a:r>
                    </a:p>
                  </a:txBody>
                  <a:tcPr marL="51087" marR="51087" marT="0" marB="0"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289647"/>
                  </a:ext>
                </a:extLst>
              </a:tr>
              <a:tr h="284480">
                <a:tc rowSpan="5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9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BioMimics 3D Stents</a:t>
                      </a:r>
                      <a:endParaRPr lang="en-US" sz="1900" b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51300" marR="51300" marT="0" marB="0"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>
                          <a:solidFill>
                            <a:schemeClr val="tx1"/>
                          </a:solidFill>
                          <a:latin typeface="+mn-lt"/>
                        </a:rPr>
                        <a:t>       # stents/lesions</a:t>
                      </a:r>
                      <a:endParaRPr lang="en-US" sz="19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51300" marR="51300" marT="0" marB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>
                          <a:solidFill>
                            <a:srgbClr val="000000"/>
                          </a:solidFill>
                        </a:rPr>
                        <a:t>674/518</a:t>
                      </a:r>
                      <a:endParaRPr lang="en-US" sz="1900" b="0">
                        <a:solidFill>
                          <a:srgbClr val="000000"/>
                        </a:solidFill>
                      </a:endParaRPr>
                    </a:p>
                  </a:txBody>
                  <a:tcPr marL="51300" marR="51300" marT="0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9311345"/>
                  </a:ext>
                </a:extLst>
              </a:tr>
              <a:tr h="284480">
                <a:tc vMerge="1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endParaRPr lang="en-US" sz="1600" b="1">
                        <a:solidFill>
                          <a:schemeClr val="tx1"/>
                        </a:solidFill>
                      </a:endParaRPr>
                    </a:p>
                  </a:txBody>
                  <a:tcPr marL="68400" marR="68400" marT="0" marB="0" anchor="ctr"/>
                </a:tc>
                <a:tc>
                  <a:txBody>
                    <a:bodyPr/>
                    <a:lstStyle/>
                    <a:p>
                      <a:pPr marL="45720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>
                          <a:solidFill>
                            <a:schemeClr val="tx1"/>
                          </a:solidFill>
                          <a:latin typeface="+mn-lt"/>
                        </a:rPr>
                        <a:t>1 stent</a:t>
                      </a:r>
                      <a:endParaRPr lang="en-US" sz="19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51300" marR="51300" marT="0" marB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76.4% (396/518)</a:t>
                      </a:r>
                      <a:endParaRPr lang="en-US" sz="1900" b="0">
                        <a:solidFill>
                          <a:srgbClr val="000000"/>
                        </a:solidFill>
                      </a:endParaRPr>
                    </a:p>
                  </a:txBody>
                  <a:tcPr marL="51300" marR="51300" marT="0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7305049"/>
                  </a:ext>
                </a:extLst>
              </a:tr>
              <a:tr h="284480">
                <a:tc vMerge="1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endParaRPr lang="en-US" sz="1600" b="1">
                        <a:solidFill>
                          <a:schemeClr val="tx1"/>
                        </a:solidFill>
                      </a:endParaRPr>
                    </a:p>
                  </a:txBody>
                  <a:tcPr marL="68400" marR="68400" marT="0" marB="0" anchor="ctr"/>
                </a:tc>
                <a:tc>
                  <a:txBody>
                    <a:bodyPr/>
                    <a:lstStyle/>
                    <a:p>
                      <a:pPr marL="45720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>
                          <a:solidFill>
                            <a:schemeClr val="tx1"/>
                          </a:solidFill>
                          <a:latin typeface="+mn-lt"/>
                        </a:rPr>
                        <a:t>2 stents</a:t>
                      </a:r>
                      <a:endParaRPr lang="en-US" sz="19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51300" marR="51300" marT="0" marB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18.3% (95/518)</a:t>
                      </a:r>
                      <a:endParaRPr lang="en-US" sz="1900" b="0">
                        <a:solidFill>
                          <a:srgbClr val="000000"/>
                        </a:solidFill>
                      </a:endParaRPr>
                    </a:p>
                  </a:txBody>
                  <a:tcPr marL="51300" marR="51300" marT="0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4675500"/>
                  </a:ext>
                </a:extLst>
              </a:tr>
              <a:tr h="284480">
                <a:tc vMerge="1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endParaRPr lang="en-US" sz="1600" b="1">
                        <a:solidFill>
                          <a:schemeClr val="tx1"/>
                        </a:solidFill>
                      </a:endParaRPr>
                    </a:p>
                  </a:txBody>
                  <a:tcPr marL="68400" marR="68400" marT="0" marB="0" anchor="ctr"/>
                </a:tc>
                <a:tc>
                  <a:txBody>
                    <a:bodyPr/>
                    <a:lstStyle/>
                    <a:p>
                      <a:pPr marL="45720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>
                          <a:solidFill>
                            <a:schemeClr val="tx1"/>
                          </a:solidFill>
                          <a:latin typeface="+mn-lt"/>
                        </a:rPr>
                        <a:t>3 stents</a:t>
                      </a:r>
                      <a:endParaRPr lang="en-US" sz="19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51300" marR="51300" marT="0" marB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3.9% (20/518)</a:t>
                      </a:r>
                      <a:endParaRPr lang="en-US" sz="1900" b="0">
                        <a:solidFill>
                          <a:srgbClr val="000000"/>
                        </a:solidFill>
                      </a:endParaRPr>
                    </a:p>
                  </a:txBody>
                  <a:tcPr marL="51300" marR="51300" marT="0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864810"/>
                  </a:ext>
                </a:extLst>
              </a:tr>
              <a:tr h="284480">
                <a:tc vMerge="1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endParaRPr lang="en-US" sz="1600" b="1">
                        <a:solidFill>
                          <a:schemeClr val="tx1"/>
                        </a:solidFill>
                      </a:endParaRPr>
                    </a:p>
                  </a:txBody>
                  <a:tcPr marL="68400" marR="68400" marT="0" marB="0" anchor="ctr"/>
                </a:tc>
                <a:tc>
                  <a:txBody>
                    <a:bodyPr/>
                    <a:lstStyle/>
                    <a:p>
                      <a:pPr marL="457200" marR="0" lvl="1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>
                          <a:solidFill>
                            <a:schemeClr val="tx1"/>
                          </a:solidFill>
                          <a:latin typeface="+mn-lt"/>
                        </a:rPr>
                        <a:t>4 stents</a:t>
                      </a:r>
                      <a:endParaRPr lang="en-US" sz="19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51300" marR="51300" marT="0" marB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1.4% (7/518)</a:t>
                      </a:r>
                      <a:endParaRPr lang="en-US" sz="1900" b="0">
                        <a:solidFill>
                          <a:srgbClr val="000000"/>
                        </a:solidFill>
                      </a:endParaRPr>
                    </a:p>
                  </a:txBody>
                  <a:tcPr marL="51300" marR="51300" marT="0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5247900"/>
                  </a:ext>
                </a:extLst>
              </a:tr>
              <a:tr h="284480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en-GB" sz="19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Stented Segment Length</a:t>
                      </a:r>
                      <a:endParaRPr lang="en-US" sz="1900" b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51300" marR="51300" marT="0" marB="0"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>
                          <a:solidFill>
                            <a:schemeClr val="tx1"/>
                          </a:solidFill>
                          <a:latin typeface="+mn-lt"/>
                        </a:rPr>
                        <a:t>Mean ± SD (mm)</a:t>
                      </a:r>
                      <a:endParaRPr lang="en-US" sz="19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51300" marR="51300" marT="0" marB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</a:pPr>
                      <a:r>
                        <a:rPr lang="en-US" sz="19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130.8 ± 79.2</a:t>
                      </a:r>
                      <a:endParaRPr lang="en-US" sz="1900" b="0" kern="12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300" marR="51300" marT="0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2970801"/>
                  </a:ext>
                </a:extLst>
              </a:tr>
              <a:tr h="284480">
                <a:tc rowSpan="2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9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Diameter Stenosis</a:t>
                      </a:r>
                      <a:endParaRPr lang="en-US" sz="1900" b="1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51300" marR="51300" marT="0" marB="0" anchor="ctr"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900">
                          <a:solidFill>
                            <a:schemeClr val="tx1"/>
                          </a:solidFill>
                          <a:latin typeface="+mn-lt"/>
                        </a:rPr>
                        <a:t>Pre-stent % ± SD</a:t>
                      </a:r>
                      <a:endParaRPr lang="en-US" sz="19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51300" marR="51300" marT="0" marB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900" kern="1200">
                          <a:solidFill>
                            <a:srgbClr val="000000"/>
                          </a:solidFill>
                        </a:rPr>
                        <a:t>94.6% ± 8 </a:t>
                      </a:r>
                      <a:endParaRPr lang="en-US" sz="1900" b="0" kern="120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1300" marR="51300" marT="0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0984929"/>
                  </a:ext>
                </a:extLst>
              </a:tr>
              <a:tr h="284480">
                <a:tc vMerge="1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endParaRPr lang="en-US" sz="1600" b="1">
                        <a:solidFill>
                          <a:schemeClr val="tx1"/>
                        </a:solidFill>
                      </a:endParaRPr>
                    </a:p>
                  </a:txBody>
                  <a:tcPr marL="68400" marR="6840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>
                          <a:solidFill>
                            <a:schemeClr val="tx1"/>
                          </a:solidFill>
                          <a:latin typeface="+mn-lt"/>
                        </a:rPr>
                        <a:t>Post-stent % ± SD</a:t>
                      </a:r>
                      <a:endParaRPr lang="en-US" sz="19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51300" marR="51300" marT="0" marB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9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6.2 ± 8.8</a:t>
                      </a:r>
                      <a:endParaRPr lang="en-US" sz="1900" b="0">
                        <a:solidFill>
                          <a:srgbClr val="000000"/>
                        </a:solidFill>
                      </a:endParaRPr>
                    </a:p>
                  </a:txBody>
                  <a:tcPr marL="51300" marR="51300" marT="0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4607371"/>
                  </a:ext>
                </a:extLst>
              </a:tr>
              <a:tr h="284480">
                <a:tc rowSpan="2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9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Other Target Lesion Treatments</a:t>
                      </a:r>
                      <a:endParaRPr lang="en-US" sz="1900" b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51300" marR="51300" marT="0" marB="0"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>
                          <a:solidFill>
                            <a:schemeClr val="tx1"/>
                          </a:solidFill>
                          <a:latin typeface="+mn-lt"/>
                        </a:rPr>
                        <a:t>Drug coated balloon</a:t>
                      </a:r>
                      <a:endParaRPr lang="en-US" sz="19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51300" marR="51300" marT="0" marB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>
                          <a:solidFill>
                            <a:srgbClr val="000000"/>
                          </a:solidFill>
                        </a:rPr>
                        <a:t>50.0% (259/518)</a:t>
                      </a:r>
                      <a:endParaRPr lang="en-US" sz="1900" b="0">
                        <a:solidFill>
                          <a:srgbClr val="000000"/>
                        </a:solidFill>
                      </a:endParaRPr>
                    </a:p>
                  </a:txBody>
                  <a:tcPr marL="51300" marR="51300" marT="0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5968431"/>
                  </a:ext>
                </a:extLst>
              </a:tr>
              <a:tr h="284480">
                <a:tc vMerge="1"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endParaRPr lang="en-US" sz="1600" b="1">
                        <a:solidFill>
                          <a:schemeClr val="tx1"/>
                        </a:solidFill>
                      </a:endParaRPr>
                    </a:p>
                  </a:txBody>
                  <a:tcPr marL="68400" marR="68400" marT="0" marB="0" anchor="ctr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>
                          <a:solidFill>
                            <a:schemeClr val="tx1"/>
                          </a:solidFill>
                          <a:latin typeface="+mn-lt"/>
                        </a:rPr>
                        <a:t>Atherectomy</a:t>
                      </a:r>
                      <a:endParaRPr lang="en-US" sz="19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L="51300" marR="51300" marT="0" marB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>
                          <a:solidFill>
                            <a:srgbClr val="000000"/>
                          </a:solidFill>
                        </a:rPr>
                        <a:t>7.5% (39/518)</a:t>
                      </a:r>
                      <a:endParaRPr lang="en-US" sz="1900" b="0">
                        <a:solidFill>
                          <a:srgbClr val="000000"/>
                        </a:solidFill>
                      </a:endParaRPr>
                    </a:p>
                  </a:txBody>
                  <a:tcPr marL="51300" marR="51300" marT="0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1392463"/>
                  </a:ext>
                </a:extLst>
              </a:tr>
              <a:tr h="402581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190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Technical Success</a:t>
                      </a:r>
                      <a:endParaRPr lang="en-US" sz="1900" b="1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 marL="51300" marR="51300" marT="0" marB="0"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900" b="1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51300" marR="51300" marT="0" marB="0" anchor="ctr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99% (501/506)</a:t>
                      </a:r>
                      <a:endParaRPr lang="en-US" sz="1900" b="0">
                        <a:solidFill>
                          <a:srgbClr val="000000"/>
                        </a:solidFill>
                      </a:endParaRPr>
                    </a:p>
                  </a:txBody>
                  <a:tcPr marL="51300" marR="51300" marT="0" marB="0" anchor="ctr">
                    <a:solidFill>
                      <a:schemeClr val="bg2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8477891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3ABE60FD-FF27-47B8-BAE4-7256DD56C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7613" y="274408"/>
            <a:ext cx="8616773" cy="445548"/>
          </a:xfrm>
        </p:spPr>
        <p:txBody>
          <a:bodyPr>
            <a:noAutofit/>
          </a:bodyPr>
          <a:lstStyle/>
          <a:p>
            <a:pPr algn="ctr"/>
            <a:r>
              <a:rPr lang="en-GB" sz="4000">
                <a:solidFill>
                  <a:schemeClr val="bg1"/>
                </a:solidFill>
              </a:rPr>
              <a:t> </a:t>
            </a:r>
            <a:br>
              <a:rPr lang="en-GB" sz="4000">
                <a:solidFill>
                  <a:schemeClr val="bg1"/>
                </a:solidFill>
              </a:rPr>
            </a:br>
            <a:r>
              <a:rPr lang="en-GB" sz="4000">
                <a:solidFill>
                  <a:schemeClr val="bg1"/>
                </a:solidFill>
              </a:rPr>
              <a:t>Baseline Procedural Data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27761D61-22EA-42B8-9625-7A65FA5AB982}"/>
              </a:ext>
            </a:extLst>
          </p:cNvPr>
          <p:cNvSpPr txBox="1">
            <a:spLocks/>
          </p:cNvSpPr>
          <p:nvPr/>
        </p:nvSpPr>
        <p:spPr>
          <a:xfrm>
            <a:off x="104725" y="6453243"/>
            <a:ext cx="2620108" cy="21492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000">
                <a:solidFill>
                  <a:schemeClr val="bg1"/>
                </a:solidFill>
              </a:rPr>
              <a:t>Data on file at Veryan Medical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B39C03-3FA6-435D-AD53-59814FA26B55}"/>
              </a:ext>
            </a:extLst>
          </p:cNvPr>
          <p:cNvSpPr txBox="1"/>
          <p:nvPr/>
        </p:nvSpPr>
        <p:spPr>
          <a:xfrm flipH="1">
            <a:off x="3901845" y="6007929"/>
            <a:ext cx="4467532" cy="707886"/>
          </a:xfrm>
          <a:prstGeom prst="rect">
            <a:avLst/>
          </a:prstGeom>
          <a:solidFill>
            <a:srgbClr val="2F5597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000"/>
              <a:t>50% of the lesions were treated with BioMimics 3D and Drug Coated Balloon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3F81220-84BA-41C1-AF9F-C195DABA732B}"/>
              </a:ext>
            </a:extLst>
          </p:cNvPr>
          <p:cNvSpPr/>
          <p:nvPr/>
        </p:nvSpPr>
        <p:spPr>
          <a:xfrm>
            <a:off x="5258171" y="4787685"/>
            <a:ext cx="4537871" cy="370611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00"/>
          </a:p>
        </p:txBody>
      </p:sp>
      <p:pic>
        <p:nvPicPr>
          <p:cNvPr id="10" name="Grafik 12">
            <a:extLst>
              <a:ext uri="{FF2B5EF4-FFF2-40B4-BE49-F238E27FC236}">
                <a16:creationId xmlns:a16="http://schemas.microsoft.com/office/drawing/2014/main" id="{C6F6246C-2734-4DB0-80C3-4040D3B972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0" y="5349875"/>
            <a:ext cx="1412274" cy="14122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BDC75DD-C5C5-42E8-91CD-A6BB88BBAB0E}"/>
              </a:ext>
            </a:extLst>
          </p:cNvPr>
          <p:cNvSpPr txBox="1"/>
          <p:nvPr/>
        </p:nvSpPr>
        <p:spPr>
          <a:xfrm>
            <a:off x="119852" y="85652"/>
            <a:ext cx="206692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b="1"/>
              <a:t>MIMICS</a:t>
            </a:r>
            <a:r>
              <a:rPr lang="en-GB" sz="3600" b="1" baseline="30000">
                <a:solidFill>
                  <a:srgbClr val="C00000"/>
                </a:solidFill>
              </a:rPr>
              <a:t>3D</a:t>
            </a:r>
            <a:endParaRPr lang="en-GB" sz="36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46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E3286C-63B4-4FDA-B91F-CEB369ABA7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64109" y="124449"/>
            <a:ext cx="7551787" cy="1325033"/>
          </a:xfrm>
        </p:spPr>
        <p:txBody>
          <a:bodyPr>
            <a:norm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</a:rPr>
              <a:t>Longer, more complex lesions</a:t>
            </a:r>
            <a:endParaRPr lang="en-GB" sz="400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33ADBC-2F64-4364-8E48-C1EDCF1352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4466" y="4088534"/>
            <a:ext cx="6771075" cy="1234510"/>
          </a:xfrm>
        </p:spPr>
        <p:txBody>
          <a:bodyPr/>
          <a:lstStyle/>
          <a:p>
            <a:pPr marL="357170" indent="-357170">
              <a:spcBef>
                <a:spcPts val="600"/>
              </a:spcBef>
            </a:pPr>
            <a:r>
              <a:rPr lang="en-GB" sz="2000">
                <a:solidFill>
                  <a:schemeClr val="bg1"/>
                </a:solidFill>
              </a:rPr>
              <a:t>Sicker patients, longer and more complex lesions</a:t>
            </a:r>
          </a:p>
          <a:p>
            <a:pPr marL="357170" indent="-357170">
              <a:spcBef>
                <a:spcPts val="600"/>
              </a:spcBef>
            </a:pPr>
            <a:r>
              <a:rPr lang="en-GB" sz="2000">
                <a:solidFill>
                  <a:schemeClr val="bg1"/>
                </a:solidFill>
              </a:rPr>
              <a:t>BioMimics 3D stent use 50:50 primary or bail-out to DCB</a:t>
            </a:r>
          </a:p>
          <a:p>
            <a:pPr marL="357170" indent="-357170">
              <a:spcBef>
                <a:spcPts val="600"/>
              </a:spcBef>
            </a:pPr>
            <a:r>
              <a:rPr lang="en-GB" sz="2000">
                <a:solidFill>
                  <a:schemeClr val="bg1"/>
                </a:solidFill>
              </a:rPr>
              <a:t>Highly relevant population for a contemporary registry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B6F648B-3973-41CA-9B9B-F183C845EC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200398"/>
              </p:ext>
            </p:extLst>
          </p:nvPr>
        </p:nvGraphicFramePr>
        <p:xfrm>
          <a:off x="2586000" y="2265706"/>
          <a:ext cx="7020000" cy="1515413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700000">
                  <a:extLst>
                    <a:ext uri="{9D8B030D-6E8A-4147-A177-3AD203B41FA5}">
                      <a16:colId xmlns:a16="http://schemas.microsoft.com/office/drawing/2014/main" val="618220472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48691944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3729254274"/>
                    </a:ext>
                  </a:extLst>
                </a:gridCol>
                <a:gridCol w="1440000">
                  <a:extLst>
                    <a:ext uri="{9D8B030D-6E8A-4147-A177-3AD203B41FA5}">
                      <a16:colId xmlns:a16="http://schemas.microsoft.com/office/drawing/2014/main" val="3247711941"/>
                    </a:ext>
                  </a:extLst>
                </a:gridCol>
              </a:tblGrid>
              <a:tr h="363413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>
                          <a:solidFill>
                            <a:schemeClr val="tx1"/>
                          </a:solidFill>
                        </a:rPr>
                        <a:t>Mean ± SD (mm) </a:t>
                      </a:r>
                    </a:p>
                  </a:txBody>
                  <a:tcPr marL="68580" marR="68580" marT="34291" marB="34291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900">
                          <a:solidFill>
                            <a:schemeClr val="tx1"/>
                          </a:solidFill>
                        </a:rPr>
                        <a:t>MIMICS-RCT</a:t>
                      </a:r>
                    </a:p>
                  </a:txBody>
                  <a:tcPr marL="68580" marR="68580" marT="34291" marB="34291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900">
                          <a:solidFill>
                            <a:schemeClr val="tx1"/>
                          </a:solidFill>
                        </a:rPr>
                        <a:t>MIMICS-2</a:t>
                      </a:r>
                    </a:p>
                  </a:txBody>
                  <a:tcPr marL="68580" marR="68580" marT="34291" marB="34291"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900">
                          <a:solidFill>
                            <a:schemeClr val="tx1"/>
                          </a:solidFill>
                        </a:rPr>
                        <a:t>MIMICS-3D</a:t>
                      </a:r>
                    </a:p>
                  </a:txBody>
                  <a:tcPr marL="68580" marR="68580" marT="34291" marB="34291">
                    <a:solidFill>
                      <a:srgbClr val="D9D9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5568137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r>
                        <a:rPr lang="en-GB" sz="1900" b="1">
                          <a:solidFill>
                            <a:schemeClr val="bg1"/>
                          </a:solidFill>
                        </a:rPr>
                        <a:t>Lesion Length</a:t>
                      </a:r>
                    </a:p>
                  </a:txBody>
                  <a:tcPr marL="68580" marR="68580" marT="34291" marB="34291" anchor="ctr"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900">
                          <a:solidFill>
                            <a:schemeClr val="bg1"/>
                          </a:solidFill>
                        </a:rPr>
                        <a:t>66 </a:t>
                      </a:r>
                      <a:r>
                        <a:rPr lang="en-US" sz="1900" kern="1200">
                          <a:solidFill>
                            <a:schemeClr val="bg1"/>
                          </a:solidFill>
                        </a:rPr>
                        <a:t>± 29</a:t>
                      </a:r>
                      <a:endParaRPr lang="en-GB" sz="19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1" marB="34291" anchor="ctr"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kern="1200">
                          <a:solidFill>
                            <a:schemeClr val="bg1"/>
                          </a:solidFill>
                        </a:rPr>
                        <a:t>81 ± 38</a:t>
                      </a:r>
                      <a:endParaRPr lang="en-US" sz="19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kern="120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127 ± 92</a:t>
                      </a:r>
                      <a:endParaRPr lang="en-US" sz="1900" b="1" kern="1200">
                        <a:solidFill>
                          <a:srgbClr val="FFFF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02554505"/>
                  </a:ext>
                </a:extLst>
              </a:tr>
              <a:tr h="57600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900" b="1">
                          <a:solidFill>
                            <a:schemeClr val="bg1"/>
                          </a:solidFill>
                        </a:rPr>
                        <a:t>Stented Segment Length </a:t>
                      </a:r>
                    </a:p>
                  </a:txBody>
                  <a:tcPr marL="68580" marR="68580" marT="34291" marB="34291" anchor="ctr"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900" b="1">
                          <a:solidFill>
                            <a:schemeClr val="bg1"/>
                          </a:solidFill>
                        </a:rPr>
                        <a:t>99</a:t>
                      </a:r>
                      <a:r>
                        <a:rPr lang="en-US" sz="1900" kern="1200">
                          <a:solidFill>
                            <a:schemeClr val="bg1"/>
                          </a:solidFill>
                        </a:rPr>
                        <a:t> ± 30 </a:t>
                      </a:r>
                      <a:endParaRPr lang="en-GB" sz="1900">
                        <a:solidFill>
                          <a:schemeClr val="bg1"/>
                        </a:solidFill>
                      </a:endParaRPr>
                    </a:p>
                  </a:txBody>
                  <a:tcPr marL="68580" marR="68580" marT="34291" marB="34291" anchor="ctr"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kern="1200">
                          <a:solidFill>
                            <a:schemeClr val="bg1"/>
                          </a:solidFill>
                        </a:rPr>
                        <a:t>112</a:t>
                      </a:r>
                      <a:r>
                        <a:rPr lang="en-US" sz="1900" kern="1200">
                          <a:solidFill>
                            <a:schemeClr val="bg1"/>
                          </a:solidFill>
                        </a:rPr>
                        <a:t> ± 36 </a:t>
                      </a:r>
                      <a:endParaRPr lang="en-US" sz="1900" b="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kern="1200">
                          <a:solidFill>
                            <a:srgbClr val="FFFF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131 ± 79</a:t>
                      </a:r>
                      <a:endParaRPr lang="en-US" sz="1900" b="1" kern="1200">
                        <a:solidFill>
                          <a:srgbClr val="FFFF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34291" marB="34291" anchor="ctr"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8241935"/>
                  </a:ext>
                </a:extLst>
              </a:tr>
            </a:tbl>
          </a:graphicData>
        </a:graphic>
      </p:graphicFrame>
      <p:pic>
        <p:nvPicPr>
          <p:cNvPr id="6" name="Grafik 12">
            <a:extLst>
              <a:ext uri="{FF2B5EF4-FFF2-40B4-BE49-F238E27FC236}">
                <a16:creationId xmlns:a16="http://schemas.microsoft.com/office/drawing/2014/main" id="{6F091958-2D4D-4752-B006-EF1743397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0" y="5349875"/>
            <a:ext cx="1412274" cy="1412274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31C383F6-249D-4537-932C-F4142AC3735F}"/>
              </a:ext>
            </a:extLst>
          </p:cNvPr>
          <p:cNvSpPr txBox="1">
            <a:spLocks/>
          </p:cNvSpPr>
          <p:nvPr/>
        </p:nvSpPr>
        <p:spPr>
          <a:xfrm>
            <a:off x="0" y="6521233"/>
            <a:ext cx="1879493" cy="21169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GB" sz="1000" i="1">
                <a:solidFill>
                  <a:schemeClr val="bg1"/>
                </a:solidFill>
                <a:cs typeface="Arial" panose="020B0604020202020204" pitchFamily="34" charset="0"/>
              </a:rPr>
              <a:t>Data on file at Veryan Medical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974147-DAD4-46B4-A5EF-D3A097F2FCE1}"/>
              </a:ext>
            </a:extLst>
          </p:cNvPr>
          <p:cNvSpPr txBox="1"/>
          <p:nvPr/>
        </p:nvSpPr>
        <p:spPr>
          <a:xfrm>
            <a:off x="119852" y="85652"/>
            <a:ext cx="206692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b="1"/>
              <a:t>MIMICS</a:t>
            </a:r>
            <a:r>
              <a:rPr lang="en-GB" sz="3600" b="1" baseline="30000">
                <a:solidFill>
                  <a:srgbClr val="C00000"/>
                </a:solidFill>
              </a:rPr>
              <a:t>3D</a:t>
            </a:r>
            <a:endParaRPr lang="en-GB" sz="3600" b="1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1949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47DEC-0D7E-4C68-89EB-3ECF55A3C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506" y="-206042"/>
            <a:ext cx="10636345" cy="1325033"/>
          </a:xfrm>
        </p:spPr>
        <p:txBody>
          <a:bodyPr>
            <a:normAutofit/>
          </a:bodyPr>
          <a:lstStyle/>
          <a:p>
            <a:r>
              <a:rPr lang="en-GB" sz="4000">
                <a:solidFill>
                  <a:schemeClr val="bg1"/>
                </a:solidFill>
              </a:rPr>
              <a:t>          Freedom from Loss of Primary Stent Patency </a:t>
            </a:r>
            <a:endParaRPr lang="en-GB" sz="4000">
              <a:solidFill>
                <a:schemeClr val="bg1"/>
              </a:solidFill>
              <a:cs typeface="Calibri Light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61FF2AA-6C29-43AA-86A2-C49B815007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111" t="33868" r="22859" b="9208"/>
          <a:stretch/>
        </p:blipFill>
        <p:spPr>
          <a:xfrm>
            <a:off x="3033179" y="1784203"/>
            <a:ext cx="6125641" cy="3526903"/>
          </a:xfr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FAD97D5E-0F4B-47AF-AD23-3684B700D960}"/>
              </a:ext>
            </a:extLst>
          </p:cNvPr>
          <p:cNvCxnSpPr>
            <a:cxnSpLocks/>
          </p:cNvCxnSpPr>
          <p:nvPr/>
        </p:nvCxnSpPr>
        <p:spPr>
          <a:xfrm flipV="1">
            <a:off x="8290910" y="1784203"/>
            <a:ext cx="0" cy="2879188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8113980-26A2-4873-9864-4A7043A58828}"/>
              </a:ext>
            </a:extLst>
          </p:cNvPr>
          <p:cNvCxnSpPr>
            <a:cxnSpLocks/>
          </p:cNvCxnSpPr>
          <p:nvPr/>
        </p:nvCxnSpPr>
        <p:spPr>
          <a:xfrm flipV="1">
            <a:off x="5981639" y="1784203"/>
            <a:ext cx="0" cy="287918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4504669F-F175-460C-B75B-045C3B033C7B}"/>
              </a:ext>
            </a:extLst>
          </p:cNvPr>
          <p:cNvSpPr txBox="1"/>
          <p:nvPr/>
        </p:nvSpPr>
        <p:spPr>
          <a:xfrm>
            <a:off x="6229745" y="1117417"/>
            <a:ext cx="270035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733">
                <a:solidFill>
                  <a:schemeClr val="bg1"/>
                </a:solidFill>
              </a:rPr>
              <a:t>2-year = 76%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40E9464-5A3F-4855-9D35-0FA2281C3EFA}"/>
              </a:ext>
            </a:extLst>
          </p:cNvPr>
          <p:cNvSpPr txBox="1"/>
          <p:nvPr/>
        </p:nvSpPr>
        <p:spPr>
          <a:xfrm>
            <a:off x="3046549" y="1137241"/>
            <a:ext cx="276674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733">
                <a:solidFill>
                  <a:schemeClr val="bg1"/>
                </a:solidFill>
              </a:rPr>
              <a:t>1-year = 88%</a:t>
            </a:r>
          </a:p>
        </p:txBody>
      </p: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265BE10B-3CE2-44F8-A35A-D5844A935C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1494274"/>
              </p:ext>
            </p:extLst>
          </p:nvPr>
        </p:nvGraphicFramePr>
        <p:xfrm>
          <a:off x="871162" y="5464133"/>
          <a:ext cx="10522430" cy="109645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80016">
                  <a:extLst>
                    <a:ext uri="{9D8B030D-6E8A-4147-A177-3AD203B41FA5}">
                      <a16:colId xmlns:a16="http://schemas.microsoft.com/office/drawing/2014/main" val="1928863157"/>
                    </a:ext>
                  </a:extLst>
                </a:gridCol>
                <a:gridCol w="1407069">
                  <a:extLst>
                    <a:ext uri="{9D8B030D-6E8A-4147-A177-3AD203B41FA5}">
                      <a16:colId xmlns:a16="http://schemas.microsoft.com/office/drawing/2014/main" val="1049477740"/>
                    </a:ext>
                  </a:extLst>
                </a:gridCol>
                <a:gridCol w="1407069">
                  <a:extLst>
                    <a:ext uri="{9D8B030D-6E8A-4147-A177-3AD203B41FA5}">
                      <a16:colId xmlns:a16="http://schemas.microsoft.com/office/drawing/2014/main" val="1440818261"/>
                    </a:ext>
                  </a:extLst>
                </a:gridCol>
                <a:gridCol w="1407069">
                  <a:extLst>
                    <a:ext uri="{9D8B030D-6E8A-4147-A177-3AD203B41FA5}">
                      <a16:colId xmlns:a16="http://schemas.microsoft.com/office/drawing/2014/main" val="3140009200"/>
                    </a:ext>
                  </a:extLst>
                </a:gridCol>
                <a:gridCol w="1407069">
                  <a:extLst>
                    <a:ext uri="{9D8B030D-6E8A-4147-A177-3AD203B41FA5}">
                      <a16:colId xmlns:a16="http://schemas.microsoft.com/office/drawing/2014/main" val="588258073"/>
                    </a:ext>
                  </a:extLst>
                </a:gridCol>
                <a:gridCol w="1407069">
                  <a:extLst>
                    <a:ext uri="{9D8B030D-6E8A-4147-A177-3AD203B41FA5}">
                      <a16:colId xmlns:a16="http://schemas.microsoft.com/office/drawing/2014/main" val="2104847960"/>
                    </a:ext>
                  </a:extLst>
                </a:gridCol>
                <a:gridCol w="1407069">
                  <a:extLst>
                    <a:ext uri="{9D8B030D-6E8A-4147-A177-3AD203B41FA5}">
                      <a16:colId xmlns:a16="http://schemas.microsoft.com/office/drawing/2014/main" val="1255834542"/>
                    </a:ext>
                  </a:extLst>
                </a:gridCol>
              </a:tblGrid>
              <a:tr h="16543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  <a:t>Days Since Index Procedure</a:t>
                      </a:r>
                      <a:endParaRPr lang="en-GB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en-GB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  <a:t>30</a:t>
                      </a:r>
                      <a:endParaRPr lang="en-GB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  <a:t>365</a:t>
                      </a:r>
                      <a:endParaRPr lang="en-GB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  <a:t>395</a:t>
                      </a:r>
                      <a:endParaRPr lang="en-GB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  <a:t>730</a:t>
                      </a:r>
                      <a:endParaRPr lang="en-GB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  <a:t>790</a:t>
                      </a:r>
                      <a:endParaRPr lang="en-GB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195090"/>
                  </a:ext>
                </a:extLst>
              </a:tr>
              <a:tr h="3393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  <a:t>KM Estimate (95% CI) PSVR&gt;2.0 </a:t>
                      </a:r>
                      <a:endParaRPr lang="en-GB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  <a:t>100.0%</a:t>
                      </a:r>
                      <a:b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  <a:t>(100.0%,100.0%)</a:t>
                      </a:r>
                      <a:endParaRPr lang="en-GB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  <a:t>99.8%</a:t>
                      </a:r>
                      <a:b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  <a:t>(99.3%,100.0%)</a:t>
                      </a:r>
                      <a:endParaRPr lang="en-GB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  <a:t>87.7%</a:t>
                      </a:r>
                      <a:b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  <a:t>(84.5%,90.9%)</a:t>
                      </a:r>
                      <a:endParaRPr lang="en-GB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  <a:t>83.1%</a:t>
                      </a:r>
                      <a:b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  <a:t>(79.4%,86.8%)</a:t>
                      </a:r>
                      <a:endParaRPr lang="en-GB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  <a:t>76.2%</a:t>
                      </a:r>
                      <a:b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  <a:t>(72.0%,80.4%)</a:t>
                      </a:r>
                      <a:endParaRPr lang="en-GB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  <a:t>71.2%</a:t>
                      </a:r>
                      <a:b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  <a:t>(66.5%,75.9%)</a:t>
                      </a:r>
                      <a:endParaRPr lang="en-GB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2156288"/>
                  </a:ext>
                </a:extLst>
              </a:tr>
              <a:tr h="1654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  <a:t>Number Failed</a:t>
                      </a:r>
                      <a:endParaRPr lang="en-GB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  <a:t>0</a:t>
                      </a:r>
                      <a:endParaRPr lang="en-GB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  <a:endParaRPr lang="en-GB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  <a:t>50</a:t>
                      </a:r>
                      <a:endParaRPr lang="en-GB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  <a:t>68</a:t>
                      </a:r>
                      <a:endParaRPr lang="en-GB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  <a:t>94</a:t>
                      </a:r>
                      <a:endParaRPr lang="en-GB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  <a:t>108</a:t>
                      </a:r>
                      <a:endParaRPr lang="en-GB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6318555"/>
                  </a:ext>
                </a:extLst>
              </a:tr>
              <a:tr h="1654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  <a:t>Number Remaining at Risk</a:t>
                      </a:r>
                      <a:endParaRPr lang="en-GB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  <a:t>463</a:t>
                      </a:r>
                      <a:endParaRPr lang="en-GB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  <a:t>438</a:t>
                      </a:r>
                      <a:endParaRPr lang="en-GB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  <a:t>349</a:t>
                      </a:r>
                      <a:endParaRPr lang="en-GB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  <a:t>324</a:t>
                      </a:r>
                      <a:endParaRPr lang="en-GB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  <a:t>249</a:t>
                      </a:r>
                      <a:endParaRPr lang="en-GB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  <a:t>163</a:t>
                      </a:r>
                      <a:endParaRPr lang="en-GB" sz="14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4584855"/>
                  </a:ext>
                </a:extLst>
              </a:tr>
            </a:tbl>
          </a:graphicData>
        </a:graphic>
      </p:graphicFrame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76DE8D22-D587-4E69-9A56-7F5DCF68BCBE}"/>
              </a:ext>
            </a:extLst>
          </p:cNvPr>
          <p:cNvSpPr txBox="1">
            <a:spLocks/>
          </p:cNvSpPr>
          <p:nvPr/>
        </p:nvSpPr>
        <p:spPr>
          <a:xfrm>
            <a:off x="-68585" y="6604479"/>
            <a:ext cx="1879493" cy="21169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GB" sz="1000" i="1">
                <a:solidFill>
                  <a:schemeClr val="bg1"/>
                </a:solidFill>
                <a:cs typeface="Arial" panose="020B0604020202020204" pitchFamily="34" charset="0"/>
              </a:rPr>
              <a:t>Data on file at Veryan Medical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E4B4D7-B08A-4EC3-B104-D3A0F1B483E1}"/>
              </a:ext>
            </a:extLst>
          </p:cNvPr>
          <p:cNvSpPr txBox="1"/>
          <p:nvPr/>
        </p:nvSpPr>
        <p:spPr>
          <a:xfrm>
            <a:off x="119852" y="85652"/>
            <a:ext cx="206692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b="1"/>
              <a:t>MIMICS</a:t>
            </a:r>
            <a:r>
              <a:rPr lang="en-GB" sz="3600" b="1" baseline="30000">
                <a:solidFill>
                  <a:srgbClr val="C00000"/>
                </a:solidFill>
              </a:rPr>
              <a:t>3D</a:t>
            </a:r>
            <a:endParaRPr lang="en-GB" sz="3600" b="1">
              <a:solidFill>
                <a:srgbClr val="C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178261-396B-41C0-8B0B-584A84B912BC}"/>
              </a:ext>
            </a:extLst>
          </p:cNvPr>
          <p:cNvSpPr txBox="1"/>
          <p:nvPr/>
        </p:nvSpPr>
        <p:spPr>
          <a:xfrm>
            <a:off x="117857" y="3099463"/>
            <a:ext cx="2607346" cy="236988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000" i="1">
                <a:solidFill>
                  <a:srgbClr val="FFFFFF"/>
                </a:solidFill>
                <a:latin typeface="Calibri Light"/>
                <a:cs typeface="Calibri Light"/>
              </a:rPr>
              <a:t>Per protocol analysis</a:t>
            </a:r>
            <a:endParaRPr lang="en-US"/>
          </a:p>
          <a:p>
            <a:endParaRPr lang="en-GB" sz="1000" i="1">
              <a:solidFill>
                <a:srgbClr val="FFFFFF"/>
              </a:solidFill>
              <a:latin typeface="Calibri Light"/>
              <a:cs typeface="Calibri Light"/>
            </a:endParaRPr>
          </a:p>
          <a:p>
            <a:r>
              <a:rPr lang="en-GB" sz="1000">
                <a:solidFill>
                  <a:srgbClr val="FFFFFF"/>
                </a:solidFill>
                <a:latin typeface="Calibri Light"/>
                <a:ea typeface="+mn-lt"/>
                <a:cs typeface="Calibri Light"/>
              </a:rPr>
              <a:t>Subjects are considered patent only up to the first indication of loss of patency. Subjects are censored at their last known follow-up (regardless of patency assessment).'</a:t>
            </a:r>
            <a:endParaRPr lang="en-GB">
              <a:solidFill>
                <a:srgbClr val="FFFFFF"/>
              </a:solidFill>
              <a:latin typeface="Calibri Light"/>
              <a:cs typeface="Calibri Light"/>
            </a:endParaRPr>
          </a:p>
          <a:p>
            <a:br>
              <a:rPr lang="en-US">
                <a:solidFill>
                  <a:srgbClr val="FFFFFF"/>
                </a:solidFill>
                <a:latin typeface="Calibri Light"/>
                <a:cs typeface="Calibri Light"/>
              </a:rPr>
            </a:br>
            <a:r>
              <a:rPr lang="en-GB" sz="1000">
                <a:solidFill>
                  <a:srgbClr val="FFFFFF"/>
                </a:solidFill>
                <a:latin typeface="Calibri Light"/>
                <a:ea typeface="+mn-lt"/>
                <a:cs typeface="Calibri Light"/>
              </a:rPr>
              <a:t> 'Patency is defined as the composite of (1) freedom from more than 50% restenosis within the stented segment as observed by DUS or Angiography and</a:t>
            </a:r>
            <a:endParaRPr lang="en-GB">
              <a:solidFill>
                <a:srgbClr val="FFFFFF"/>
              </a:solidFill>
              <a:latin typeface="Calibri Light"/>
              <a:cs typeface="Calibri Light"/>
            </a:endParaRPr>
          </a:p>
          <a:p>
            <a:r>
              <a:rPr lang="en-GB" sz="1000">
                <a:solidFill>
                  <a:srgbClr val="FFFFFF"/>
                </a:solidFill>
                <a:latin typeface="Calibri Light"/>
                <a:ea typeface="+mn-lt"/>
                <a:cs typeface="Calibri Light"/>
              </a:rPr>
              <a:t>(2) freedom from clinically-driven target lesion revascularisation (TLR)'</a:t>
            </a:r>
            <a:endParaRPr lang="en-GB">
              <a:solidFill>
                <a:srgbClr val="FFFFFF"/>
              </a:solidFill>
              <a:latin typeface="Calibri Light"/>
              <a:cs typeface="Calibri Light"/>
            </a:endParaRPr>
          </a:p>
          <a:p>
            <a:endParaRPr lang="en-GB" sz="1000" i="1">
              <a:solidFill>
                <a:srgbClr val="FFFFFF"/>
              </a:solidFill>
              <a:latin typeface="Calibri Light"/>
              <a:cs typeface="Calibri Light"/>
            </a:endParaRPr>
          </a:p>
        </p:txBody>
      </p:sp>
    </p:spTree>
    <p:extLst>
      <p:ext uri="{BB962C8B-B14F-4D97-AF65-F5344CB8AC3E}">
        <p14:creationId xmlns:p14="http://schemas.microsoft.com/office/powerpoint/2010/main" val="1761522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7A1D7-70B5-4270-843E-088690ACF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9592" y="8135"/>
            <a:ext cx="9462314" cy="1325033"/>
          </a:xfrm>
        </p:spPr>
        <p:txBody>
          <a:bodyPr>
            <a:normAutofit/>
          </a:bodyPr>
          <a:lstStyle/>
          <a:p>
            <a:pPr algn="ctr"/>
            <a:r>
              <a:rPr lang="en-GB" sz="4000">
                <a:solidFill>
                  <a:schemeClr val="bg1"/>
                </a:solidFill>
              </a:rPr>
              <a:t>Freedom from clinically-driven target lesion revascularisation (CDTLR) 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03BE4E8-FD22-44DB-9031-859ADA5AA9DF}"/>
              </a:ext>
            </a:extLst>
          </p:cNvPr>
          <p:cNvPicPr>
            <a:picLocks noGrp="1"/>
          </p:cNvPicPr>
          <p:nvPr>
            <p:ph idx="1"/>
          </p:nvPr>
        </p:nvPicPr>
        <p:blipFill rotWithShape="1">
          <a:blip r:embed="rId2"/>
          <a:srcRect l="8475" t="25999" r="49886" b="31357"/>
          <a:stretch/>
        </p:blipFill>
        <p:spPr bwMode="auto">
          <a:xfrm>
            <a:off x="3058214" y="2200978"/>
            <a:ext cx="6104949" cy="32773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C06A93-18B2-4395-82C0-62393BE4ECE6}"/>
              </a:ext>
            </a:extLst>
          </p:cNvPr>
          <p:cNvSpPr txBox="1"/>
          <p:nvPr/>
        </p:nvSpPr>
        <p:spPr>
          <a:xfrm>
            <a:off x="6317443" y="1502723"/>
            <a:ext cx="2879699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733">
                <a:solidFill>
                  <a:schemeClr val="bg1"/>
                </a:solidFill>
              </a:rPr>
              <a:t>2-years = 84%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009BE5D-BA70-4CEC-8577-F98068C0F4F4}"/>
              </a:ext>
            </a:extLst>
          </p:cNvPr>
          <p:cNvCxnSpPr>
            <a:cxnSpLocks/>
          </p:cNvCxnSpPr>
          <p:nvPr/>
        </p:nvCxnSpPr>
        <p:spPr>
          <a:xfrm flipV="1">
            <a:off x="6317443" y="2176412"/>
            <a:ext cx="0" cy="301349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A9CE873-9F38-4F13-B892-68273ABC035C}"/>
              </a:ext>
            </a:extLst>
          </p:cNvPr>
          <p:cNvCxnSpPr>
            <a:cxnSpLocks/>
          </p:cNvCxnSpPr>
          <p:nvPr/>
        </p:nvCxnSpPr>
        <p:spPr>
          <a:xfrm flipV="1">
            <a:off x="8799340" y="2200978"/>
            <a:ext cx="0" cy="296436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0514CBA7-A248-44B4-BE6A-EB613800FE87}"/>
              </a:ext>
            </a:extLst>
          </p:cNvPr>
          <p:cNvSpPr txBox="1"/>
          <p:nvPr/>
        </p:nvSpPr>
        <p:spPr>
          <a:xfrm>
            <a:off x="3193226" y="1502723"/>
            <a:ext cx="2700355" cy="6667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733">
                <a:solidFill>
                  <a:schemeClr val="bg1"/>
                </a:solidFill>
              </a:rPr>
              <a:t>1-year = 92%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7B0BAEE0-6C22-4F72-8882-ADC93566D1F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6912739"/>
              </p:ext>
            </p:extLst>
          </p:nvPr>
        </p:nvGraphicFramePr>
        <p:xfrm>
          <a:off x="849469" y="5653020"/>
          <a:ext cx="10522437" cy="7690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4493">
                  <a:extLst>
                    <a:ext uri="{9D8B030D-6E8A-4147-A177-3AD203B41FA5}">
                      <a16:colId xmlns:a16="http://schemas.microsoft.com/office/drawing/2014/main" val="1928863157"/>
                    </a:ext>
                  </a:extLst>
                </a:gridCol>
                <a:gridCol w="1004216">
                  <a:extLst>
                    <a:ext uri="{9D8B030D-6E8A-4147-A177-3AD203B41FA5}">
                      <a16:colId xmlns:a16="http://schemas.microsoft.com/office/drawing/2014/main" val="1049477740"/>
                    </a:ext>
                  </a:extLst>
                </a:gridCol>
                <a:gridCol w="1004216">
                  <a:extLst>
                    <a:ext uri="{9D8B030D-6E8A-4147-A177-3AD203B41FA5}">
                      <a16:colId xmlns:a16="http://schemas.microsoft.com/office/drawing/2014/main" val="1440818261"/>
                    </a:ext>
                  </a:extLst>
                </a:gridCol>
                <a:gridCol w="1004216">
                  <a:extLst>
                    <a:ext uri="{9D8B030D-6E8A-4147-A177-3AD203B41FA5}">
                      <a16:colId xmlns:a16="http://schemas.microsoft.com/office/drawing/2014/main" val="3140009200"/>
                    </a:ext>
                  </a:extLst>
                </a:gridCol>
                <a:gridCol w="1004216">
                  <a:extLst>
                    <a:ext uri="{9D8B030D-6E8A-4147-A177-3AD203B41FA5}">
                      <a16:colId xmlns:a16="http://schemas.microsoft.com/office/drawing/2014/main" val="588258073"/>
                    </a:ext>
                  </a:extLst>
                </a:gridCol>
                <a:gridCol w="1004216">
                  <a:extLst>
                    <a:ext uri="{9D8B030D-6E8A-4147-A177-3AD203B41FA5}">
                      <a16:colId xmlns:a16="http://schemas.microsoft.com/office/drawing/2014/main" val="2104847960"/>
                    </a:ext>
                  </a:extLst>
                </a:gridCol>
                <a:gridCol w="1004216">
                  <a:extLst>
                    <a:ext uri="{9D8B030D-6E8A-4147-A177-3AD203B41FA5}">
                      <a16:colId xmlns:a16="http://schemas.microsoft.com/office/drawing/2014/main" val="1255834542"/>
                    </a:ext>
                  </a:extLst>
                </a:gridCol>
                <a:gridCol w="1004216">
                  <a:extLst>
                    <a:ext uri="{9D8B030D-6E8A-4147-A177-3AD203B41FA5}">
                      <a16:colId xmlns:a16="http://schemas.microsoft.com/office/drawing/2014/main" val="4287815335"/>
                    </a:ext>
                  </a:extLst>
                </a:gridCol>
                <a:gridCol w="1004216">
                  <a:extLst>
                    <a:ext uri="{9D8B030D-6E8A-4147-A177-3AD203B41FA5}">
                      <a16:colId xmlns:a16="http://schemas.microsoft.com/office/drawing/2014/main" val="3964480126"/>
                    </a:ext>
                  </a:extLst>
                </a:gridCol>
                <a:gridCol w="1004216">
                  <a:extLst>
                    <a:ext uri="{9D8B030D-6E8A-4147-A177-3AD203B41FA5}">
                      <a16:colId xmlns:a16="http://schemas.microsoft.com/office/drawing/2014/main" val="3751544052"/>
                    </a:ext>
                  </a:extLst>
                </a:gridCol>
              </a:tblGrid>
              <a:tr h="25511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GB" sz="14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Day</a:t>
                      </a: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270</a:t>
                      </a: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360</a:t>
                      </a: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540</a:t>
                      </a: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630</a:t>
                      </a:r>
                    </a:p>
                  </a:txBody>
                  <a:tcPr marL="0" marR="0" marT="0" marB="0" anchor="b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720</a:t>
                      </a:r>
                    </a:p>
                  </a:txBody>
                  <a:tcPr marL="0" marR="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195090"/>
                  </a:ext>
                </a:extLst>
              </a:tr>
              <a:tr h="26490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GB" sz="14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Number at risk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463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421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411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386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371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344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335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326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290</a:t>
                      </a: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2156288"/>
                  </a:ext>
                </a:extLst>
              </a:tr>
              <a:tr h="24902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</a:pPr>
                      <a:r>
                        <a:rPr lang="en-GB" sz="14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Survival probability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99.1%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97.9%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94.3%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91.8%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87.6%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86.3%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85.3%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4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83.6%</a:t>
                      </a: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4584855"/>
                  </a:ext>
                </a:extLst>
              </a:tr>
            </a:tbl>
          </a:graphicData>
        </a:graphic>
      </p:graphicFrame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1B609B3C-1379-4ACC-A461-80C09C1A9472}"/>
              </a:ext>
            </a:extLst>
          </p:cNvPr>
          <p:cNvSpPr txBox="1">
            <a:spLocks/>
          </p:cNvSpPr>
          <p:nvPr/>
        </p:nvSpPr>
        <p:spPr>
          <a:xfrm>
            <a:off x="-68585" y="6604479"/>
            <a:ext cx="1879493" cy="21169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GB" sz="1000" i="1">
                <a:solidFill>
                  <a:schemeClr val="bg1"/>
                </a:solidFill>
                <a:cs typeface="Arial" panose="020B0604020202020204" pitchFamily="34" charset="0"/>
              </a:rPr>
              <a:t>Data on file at Veryan Medical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C0E6DF0-B7A4-45BB-BACF-345EAEC3D22D}"/>
              </a:ext>
            </a:extLst>
          </p:cNvPr>
          <p:cNvSpPr txBox="1"/>
          <p:nvPr/>
        </p:nvSpPr>
        <p:spPr>
          <a:xfrm>
            <a:off x="119852" y="85652"/>
            <a:ext cx="206692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b="1"/>
              <a:t>MIMICS</a:t>
            </a:r>
            <a:r>
              <a:rPr lang="en-GB" sz="3600" b="1" baseline="30000">
                <a:solidFill>
                  <a:srgbClr val="C00000"/>
                </a:solidFill>
              </a:rPr>
              <a:t>3D</a:t>
            </a:r>
            <a:endParaRPr lang="en-GB" sz="3600" b="1">
              <a:solidFill>
                <a:srgbClr val="C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8186029-9186-4A29-A424-BCC96E3CE338}"/>
              </a:ext>
            </a:extLst>
          </p:cNvPr>
          <p:cNvSpPr txBox="1"/>
          <p:nvPr/>
        </p:nvSpPr>
        <p:spPr>
          <a:xfrm>
            <a:off x="177728" y="3992091"/>
            <a:ext cx="2607346" cy="40011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GB" sz="1000" i="1">
                <a:solidFill>
                  <a:schemeClr val="bg1"/>
                </a:solidFill>
                <a:latin typeface="Arial"/>
                <a:cs typeface="Arial"/>
              </a:rPr>
              <a:t>Subjects are censored at their last known follow-up or death</a:t>
            </a:r>
            <a:endParaRPr lang="en-IE" sz="1000" i="1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893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>
            <a:extLst>
              <a:ext uri="{FF2B5EF4-FFF2-40B4-BE49-F238E27FC236}">
                <a16:creationId xmlns:a16="http://schemas.microsoft.com/office/drawing/2014/main" id="{E2139244-3DFA-42BD-8909-2A65628B5B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24595"/>
          <a:stretch/>
        </p:blipFill>
        <p:spPr>
          <a:xfrm>
            <a:off x="3235569" y="1068663"/>
            <a:ext cx="5835169" cy="366664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6F178E-42D4-4E44-9E65-F6B39D1E0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7751" y="-219530"/>
            <a:ext cx="10885998" cy="1325563"/>
          </a:xfrm>
        </p:spPr>
        <p:txBody>
          <a:bodyPr>
            <a:normAutofit/>
          </a:bodyPr>
          <a:lstStyle/>
          <a:p>
            <a:r>
              <a:rPr lang="en-GB" sz="3600">
                <a:solidFill>
                  <a:schemeClr val="bg1"/>
                </a:solidFill>
              </a:rPr>
              <a:t>Freedom from CDTLR at 2 years: DCB vs no-DCB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49C1876-4440-4097-9600-25C99BC1F8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4618322"/>
              </p:ext>
            </p:extLst>
          </p:nvPr>
        </p:nvGraphicFramePr>
        <p:xfrm>
          <a:off x="891934" y="5867725"/>
          <a:ext cx="10522437" cy="7254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84493">
                  <a:extLst>
                    <a:ext uri="{9D8B030D-6E8A-4147-A177-3AD203B41FA5}">
                      <a16:colId xmlns:a16="http://schemas.microsoft.com/office/drawing/2014/main" val="1928863157"/>
                    </a:ext>
                  </a:extLst>
                </a:gridCol>
                <a:gridCol w="1004216">
                  <a:extLst>
                    <a:ext uri="{9D8B030D-6E8A-4147-A177-3AD203B41FA5}">
                      <a16:colId xmlns:a16="http://schemas.microsoft.com/office/drawing/2014/main" val="1049477740"/>
                    </a:ext>
                  </a:extLst>
                </a:gridCol>
                <a:gridCol w="1004216">
                  <a:extLst>
                    <a:ext uri="{9D8B030D-6E8A-4147-A177-3AD203B41FA5}">
                      <a16:colId xmlns:a16="http://schemas.microsoft.com/office/drawing/2014/main" val="1440818261"/>
                    </a:ext>
                  </a:extLst>
                </a:gridCol>
                <a:gridCol w="1004216">
                  <a:extLst>
                    <a:ext uri="{9D8B030D-6E8A-4147-A177-3AD203B41FA5}">
                      <a16:colId xmlns:a16="http://schemas.microsoft.com/office/drawing/2014/main" val="3140009200"/>
                    </a:ext>
                  </a:extLst>
                </a:gridCol>
                <a:gridCol w="1004216">
                  <a:extLst>
                    <a:ext uri="{9D8B030D-6E8A-4147-A177-3AD203B41FA5}">
                      <a16:colId xmlns:a16="http://schemas.microsoft.com/office/drawing/2014/main" val="588258073"/>
                    </a:ext>
                  </a:extLst>
                </a:gridCol>
                <a:gridCol w="1004216">
                  <a:extLst>
                    <a:ext uri="{9D8B030D-6E8A-4147-A177-3AD203B41FA5}">
                      <a16:colId xmlns:a16="http://schemas.microsoft.com/office/drawing/2014/main" val="2104847960"/>
                    </a:ext>
                  </a:extLst>
                </a:gridCol>
                <a:gridCol w="1004216">
                  <a:extLst>
                    <a:ext uri="{9D8B030D-6E8A-4147-A177-3AD203B41FA5}">
                      <a16:colId xmlns:a16="http://schemas.microsoft.com/office/drawing/2014/main" val="1255834542"/>
                    </a:ext>
                  </a:extLst>
                </a:gridCol>
                <a:gridCol w="1004216">
                  <a:extLst>
                    <a:ext uri="{9D8B030D-6E8A-4147-A177-3AD203B41FA5}">
                      <a16:colId xmlns:a16="http://schemas.microsoft.com/office/drawing/2014/main" val="1132485188"/>
                    </a:ext>
                  </a:extLst>
                </a:gridCol>
                <a:gridCol w="1004216">
                  <a:extLst>
                    <a:ext uri="{9D8B030D-6E8A-4147-A177-3AD203B41FA5}">
                      <a16:colId xmlns:a16="http://schemas.microsoft.com/office/drawing/2014/main" val="2168257173"/>
                    </a:ext>
                  </a:extLst>
                </a:gridCol>
                <a:gridCol w="1004216">
                  <a:extLst>
                    <a:ext uri="{9D8B030D-6E8A-4147-A177-3AD203B41FA5}">
                      <a16:colId xmlns:a16="http://schemas.microsoft.com/office/drawing/2014/main" val="3266321083"/>
                    </a:ext>
                  </a:extLst>
                </a:gridCol>
              </a:tblGrid>
              <a:tr h="2732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DCB = NO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238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211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206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195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185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173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167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162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141</a:t>
                      </a: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2156288"/>
                  </a:ext>
                </a:extLst>
              </a:tr>
              <a:tr h="24203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DCB = YES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225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210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205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191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186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171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168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164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149</a:t>
                      </a: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6318555"/>
                  </a:ext>
                </a:extLst>
              </a:tr>
              <a:tr h="2101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TIME (DAYS)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270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360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540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630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720</a:t>
                      </a: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4584855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A9A2B622-5445-4B3B-9638-3C373F295A34}"/>
              </a:ext>
            </a:extLst>
          </p:cNvPr>
          <p:cNvSpPr txBox="1"/>
          <p:nvPr/>
        </p:nvSpPr>
        <p:spPr>
          <a:xfrm>
            <a:off x="3959928" y="3659718"/>
            <a:ext cx="139286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2400">
                <a:solidFill>
                  <a:srgbClr val="2F5597"/>
                </a:solidFill>
              </a:rPr>
              <a:t>P= 0.22</a:t>
            </a:r>
          </a:p>
        </p:txBody>
      </p:sp>
      <p:pic>
        <p:nvPicPr>
          <p:cNvPr id="13" name="Content Placeholder 4">
            <a:extLst>
              <a:ext uri="{FF2B5EF4-FFF2-40B4-BE49-F238E27FC236}">
                <a16:creationId xmlns:a16="http://schemas.microsoft.com/office/drawing/2014/main" id="{0F994A62-39A7-428C-92CE-16FC84606D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014" t="693" r="33551" b="95695"/>
          <a:stretch/>
        </p:blipFill>
        <p:spPr>
          <a:xfrm>
            <a:off x="4603898" y="1094730"/>
            <a:ext cx="3440439" cy="461665"/>
          </a:xfrm>
          <a:prstGeom prst="rect">
            <a:avLst/>
          </a:prstGeom>
        </p:spPr>
      </p:pic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6113E3C9-0C48-4D06-AAEF-D44A8C87021B}"/>
              </a:ext>
            </a:extLst>
          </p:cNvPr>
          <p:cNvSpPr txBox="1">
            <a:spLocks/>
          </p:cNvSpPr>
          <p:nvPr/>
        </p:nvSpPr>
        <p:spPr>
          <a:xfrm>
            <a:off x="-68585" y="6604479"/>
            <a:ext cx="1879493" cy="21169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GB" sz="1000" i="1">
                <a:solidFill>
                  <a:schemeClr val="bg1"/>
                </a:solidFill>
                <a:cs typeface="Arial" panose="020B0604020202020204" pitchFamily="34" charset="0"/>
              </a:rPr>
              <a:t>Data on file at Veryan Medical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D71AB1-D466-49E5-BDB6-2202ECF62745}"/>
              </a:ext>
            </a:extLst>
          </p:cNvPr>
          <p:cNvSpPr txBox="1"/>
          <p:nvPr/>
        </p:nvSpPr>
        <p:spPr>
          <a:xfrm>
            <a:off x="8496241" y="3294142"/>
            <a:ext cx="3495461" cy="9233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addition of paclitaxel 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</a:rPr>
              <a:t>by use of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 a DCB adds no benefit to clinical outcome in this study.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3929D9-7A91-4A28-81F5-9DF193A86EE1}"/>
              </a:ext>
            </a:extLst>
          </p:cNvPr>
          <p:cNvSpPr txBox="1"/>
          <p:nvPr/>
        </p:nvSpPr>
        <p:spPr>
          <a:xfrm>
            <a:off x="119852" y="85652"/>
            <a:ext cx="2066925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3600" b="1"/>
              <a:t>MIMICS</a:t>
            </a:r>
            <a:r>
              <a:rPr lang="en-GB" sz="3600" b="1" baseline="30000">
                <a:solidFill>
                  <a:srgbClr val="C00000"/>
                </a:solidFill>
              </a:rPr>
              <a:t>3D</a:t>
            </a:r>
            <a:endParaRPr lang="en-GB" sz="3600" b="1">
              <a:solidFill>
                <a:srgbClr val="C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55E04D-CFCE-4242-9E0F-AF11C9A88312}"/>
              </a:ext>
            </a:extLst>
          </p:cNvPr>
          <p:cNvSpPr txBox="1"/>
          <p:nvPr/>
        </p:nvSpPr>
        <p:spPr>
          <a:xfrm flipH="1">
            <a:off x="781840" y="5525126"/>
            <a:ext cx="24537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>
                <a:solidFill>
                  <a:schemeClr val="bg1"/>
                </a:solidFill>
              </a:rPr>
              <a:t>Number at risk</a:t>
            </a:r>
          </a:p>
        </p:txBody>
      </p:sp>
      <p:graphicFrame>
        <p:nvGraphicFramePr>
          <p:cNvPr id="17" name="Table 16">
            <a:extLst>
              <a:ext uri="{FF2B5EF4-FFF2-40B4-BE49-F238E27FC236}">
                <a16:creationId xmlns:a16="http://schemas.microsoft.com/office/drawing/2014/main" id="{79679590-6ECE-4862-8967-D395DE37DA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1221624"/>
              </p:ext>
            </p:extLst>
          </p:nvPr>
        </p:nvGraphicFramePr>
        <p:xfrm>
          <a:off x="2698728" y="4859434"/>
          <a:ext cx="6794543" cy="78873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91023">
                  <a:extLst>
                    <a:ext uri="{9D8B030D-6E8A-4147-A177-3AD203B41FA5}">
                      <a16:colId xmlns:a16="http://schemas.microsoft.com/office/drawing/2014/main" val="1928863157"/>
                    </a:ext>
                  </a:extLst>
                </a:gridCol>
                <a:gridCol w="443708">
                  <a:extLst>
                    <a:ext uri="{9D8B030D-6E8A-4147-A177-3AD203B41FA5}">
                      <a16:colId xmlns:a16="http://schemas.microsoft.com/office/drawing/2014/main" val="1049477740"/>
                    </a:ext>
                  </a:extLst>
                </a:gridCol>
                <a:gridCol w="457683">
                  <a:extLst>
                    <a:ext uri="{9D8B030D-6E8A-4147-A177-3AD203B41FA5}">
                      <a16:colId xmlns:a16="http://schemas.microsoft.com/office/drawing/2014/main" val="1440818261"/>
                    </a:ext>
                  </a:extLst>
                </a:gridCol>
                <a:gridCol w="426239">
                  <a:extLst>
                    <a:ext uri="{9D8B030D-6E8A-4147-A177-3AD203B41FA5}">
                      <a16:colId xmlns:a16="http://schemas.microsoft.com/office/drawing/2014/main" val="3140009200"/>
                    </a:ext>
                  </a:extLst>
                </a:gridCol>
                <a:gridCol w="468164">
                  <a:extLst>
                    <a:ext uri="{9D8B030D-6E8A-4147-A177-3AD203B41FA5}">
                      <a16:colId xmlns:a16="http://schemas.microsoft.com/office/drawing/2014/main" val="588258073"/>
                    </a:ext>
                  </a:extLst>
                </a:gridCol>
                <a:gridCol w="436721">
                  <a:extLst>
                    <a:ext uri="{9D8B030D-6E8A-4147-A177-3AD203B41FA5}">
                      <a16:colId xmlns:a16="http://schemas.microsoft.com/office/drawing/2014/main" val="2104847960"/>
                    </a:ext>
                  </a:extLst>
                </a:gridCol>
                <a:gridCol w="496114">
                  <a:extLst>
                    <a:ext uri="{9D8B030D-6E8A-4147-A177-3AD203B41FA5}">
                      <a16:colId xmlns:a16="http://schemas.microsoft.com/office/drawing/2014/main" val="1255834542"/>
                    </a:ext>
                  </a:extLst>
                </a:gridCol>
                <a:gridCol w="590446">
                  <a:extLst>
                    <a:ext uri="{9D8B030D-6E8A-4147-A177-3AD203B41FA5}">
                      <a16:colId xmlns:a16="http://schemas.microsoft.com/office/drawing/2014/main" val="1132485188"/>
                    </a:ext>
                  </a:extLst>
                </a:gridCol>
                <a:gridCol w="545027">
                  <a:extLst>
                    <a:ext uri="{9D8B030D-6E8A-4147-A177-3AD203B41FA5}">
                      <a16:colId xmlns:a16="http://schemas.microsoft.com/office/drawing/2014/main" val="2168257173"/>
                    </a:ext>
                  </a:extLst>
                </a:gridCol>
                <a:gridCol w="439418">
                  <a:extLst>
                    <a:ext uri="{9D8B030D-6E8A-4147-A177-3AD203B41FA5}">
                      <a16:colId xmlns:a16="http://schemas.microsoft.com/office/drawing/2014/main" val="3266321083"/>
                    </a:ext>
                  </a:extLst>
                </a:gridCol>
              </a:tblGrid>
              <a:tr h="31906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endParaRPr lang="en-GB" sz="120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180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270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360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450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540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630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720</a:t>
                      </a: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2156288"/>
                  </a:ext>
                </a:extLst>
              </a:tr>
              <a:tr h="2826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Survival probability – DCB = NO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99.5%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98.6%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94.7%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91.3%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89.3%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87.7%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87.2%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85.5%</a:t>
                      </a: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06318555"/>
                  </a:ext>
                </a:extLst>
              </a:tr>
              <a:tr h="1410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Survival probability – DCB + YES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100%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98.6%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97.2%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93.8%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92.3%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85.8%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84.8%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83.3%</a:t>
                      </a: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GB" sz="120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81.7%</a:t>
                      </a:r>
                    </a:p>
                  </a:txBody>
                  <a:tcPr marL="0" marR="0" marT="0" marB="0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94584855"/>
                  </a:ext>
                </a:extLst>
              </a:tr>
            </a:tbl>
          </a:graphicData>
        </a:graphic>
      </p:graphicFrame>
      <p:sp>
        <p:nvSpPr>
          <p:cNvPr id="18" name="TextBox 17">
            <a:extLst>
              <a:ext uri="{FF2B5EF4-FFF2-40B4-BE49-F238E27FC236}">
                <a16:creationId xmlns:a16="http://schemas.microsoft.com/office/drawing/2014/main" id="{CEA41CC0-101A-4969-A6D9-5CE099CCC56D}"/>
              </a:ext>
            </a:extLst>
          </p:cNvPr>
          <p:cNvSpPr txBox="1"/>
          <p:nvPr/>
        </p:nvSpPr>
        <p:spPr>
          <a:xfrm>
            <a:off x="8496241" y="2434671"/>
            <a:ext cx="3495461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/>
              <a:t>No statistical difference between the DCB and no-DCB cohorts </a:t>
            </a:r>
          </a:p>
        </p:txBody>
      </p:sp>
    </p:spTree>
    <p:extLst>
      <p:ext uri="{BB962C8B-B14F-4D97-AF65-F5344CB8AC3E}">
        <p14:creationId xmlns:p14="http://schemas.microsoft.com/office/powerpoint/2010/main" val="189381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56D725-9B97-4029-8317-443AD886B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987" y="446861"/>
            <a:ext cx="12492437" cy="713455"/>
          </a:xfrm>
        </p:spPr>
        <p:txBody>
          <a:bodyPr>
            <a:noAutofit/>
          </a:bodyPr>
          <a:lstStyle/>
          <a:p>
            <a:r>
              <a:rPr lang="en-GB" sz="4000">
                <a:solidFill>
                  <a:schemeClr val="bg1"/>
                </a:solidFill>
              </a:rPr>
              <a:t> Industry Study Comparisons-Freedom from CDTLR</a:t>
            </a:r>
            <a:br>
              <a:rPr lang="en-GB" sz="4000">
                <a:solidFill>
                  <a:schemeClr val="bg1"/>
                </a:solidFill>
              </a:rPr>
            </a:br>
            <a:endParaRPr lang="en-GB" sz="4000">
              <a:solidFill>
                <a:schemeClr val="bg1"/>
              </a:solidFill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D125C5D7-0B22-4FCD-9276-29853B93AA9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4233424"/>
              </p:ext>
            </p:extLst>
          </p:nvPr>
        </p:nvGraphicFramePr>
        <p:xfrm>
          <a:off x="2076449" y="1442891"/>
          <a:ext cx="7881939" cy="46515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Text Box 16">
            <a:extLst>
              <a:ext uri="{FF2B5EF4-FFF2-40B4-BE49-F238E27FC236}">
                <a16:creationId xmlns:a16="http://schemas.microsoft.com/office/drawing/2014/main" id="{DC2F11D2-E1C1-4B29-A529-0B576179BE7F}"/>
              </a:ext>
            </a:extLst>
          </p:cNvPr>
          <p:cNvSpPr txBox="1"/>
          <p:nvPr/>
        </p:nvSpPr>
        <p:spPr>
          <a:xfrm>
            <a:off x="2723778" y="1160315"/>
            <a:ext cx="7310810" cy="56515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600" b="1">
                <a:solidFill>
                  <a:schemeClr val="bg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I--------------BioMimics 3D-------------I               Supera            Zilver PTX          Eluvia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0D0634-2A0B-4796-B12A-D477BA79C68E}"/>
              </a:ext>
            </a:extLst>
          </p:cNvPr>
          <p:cNvSpPr txBox="1"/>
          <p:nvPr/>
        </p:nvSpPr>
        <p:spPr>
          <a:xfrm>
            <a:off x="700688" y="5999933"/>
            <a:ext cx="1079062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778953">
              <a:spcBef>
                <a:spcPts val="1800"/>
              </a:spcBef>
            </a:pPr>
            <a:r>
              <a:rPr lang="en-US" sz="2400">
                <a:solidFill>
                  <a:schemeClr val="bg1"/>
                </a:solidFill>
                <a:cs typeface="Arial" panose="020B0604020202020204" pitchFamily="34" charset="0"/>
              </a:rPr>
              <a:t>Comparable outcomes to DES and Supera despite more </a:t>
            </a:r>
            <a:r>
              <a:rPr lang="en-GB" sz="2400">
                <a:solidFill>
                  <a:schemeClr val="bg1"/>
                </a:solidFill>
                <a:cs typeface="Arial" panose="020B0604020202020204" pitchFamily="34" charset="0"/>
              </a:rPr>
              <a:t>challenging lesions and without the need for lesion preparation</a:t>
            </a:r>
            <a:endParaRPr lang="en-US" sz="240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7B88970-AE13-4B2B-B8E9-AA9CCB787051}"/>
              </a:ext>
            </a:extLst>
          </p:cNvPr>
          <p:cNvSpPr txBox="1">
            <a:spLocks/>
          </p:cNvSpPr>
          <p:nvPr/>
        </p:nvSpPr>
        <p:spPr>
          <a:xfrm>
            <a:off x="-68585" y="6604479"/>
            <a:ext cx="1879493" cy="21169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GB" sz="1000" i="1">
                <a:solidFill>
                  <a:schemeClr val="bg1"/>
                </a:solidFill>
                <a:cs typeface="Arial" panose="020B0604020202020204" pitchFamily="34" charset="0"/>
              </a:rPr>
              <a:t>Data on file at Veryan Medical</a:t>
            </a:r>
          </a:p>
        </p:txBody>
      </p:sp>
    </p:spTree>
    <p:extLst>
      <p:ext uri="{BB962C8B-B14F-4D97-AF65-F5344CB8AC3E}">
        <p14:creationId xmlns:p14="http://schemas.microsoft.com/office/powerpoint/2010/main" val="9169209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5D8A7-138F-4C55-9760-1B6E446D2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-187328"/>
            <a:ext cx="7886700" cy="1325563"/>
          </a:xfrm>
        </p:spPr>
        <p:txBody>
          <a:bodyPr/>
          <a:lstStyle/>
          <a:p>
            <a:pPr algn="ctr"/>
            <a:r>
              <a:rPr lang="en-US" b="1">
                <a:solidFill>
                  <a:schemeClr val="bg1"/>
                </a:solidFill>
              </a:rPr>
              <a:t>Conclusions</a:t>
            </a:r>
            <a:endParaRPr lang="en-GB" b="1">
              <a:solidFill>
                <a:schemeClr val="bg1"/>
              </a:solidFill>
            </a:endParaRPr>
          </a:p>
        </p:txBody>
      </p:sp>
      <p:pic>
        <p:nvPicPr>
          <p:cNvPr id="27" name="Content Placeholder 3" descr="A close up of an animal&#10;&#10;Description generated with high confidence">
            <a:extLst>
              <a:ext uri="{FF2B5EF4-FFF2-40B4-BE49-F238E27FC236}">
                <a16:creationId xmlns:a16="http://schemas.microsoft.com/office/drawing/2014/main" id="{D5D0449A-4586-40CD-A94F-76111B74B7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827" t="-3174" r="31807" b="3174"/>
          <a:stretch/>
        </p:blipFill>
        <p:spPr>
          <a:xfrm>
            <a:off x="9379132" y="1057307"/>
            <a:ext cx="2560320" cy="4062383"/>
          </a:xfrm>
          <a:prstGeom prst="rect">
            <a:avLst/>
          </a:prstGeom>
        </p:spPr>
      </p:pic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82114A87-220F-4774-B289-996B4139BD84}"/>
              </a:ext>
            </a:extLst>
          </p:cNvPr>
          <p:cNvSpPr txBox="1">
            <a:spLocks/>
          </p:cNvSpPr>
          <p:nvPr/>
        </p:nvSpPr>
        <p:spPr>
          <a:xfrm>
            <a:off x="67510" y="5963028"/>
            <a:ext cx="2726721" cy="161191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000" i="1" dirty="0">
                <a:solidFill>
                  <a:schemeClr val="bg1"/>
                </a:solidFill>
                <a:cs typeface="Arial"/>
              </a:rPr>
              <a:t>* PSVR &gt;2.0</a:t>
            </a:r>
            <a:endParaRPr lang="en-US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1000" i="1" dirty="0">
                <a:solidFill>
                  <a:schemeClr val="bg1"/>
                </a:solidFill>
                <a:cs typeface="Arial"/>
              </a:rPr>
              <a:t>1. Data on file at Veryan Medical</a:t>
            </a:r>
            <a:endParaRPr lang="en-GB" dirty="0">
              <a:solidFill>
                <a:schemeClr val="bg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000" i="1" dirty="0">
                <a:solidFill>
                  <a:schemeClr val="bg1"/>
                </a:solidFill>
                <a:cs typeface="Arial"/>
              </a:rPr>
              <a:t>2. Kearns BMJ  2016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C84D9C7-1C8A-4939-9EC8-F19AA9A78CE6}"/>
              </a:ext>
            </a:extLst>
          </p:cNvPr>
          <p:cNvSpPr txBox="1"/>
          <p:nvPr/>
        </p:nvSpPr>
        <p:spPr>
          <a:xfrm>
            <a:off x="230802" y="906186"/>
            <a:ext cx="9667877" cy="489364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i="0">
                <a:solidFill>
                  <a:schemeClr val="bg1"/>
                </a:solidFill>
                <a:effectLst/>
              </a:rPr>
              <a:t>More challenging population than typically enrolled in registry</a:t>
            </a:r>
            <a:r>
              <a:rPr lang="en-US" sz="2400">
                <a:solidFill>
                  <a:schemeClr val="bg1"/>
                </a:solidFill>
              </a:rPr>
              <a:t> </a:t>
            </a:r>
            <a:endParaRPr lang="en-US" sz="2400" b="0" i="0">
              <a:solidFill>
                <a:schemeClr val="bg1"/>
              </a:solidFill>
              <a:effectLst/>
            </a:endParaRPr>
          </a:p>
          <a:p>
            <a:r>
              <a:rPr lang="en-US" sz="2400">
                <a:solidFill>
                  <a:schemeClr val="bg1"/>
                </a:solidFill>
              </a:rPr>
              <a:t>    </a:t>
            </a:r>
            <a:r>
              <a:rPr lang="en-US" sz="2400" b="0" i="0">
                <a:solidFill>
                  <a:schemeClr val="bg1"/>
                </a:solidFill>
                <a:effectLst/>
              </a:rPr>
              <a:t>studies:</a:t>
            </a:r>
            <a:endParaRPr lang="en-US" sz="2400" b="0" i="0">
              <a:solidFill>
                <a:schemeClr val="bg1"/>
              </a:solidFill>
              <a:effectLst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0" i="0">
                <a:solidFill>
                  <a:schemeClr val="bg1"/>
                </a:solidFill>
                <a:effectLst/>
              </a:rPr>
              <a:t>24% CLI</a:t>
            </a:r>
            <a:endParaRPr lang="en-US" sz="2400">
              <a:solidFill>
                <a:schemeClr val="bg1"/>
              </a:solidFill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0" i="0">
                <a:solidFill>
                  <a:schemeClr val="bg1"/>
                </a:solidFill>
                <a:effectLst/>
              </a:rPr>
              <a:t>longer, more complex lesions</a:t>
            </a:r>
            <a:endParaRPr lang="en-US" sz="2400" b="0" i="0">
              <a:solidFill>
                <a:schemeClr val="bg1"/>
              </a:solidFill>
              <a:effectLst/>
              <a:cs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0" i="0">
                <a:solidFill>
                  <a:schemeClr val="bg1"/>
                </a:solidFill>
                <a:effectLst/>
              </a:rPr>
              <a:t>50% with DCB</a:t>
            </a:r>
            <a:endParaRPr lang="en-US" sz="2400" b="0" i="0">
              <a:solidFill>
                <a:schemeClr val="bg1"/>
              </a:solidFill>
              <a:effectLst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</a:rPr>
              <a:t>KM freedom from loss of primary</a:t>
            </a:r>
            <a:r>
              <a:rPr lang="en-US" sz="2400" b="0" i="0">
                <a:solidFill>
                  <a:schemeClr val="bg1"/>
                </a:solidFill>
                <a:effectLst/>
              </a:rPr>
              <a:t> stent patency at 2 years</a:t>
            </a:r>
            <a:r>
              <a:rPr lang="en-US" sz="2400">
                <a:solidFill>
                  <a:schemeClr val="bg1"/>
                </a:solidFill>
              </a:rPr>
              <a:t> =</a:t>
            </a:r>
            <a:r>
              <a:rPr lang="en-US" sz="2400">
                <a:solidFill>
                  <a:schemeClr val="bg1"/>
                </a:solidFill>
                <a:ea typeface="+mn-lt"/>
                <a:cs typeface="+mn-lt"/>
              </a:rPr>
              <a:t> 76%*</a:t>
            </a:r>
            <a:endParaRPr lang="en-US" sz="240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</a:rPr>
              <a:t>KM freedom</a:t>
            </a:r>
            <a:r>
              <a:rPr lang="en-US" sz="2400" b="0" i="0">
                <a:solidFill>
                  <a:schemeClr val="bg1"/>
                </a:solidFill>
                <a:effectLst/>
              </a:rPr>
              <a:t> from CDTLR at 2 </a:t>
            </a:r>
            <a:r>
              <a:rPr lang="en-US" sz="2400">
                <a:solidFill>
                  <a:schemeClr val="bg1"/>
                </a:solidFill>
              </a:rPr>
              <a:t>y</a:t>
            </a:r>
            <a:r>
              <a:rPr lang="en-US" sz="2400" b="0" i="0">
                <a:solidFill>
                  <a:schemeClr val="bg1"/>
                </a:solidFill>
                <a:effectLst/>
              </a:rPr>
              <a:t>ears</a:t>
            </a:r>
            <a:r>
              <a:rPr lang="en-US" sz="2400">
                <a:solidFill>
                  <a:schemeClr val="bg1"/>
                </a:solidFill>
              </a:rPr>
              <a:t> = 84%</a:t>
            </a:r>
            <a:endParaRPr lang="en-US" sz="2400" b="0" i="0">
              <a:solidFill>
                <a:schemeClr val="bg1"/>
              </a:solidFill>
              <a:effectLst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bg1"/>
                </a:solidFill>
              </a:rPr>
              <a:t>No statistical difference in CDTLR between DCB and no-DCB </a:t>
            </a:r>
            <a:endParaRPr lang="en-GB" sz="2400">
              <a:solidFill>
                <a:schemeClr val="bg1"/>
              </a:solidFill>
              <a:cs typeface="Calibri"/>
            </a:endParaRPr>
          </a:p>
          <a:p>
            <a:r>
              <a:rPr lang="en-GB" sz="2400">
                <a:solidFill>
                  <a:schemeClr val="bg1"/>
                </a:solidFill>
              </a:rPr>
              <a:t>    cohorts. </a:t>
            </a:r>
            <a:r>
              <a:rPr lang="en-GB" sz="2400">
                <a:solidFill>
                  <a:schemeClr val="bg1"/>
                </a:solidFill>
                <a:effectLst/>
                <a:latin typeface="Calibri"/>
                <a:ea typeface="Calibri" panose="020F0502020204030204" pitchFamily="34" charset="0"/>
                <a:cs typeface="Calibri"/>
              </a:rPr>
              <a:t>The addition of paclitaxel adds no benefit to clinical outcome</a:t>
            </a:r>
            <a:endParaRPr lang="en-US" sz="2400" b="0" i="0">
              <a:solidFill>
                <a:schemeClr val="bg1"/>
              </a:solidFill>
              <a:effectLst/>
              <a:latin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>
                <a:solidFill>
                  <a:schemeClr val="bg1"/>
                </a:solidFill>
                <a:cs typeface="Arial"/>
              </a:rPr>
              <a:t>Comparable outcomes to DES and Supera despite more </a:t>
            </a:r>
            <a:endParaRPr lang="en-US" sz="2400">
              <a:solidFill>
                <a:schemeClr val="bg1"/>
              </a:solidFill>
              <a:cs typeface="Arial" panose="020B0604020202020204" pitchFamily="34" charset="0"/>
            </a:endParaRPr>
          </a:p>
          <a:p>
            <a:r>
              <a:rPr lang="en-US" sz="2400">
                <a:solidFill>
                  <a:schemeClr val="bg1"/>
                </a:solidFill>
                <a:cs typeface="Arial"/>
              </a:rPr>
              <a:t>    </a:t>
            </a:r>
            <a:r>
              <a:rPr lang="en-GB" sz="2400">
                <a:solidFill>
                  <a:schemeClr val="bg1"/>
                </a:solidFill>
                <a:cs typeface="Arial"/>
              </a:rPr>
              <a:t>challenging lesions and without the need for lesion preparation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0" i="0">
                <a:solidFill>
                  <a:schemeClr val="bg1"/>
                </a:solidFill>
                <a:effectLst/>
                <a:cs typeface="Arial"/>
              </a:rPr>
              <a:t>Data support the therapeutic value of swirling flow</a:t>
            </a:r>
            <a:endParaRPr lang="en-US" sz="2400" b="0" i="0">
              <a:solidFill>
                <a:schemeClr val="bg1"/>
              </a:solidFill>
              <a:effectLst/>
              <a:cs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>
                <a:solidFill>
                  <a:schemeClr val="bg1"/>
                </a:solidFill>
              </a:rPr>
              <a:t>3-year follow-up continues</a:t>
            </a:r>
            <a:endParaRPr lang="en-GB" sz="2400">
              <a:solidFill>
                <a:schemeClr val="bg1"/>
              </a:solidFill>
              <a:cs typeface="Calibri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EB6A64-56AE-464B-9AC3-91EC1923617A}"/>
              </a:ext>
            </a:extLst>
          </p:cNvPr>
          <p:cNvSpPr txBox="1"/>
          <p:nvPr/>
        </p:nvSpPr>
        <p:spPr>
          <a:xfrm>
            <a:off x="2283620" y="5881828"/>
            <a:ext cx="8096252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400" b="0" i="0">
                <a:effectLst/>
              </a:rPr>
              <a:t>The BioMimics 3D Vascular Stent System reduces the burden of re-intervention for the patient and the health care system</a:t>
            </a:r>
            <a:r>
              <a:rPr lang="en-US" sz="2400" b="0" i="0" baseline="30000">
                <a:effectLst/>
              </a:rPr>
              <a:t>1,2</a:t>
            </a:r>
          </a:p>
        </p:txBody>
      </p:sp>
    </p:spTree>
    <p:extLst>
      <p:ext uri="{BB962C8B-B14F-4D97-AF65-F5344CB8AC3E}">
        <p14:creationId xmlns:p14="http://schemas.microsoft.com/office/powerpoint/2010/main" val="3015540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56BCE407-5976-6444-BAE3-D99AF1717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0" y="5349875"/>
            <a:ext cx="1412274" cy="1412274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A6341019-1699-4E44-B643-0017DC4661C2}"/>
              </a:ext>
            </a:extLst>
          </p:cNvPr>
          <p:cNvSpPr txBox="1">
            <a:spLocks/>
          </p:cNvSpPr>
          <p:nvPr/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Disclosure</a:t>
            </a:r>
            <a:endParaRPr lang="de-DE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Inhaltsplatzhalter 2">
            <a:extLst>
              <a:ext uri="{FF2B5EF4-FFF2-40B4-BE49-F238E27FC236}">
                <a16:creationId xmlns:a16="http://schemas.microsoft.com/office/drawing/2014/main" id="{6BF95D0C-F357-154D-86B8-CC53B9D07E87}"/>
              </a:ext>
            </a:extLst>
          </p:cNvPr>
          <p:cNvSpPr txBox="1">
            <a:spLocks/>
          </p:cNvSpPr>
          <p:nvPr/>
        </p:nvSpPr>
        <p:spPr>
          <a:xfrm>
            <a:off x="838200" y="1822132"/>
            <a:ext cx="10515600" cy="43513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ct val="50000"/>
              </a:spcBef>
            </a:pPr>
            <a:r>
              <a:rPr lang="de-DE">
                <a:solidFill>
                  <a:schemeClr val="bg1"/>
                </a:solidFill>
                <a:latin typeface="Arial" charset="0"/>
              </a:rPr>
              <a:t>Speaker </a:t>
            </a:r>
            <a:r>
              <a:rPr lang="de-DE" err="1">
                <a:solidFill>
                  <a:schemeClr val="bg1"/>
                </a:solidFill>
                <a:latin typeface="Arial" charset="0"/>
              </a:rPr>
              <a:t>name</a:t>
            </a:r>
            <a:r>
              <a:rPr lang="de-DE">
                <a:solidFill>
                  <a:schemeClr val="bg1"/>
                </a:solidFill>
                <a:latin typeface="Arial" charset="0"/>
              </a:rPr>
              <a:t>:</a:t>
            </a:r>
          </a:p>
          <a:p>
            <a:pPr algn="l">
              <a:spcBef>
                <a:spcPct val="50000"/>
              </a:spcBef>
            </a:pPr>
            <a:r>
              <a:rPr lang="de-DE">
                <a:solidFill>
                  <a:schemeClr val="bg1"/>
                </a:solidFill>
                <a:latin typeface="Arial" charset="0"/>
              </a:rPr>
              <a:t>.................................................................................</a:t>
            </a:r>
            <a:endParaRPr lang="de-DE">
              <a:solidFill>
                <a:schemeClr val="bg1"/>
              </a:solidFill>
              <a:latin typeface="Arial" charset="0"/>
              <a:ea typeface="ヒラギノ角ゴ Pro W3"/>
            </a:endParaRPr>
          </a:p>
          <a:p>
            <a:pPr algn="l">
              <a:spcBef>
                <a:spcPct val="50000"/>
              </a:spcBef>
            </a:pPr>
            <a:r>
              <a:rPr lang="de-DE">
                <a:solidFill>
                  <a:schemeClr val="bg1"/>
                </a:solidFill>
                <a:latin typeface="Arial" charset="0"/>
              </a:rPr>
              <a:t>I </a:t>
            </a:r>
            <a:r>
              <a:rPr lang="de-DE" err="1">
                <a:solidFill>
                  <a:schemeClr val="bg1"/>
                </a:solidFill>
                <a:latin typeface="Arial" charset="0"/>
              </a:rPr>
              <a:t>have</a:t>
            </a:r>
            <a:r>
              <a:rPr lang="de-DE">
                <a:solidFill>
                  <a:schemeClr val="bg1"/>
                </a:solidFill>
                <a:latin typeface="Arial" charset="0"/>
              </a:rPr>
              <a:t> </a:t>
            </a:r>
            <a:r>
              <a:rPr lang="de-DE" err="1">
                <a:solidFill>
                  <a:schemeClr val="bg1"/>
                </a:solidFill>
                <a:latin typeface="Arial" charset="0"/>
              </a:rPr>
              <a:t>the</a:t>
            </a:r>
            <a:r>
              <a:rPr lang="de-DE">
                <a:solidFill>
                  <a:schemeClr val="bg1"/>
                </a:solidFill>
                <a:latin typeface="Arial" charset="0"/>
              </a:rPr>
              <a:t> </a:t>
            </a:r>
            <a:r>
              <a:rPr lang="de-DE" err="1">
                <a:solidFill>
                  <a:schemeClr val="bg1"/>
                </a:solidFill>
                <a:latin typeface="Arial" charset="0"/>
              </a:rPr>
              <a:t>following</a:t>
            </a:r>
            <a:r>
              <a:rPr lang="de-DE">
                <a:solidFill>
                  <a:schemeClr val="bg1"/>
                </a:solidFill>
                <a:latin typeface="Arial" charset="0"/>
              </a:rPr>
              <a:t> potential </a:t>
            </a:r>
            <a:r>
              <a:rPr lang="de-DE" err="1">
                <a:solidFill>
                  <a:schemeClr val="bg1"/>
                </a:solidFill>
                <a:latin typeface="Arial" charset="0"/>
              </a:rPr>
              <a:t>conflicts</a:t>
            </a:r>
            <a:r>
              <a:rPr lang="de-DE">
                <a:solidFill>
                  <a:schemeClr val="bg1"/>
                </a:solidFill>
                <a:latin typeface="Arial" charset="0"/>
              </a:rPr>
              <a:t> </a:t>
            </a:r>
            <a:r>
              <a:rPr lang="de-DE" err="1">
                <a:solidFill>
                  <a:schemeClr val="bg1"/>
                </a:solidFill>
                <a:latin typeface="Arial" charset="0"/>
              </a:rPr>
              <a:t>of</a:t>
            </a:r>
            <a:r>
              <a:rPr lang="de-DE">
                <a:solidFill>
                  <a:schemeClr val="bg1"/>
                </a:solidFill>
                <a:latin typeface="Arial" charset="0"/>
              </a:rPr>
              <a:t> </a:t>
            </a:r>
            <a:r>
              <a:rPr lang="de-DE" err="1">
                <a:solidFill>
                  <a:schemeClr val="bg1"/>
                </a:solidFill>
                <a:latin typeface="Arial" charset="0"/>
              </a:rPr>
              <a:t>interest</a:t>
            </a:r>
            <a:r>
              <a:rPr lang="de-DE">
                <a:solidFill>
                  <a:schemeClr val="bg1"/>
                </a:solidFill>
                <a:latin typeface="Arial" charset="0"/>
              </a:rPr>
              <a:t> </a:t>
            </a:r>
            <a:r>
              <a:rPr lang="de-DE" err="1">
                <a:solidFill>
                  <a:schemeClr val="bg1"/>
                </a:solidFill>
                <a:latin typeface="Arial" charset="0"/>
              </a:rPr>
              <a:t>to</a:t>
            </a:r>
            <a:r>
              <a:rPr lang="de-DE">
                <a:solidFill>
                  <a:schemeClr val="bg1"/>
                </a:solidFill>
                <a:latin typeface="Arial" charset="0"/>
              </a:rPr>
              <a:t> </a:t>
            </a:r>
            <a:r>
              <a:rPr lang="de-DE" err="1">
                <a:solidFill>
                  <a:schemeClr val="bg1"/>
                </a:solidFill>
                <a:latin typeface="Arial" charset="0"/>
              </a:rPr>
              <a:t>report</a:t>
            </a:r>
            <a:r>
              <a:rPr lang="de-DE">
                <a:solidFill>
                  <a:schemeClr val="bg1"/>
                </a:solidFill>
                <a:latin typeface="Arial" charset="0"/>
              </a:rPr>
              <a:t>:</a:t>
            </a:r>
          </a:p>
          <a:p>
            <a:pPr algn="l">
              <a:spcBef>
                <a:spcPct val="50000"/>
              </a:spcBef>
            </a:pPr>
            <a:r>
              <a:rPr lang="de-DE">
                <a:solidFill>
                  <a:schemeClr val="bg1"/>
                </a:solidFill>
                <a:latin typeface="Arial" charset="0"/>
              </a:rPr>
              <a:t>      Consulting</a:t>
            </a:r>
          </a:p>
          <a:p>
            <a:pPr algn="l">
              <a:spcBef>
                <a:spcPct val="50000"/>
              </a:spcBef>
            </a:pPr>
            <a:r>
              <a:rPr lang="de-DE">
                <a:solidFill>
                  <a:schemeClr val="bg1"/>
                </a:solidFill>
                <a:latin typeface="Arial" charset="0"/>
              </a:rPr>
              <a:t>      </a:t>
            </a:r>
            <a:r>
              <a:rPr lang="de-DE" err="1">
                <a:solidFill>
                  <a:schemeClr val="bg1"/>
                </a:solidFill>
                <a:latin typeface="Arial" charset="0"/>
              </a:rPr>
              <a:t>Employment</a:t>
            </a:r>
            <a:r>
              <a:rPr lang="de-DE">
                <a:solidFill>
                  <a:schemeClr val="bg1"/>
                </a:solidFill>
                <a:latin typeface="Arial" charset="0"/>
              </a:rPr>
              <a:t> in </a:t>
            </a:r>
            <a:r>
              <a:rPr lang="de-DE" err="1">
                <a:solidFill>
                  <a:schemeClr val="bg1"/>
                </a:solidFill>
                <a:latin typeface="Arial" charset="0"/>
              </a:rPr>
              <a:t>industry</a:t>
            </a:r>
            <a:endParaRPr lang="de-DE">
              <a:solidFill>
                <a:schemeClr val="bg1"/>
              </a:solidFill>
              <a:latin typeface="Arial" charset="0"/>
            </a:endParaRPr>
          </a:p>
          <a:p>
            <a:pPr algn="l">
              <a:spcBef>
                <a:spcPct val="50000"/>
              </a:spcBef>
            </a:pPr>
            <a:r>
              <a:rPr lang="de-DE">
                <a:solidFill>
                  <a:schemeClr val="bg1"/>
                </a:solidFill>
                <a:latin typeface="Arial" charset="0"/>
              </a:rPr>
              <a:t>      Stockholder </a:t>
            </a:r>
            <a:r>
              <a:rPr lang="de-DE" err="1">
                <a:solidFill>
                  <a:schemeClr val="bg1"/>
                </a:solidFill>
                <a:latin typeface="Arial" charset="0"/>
              </a:rPr>
              <a:t>of</a:t>
            </a:r>
            <a:r>
              <a:rPr lang="de-DE">
                <a:solidFill>
                  <a:schemeClr val="bg1"/>
                </a:solidFill>
                <a:latin typeface="Arial" charset="0"/>
              </a:rPr>
              <a:t> a </a:t>
            </a:r>
            <a:r>
              <a:rPr lang="de-DE" err="1">
                <a:solidFill>
                  <a:schemeClr val="bg1"/>
                </a:solidFill>
                <a:latin typeface="Arial" charset="0"/>
              </a:rPr>
              <a:t>healthcare</a:t>
            </a:r>
            <a:r>
              <a:rPr lang="de-DE">
                <a:solidFill>
                  <a:schemeClr val="bg1"/>
                </a:solidFill>
                <a:latin typeface="Arial" charset="0"/>
              </a:rPr>
              <a:t> </a:t>
            </a:r>
            <a:r>
              <a:rPr lang="de-DE" err="1">
                <a:solidFill>
                  <a:schemeClr val="bg1"/>
                </a:solidFill>
                <a:latin typeface="Arial" charset="0"/>
              </a:rPr>
              <a:t>company</a:t>
            </a:r>
            <a:endParaRPr lang="de-DE">
              <a:solidFill>
                <a:schemeClr val="bg1"/>
              </a:solidFill>
              <a:latin typeface="Arial" charset="0"/>
            </a:endParaRPr>
          </a:p>
          <a:p>
            <a:pPr algn="l">
              <a:spcBef>
                <a:spcPct val="50000"/>
              </a:spcBef>
            </a:pPr>
            <a:r>
              <a:rPr lang="de-DE">
                <a:solidFill>
                  <a:schemeClr val="bg1"/>
                </a:solidFill>
                <a:latin typeface="Arial" charset="0"/>
              </a:rPr>
              <a:t>      </a:t>
            </a:r>
            <a:r>
              <a:rPr lang="de-DE" err="1">
                <a:solidFill>
                  <a:schemeClr val="bg1"/>
                </a:solidFill>
                <a:latin typeface="Arial" charset="0"/>
              </a:rPr>
              <a:t>Owner</a:t>
            </a:r>
            <a:r>
              <a:rPr lang="de-DE">
                <a:solidFill>
                  <a:schemeClr val="bg1"/>
                </a:solidFill>
                <a:latin typeface="Arial" charset="0"/>
              </a:rPr>
              <a:t> </a:t>
            </a:r>
            <a:r>
              <a:rPr lang="de-DE" err="1">
                <a:solidFill>
                  <a:schemeClr val="bg1"/>
                </a:solidFill>
                <a:latin typeface="Arial" charset="0"/>
              </a:rPr>
              <a:t>of</a:t>
            </a:r>
            <a:r>
              <a:rPr lang="de-DE">
                <a:solidFill>
                  <a:schemeClr val="bg1"/>
                </a:solidFill>
                <a:latin typeface="Arial" charset="0"/>
              </a:rPr>
              <a:t> a </a:t>
            </a:r>
            <a:r>
              <a:rPr lang="de-DE" err="1">
                <a:solidFill>
                  <a:schemeClr val="bg1"/>
                </a:solidFill>
                <a:latin typeface="Arial" charset="0"/>
              </a:rPr>
              <a:t>healthcare</a:t>
            </a:r>
            <a:r>
              <a:rPr lang="de-DE">
                <a:solidFill>
                  <a:schemeClr val="bg1"/>
                </a:solidFill>
                <a:latin typeface="Arial" charset="0"/>
              </a:rPr>
              <a:t> </a:t>
            </a:r>
            <a:r>
              <a:rPr lang="de-DE" err="1">
                <a:solidFill>
                  <a:schemeClr val="bg1"/>
                </a:solidFill>
                <a:latin typeface="Arial" charset="0"/>
              </a:rPr>
              <a:t>company</a:t>
            </a:r>
            <a:endParaRPr lang="de-DE">
              <a:solidFill>
                <a:schemeClr val="bg1"/>
              </a:solidFill>
              <a:latin typeface="Arial" charset="0"/>
            </a:endParaRPr>
          </a:p>
          <a:p>
            <a:pPr algn="l">
              <a:spcBef>
                <a:spcPct val="50000"/>
              </a:spcBef>
            </a:pPr>
            <a:r>
              <a:rPr lang="de-DE">
                <a:solidFill>
                  <a:schemeClr val="bg1"/>
                </a:solidFill>
                <a:latin typeface="Arial" charset="0"/>
              </a:rPr>
              <a:t>      Other(s)</a:t>
            </a:r>
          </a:p>
          <a:p>
            <a:pPr algn="l">
              <a:spcBef>
                <a:spcPct val="50000"/>
              </a:spcBef>
            </a:pPr>
            <a:endParaRPr lang="de-DE">
              <a:solidFill>
                <a:schemeClr val="bg1"/>
              </a:solidFill>
              <a:latin typeface="Arial" charset="0"/>
            </a:endParaRPr>
          </a:p>
          <a:p>
            <a:pPr algn="l">
              <a:spcBef>
                <a:spcPct val="50000"/>
              </a:spcBef>
            </a:pPr>
            <a:r>
              <a:rPr lang="de-DE">
                <a:solidFill>
                  <a:schemeClr val="bg1"/>
                </a:solidFill>
                <a:latin typeface="Arial" charset="0"/>
              </a:rPr>
              <a:t>      I do not </a:t>
            </a:r>
            <a:r>
              <a:rPr lang="de-DE" err="1">
                <a:solidFill>
                  <a:schemeClr val="bg1"/>
                </a:solidFill>
                <a:latin typeface="Arial" charset="0"/>
              </a:rPr>
              <a:t>have</a:t>
            </a:r>
            <a:r>
              <a:rPr lang="de-DE">
                <a:solidFill>
                  <a:schemeClr val="bg1"/>
                </a:solidFill>
                <a:latin typeface="Arial" charset="0"/>
              </a:rPr>
              <a:t> </a:t>
            </a:r>
            <a:r>
              <a:rPr lang="de-DE" err="1">
                <a:solidFill>
                  <a:schemeClr val="bg1"/>
                </a:solidFill>
                <a:latin typeface="Arial" charset="0"/>
              </a:rPr>
              <a:t>any</a:t>
            </a:r>
            <a:r>
              <a:rPr lang="de-DE">
                <a:solidFill>
                  <a:schemeClr val="bg1"/>
                </a:solidFill>
                <a:latin typeface="Arial" charset="0"/>
              </a:rPr>
              <a:t> potential </a:t>
            </a:r>
            <a:r>
              <a:rPr lang="de-DE" err="1">
                <a:solidFill>
                  <a:schemeClr val="bg1"/>
                </a:solidFill>
                <a:latin typeface="Arial" charset="0"/>
              </a:rPr>
              <a:t>conflict</a:t>
            </a:r>
            <a:r>
              <a:rPr lang="de-DE">
                <a:solidFill>
                  <a:schemeClr val="bg1"/>
                </a:solidFill>
                <a:latin typeface="Arial" charset="0"/>
              </a:rPr>
              <a:t> </a:t>
            </a:r>
            <a:r>
              <a:rPr lang="de-DE" err="1">
                <a:solidFill>
                  <a:schemeClr val="bg1"/>
                </a:solidFill>
                <a:latin typeface="Arial" charset="0"/>
              </a:rPr>
              <a:t>of</a:t>
            </a:r>
            <a:r>
              <a:rPr lang="de-DE">
                <a:solidFill>
                  <a:schemeClr val="bg1"/>
                </a:solidFill>
                <a:latin typeface="Arial" charset="0"/>
              </a:rPr>
              <a:t> </a:t>
            </a:r>
            <a:r>
              <a:rPr lang="de-DE" err="1">
                <a:solidFill>
                  <a:schemeClr val="bg1"/>
                </a:solidFill>
                <a:latin typeface="Arial" charset="0"/>
              </a:rPr>
              <a:t>interest</a:t>
            </a:r>
            <a:endParaRPr lang="de-DE">
              <a:solidFill>
                <a:schemeClr val="bg1"/>
              </a:solidFill>
              <a:latin typeface="Arial" charset="0"/>
            </a:endParaRPr>
          </a:p>
          <a:p>
            <a:pPr algn="l"/>
            <a:endParaRPr lang="de-DE">
              <a:solidFill>
                <a:schemeClr val="bg1"/>
              </a:solidFill>
            </a:endParaRPr>
          </a:p>
          <a:p>
            <a:pPr algn="l"/>
            <a:endParaRPr lang="de-DE">
              <a:solidFill>
                <a:schemeClr val="bg1"/>
              </a:solidFill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3B918D8F-4898-684C-B7B8-D0C4028495A3}"/>
              </a:ext>
            </a:extLst>
          </p:cNvPr>
          <p:cNvSpPr/>
          <p:nvPr/>
        </p:nvSpPr>
        <p:spPr>
          <a:xfrm>
            <a:off x="973810" y="5797468"/>
            <a:ext cx="222615" cy="22261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C7C45775-C23F-A343-B553-F9855AA5A658}"/>
              </a:ext>
            </a:extLst>
          </p:cNvPr>
          <p:cNvSpPr/>
          <p:nvPr/>
        </p:nvSpPr>
        <p:spPr>
          <a:xfrm>
            <a:off x="973810" y="3166695"/>
            <a:ext cx="222615" cy="22261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0648EF76-BC9E-2947-93C2-69B379F191B8}"/>
              </a:ext>
            </a:extLst>
          </p:cNvPr>
          <p:cNvSpPr/>
          <p:nvPr/>
        </p:nvSpPr>
        <p:spPr>
          <a:xfrm>
            <a:off x="973810" y="3601409"/>
            <a:ext cx="222615" cy="22261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27C4832D-6D10-BC40-A2E3-88A68AD0A007}"/>
              </a:ext>
            </a:extLst>
          </p:cNvPr>
          <p:cNvSpPr/>
          <p:nvPr/>
        </p:nvSpPr>
        <p:spPr>
          <a:xfrm>
            <a:off x="973810" y="4028629"/>
            <a:ext cx="222615" cy="22261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799458A8-2D33-1C4E-8351-7714F47E1334}"/>
              </a:ext>
            </a:extLst>
          </p:cNvPr>
          <p:cNvSpPr/>
          <p:nvPr/>
        </p:nvSpPr>
        <p:spPr>
          <a:xfrm>
            <a:off x="973810" y="4478334"/>
            <a:ext cx="222615" cy="22261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186A4D63-5A3E-2940-A49D-10016A984801}"/>
              </a:ext>
            </a:extLst>
          </p:cNvPr>
          <p:cNvSpPr/>
          <p:nvPr/>
        </p:nvSpPr>
        <p:spPr>
          <a:xfrm>
            <a:off x="973810" y="4928039"/>
            <a:ext cx="222615" cy="222615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25788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41A39-F996-49E3-A8CC-260A7E73A4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758" y="-180667"/>
            <a:ext cx="10418571" cy="1325563"/>
          </a:xfrm>
        </p:spPr>
        <p:txBody>
          <a:bodyPr/>
          <a:lstStyle/>
          <a:p>
            <a:pPr algn="ctr"/>
            <a:r>
              <a:rPr lang="en-GB">
                <a:solidFill>
                  <a:schemeClr val="bg1"/>
                </a:solidFill>
              </a:rPr>
              <a:t>BioMimics 3D</a:t>
            </a:r>
            <a:r>
              <a:rPr lang="en-GB" baseline="30000">
                <a:solidFill>
                  <a:schemeClr val="bg1"/>
                </a:solidFill>
              </a:rPr>
              <a:t>®</a:t>
            </a:r>
            <a:r>
              <a:rPr lang="en-GB">
                <a:solidFill>
                  <a:schemeClr val="bg1"/>
                </a:solidFill>
              </a:rPr>
              <a:t>: </a:t>
            </a:r>
            <a:r>
              <a:rPr lang="en-GB" sz="3200">
                <a:solidFill>
                  <a:schemeClr val="bg1"/>
                </a:solidFill>
              </a:rPr>
              <a:t>The Swirling Flow</a:t>
            </a:r>
            <a:r>
              <a:rPr lang="en-GB" sz="3200" baseline="30000">
                <a:solidFill>
                  <a:schemeClr val="bg1"/>
                </a:solidFill>
              </a:rPr>
              <a:t>®</a:t>
            </a:r>
            <a:r>
              <a:rPr lang="en-GB" sz="3200">
                <a:solidFill>
                  <a:schemeClr val="bg1"/>
                </a:solidFill>
              </a:rPr>
              <a:t> Stent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4F26CE-4B45-4858-987F-78A5C0F2FD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4758" y="4281966"/>
            <a:ext cx="4455829" cy="1780623"/>
          </a:xfrm>
        </p:spPr>
        <p:txBody>
          <a:bodyPr>
            <a:normAutofit/>
          </a:bodyPr>
          <a:lstStyle/>
          <a:p>
            <a:pPr marL="180970" indent="-180970">
              <a:spcBef>
                <a:spcPts val="1200"/>
              </a:spcBef>
            </a:pPr>
            <a:r>
              <a:rPr lang="en-US" altLang="x-none" sz="2400">
                <a:solidFill>
                  <a:schemeClr val="bg1"/>
                </a:solidFill>
              </a:rPr>
              <a:t>Helical centreline</a:t>
            </a:r>
          </a:p>
          <a:p>
            <a:pPr marL="180970" indent="-180970">
              <a:spcBef>
                <a:spcPts val="1200"/>
              </a:spcBef>
            </a:pPr>
            <a:r>
              <a:rPr lang="en-US" altLang="x-none" sz="2400">
                <a:solidFill>
                  <a:schemeClr val="bg1"/>
                </a:solidFill>
              </a:rPr>
              <a:t>Simple, accurate placement using standard delivery system</a:t>
            </a:r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B9AECB6C-34F2-484B-8813-80FA31E69B19}"/>
              </a:ext>
            </a:extLst>
          </p:cNvPr>
          <p:cNvSpPr txBox="1">
            <a:spLocks/>
          </p:cNvSpPr>
          <p:nvPr/>
        </p:nvSpPr>
        <p:spPr>
          <a:xfrm>
            <a:off x="6611221" y="6530073"/>
            <a:ext cx="2635860" cy="1403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GB" sz="1000" i="1">
                <a:solidFill>
                  <a:schemeClr val="bg1"/>
                </a:solidFill>
                <a:cs typeface="Arial" panose="020B0604020202020204" pitchFamily="34" charset="0"/>
              </a:rPr>
              <a:t>1. Data on file at Veryan Medical</a:t>
            </a:r>
          </a:p>
        </p:txBody>
      </p:sp>
      <p:pic>
        <p:nvPicPr>
          <p:cNvPr id="11" name="Picture 10" descr="A picture containing photo, white, man, black&#10;&#10;Description automatically generated">
            <a:extLst>
              <a:ext uri="{FF2B5EF4-FFF2-40B4-BE49-F238E27FC236}">
                <a16:creationId xmlns:a16="http://schemas.microsoft.com/office/drawing/2014/main" id="{8C2FC53C-B5CD-4EC1-B772-6EB7E0E4B2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735" b="9744"/>
          <a:stretch/>
        </p:blipFill>
        <p:spPr>
          <a:xfrm>
            <a:off x="6203035" y="1033660"/>
            <a:ext cx="4870815" cy="3183939"/>
          </a:xfrm>
          <a:prstGeom prst="rect">
            <a:avLst/>
          </a:prstGeom>
        </p:spPr>
      </p:pic>
      <p:sp>
        <p:nvSpPr>
          <p:cNvPr id="8" name="TextBox 21">
            <a:extLst>
              <a:ext uri="{FF2B5EF4-FFF2-40B4-BE49-F238E27FC236}">
                <a16:creationId xmlns:a16="http://schemas.microsoft.com/office/drawing/2014/main" id="{EFC337F2-3051-4FF7-83BB-F073A908C2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92415" y="6524911"/>
            <a:ext cx="1508387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defPPr>
              <a:defRPr lang="de-DE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just"/>
            <a:r>
              <a:rPr lang="en-GB" altLang="en-US" sz="1000" i="1">
                <a:solidFill>
                  <a:schemeClr val="bg1"/>
                </a:solidFill>
                <a:latin typeface="+mn-lt"/>
                <a:cs typeface="Arial"/>
              </a:rPr>
              <a:t>PAM 273 version 1.0       </a:t>
            </a:r>
            <a:endParaRPr lang="en-GB" altLang="en-US" sz="1000" i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51181D3-6883-4815-810D-E09F6D98A5F6}"/>
              </a:ext>
            </a:extLst>
          </p:cNvPr>
          <p:cNvSpPr/>
          <p:nvPr/>
        </p:nvSpPr>
        <p:spPr>
          <a:xfrm>
            <a:off x="6076128" y="4200431"/>
            <a:ext cx="5861632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0" indent="-18097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x-none" sz="2400">
                <a:solidFill>
                  <a:schemeClr val="bg1"/>
                </a:solidFill>
              </a:rPr>
              <a:t>Imparts non-planar curvature to stented femoropopliteal segment</a:t>
            </a:r>
            <a:r>
              <a:rPr lang="en-US" altLang="x-none" sz="2400" baseline="30000">
                <a:solidFill>
                  <a:schemeClr val="bg1"/>
                </a:solidFill>
              </a:rPr>
              <a:t>1</a:t>
            </a:r>
            <a:endParaRPr lang="en-US" altLang="x-none" sz="2400">
              <a:solidFill>
                <a:schemeClr val="bg1"/>
              </a:solidFill>
            </a:endParaRPr>
          </a:p>
          <a:p>
            <a:pPr marL="180970" indent="-18097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altLang="x-none" sz="2400">
                <a:solidFill>
                  <a:schemeClr val="bg1"/>
                </a:solidFill>
              </a:rPr>
              <a:t>Improved biomechanical performance compared to straight stents</a:t>
            </a:r>
            <a:r>
              <a:rPr lang="en-US" altLang="x-none" sz="2400" baseline="3000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B286CA-8DFB-40B3-8093-E1D59B14B2FC}"/>
              </a:ext>
            </a:extLst>
          </p:cNvPr>
          <p:cNvSpPr txBox="1"/>
          <p:nvPr/>
        </p:nvSpPr>
        <p:spPr>
          <a:xfrm>
            <a:off x="-49144" y="6359591"/>
            <a:ext cx="7162911" cy="57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00">
                <a:solidFill>
                  <a:schemeClr val="bg1"/>
                </a:solidFill>
                <a:cs typeface="Arial" panose="020B0604020202020204" pitchFamily="34" charset="0"/>
              </a:rPr>
              <a:t>The BioMimics 3D Vascular Stent System has FDA, PMDA and CE Mark approval. Not available for sale in Japan</a:t>
            </a:r>
          </a:p>
          <a:p>
            <a:r>
              <a:rPr lang="en-US" sz="1000">
                <a:solidFill>
                  <a:schemeClr val="bg1"/>
                </a:solidFill>
                <a:cs typeface="Arial" panose="020B0604020202020204" pitchFamily="34" charset="0"/>
              </a:rPr>
              <a:t>CAUTION: Federal law restricts this device to sale by or on the order of a physician.</a:t>
            </a:r>
            <a:endParaRPr lang="en-GB" sz="1000">
              <a:solidFill>
                <a:schemeClr val="bg1"/>
              </a:solidFill>
              <a:cs typeface="Arial" panose="020B0604020202020204" pitchFamily="34" charset="0"/>
            </a:endParaRPr>
          </a:p>
          <a:p>
            <a:endParaRPr lang="en-GB" sz="1000">
              <a:solidFill>
                <a:schemeClr val="bg1"/>
              </a:solidFill>
            </a:endParaRPr>
          </a:p>
        </p:txBody>
      </p:sp>
      <p:sp>
        <p:nvSpPr>
          <p:cNvPr id="10" name="TextBox 21">
            <a:extLst>
              <a:ext uri="{FF2B5EF4-FFF2-40B4-BE49-F238E27FC236}">
                <a16:creationId xmlns:a16="http://schemas.microsoft.com/office/drawing/2014/main" id="{9EB4A1AB-47F4-464B-8AD1-C25BB1F6F8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9144" y="6119340"/>
            <a:ext cx="788913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>
            <a:defPPr>
              <a:defRPr lang="de-DE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GB" altLang="en-US" sz="1000" i="1">
                <a:solidFill>
                  <a:schemeClr val="bg1"/>
                </a:solidFill>
                <a:latin typeface="+mn-lt"/>
                <a:cs typeface="Arial"/>
              </a:rPr>
              <a:t>BioMimics 3D and Swirling Flow are Registered Trademarks of Veryan Medical Limited                                      </a:t>
            </a:r>
            <a:endParaRPr lang="en-GB" altLang="en-US" sz="1000" i="1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5" name="Stent rotation_no colour highlights">
            <a:hlinkClick r:id="" action="ppaction://media"/>
            <a:extLst>
              <a:ext uri="{FF2B5EF4-FFF2-40B4-BE49-F238E27FC236}">
                <a16:creationId xmlns:a16="http://schemas.microsoft.com/office/drawing/2014/main" id="{A1951EC2-A4C3-48A8-BAF8-D33CEA52260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7646" y="1081114"/>
            <a:ext cx="5545452" cy="311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4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53" y="217413"/>
            <a:ext cx="10565589" cy="1325563"/>
          </a:xfrm>
        </p:spPr>
        <p:txBody>
          <a:bodyPr>
            <a:normAutofit/>
          </a:bodyPr>
          <a:lstStyle/>
          <a:p>
            <a:pPr algn="ctr"/>
            <a:r>
              <a:rPr lang="en-IE">
                <a:solidFill>
                  <a:schemeClr val="bg1"/>
                </a:solidFill>
                <a:cs typeface="Arial" panose="020B0604020202020204" pitchFamily="34" charset="0"/>
              </a:rPr>
              <a:t>BioMimics 3D: Helical </a:t>
            </a:r>
            <a:r>
              <a:rPr lang="en-IE">
                <a:solidFill>
                  <a:schemeClr val="bg1"/>
                </a:solidFill>
              </a:rPr>
              <a:t>C</a:t>
            </a:r>
            <a:r>
              <a:rPr lang="en-IE">
                <a:solidFill>
                  <a:schemeClr val="bg1"/>
                </a:solidFill>
                <a:cs typeface="Arial" panose="020B0604020202020204" pitchFamily="34" charset="0"/>
              </a:rPr>
              <a:t>entreline </a:t>
            </a:r>
            <a:r>
              <a:rPr lang="en-IE">
                <a:solidFill>
                  <a:schemeClr val="bg1"/>
                </a:solidFill>
              </a:rPr>
              <a:t>P</a:t>
            </a:r>
            <a:r>
              <a:rPr lang="en-IE">
                <a:solidFill>
                  <a:schemeClr val="bg1"/>
                </a:solidFill>
                <a:cs typeface="Arial" panose="020B0604020202020204" pitchFamily="34" charset="0"/>
              </a:rPr>
              <a:t>romotes </a:t>
            </a:r>
            <a:r>
              <a:rPr lang="en-IE">
                <a:solidFill>
                  <a:schemeClr val="bg1"/>
                </a:solidFill>
              </a:rPr>
              <a:t>Swirling Flow </a:t>
            </a:r>
            <a:endParaRPr lang="en-US" i="1">
              <a:solidFill>
                <a:schemeClr val="bg1"/>
              </a:solidFill>
            </a:endParaRPr>
          </a:p>
        </p:txBody>
      </p:sp>
      <p:pic>
        <p:nvPicPr>
          <p:cNvPr id="4" name="Picture 12">
            <a:extLst>
              <a:ext uri="{FF2B5EF4-FFF2-40B4-BE49-F238E27FC236}">
                <a16:creationId xmlns:a16="http://schemas.microsoft.com/office/drawing/2014/main" id="{42F0FDF6-F292-46C5-A87F-B7B72D4A76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861" y="1771865"/>
            <a:ext cx="2598440" cy="2286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07BE38-8D4A-4256-A16C-948285F7385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6777" y="1764089"/>
            <a:ext cx="2390775" cy="2271712"/>
          </a:xfrm>
          <a:prstGeom prst="rect">
            <a:avLst/>
          </a:prstGeom>
          <a:ln>
            <a:noFill/>
          </a:ln>
        </p:spPr>
        <p:style>
          <a:lnRef idx="0">
            <a:scrgbClr r="0" g="0" b="0"/>
          </a:lnRef>
          <a:fillRef idx="1001">
            <a:schemeClr val="lt1"/>
          </a:fillRef>
          <a:effectRef idx="0">
            <a:scrgbClr r="0" g="0" b="0"/>
          </a:effectRef>
          <a:fontRef idx="major"/>
        </p:style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54336BD-674C-43C1-8352-77B41155FB1D}"/>
              </a:ext>
            </a:extLst>
          </p:cNvPr>
          <p:cNvSpPr/>
          <p:nvPr/>
        </p:nvSpPr>
        <p:spPr>
          <a:xfrm>
            <a:off x="5172748" y="1780965"/>
            <a:ext cx="2124075" cy="2286683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3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538047-F740-4265-BB1D-1AE73F7EA670}"/>
              </a:ext>
            </a:extLst>
          </p:cNvPr>
          <p:cNvSpPr txBox="1"/>
          <p:nvPr/>
        </p:nvSpPr>
        <p:spPr>
          <a:xfrm>
            <a:off x="6092957" y="2453332"/>
            <a:ext cx="1490663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400" b="1">
                <a:solidFill>
                  <a:srgbClr val="19C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Protective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1A2A44-E9A2-42C2-9528-D7CFFE8D82C0}"/>
              </a:ext>
            </a:extLst>
          </p:cNvPr>
          <p:cNvSpPr txBox="1"/>
          <p:nvPr/>
        </p:nvSpPr>
        <p:spPr>
          <a:xfrm>
            <a:off x="6088407" y="3356121"/>
            <a:ext cx="1490663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400" b="1">
                <a:solidFill>
                  <a:srgbClr val="1C5B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Suboptimal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56D01C-2548-4648-A4CD-1A647F5A411B}"/>
              </a:ext>
            </a:extLst>
          </p:cNvPr>
          <p:cNvSpPr txBox="1"/>
          <p:nvPr/>
        </p:nvSpPr>
        <p:spPr>
          <a:xfrm>
            <a:off x="6088191" y="3711816"/>
            <a:ext cx="1490663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1400" b="1">
                <a:solidFill>
                  <a:srgbClr val="96214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Pathogenic</a:t>
            </a:r>
          </a:p>
        </p:txBody>
      </p:sp>
      <p:sp>
        <p:nvSpPr>
          <p:cNvPr id="10" name="Right Arrow 10">
            <a:extLst>
              <a:ext uri="{FF2B5EF4-FFF2-40B4-BE49-F238E27FC236}">
                <a16:creationId xmlns:a16="http://schemas.microsoft.com/office/drawing/2014/main" id="{4339434D-CC2B-4ABD-8D98-0D697ACFA91C}"/>
              </a:ext>
            </a:extLst>
          </p:cNvPr>
          <p:cNvSpPr/>
          <p:nvPr/>
        </p:nvSpPr>
        <p:spPr>
          <a:xfrm rot="16200000">
            <a:off x="5014061" y="2892394"/>
            <a:ext cx="1871663" cy="307975"/>
          </a:xfrm>
          <a:prstGeom prst="rightArrow">
            <a:avLst/>
          </a:prstGeom>
          <a:gradFill flip="none" rotWithShape="1">
            <a:gsLst>
              <a:gs pos="0">
                <a:srgbClr val="A5203E"/>
              </a:gs>
              <a:gs pos="18000">
                <a:srgbClr val="1C2B95"/>
              </a:gs>
              <a:gs pos="52000">
                <a:srgbClr val="1AC791"/>
              </a:gs>
              <a:gs pos="33000">
                <a:srgbClr val="1BBBD1"/>
              </a:gs>
              <a:gs pos="100000">
                <a:srgbClr val="19D350"/>
              </a:gs>
            </a:gsLst>
            <a:lin ang="0" scaled="1"/>
            <a:tileRect/>
          </a:gra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 sz="1300"/>
          </a:p>
        </p:txBody>
      </p:sp>
      <p:sp>
        <p:nvSpPr>
          <p:cNvPr id="11" name="TextBox 18">
            <a:extLst>
              <a:ext uri="{FF2B5EF4-FFF2-40B4-BE49-F238E27FC236}">
                <a16:creationId xmlns:a16="http://schemas.microsoft.com/office/drawing/2014/main" id="{1488C841-2CE5-4A9B-A443-0D0A3BB995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2185" y="3361096"/>
            <a:ext cx="4968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GB" altLang="en-US" sz="1200" b="1"/>
              <a:t>1.5</a:t>
            </a:r>
          </a:p>
        </p:txBody>
      </p:sp>
      <p:sp>
        <p:nvSpPr>
          <p:cNvPr id="12" name="TextBox 19">
            <a:extLst>
              <a:ext uri="{FF2B5EF4-FFF2-40B4-BE49-F238E27FC236}">
                <a16:creationId xmlns:a16="http://schemas.microsoft.com/office/drawing/2014/main" id="{7B17E6F0-011D-4F58-8D20-856F3C4400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6735" y="3729800"/>
            <a:ext cx="4587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GB" altLang="en-US" sz="1200" b="1"/>
              <a:t>0.5</a:t>
            </a:r>
          </a:p>
        </p:txBody>
      </p:sp>
      <p:sp>
        <p:nvSpPr>
          <p:cNvPr id="13" name="TextBox 20">
            <a:extLst>
              <a:ext uri="{FF2B5EF4-FFF2-40B4-BE49-F238E27FC236}">
                <a16:creationId xmlns:a16="http://schemas.microsoft.com/office/drawing/2014/main" id="{F0D2DD99-5DB5-4A4B-A029-48F70BB8D4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2185" y="2469420"/>
            <a:ext cx="45085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GB" altLang="en-US" sz="1200" b="1"/>
              <a:t>7.0</a:t>
            </a:r>
          </a:p>
        </p:txBody>
      </p:sp>
      <p:sp>
        <p:nvSpPr>
          <p:cNvPr id="14" name="TextBox 16">
            <a:extLst>
              <a:ext uri="{FF2B5EF4-FFF2-40B4-BE49-F238E27FC236}">
                <a16:creationId xmlns:a16="http://schemas.microsoft.com/office/drawing/2014/main" id="{6C47EF4C-A927-4248-A5A4-F6D542643C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1542" y="1829135"/>
            <a:ext cx="21089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r>
              <a:rPr lang="en-GB" altLang="en-US" sz="1200" b="1">
                <a:solidFill>
                  <a:srgbClr val="000000"/>
                </a:solidFill>
              </a:rPr>
              <a:t>Wall Shear Stress (Pascal)</a:t>
            </a: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230B5FE4-5FD6-4267-ABCE-DED2C97602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64531" y="3557613"/>
            <a:ext cx="290464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700" b="1">
                <a:solidFill>
                  <a:schemeClr val="tx1"/>
                </a:solidFill>
                <a:latin typeface="Times New Roman Bold" panose="020208030705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700" b="1">
                <a:solidFill>
                  <a:schemeClr val="bg1"/>
                </a:solidFill>
                <a:latin typeface="Times New Roman Bold Italic" panose="0202070306050509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r>
              <a:rPr lang="en-GB" altLang="en-US" sz="1000" b="0">
                <a:solidFill>
                  <a:schemeClr val="bg1"/>
                </a:solidFill>
                <a:latin typeface="Arial" panose="020B0604020202020204" pitchFamily="34" charset="0"/>
              </a:rPr>
              <a:t>1.</a:t>
            </a:r>
          </a:p>
        </p:txBody>
      </p:sp>
      <p:sp>
        <p:nvSpPr>
          <p:cNvPr id="17" name="TextBox 21">
            <a:extLst>
              <a:ext uri="{FF2B5EF4-FFF2-40B4-BE49-F238E27FC236}">
                <a16:creationId xmlns:a16="http://schemas.microsoft.com/office/drawing/2014/main" id="{42FDB02F-244F-41A6-8C3B-0168BD24B4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33" y="6255866"/>
            <a:ext cx="3480440" cy="769441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700" b="1">
                <a:solidFill>
                  <a:schemeClr val="tx1"/>
                </a:solidFill>
                <a:latin typeface="Times New Roman Bold" panose="020208030705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700" b="1">
                <a:solidFill>
                  <a:schemeClr val="bg1"/>
                </a:solidFill>
                <a:latin typeface="Times New Roman Bold Italic" panose="0202070306050509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342891" indent="-342891">
              <a:buFont typeface="+mj-lt"/>
              <a:buAutoNum type="arabicPeriod"/>
              <a:tabLst>
                <a:tab pos="457189" algn="l"/>
              </a:tabLst>
            </a:pPr>
            <a:r>
              <a:rPr lang="en-GB" sz="1000" b="0" i="1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Malek AM et al, JAMA 1999;252:2035–2042</a:t>
            </a:r>
            <a:endParaRPr lang="en-GB" sz="1000" b="0">
              <a:solidFill>
                <a:schemeClr val="bg1"/>
              </a:solidFill>
              <a:latin typeface="+mn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891" indent="-342891">
              <a:buFont typeface="+mj-lt"/>
              <a:buAutoNum type="arabicPeriod"/>
              <a:tabLst>
                <a:tab pos="457189" algn="l"/>
              </a:tabLst>
            </a:pPr>
            <a:r>
              <a:rPr lang="en-GB" sz="1000" b="0" i="1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Caro CG, </a:t>
            </a:r>
            <a:r>
              <a:rPr lang="en-US" sz="1000" b="0" i="1" err="1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Arterioscler</a:t>
            </a:r>
            <a:r>
              <a:rPr lang="en-US" sz="1000" b="0" i="1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000" b="0" i="1" err="1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Thromb</a:t>
            </a:r>
            <a:r>
              <a:rPr lang="en-US" sz="1000" b="0" i="1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000" b="0" i="1" err="1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Vasc</a:t>
            </a:r>
            <a:r>
              <a:rPr lang="en-US" sz="1000" b="0" i="1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 Biol 2009, 29:158-161</a:t>
            </a:r>
            <a:endParaRPr lang="en-GB" sz="1000" b="0">
              <a:solidFill>
                <a:schemeClr val="bg1"/>
              </a:solidFill>
              <a:latin typeface="+mn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891" indent="-342891">
              <a:buFont typeface="+mj-lt"/>
              <a:buAutoNum type="arabicPeriod"/>
              <a:tabLst>
                <a:tab pos="457189" algn="l"/>
              </a:tabLst>
            </a:pPr>
            <a:r>
              <a:rPr lang="pt-BR" sz="1000" b="0" i="1">
                <a:solidFill>
                  <a:schemeClr val="bg1"/>
                </a:solidFill>
                <a:latin typeface="+mn-lt"/>
                <a:ea typeface="Times New Roman" panose="02020603050405020304" pitchFamily="18" charset="0"/>
                <a:cs typeface="Arial" panose="020B0604020202020204" pitchFamily="34" charset="0"/>
              </a:rPr>
              <a:t>Caro CG et al,  J R Soc Interface 10: 20130578 </a:t>
            </a:r>
            <a:endParaRPr lang="en-GB" sz="1000" b="0">
              <a:solidFill>
                <a:schemeClr val="bg1"/>
              </a:solidFill>
              <a:latin typeface="+mn-l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28594" indent="-228594">
              <a:spcBef>
                <a:spcPct val="0"/>
              </a:spcBef>
              <a:buAutoNum type="arabicPeriod"/>
            </a:pPr>
            <a:endParaRPr lang="en-GB" altLang="en-US" sz="1000" b="0" i="1">
              <a:solidFill>
                <a:schemeClr val="bg1"/>
              </a:solidFill>
              <a:highlight>
                <a:srgbClr val="FFFF00"/>
              </a:highlight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8E8E7C-F4F7-4B6D-9413-A1B424DE8C02}"/>
              </a:ext>
            </a:extLst>
          </p:cNvPr>
          <p:cNvSpPr txBox="1"/>
          <p:nvPr/>
        </p:nvSpPr>
        <p:spPr>
          <a:xfrm>
            <a:off x="7038178" y="3857151"/>
            <a:ext cx="33054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b="1" dirty="0">
                <a:solidFill>
                  <a:srgbClr val="000000"/>
                </a:solidFill>
              </a:rPr>
              <a:t>(1)</a:t>
            </a:r>
            <a:endParaRPr lang="en-GB" sz="1000" dirty="0">
              <a:solidFill>
                <a:srgbClr val="000000"/>
              </a:solidFill>
            </a:endParaRPr>
          </a:p>
        </p:txBody>
      </p:sp>
      <p:pic>
        <p:nvPicPr>
          <p:cNvPr id="19" name="Grafik 12">
            <a:extLst>
              <a:ext uri="{FF2B5EF4-FFF2-40B4-BE49-F238E27FC236}">
                <a16:creationId xmlns:a16="http://schemas.microsoft.com/office/drawing/2014/main" id="{AF931B74-F1B4-405A-A735-DCC245D180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68000" y="5349875"/>
            <a:ext cx="1412274" cy="1412274"/>
          </a:xfrm>
          <a:prstGeom prst="rect">
            <a:avLst/>
          </a:prstGeom>
        </p:spPr>
      </p:pic>
      <p:sp>
        <p:nvSpPr>
          <p:cNvPr id="18" name="Content Placeholder 17">
            <a:extLst>
              <a:ext uri="{FF2B5EF4-FFF2-40B4-BE49-F238E27FC236}">
                <a16:creationId xmlns:a16="http://schemas.microsoft.com/office/drawing/2014/main" id="{F8951727-391B-4556-BCF1-223425AFBE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49259" y="4144995"/>
            <a:ext cx="9278324" cy="1941440"/>
          </a:xfrm>
          <a:noFill/>
        </p:spPr>
        <p:txBody>
          <a:bodyPr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Swirling flow increases wall shear stress (WSS) on endothelial cells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WSS naturally protects against atherosclerosis and intimal thickening </a:t>
            </a:r>
            <a:r>
              <a:rPr lang="en-GB" sz="2400" baseline="300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(2)</a:t>
            </a:r>
            <a:endParaRPr lang="en-GB" sz="2400">
              <a:solidFill>
                <a:schemeClr val="bg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Increased WSS has been shown </a:t>
            </a:r>
            <a:r>
              <a:rPr lang="en-GB" sz="2400" baseline="300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(3) </a:t>
            </a:r>
            <a:r>
              <a:rPr lang="en-GB" sz="240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to provide an antiproliferative effect after stenting, without the need for a drug</a:t>
            </a:r>
          </a:p>
          <a:p>
            <a:pPr marL="0" indent="0">
              <a:spcBef>
                <a:spcPts val="1200"/>
              </a:spcBef>
              <a:buNone/>
              <a:defRPr/>
            </a:pPr>
            <a:endParaRPr lang="en-IE" altLang="en-US" sz="2400" i="1">
              <a:solidFill>
                <a:schemeClr val="bg1"/>
              </a:solidFill>
              <a:highlight>
                <a:srgbClr val="FFFF00"/>
              </a:highlight>
              <a:ea typeface="MS PGothic" panose="020B0600070205080204" pitchFamily="34" charset="-128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 txBox="1">
            <a:spLocks/>
          </p:cNvSpPr>
          <p:nvPr/>
        </p:nvSpPr>
        <p:spPr>
          <a:xfrm>
            <a:off x="1706338" y="175029"/>
            <a:ext cx="8823325" cy="820737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IE">
                <a:solidFill>
                  <a:schemeClr val="bg1"/>
                </a:solidFill>
                <a:cs typeface="Arial" panose="020B0604020202020204" pitchFamily="34" charset="0"/>
              </a:rPr>
              <a:t>In Vivo CFD Modelling of Swirling Flow in the  Stented Segment</a:t>
            </a:r>
          </a:p>
        </p:txBody>
      </p:sp>
      <p:sp>
        <p:nvSpPr>
          <p:cNvPr id="18437" name="TextBox 1"/>
          <p:cNvSpPr txBox="1">
            <a:spLocks noChangeArrowheads="1"/>
          </p:cNvSpPr>
          <p:nvPr/>
        </p:nvSpPr>
        <p:spPr bwMode="auto">
          <a:xfrm>
            <a:off x="2013189" y="1061677"/>
            <a:ext cx="816562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defRPr sz="2700" b="1">
                <a:solidFill>
                  <a:schemeClr val="tx1"/>
                </a:solidFill>
                <a:latin typeface="Times New Roman Bold" panose="020208030705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700" b="1">
                <a:solidFill>
                  <a:schemeClr val="bg1"/>
                </a:solidFill>
                <a:latin typeface="Times New Roman Bold Italic" panose="0202070306050509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</a:pPr>
            <a:endParaRPr lang="en-GB" altLang="en-US" sz="240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  <a:p>
            <a:pPr algn="ctr">
              <a:spcBef>
                <a:spcPct val="0"/>
              </a:spcBef>
            </a:pPr>
            <a:r>
              <a:rPr lang="en-GB" altLang="en-US" sz="240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      Straight stent   </a:t>
            </a:r>
            <a:r>
              <a:rPr lang="en-GB" altLang="en-US" sz="2400" b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                               </a:t>
            </a:r>
            <a:r>
              <a:rPr lang="en-GB" altLang="en-US" sz="240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BioMimics 3D Stent </a:t>
            </a:r>
          </a:p>
        </p:txBody>
      </p:sp>
      <p:sp>
        <p:nvSpPr>
          <p:cNvPr id="18439" name="TextBox 43"/>
          <p:cNvSpPr txBox="1">
            <a:spLocks noChangeArrowheads="1"/>
          </p:cNvSpPr>
          <p:nvPr/>
        </p:nvSpPr>
        <p:spPr bwMode="auto">
          <a:xfrm>
            <a:off x="61570" y="6576649"/>
            <a:ext cx="203835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28600" indent="-228600">
              <a:spcBef>
                <a:spcPct val="20000"/>
              </a:spcBef>
              <a:defRPr sz="2700" b="1">
                <a:solidFill>
                  <a:schemeClr val="tx1"/>
                </a:solidFill>
                <a:latin typeface="Times New Roman Bold" panose="02020803070505020304" pitchFamily="18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defRPr sz="2700" b="1">
                <a:solidFill>
                  <a:schemeClr val="bg1"/>
                </a:solidFill>
                <a:latin typeface="Times New Roman Bold Italic" panose="02020703060505090304" pitchFamily="18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defRPr sz="26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indent="0" algn="just">
              <a:spcBef>
                <a:spcPct val="0"/>
              </a:spcBef>
            </a:pPr>
            <a:r>
              <a:rPr lang="en-GB" altLang="en-US" sz="1000" b="0" i="1">
                <a:solidFill>
                  <a:schemeClr val="bg1"/>
                </a:solidFill>
                <a:latin typeface="+mn-lt"/>
              </a:rPr>
              <a:t>Data  on file at Veryan Medical</a:t>
            </a:r>
          </a:p>
        </p:txBody>
      </p:sp>
      <p:pic>
        <p:nvPicPr>
          <p:cNvPr id="2" name="control7">
            <a:hlinkClick r:id="" action="ppaction://media"/>
            <a:extLst>
              <a:ext uri="{FF2B5EF4-FFF2-40B4-BE49-F238E27FC236}">
                <a16:creationId xmlns:a16="http://schemas.microsoft.com/office/drawing/2014/main" id="{2BE329E3-3DEE-43BC-9571-FE5CE90A46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18072" r="20847"/>
          <a:stretch/>
        </p:blipFill>
        <p:spPr>
          <a:xfrm>
            <a:off x="2417632" y="1872769"/>
            <a:ext cx="3089528" cy="4311891"/>
          </a:xfrm>
          <a:prstGeom prst="rect">
            <a:avLst/>
          </a:prstGeom>
        </p:spPr>
      </p:pic>
      <p:pic>
        <p:nvPicPr>
          <p:cNvPr id="3" name="biomimic3">
            <a:hlinkClick r:id="" action="ppaction://media"/>
            <a:extLst>
              <a:ext uri="{FF2B5EF4-FFF2-40B4-BE49-F238E27FC236}">
                <a16:creationId xmlns:a16="http://schemas.microsoft.com/office/drawing/2014/main" id="{8802C0F1-5CE6-467D-A9F2-488F543A4E0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8"/>
          <a:srcRect l="30937" r="23644"/>
          <a:stretch/>
        </p:blipFill>
        <p:spPr>
          <a:xfrm>
            <a:off x="6854601" y="1872770"/>
            <a:ext cx="3008991" cy="4311889"/>
          </a:xfrm>
          <a:prstGeom prst="rect">
            <a:avLst/>
          </a:prstGeom>
        </p:spPr>
      </p:pic>
      <p:pic>
        <p:nvPicPr>
          <p:cNvPr id="7" name="Grafik 12">
            <a:extLst>
              <a:ext uri="{FF2B5EF4-FFF2-40B4-BE49-F238E27FC236}">
                <a16:creationId xmlns:a16="http://schemas.microsoft.com/office/drawing/2014/main" id="{8907B891-E422-4C8A-A4AD-EE9D7F73808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68000" y="5349875"/>
            <a:ext cx="1412274" cy="1412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334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3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28358" y="214960"/>
            <a:ext cx="10952833" cy="76944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en-US" sz="4400" kern="0">
                <a:solidFill>
                  <a:srgbClr val="FFFFFF"/>
                </a:solidFill>
                <a:cs typeface="Arial" panose="020B0604020202020204" pitchFamily="34" charset="0"/>
                <a:sym typeface="Arial"/>
              </a:rPr>
              <a:t>Improving the Biomechanics</a:t>
            </a:r>
          </a:p>
        </p:txBody>
      </p:sp>
      <p:pic>
        <p:nvPicPr>
          <p:cNvPr id="2663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16" y="2550984"/>
            <a:ext cx="3112547" cy="16467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3D CT cadavar study">
            <a:hlinkClick r:id="" action="ppaction://media"/>
            <a:extLst>
              <a:ext uri="{FF2B5EF4-FFF2-40B4-BE49-F238E27FC236}">
                <a16:creationId xmlns:a16="http://schemas.microsoft.com/office/drawing/2014/main" id="{68762C35-699A-4AE9-A6CD-31364CDCA9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14462" y="1962568"/>
            <a:ext cx="5163076" cy="38723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923A82-56CE-432C-A69A-B02AA382763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048" r="15" b="24"/>
          <a:stretch/>
        </p:blipFill>
        <p:spPr>
          <a:xfrm>
            <a:off x="8772347" y="2879993"/>
            <a:ext cx="3307927" cy="806027"/>
          </a:xfrm>
          <a:prstGeom prst="rect">
            <a:avLst/>
          </a:prstGeom>
          <a:ln w="28575">
            <a:noFill/>
          </a:ln>
          <a:effectLst/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342398-0F43-4943-BA57-090B3630F58C}"/>
              </a:ext>
            </a:extLst>
          </p:cNvPr>
          <p:cNvSpPr txBox="1"/>
          <p:nvPr/>
        </p:nvSpPr>
        <p:spPr>
          <a:xfrm>
            <a:off x="235367" y="6500831"/>
            <a:ext cx="17572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i="1">
                <a:solidFill>
                  <a:schemeClr val="bg1"/>
                </a:solidFill>
                <a:cs typeface="Arial" panose="020B0604020202020204" pitchFamily="34" charset="0"/>
              </a:rPr>
              <a:t>Data on file at Veryan Medical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E3C49FE-B3F5-4F55-8FE1-644DAB461754}"/>
              </a:ext>
            </a:extLst>
          </p:cNvPr>
          <p:cNvSpPr txBox="1"/>
          <p:nvPr/>
        </p:nvSpPr>
        <p:spPr>
          <a:xfrm>
            <a:off x="3514461" y="850237"/>
            <a:ext cx="42641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>
                <a:solidFill>
                  <a:schemeClr val="bg1"/>
                </a:solidFill>
                <a:cs typeface="Arial" panose="020B0604020202020204" pitchFamily="34" charset="0"/>
              </a:rPr>
              <a:t>Bent knee cadaver study</a:t>
            </a:r>
          </a:p>
        </p:txBody>
      </p:sp>
      <p:pic>
        <p:nvPicPr>
          <p:cNvPr id="10" name="Grafik 12">
            <a:extLst>
              <a:ext uri="{FF2B5EF4-FFF2-40B4-BE49-F238E27FC236}">
                <a16:creationId xmlns:a16="http://schemas.microsoft.com/office/drawing/2014/main" id="{27CB657A-A584-4C24-A864-D94111FA53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68000" y="5349875"/>
            <a:ext cx="1412274" cy="14122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F08525B-552A-496B-8C21-E84F59BEBD89}"/>
              </a:ext>
            </a:extLst>
          </p:cNvPr>
          <p:cNvSpPr txBox="1"/>
          <p:nvPr/>
        </p:nvSpPr>
        <p:spPr>
          <a:xfrm>
            <a:off x="409574" y="1976172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en-US" sz="240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BioMimics 3D Stent </a:t>
            </a:r>
            <a:endParaRPr lang="en-GB" sz="240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09136C-56C4-4698-88B7-209C9E864F6F}"/>
              </a:ext>
            </a:extLst>
          </p:cNvPr>
          <p:cNvSpPr txBox="1"/>
          <p:nvPr/>
        </p:nvSpPr>
        <p:spPr>
          <a:xfrm>
            <a:off x="9569741" y="2038221"/>
            <a:ext cx="19569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altLang="en-US" sz="2400">
                <a:solidFill>
                  <a:schemeClr val="bg1"/>
                </a:solidFill>
                <a:cs typeface="Arial" panose="020B0604020202020204" pitchFamily="34" charset="0"/>
              </a:rPr>
              <a:t>Straight stent</a:t>
            </a:r>
            <a:r>
              <a:rPr lang="en-GB" altLang="en-US" sz="240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</a:t>
            </a:r>
            <a:endParaRPr lang="en-GB" sz="2400"/>
          </a:p>
        </p:txBody>
      </p:sp>
    </p:spTree>
    <p:extLst>
      <p:ext uri="{BB962C8B-B14F-4D97-AF65-F5344CB8AC3E}">
        <p14:creationId xmlns:p14="http://schemas.microsoft.com/office/powerpoint/2010/main" val="1339224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1A678-0BCA-4532-9EBB-963E3B986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1714" y="-68260"/>
            <a:ext cx="7886700" cy="1325563"/>
          </a:xfrm>
        </p:spPr>
        <p:txBody>
          <a:bodyPr/>
          <a:lstStyle/>
          <a:p>
            <a:pPr algn="ctr"/>
            <a:r>
              <a:rPr lang="en-GB">
                <a:solidFill>
                  <a:schemeClr val="bg1"/>
                </a:solidFill>
              </a:rPr>
              <a:t>MIMICS Clinical Programme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D164FC5-0E2B-405D-9A54-2129E29408D0}"/>
              </a:ext>
            </a:extLst>
          </p:cNvPr>
          <p:cNvGrpSpPr/>
          <p:nvPr/>
        </p:nvGrpSpPr>
        <p:grpSpPr>
          <a:xfrm>
            <a:off x="133351" y="4617896"/>
            <a:ext cx="2138363" cy="2083496"/>
            <a:chOff x="-42862" y="4352925"/>
            <a:chExt cx="2695576" cy="2505075"/>
          </a:xfrm>
          <a:solidFill>
            <a:srgbClr val="7E1519"/>
          </a:solidFill>
        </p:grpSpPr>
        <p:sp>
          <p:nvSpPr>
            <p:cNvPr id="7" name="Teardrop 6">
              <a:extLst>
                <a:ext uri="{FF2B5EF4-FFF2-40B4-BE49-F238E27FC236}">
                  <a16:creationId xmlns:a16="http://schemas.microsoft.com/office/drawing/2014/main" id="{F49939B2-2AF9-449D-A62C-E2EB7BF3D71B}"/>
                </a:ext>
              </a:extLst>
            </p:cNvPr>
            <p:cNvSpPr/>
            <p:nvPr/>
          </p:nvSpPr>
          <p:spPr>
            <a:xfrm rot="10800000">
              <a:off x="-42862" y="4352925"/>
              <a:ext cx="2695576" cy="2505075"/>
            </a:xfrm>
            <a:prstGeom prst="teardrop">
              <a:avLst/>
            </a:prstGeom>
            <a:solidFill>
              <a:schemeClr val="bg1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00">
                <a:solidFill>
                  <a:schemeClr val="bg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338E974-85A9-47ED-B9F5-08906BE02102}"/>
                </a:ext>
              </a:extLst>
            </p:cNvPr>
            <p:cNvSpPr txBox="1"/>
            <p:nvPr/>
          </p:nvSpPr>
          <p:spPr>
            <a:xfrm>
              <a:off x="47190" y="5343525"/>
              <a:ext cx="2557495" cy="55507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GB" sz="2400">
                  <a:solidFill>
                    <a:srgbClr val="002482"/>
                  </a:solidFill>
                </a:rPr>
                <a:t>1750+ patients</a:t>
              </a:r>
            </a:p>
          </p:txBody>
        </p:sp>
      </p:grp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63519D21-A0DC-4A0F-B836-2233C194E5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8499" y="1627821"/>
            <a:ext cx="11379573" cy="2781443"/>
          </a:xfrm>
        </p:spPr>
      </p:pic>
      <p:pic>
        <p:nvPicPr>
          <p:cNvPr id="9" name="Grafik 12">
            <a:extLst>
              <a:ext uri="{FF2B5EF4-FFF2-40B4-BE49-F238E27FC236}">
                <a16:creationId xmlns:a16="http://schemas.microsoft.com/office/drawing/2014/main" id="{25DCFD02-60C5-4E72-ABD9-9DB7BC647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0" y="5349875"/>
            <a:ext cx="1412274" cy="1412274"/>
          </a:xfrm>
          <a:prstGeom prst="rect">
            <a:avLst/>
          </a:prstGeom>
        </p:spPr>
      </p:pic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3F8EE8C-B7C0-4377-AFEA-7C3077B3069F}"/>
              </a:ext>
            </a:extLst>
          </p:cNvPr>
          <p:cNvSpPr txBox="1">
            <a:spLocks/>
          </p:cNvSpPr>
          <p:nvPr/>
        </p:nvSpPr>
        <p:spPr>
          <a:xfrm>
            <a:off x="4501434" y="6530073"/>
            <a:ext cx="2635860" cy="1403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GB" sz="1000" i="1">
                <a:solidFill>
                  <a:schemeClr val="bg1"/>
                </a:solidFill>
                <a:cs typeface="Arial" panose="020B0604020202020204" pitchFamily="34" charset="0"/>
              </a:rPr>
              <a:t>Data on file at Veryan Medical</a:t>
            </a:r>
          </a:p>
        </p:txBody>
      </p:sp>
    </p:spTree>
    <p:extLst>
      <p:ext uri="{BB962C8B-B14F-4D97-AF65-F5344CB8AC3E}">
        <p14:creationId xmlns:p14="http://schemas.microsoft.com/office/powerpoint/2010/main" val="3971495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3661E-A8FC-4CA4-8DA0-1AC645C53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4397" y="95851"/>
            <a:ext cx="9336791" cy="1143000"/>
          </a:xfrm>
        </p:spPr>
        <p:txBody>
          <a:bodyPr>
            <a:noAutofit/>
          </a:bodyPr>
          <a:lstStyle/>
          <a:p>
            <a:r>
              <a:rPr lang="en-US">
                <a:solidFill>
                  <a:schemeClr val="bg1"/>
                </a:solidFill>
              </a:rPr>
              <a:t>MIMICS </a:t>
            </a:r>
            <a:r>
              <a:rPr lang="en-US" err="1">
                <a:solidFill>
                  <a:schemeClr val="bg1"/>
                </a:solidFill>
              </a:rPr>
              <a:t>Randomised</a:t>
            </a:r>
            <a:r>
              <a:rPr lang="en-US">
                <a:solidFill>
                  <a:schemeClr val="bg1"/>
                </a:solidFill>
              </a:rPr>
              <a:t> Controlled Trial</a:t>
            </a:r>
            <a:endParaRPr lang="en-GB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B5C5BA-5840-49E5-B544-3091AA9726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555" t="32248" r="3639" b="5147"/>
          <a:stretch/>
        </p:blipFill>
        <p:spPr>
          <a:xfrm>
            <a:off x="7258710" y="2288958"/>
            <a:ext cx="4428773" cy="2675839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9DC1745A-8E22-4DB5-8F8F-C46049618C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133824"/>
              </p:ext>
            </p:extLst>
          </p:nvPr>
        </p:nvGraphicFramePr>
        <p:xfrm>
          <a:off x="662797" y="1114631"/>
          <a:ext cx="6024737" cy="44811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264617">
                  <a:extLst>
                    <a:ext uri="{9D8B030D-6E8A-4147-A177-3AD203B41FA5}">
                      <a16:colId xmlns:a16="http://schemas.microsoft.com/office/drawing/2014/main" val="2579802513"/>
                    </a:ext>
                  </a:extLst>
                </a:gridCol>
                <a:gridCol w="1880060">
                  <a:extLst>
                    <a:ext uri="{9D8B030D-6E8A-4147-A177-3AD203B41FA5}">
                      <a16:colId xmlns:a16="http://schemas.microsoft.com/office/drawing/2014/main" val="4289802466"/>
                    </a:ext>
                  </a:extLst>
                </a:gridCol>
                <a:gridCol w="1880060">
                  <a:extLst>
                    <a:ext uri="{9D8B030D-6E8A-4147-A177-3AD203B41FA5}">
                      <a16:colId xmlns:a16="http://schemas.microsoft.com/office/drawing/2014/main" val="2903804905"/>
                    </a:ext>
                  </a:extLst>
                </a:gridCol>
              </a:tblGrid>
              <a:tr h="664735">
                <a:tc gridSpan="3"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PI: Thomas Zeller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86 patients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8 Investigational sites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Independent </a:t>
                      </a:r>
                      <a:r>
                        <a:rPr lang="en-US" sz="2000" b="0" i="0" err="1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corelab</a:t>
                      </a:r>
                      <a:r>
                        <a:rPr lang="en-US" sz="2000" b="0" i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 (DUS; angiography; Xray)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2-year follow up COMPLETE</a:t>
                      </a:r>
                      <a:endParaRPr lang="en-GB" sz="2000" b="0" i="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1542774"/>
                  </a:ext>
                </a:extLst>
              </a:tr>
              <a:tr h="457788"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FIM Lead-in</a:t>
                      </a:r>
                      <a:endParaRPr lang="en-GB" sz="200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N=10 BioMimics 3D</a:t>
                      </a:r>
                      <a:endParaRPr lang="en-GB" sz="200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91579018"/>
                  </a:ext>
                </a:extLst>
              </a:tr>
              <a:tr h="660400"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Prospective Randomization</a:t>
                      </a:r>
                      <a:endParaRPr lang="en-GB" sz="200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BioMimics 3D</a:t>
                      </a:r>
                    </a:p>
                    <a:p>
                      <a:pPr algn="ctr"/>
                      <a:r>
                        <a:rPr lang="en-US" sz="2000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N=50</a:t>
                      </a:r>
                      <a:endParaRPr lang="en-GB" sz="200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Straight nitinol stent N=26</a:t>
                      </a:r>
                      <a:endParaRPr lang="en-GB" sz="200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0605046"/>
                  </a:ext>
                </a:extLst>
              </a:tr>
              <a:tr h="660400"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24-Month Primary Patency (p=0.05)</a:t>
                      </a:r>
                      <a:endParaRPr lang="en-GB" sz="200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72%</a:t>
                      </a:r>
                      <a:endParaRPr lang="en-GB" sz="2000" b="1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55%</a:t>
                      </a:r>
                      <a:endParaRPr lang="en-GB" sz="2000" b="1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5536971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Freedom from CDTLR 12-24 months (p=0.03)</a:t>
                      </a:r>
                      <a:endParaRPr lang="en-GB" sz="200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chemeClr val="tx1"/>
                          </a:solidFill>
                          <a:latin typeface="+mn-lt"/>
                          <a:cs typeface="Arial" panose="020B0604020202020204" pitchFamily="34" charset="0"/>
                        </a:rPr>
                        <a:t>91%</a:t>
                      </a:r>
                      <a:endParaRPr lang="en-GB" sz="2000" b="1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76%</a:t>
                      </a:r>
                      <a:endParaRPr lang="en-GB" sz="2000" b="1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3407949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D1556EF-497E-4510-BD65-3B93F06700B7}"/>
              </a:ext>
            </a:extLst>
          </p:cNvPr>
          <p:cNvSpPr txBox="1"/>
          <p:nvPr/>
        </p:nvSpPr>
        <p:spPr>
          <a:xfrm>
            <a:off x="7686014" y="1357972"/>
            <a:ext cx="35741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Freedom from CDTLR</a:t>
            </a:r>
          </a:p>
          <a:p>
            <a:pPr algn="ctr"/>
            <a:r>
              <a:rPr lang="en-US" sz="2400" b="1" i="1">
                <a:solidFill>
                  <a:schemeClr val="bg1"/>
                </a:solidFill>
              </a:rPr>
              <a:t>Landmark Analysis</a:t>
            </a:r>
            <a:r>
              <a:rPr lang="en-US" sz="2400" b="1" i="1" baseline="30000">
                <a:solidFill>
                  <a:schemeClr val="bg1"/>
                </a:solidFill>
              </a:rPr>
              <a:t>2</a:t>
            </a:r>
            <a:endParaRPr lang="en-GB" sz="2400" b="1" i="1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E8D514-BD44-45E7-84B7-621DDBF25397}"/>
              </a:ext>
            </a:extLst>
          </p:cNvPr>
          <p:cNvSpPr txBox="1"/>
          <p:nvPr/>
        </p:nvSpPr>
        <p:spPr>
          <a:xfrm>
            <a:off x="57541" y="6422993"/>
            <a:ext cx="4529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00" i="1">
                <a:solidFill>
                  <a:schemeClr val="bg1"/>
                </a:solidFill>
                <a:cs typeface="Arial" panose="020B0604020202020204" pitchFamily="34" charset="0"/>
              </a:rPr>
              <a:t>1. Zeller T et al; Circ Cardiovasc </a:t>
            </a:r>
            <a:r>
              <a:rPr lang="en-US" sz="1000" i="1" err="1">
                <a:solidFill>
                  <a:schemeClr val="bg1"/>
                </a:solidFill>
                <a:cs typeface="Arial" panose="020B0604020202020204" pitchFamily="34" charset="0"/>
              </a:rPr>
              <a:t>Interv</a:t>
            </a:r>
            <a:r>
              <a:rPr lang="en-US" sz="1000" i="1">
                <a:solidFill>
                  <a:schemeClr val="bg1"/>
                </a:solidFill>
                <a:cs typeface="Arial" panose="020B0604020202020204" pitchFamily="34" charset="0"/>
              </a:rPr>
              <a:t>. 2016</a:t>
            </a:r>
          </a:p>
          <a:p>
            <a:pPr algn="just"/>
            <a:r>
              <a:rPr lang="en-US" sz="1000" i="1">
                <a:solidFill>
                  <a:schemeClr val="bg1"/>
                </a:solidFill>
                <a:cs typeface="Arial" panose="020B0604020202020204" pitchFamily="34" charset="0"/>
              </a:rPr>
              <a:t>2. Sullivan TM et al; Int J </a:t>
            </a:r>
            <a:r>
              <a:rPr lang="en-US" sz="1000" i="1" err="1">
                <a:solidFill>
                  <a:schemeClr val="bg1"/>
                </a:solidFill>
                <a:cs typeface="Arial" panose="020B0604020202020204" pitchFamily="34" charset="0"/>
              </a:rPr>
              <a:t>Vasc</a:t>
            </a:r>
            <a:r>
              <a:rPr lang="en-US" sz="1000" i="1">
                <a:solidFill>
                  <a:schemeClr val="bg1"/>
                </a:solidFill>
                <a:cs typeface="Arial" panose="020B0604020202020204" pitchFamily="34" charset="0"/>
              </a:rPr>
              <a:t> Med. 2018</a:t>
            </a:r>
            <a:endParaRPr lang="en-GB" sz="1000" i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8" name="Grafik 12">
            <a:extLst>
              <a:ext uri="{FF2B5EF4-FFF2-40B4-BE49-F238E27FC236}">
                <a16:creationId xmlns:a16="http://schemas.microsoft.com/office/drawing/2014/main" id="{09D34599-78DE-4C7F-B79F-8776BB6FE1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0" y="5349875"/>
            <a:ext cx="1412274" cy="1412274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02F9E1-0882-4B8F-845C-7B7DB55BA9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8483" y="5714900"/>
            <a:ext cx="10460805" cy="84316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>
                <a:solidFill>
                  <a:schemeClr val="bg1"/>
                </a:solidFill>
                <a:ea typeface="ＭＳ Ｐゴシック" pitchFamily="34" charset="-128"/>
                <a:cs typeface="Calibri Light"/>
              </a:rPr>
              <a:t>Provided the first clinical proof supporting the durable outcome benefit arising from the BioMimics 3D stent compared to a straight nitinol stent</a:t>
            </a:r>
            <a:r>
              <a:rPr lang="en-GB" sz="2000" baseline="30000">
                <a:solidFill>
                  <a:schemeClr val="bg1"/>
                </a:solidFill>
                <a:ea typeface="ＭＳ Ｐゴシック" pitchFamily="34" charset="-128"/>
                <a:cs typeface="Calibri Light"/>
              </a:rPr>
              <a:t>1, 2</a:t>
            </a:r>
            <a:endParaRPr lang="en-GB" sz="2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8240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73661E-A8FC-4CA4-8DA0-1AC645C53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9861" y="161371"/>
            <a:ext cx="5551266" cy="1143000"/>
          </a:xfrm>
        </p:spPr>
        <p:txBody>
          <a:bodyPr>
            <a:noAutofit/>
          </a:bodyPr>
          <a:lstStyle/>
          <a:p>
            <a:pPr algn="ctr"/>
            <a:r>
              <a:rPr lang="en-US">
                <a:solidFill>
                  <a:schemeClr val="bg1"/>
                </a:solidFill>
              </a:rPr>
              <a:t>MIMICS-2 IDE Study</a:t>
            </a:r>
            <a:endParaRPr lang="en-GB">
              <a:solidFill>
                <a:schemeClr val="bg1"/>
              </a:solidFill>
            </a:endParaRPr>
          </a:p>
        </p:txBody>
      </p:sp>
      <p:graphicFrame>
        <p:nvGraphicFramePr>
          <p:cNvPr id="14" name="Table 14">
            <a:extLst>
              <a:ext uri="{FF2B5EF4-FFF2-40B4-BE49-F238E27FC236}">
                <a16:creationId xmlns:a16="http://schemas.microsoft.com/office/drawing/2014/main" id="{9DC1745A-8E22-4DB5-8F8F-C46049618C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2277679"/>
              </p:ext>
            </p:extLst>
          </p:nvPr>
        </p:nvGraphicFramePr>
        <p:xfrm>
          <a:off x="421955" y="1471675"/>
          <a:ext cx="5499174" cy="4135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04702">
                  <a:extLst>
                    <a:ext uri="{9D8B030D-6E8A-4147-A177-3AD203B41FA5}">
                      <a16:colId xmlns:a16="http://schemas.microsoft.com/office/drawing/2014/main" val="2579802513"/>
                    </a:ext>
                  </a:extLst>
                </a:gridCol>
                <a:gridCol w="2494472">
                  <a:extLst>
                    <a:ext uri="{9D8B030D-6E8A-4147-A177-3AD203B41FA5}">
                      <a16:colId xmlns:a16="http://schemas.microsoft.com/office/drawing/2014/main" val="2903804905"/>
                    </a:ext>
                  </a:extLst>
                </a:gridCol>
              </a:tblGrid>
              <a:tr h="664735">
                <a:tc gridSpan="2"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PIs: Timothy Sullivan (US), Thomas Zeller (Europe), </a:t>
                      </a:r>
                      <a:r>
                        <a:rPr lang="en-GB" sz="2000" b="0" i="0">
                          <a:solidFill>
                            <a:schemeClr val="bg1"/>
                          </a:solidFill>
                          <a:latin typeface="+mn-lt"/>
                        </a:rPr>
                        <a:t>Masato Nakamura (Japan)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43 Investigational sites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271 patients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000" b="0" i="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Independent core lab (DUS; angiography; Xray)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000" b="0" i="0" u="none">
                          <a:solidFill>
                            <a:schemeClr val="bg1"/>
                          </a:solidFill>
                          <a:latin typeface="+mn-lt"/>
                        </a:rPr>
                        <a:t>Independent Clinical Event Committee (</a:t>
                      </a:r>
                      <a:r>
                        <a:rPr lang="en-GB" sz="2000" b="0" i="0" u="none">
                          <a:solidFill>
                            <a:schemeClr val="bg1"/>
                          </a:solidFill>
                          <a:latin typeface="+mn-lt"/>
                          <a:sym typeface="Wingdings" panose="05000000000000000000" pitchFamily="2" charset="2"/>
                        </a:rPr>
                        <a:t>adjudication)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GB" sz="2000" b="0" i="0" u="none">
                          <a:solidFill>
                            <a:schemeClr val="bg1"/>
                          </a:solidFill>
                          <a:latin typeface="+mn-lt"/>
                          <a:sym typeface="Wingdings" panose="05000000000000000000" pitchFamily="2" charset="2"/>
                        </a:rPr>
                        <a:t>3-year follow up COMPLETE</a:t>
                      </a:r>
                      <a:endParaRPr lang="en-GB" sz="2000" b="0" i="0" u="none">
                        <a:solidFill>
                          <a:schemeClr val="bg1"/>
                        </a:solidFill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3521542774"/>
                  </a:ext>
                </a:extLst>
              </a:tr>
              <a:tr h="660400"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12-Month Primary Patency </a:t>
                      </a:r>
                      <a:endParaRPr lang="en-GB" sz="200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1">
                          <a:solidFill>
                            <a:schemeClr val="bg1"/>
                          </a:solidFill>
                        </a:rPr>
                        <a:t>73.1%</a:t>
                      </a:r>
                      <a:endParaRPr lang="en-GB" sz="2000" b="1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5536971"/>
                  </a:ext>
                </a:extLst>
              </a:tr>
              <a:tr h="944880">
                <a:tc>
                  <a:txBody>
                    <a:bodyPr/>
                    <a:lstStyle/>
                    <a:p>
                      <a:r>
                        <a:rPr lang="en-US" sz="2000">
                          <a:solidFill>
                            <a:schemeClr val="bg1"/>
                          </a:solidFill>
                          <a:latin typeface="+mn-lt"/>
                          <a:cs typeface="Arial"/>
                        </a:rPr>
                        <a:t>36-Month KM Freedom from CDTLR *</a:t>
                      </a:r>
                      <a:endParaRPr lang="en-GB" sz="2000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>
                          <a:solidFill>
                            <a:schemeClr val="bg1"/>
                          </a:solidFill>
                          <a:latin typeface="+mn-lt"/>
                          <a:cs typeface="Arial" panose="020B0604020202020204" pitchFamily="34" charset="0"/>
                        </a:rPr>
                        <a:t>81%</a:t>
                      </a:r>
                      <a:endParaRPr lang="en-GB" sz="2000" b="1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F55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3407949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A9E8D514-BD44-45E7-84B7-621DDBF25397}"/>
              </a:ext>
            </a:extLst>
          </p:cNvPr>
          <p:cNvSpPr txBox="1"/>
          <p:nvPr/>
        </p:nvSpPr>
        <p:spPr>
          <a:xfrm>
            <a:off x="9673028" y="6396648"/>
            <a:ext cx="4529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000" i="1">
                <a:solidFill>
                  <a:schemeClr val="bg1"/>
                </a:solidFill>
                <a:cs typeface="Arial" panose="020B0604020202020204" pitchFamily="34" charset="0"/>
              </a:rPr>
              <a:t>1. Zeller T et al; Circ Cardiovasc </a:t>
            </a:r>
            <a:r>
              <a:rPr lang="en-US" sz="1000" i="1" err="1">
                <a:solidFill>
                  <a:schemeClr val="bg1"/>
                </a:solidFill>
                <a:cs typeface="Arial" panose="020B0604020202020204" pitchFamily="34" charset="0"/>
              </a:rPr>
              <a:t>Interv</a:t>
            </a:r>
            <a:r>
              <a:rPr lang="en-US" sz="1000" i="1">
                <a:solidFill>
                  <a:schemeClr val="bg1"/>
                </a:solidFill>
                <a:cs typeface="Arial" panose="020B0604020202020204" pitchFamily="34" charset="0"/>
              </a:rPr>
              <a:t>. 2016</a:t>
            </a:r>
          </a:p>
          <a:p>
            <a:pPr algn="just"/>
            <a:r>
              <a:rPr lang="en-US" sz="1000" i="1">
                <a:solidFill>
                  <a:schemeClr val="bg1"/>
                </a:solidFill>
                <a:cs typeface="Arial" panose="020B0604020202020204" pitchFamily="34" charset="0"/>
              </a:rPr>
              <a:t>2. Sullivan TM et al; Int J </a:t>
            </a:r>
            <a:r>
              <a:rPr lang="en-US" sz="1000" i="1" err="1">
                <a:solidFill>
                  <a:schemeClr val="bg1"/>
                </a:solidFill>
                <a:cs typeface="Arial" panose="020B0604020202020204" pitchFamily="34" charset="0"/>
              </a:rPr>
              <a:t>Vasc</a:t>
            </a:r>
            <a:r>
              <a:rPr lang="en-US" sz="1000" i="1">
                <a:solidFill>
                  <a:schemeClr val="bg1"/>
                </a:solidFill>
                <a:cs typeface="Arial" panose="020B0604020202020204" pitchFamily="34" charset="0"/>
              </a:rPr>
              <a:t> Med. 2018</a:t>
            </a:r>
            <a:endParaRPr lang="en-GB" sz="1000" i="1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3AD78B9-078F-4840-97DC-75D0182FE4CB}"/>
              </a:ext>
            </a:extLst>
          </p:cNvPr>
          <p:cNvPicPr/>
          <p:nvPr/>
        </p:nvPicPr>
        <p:blipFill rotWithShape="1">
          <a:blip r:embed="rId2"/>
          <a:srcRect l="35185" t="24798" r="46158" b="14517"/>
          <a:stretch/>
        </p:blipFill>
        <p:spPr bwMode="auto">
          <a:xfrm rot="16200000">
            <a:off x="7501400" y="1184532"/>
            <a:ext cx="2372609" cy="49244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ECC3296-F39A-47D3-9DA6-6DE1D196963C}"/>
              </a:ext>
            </a:extLst>
          </p:cNvPr>
          <p:cNvSpPr txBox="1"/>
          <p:nvPr/>
        </p:nvSpPr>
        <p:spPr>
          <a:xfrm>
            <a:off x="6121620" y="1392126"/>
            <a:ext cx="58417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>
                <a:solidFill>
                  <a:schemeClr val="bg1"/>
                </a:solidFill>
              </a:rPr>
              <a:t>Kaplan Meier survival estimates of Freedom from Clinically-Driven TLR at 3 Years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8EF8862-9BD1-4A5D-882B-02E8A87D9B40}"/>
              </a:ext>
            </a:extLst>
          </p:cNvPr>
          <p:cNvCxnSpPr>
            <a:cxnSpLocks/>
          </p:cNvCxnSpPr>
          <p:nvPr/>
        </p:nvCxnSpPr>
        <p:spPr>
          <a:xfrm flipV="1">
            <a:off x="8211893" y="2697806"/>
            <a:ext cx="1" cy="189787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3FA853C-89B7-4338-A4EA-49DB5EA098E3}"/>
              </a:ext>
            </a:extLst>
          </p:cNvPr>
          <p:cNvCxnSpPr>
            <a:cxnSpLocks/>
          </p:cNvCxnSpPr>
          <p:nvPr/>
        </p:nvCxnSpPr>
        <p:spPr>
          <a:xfrm flipV="1">
            <a:off x="9356601" y="2697806"/>
            <a:ext cx="1" cy="189787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E6181AE-6AB5-4DDB-9052-C4283A71826D}"/>
              </a:ext>
            </a:extLst>
          </p:cNvPr>
          <p:cNvCxnSpPr>
            <a:cxnSpLocks/>
          </p:cNvCxnSpPr>
          <p:nvPr/>
        </p:nvCxnSpPr>
        <p:spPr>
          <a:xfrm flipV="1">
            <a:off x="10607427" y="2667533"/>
            <a:ext cx="1" cy="1897874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72E9AAC9-87BA-4D23-81BD-218EDA5D151B}"/>
              </a:ext>
            </a:extLst>
          </p:cNvPr>
          <p:cNvSpPr txBox="1"/>
          <p:nvPr/>
        </p:nvSpPr>
        <p:spPr>
          <a:xfrm>
            <a:off x="5921129" y="4951732"/>
            <a:ext cx="2314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>
                <a:solidFill>
                  <a:schemeClr val="bg1"/>
                </a:solidFill>
              </a:rPr>
              <a:t>1-year = 89%</a:t>
            </a:r>
          </a:p>
          <a:p>
            <a:pPr algn="ctr"/>
            <a:r>
              <a:rPr lang="en-GB" sz="2400">
                <a:solidFill>
                  <a:schemeClr val="bg1"/>
                </a:solidFill>
              </a:rPr>
              <a:t>2-year = 84%</a:t>
            </a:r>
          </a:p>
          <a:p>
            <a:pPr algn="ctr"/>
            <a:r>
              <a:rPr lang="en-GB" sz="2400">
                <a:solidFill>
                  <a:schemeClr val="bg1"/>
                </a:solidFill>
              </a:rPr>
              <a:t>3-year = </a:t>
            </a:r>
            <a:r>
              <a:rPr lang="en-GB" sz="2400" b="1">
                <a:solidFill>
                  <a:schemeClr val="bg1"/>
                </a:solidFill>
              </a:rPr>
              <a:t>81%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6138F3-B06E-4A5C-92E2-BD8300D91AC4}"/>
              </a:ext>
            </a:extLst>
          </p:cNvPr>
          <p:cNvSpPr txBox="1"/>
          <p:nvPr/>
        </p:nvSpPr>
        <p:spPr>
          <a:xfrm>
            <a:off x="421955" y="6158388"/>
            <a:ext cx="528267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10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*Core Lab adjudicated, clinically-driven TLR with objective evidence</a:t>
            </a:r>
          </a:p>
          <a:p>
            <a:r>
              <a:rPr lang="en-GB" sz="1000" i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Subjects are censored at their last known follow-up, or at time of study exit (withdrawal or lost to follow-up) or death</a:t>
            </a:r>
            <a:endParaRPr lang="en-IE" sz="1000" i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89622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b7863cdd-6ce6-4e45-87ec-ad95804ddc93">DJ45ZNFCPKMD-1921506793-916</_dlc_DocId>
    <_dlc_DocIdUrl xmlns="b7863cdd-6ce6-4e45-87ec-ad95804ddc93">
      <Url>https://veryanmed.sharepoint.com/Commercial/_layouts/15/DocIdRedir.aspx?ID=DJ45ZNFCPKMD-1921506793-916</Url>
      <Description>DJ45ZNFCPKMD-1921506793-916</Description>
    </_dlc_DocIdUrl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73638983677F4881A0AD0B9910A51F" ma:contentTypeVersion="10" ma:contentTypeDescription="Create a new document." ma:contentTypeScope="" ma:versionID="ba98621229156c009a9dac5e642d5c6c">
  <xsd:schema xmlns:xsd="http://www.w3.org/2001/XMLSchema" xmlns:xs="http://www.w3.org/2001/XMLSchema" xmlns:p="http://schemas.microsoft.com/office/2006/metadata/properties" xmlns:ns2="b7863cdd-6ce6-4e45-87ec-ad95804ddc93" xmlns:ns3="c329e65e-b54a-41d1-870d-9307eda33cdf" targetNamespace="http://schemas.microsoft.com/office/2006/metadata/properties" ma:root="true" ma:fieldsID="e3ff689b50ae068d60c7d43cf7f257a1" ns2:_="" ns3:_="">
    <xsd:import namespace="b7863cdd-6ce6-4e45-87ec-ad95804ddc93"/>
    <xsd:import namespace="c329e65e-b54a-41d1-870d-9307eda33cdf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7863cdd-6ce6-4e45-87ec-ad95804ddc9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29e65e-b54a-41d1-870d-9307eda33cd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55168444-0A5F-4231-BC41-E3A623693AD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95A20891-E029-401D-988B-C9569156BDC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22435E4-2AC7-4AB0-B299-39BE620214AF}"/>
</file>

<file path=customXml/itemProps4.xml><?xml version="1.0" encoding="utf-8"?>
<ds:datastoreItem xmlns:ds="http://schemas.openxmlformats.org/officeDocument/2006/customXml" ds:itemID="{160C3607-8EA5-45D9-BA02-51175B8D8A95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1806</Words>
  <Application>Microsoft Office PowerPoint</Application>
  <PresentationFormat>Widescreen</PresentationFormat>
  <Paragraphs>416</Paragraphs>
  <Slides>19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</vt:lpstr>
      <vt:lpstr>MIMICS-3D: 2-year Results from the BioMimics 3D Real-World Registry</vt:lpstr>
      <vt:lpstr>PowerPoint Presentation</vt:lpstr>
      <vt:lpstr>BioMimics 3D®: The Swirling Flow® Stent</vt:lpstr>
      <vt:lpstr>BioMimics 3D: Helical Centreline Promotes Swirling Flow </vt:lpstr>
      <vt:lpstr>PowerPoint Presentation</vt:lpstr>
      <vt:lpstr>PowerPoint Presentation</vt:lpstr>
      <vt:lpstr>MIMICS Clinical Programme</vt:lpstr>
      <vt:lpstr>MIMICS Randomised Controlled Trial</vt:lpstr>
      <vt:lpstr>MIMICS-2 IDE Study</vt:lpstr>
      <vt:lpstr>MIMICS-3D Registry</vt:lpstr>
      <vt:lpstr>  Baseline Patient Demographics</vt:lpstr>
      <vt:lpstr>PowerPoint Presentation</vt:lpstr>
      <vt:lpstr>  Baseline Procedural Data</vt:lpstr>
      <vt:lpstr>Longer, more complex lesions</vt:lpstr>
      <vt:lpstr>          Freedom from Loss of Primary Stent Patency </vt:lpstr>
      <vt:lpstr>Freedom from clinically-driven target lesion revascularisation (CDTLR) </vt:lpstr>
      <vt:lpstr>Freedom from CDTLR at 2 years: DCB vs no-DCB</vt:lpstr>
      <vt:lpstr> Industry Study Comparisons-Freedom from CDTLR </vt:lpstr>
      <vt:lpstr>Conclusions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Dunja van Broekhoven</dc:creator>
  <cp:lastModifiedBy>Vanessa Lee</cp:lastModifiedBy>
  <cp:revision>1</cp:revision>
  <dcterms:created xsi:type="dcterms:W3CDTF">2020-07-16T12:36:45Z</dcterms:created>
  <dcterms:modified xsi:type="dcterms:W3CDTF">2021-01-15T13:09:04Z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0x010100B773638983677F4881A0AD0B9910A51F</vt:lpwstr>
  </property>
  <property fmtid="{D5CDD505-2E9C-101B-9397-08002B2CF9AE}" pid="3" name="_dlc_DocIdItemGuid">
    <vt:lpwstr>53ece63a-2726-45da-a040-50959b395c1e</vt:lpwstr>
  </property>
</Properties>
</file>