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20"/>
  </p:notesMasterIdLst>
  <p:sldIdLst>
    <p:sldId id="257" r:id="rId6"/>
    <p:sldId id="343" r:id="rId7"/>
    <p:sldId id="1947" r:id="rId8"/>
    <p:sldId id="364" r:id="rId9"/>
    <p:sldId id="262" r:id="rId10"/>
    <p:sldId id="1917" r:id="rId11"/>
    <p:sldId id="1002" r:id="rId12"/>
    <p:sldId id="1003" r:id="rId13"/>
    <p:sldId id="1004" r:id="rId14"/>
    <p:sldId id="1948" r:id="rId15"/>
    <p:sldId id="275" r:id="rId16"/>
    <p:sldId id="313" r:id="rId17"/>
    <p:sldId id="1943" r:id="rId18"/>
    <p:sldId id="194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B7A7F1E-7D6D-D794-E8CD-9B8BAFFEB4C3}" name="Vanessa Lee" initials="VL" userId="S::vanessa.lee@veryanmed.com::d974803c-22ef-4e42-9f8b-11ddefdf48e8" providerId="AD"/>
  <p188:author id="{39B74027-64F1-C913-1787-F838C402410A}" name="Nick Yeo" initials="NY" userId="S::nick.yeo@veryanmed.com::4e664249-1222-433c-a086-5fb05522ba5b" providerId="AD"/>
  <p188:author id="{17AC9F2D-7A87-8C9B-CD60-8484BAC7ECB7}" name="Leona Moylan" initials="LM" userId="S::Leona.Moylan@veryanmed.com::3f201d8e-58a4-444e-a34c-3666178bfd0d" providerId="AD"/>
  <p188:author id="{3551628F-55E1-51BE-6E40-8C3AED37F0A7}" name="Rob Eyers" initials="RE" userId="S::rob.eyers@veryanmed.com::6124c464-d2cc-475e-b5f7-3ec5ecf98c26" providerId="AD"/>
  <p188:author id="{93DB45DC-7905-9AD5-92BB-59F6FDEE6BCE}" name="Myriam Stieler" initials="MS" userId="S::Myriam.Stieler@veryanmed.com::d95497ac-a7e0-4d95-b789-3d06019f6664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nessa Lee" initials="VL" lastIdx="3" clrIdx="0">
    <p:extLst>
      <p:ext uri="{19B8F6BF-5375-455C-9EA6-DF929625EA0E}">
        <p15:presenceInfo xmlns:p15="http://schemas.microsoft.com/office/powerpoint/2012/main" userId="S::vanessa.lee@veryanmed.com::d974803c-22ef-4e42-9f8b-11ddefdf48e8" providerId="AD"/>
      </p:ext>
    </p:extLst>
  </p:cmAuthor>
  <p:cmAuthor id="2" name="Leona Moylan" initials="LM" lastIdx="1" clrIdx="1">
    <p:extLst>
      <p:ext uri="{19B8F6BF-5375-455C-9EA6-DF929625EA0E}">
        <p15:presenceInfo xmlns:p15="http://schemas.microsoft.com/office/powerpoint/2012/main" userId="S::leona.moylan@veryanmed.com::3f201d8e-58a4-444e-a34c-3666178bfd0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597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6991B9-3EB4-BE40-801B-34329FED67D4}" v="7" dt="2022-01-13T11:07:05.210"/>
    <p1510:client id="{6D072458-BEB0-A8F2-16D2-6ACB115CC5E9}" v="7" dt="2022-01-13T11:05:38.182"/>
    <p1510:client id="{6DB91883-7CAF-44A4-A4A9-1701683749A8}" v="54" dt="2022-01-13T11:50:10.935"/>
    <p1510:client id="{AD5B8738-6FA4-4BB2-35DC-AB0C464EBAB8}" v="113" dt="2022-01-13T11:55:04.006"/>
    <p1510:client id="{B5D27B9B-79A1-0870-C901-801D0A68CCDA}" v="11" dt="2022-01-13T12:50:45.8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852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Relationship Id="rId27" Type="http://schemas.microsoft.com/office/2018/10/relationships/authors" Target="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1yr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MIMICS-RCT</c:v>
                </c:pt>
                <c:pt idx="1">
                  <c:v>MIMICS-2  </c:v>
                </c:pt>
                <c:pt idx="2">
                  <c:v>MIMICS-3D</c:v>
                </c:pt>
                <c:pt idx="3">
                  <c:v>Superb </c:v>
                </c:pt>
                <c:pt idx="4">
                  <c:v>Zilver PTX  </c:v>
                </c:pt>
                <c:pt idx="5">
                  <c:v>Majestic  </c:v>
                </c:pt>
                <c:pt idx="6">
                  <c:v>Imperial</c:v>
                </c:pt>
                <c:pt idx="7">
                  <c:v>Imperial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91</c:v>
                </c:pt>
                <c:pt idx="1">
                  <c:v>89</c:v>
                </c:pt>
                <c:pt idx="2">
                  <c:v>90</c:v>
                </c:pt>
                <c:pt idx="3">
                  <c:v>89</c:v>
                </c:pt>
                <c:pt idx="4">
                  <c:v>89</c:v>
                </c:pt>
                <c:pt idx="5">
                  <c:v>96</c:v>
                </c:pt>
                <c:pt idx="6">
                  <c:v>95</c:v>
                </c:pt>
                <c:pt idx="7">
                  <c:v>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2C-E542-9BE3-ADEF8402206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2yr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MIMICS-RCT</c:v>
                </c:pt>
                <c:pt idx="1">
                  <c:v>MIMICS-2  </c:v>
                </c:pt>
                <c:pt idx="2">
                  <c:v>MIMICS-3D</c:v>
                </c:pt>
                <c:pt idx="3">
                  <c:v>Superb </c:v>
                </c:pt>
                <c:pt idx="4">
                  <c:v>Zilver PTX  </c:v>
                </c:pt>
                <c:pt idx="5">
                  <c:v>Majestic  </c:v>
                </c:pt>
                <c:pt idx="6">
                  <c:v>Imperial</c:v>
                </c:pt>
                <c:pt idx="7">
                  <c:v>Imperial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91</c:v>
                </c:pt>
                <c:pt idx="1">
                  <c:v>84</c:v>
                </c:pt>
                <c:pt idx="2">
                  <c:v>82</c:v>
                </c:pt>
                <c:pt idx="3">
                  <c:v>84</c:v>
                </c:pt>
                <c:pt idx="4">
                  <c:v>87</c:v>
                </c:pt>
                <c:pt idx="5">
                  <c:v>92</c:v>
                </c:pt>
                <c:pt idx="6">
                  <c:v>87</c:v>
                </c:pt>
                <c:pt idx="7">
                  <c:v>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C2C-E542-9BE3-ADEF8402206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3yr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MIMICS-RCT</c:v>
                </c:pt>
                <c:pt idx="1">
                  <c:v>MIMICS-2  </c:v>
                </c:pt>
                <c:pt idx="2">
                  <c:v>MIMICS-3D</c:v>
                </c:pt>
                <c:pt idx="3">
                  <c:v>Superb </c:v>
                </c:pt>
                <c:pt idx="4">
                  <c:v>Zilver PTX  </c:v>
                </c:pt>
                <c:pt idx="5">
                  <c:v>Majestic  </c:v>
                </c:pt>
                <c:pt idx="6">
                  <c:v>Imperial</c:v>
                </c:pt>
                <c:pt idx="7">
                  <c:v>Imperial</c:v>
                </c:pt>
              </c:strCache>
            </c:strRef>
          </c:cat>
          <c:val>
            <c:numRef>
              <c:f>Sheet1!$D$2:$D$9</c:f>
              <c:numCache>
                <c:formatCode>General</c:formatCode>
                <c:ptCount val="8"/>
                <c:pt idx="1">
                  <c:v>81</c:v>
                </c:pt>
                <c:pt idx="2">
                  <c:v>78</c:v>
                </c:pt>
                <c:pt idx="3">
                  <c:v>82</c:v>
                </c:pt>
                <c:pt idx="4">
                  <c:v>83</c:v>
                </c:pt>
                <c:pt idx="5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C2C-E542-9BE3-ADEF840220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05304704"/>
        <c:axId val="912018144"/>
      </c:barChart>
      <c:lineChart>
        <c:grouping val="stacked"/>
        <c:varyColors val="0"/>
        <c:ser>
          <c:idx val="3"/>
          <c:order val="3"/>
          <c:tx>
            <c:strRef>
              <c:f>Sheet1!$E$1</c:f>
              <c:strCache>
                <c:ptCount val="1"/>
                <c:pt idx="0">
                  <c:v>Avg LL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cat>
            <c:strRef>
              <c:f>Sheet1!$A$2:$A$9</c:f>
              <c:strCache>
                <c:ptCount val="8"/>
                <c:pt idx="0">
                  <c:v>MIMICS-RCT</c:v>
                </c:pt>
                <c:pt idx="1">
                  <c:v>MIMICS-2  </c:v>
                </c:pt>
                <c:pt idx="2">
                  <c:v>MIMICS-3D</c:v>
                </c:pt>
                <c:pt idx="3">
                  <c:v>Superb </c:v>
                </c:pt>
                <c:pt idx="4">
                  <c:v>Zilver PTX  </c:v>
                </c:pt>
                <c:pt idx="5">
                  <c:v>Majestic  </c:v>
                </c:pt>
                <c:pt idx="6">
                  <c:v>Imperial</c:v>
                </c:pt>
                <c:pt idx="7">
                  <c:v>Imperial</c:v>
                </c:pt>
              </c:strCache>
            </c:strRef>
          </c:cat>
          <c:val>
            <c:numRef>
              <c:f>Sheet1!$E$2:$E$9</c:f>
              <c:numCache>
                <c:formatCode>General</c:formatCode>
                <c:ptCount val="8"/>
                <c:pt idx="0">
                  <c:v>6.6</c:v>
                </c:pt>
                <c:pt idx="1">
                  <c:v>8.1</c:v>
                </c:pt>
                <c:pt idx="2">
                  <c:v>12.6</c:v>
                </c:pt>
                <c:pt idx="3">
                  <c:v>7.8</c:v>
                </c:pt>
                <c:pt idx="4">
                  <c:v>5.3</c:v>
                </c:pt>
                <c:pt idx="5">
                  <c:v>7</c:v>
                </c:pt>
                <c:pt idx="6">
                  <c:v>8.6</c:v>
                </c:pt>
                <c:pt idx="7">
                  <c:v>8.1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C2C-E542-9BE3-ADEF840220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7539520"/>
        <c:axId val="87537440"/>
      </c:lineChart>
      <c:catAx>
        <c:axId val="805304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pPr>
            <a:endParaRPr lang="en-US"/>
          </a:p>
        </c:txPr>
        <c:crossAx val="912018144"/>
        <c:crosses val="autoZero"/>
        <c:auto val="1"/>
        <c:lblAlgn val="ctr"/>
        <c:lblOffset val="100"/>
        <c:noMultiLvlLbl val="0"/>
      </c:catAx>
      <c:valAx>
        <c:axId val="912018144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rgbClr val="2F5597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pPr>
                <a:r>
                  <a:rPr lang="en-US" sz="2000" b="0">
                    <a:solidFill>
                      <a:srgbClr val="2F5597"/>
                    </a:solidFill>
                  </a:rPr>
                  <a:t>Freedom from CDTLR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rgbClr val="2F5597"/>
                  </a:solidFill>
                  <a:latin typeface="Avenir Next LT Pro" panose="020B0504020202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pPr>
            <a:endParaRPr lang="en-US"/>
          </a:p>
        </c:txPr>
        <c:crossAx val="805304704"/>
        <c:crosses val="autoZero"/>
        <c:crossBetween val="between"/>
      </c:valAx>
      <c:valAx>
        <c:axId val="87537440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rgbClr val="C00000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pPr>
                <a:r>
                  <a:rPr lang="en-US" sz="2000">
                    <a:solidFill>
                      <a:srgbClr val="C00000"/>
                    </a:solidFill>
                  </a:rPr>
                  <a:t>Avg Lesion Length (cm)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rgbClr val="C00000"/>
                  </a:solidFill>
                  <a:latin typeface="Avenir Next LT Pro" panose="020B0504020202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pPr>
            <a:endParaRPr lang="en-US"/>
          </a:p>
        </c:txPr>
        <c:crossAx val="87539520"/>
        <c:crosses val="max"/>
        <c:crossBetween val="between"/>
      </c:valAx>
      <c:catAx>
        <c:axId val="8753952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8753744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Avenir Next LT Pro" panose="020B0504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Avenir Next LT Pro" panose="020B0504020202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0.19608</cdr:x>
      <cdr:y>0.34518</cdr:y>
    </cdr:from>
    <cdr:to>
      <cdr:x>0.21143</cdr:x>
      <cdr:y>0.38551</cdr:y>
    </cdr:to>
    <cdr:sp macro="" textlink="">
      <cdr:nvSpPr>
        <cdr:cNvPr id="2" name="Oval 1">
          <a:extLst xmlns:a="http://schemas.openxmlformats.org/drawingml/2006/main">
            <a:ext uri="{FF2B5EF4-FFF2-40B4-BE49-F238E27FC236}">
              <a16:creationId xmlns:a16="http://schemas.microsoft.com/office/drawing/2014/main" id="{575234DD-86EE-476B-B165-195CD45D226E}"/>
            </a:ext>
          </a:extLst>
        </cdr:cNvPr>
        <cdr:cNvSpPr/>
      </cdr:nvSpPr>
      <cdr:spPr>
        <a:xfrm xmlns:a="http://schemas.openxmlformats.org/drawingml/2006/main">
          <a:off x="2173136" y="1727894"/>
          <a:ext cx="170124" cy="201883"/>
        </a:xfrm>
        <a:prstGeom xmlns:a="http://schemas.openxmlformats.org/drawingml/2006/main" prst="ellipse">
          <a:avLst/>
        </a:prstGeom>
        <a:solidFill xmlns:a="http://schemas.openxmlformats.org/drawingml/2006/main">
          <a:srgbClr val="FF00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GB"/>
        </a:p>
      </cdr:txBody>
    </cdr:sp>
  </cdr:relSizeAnchor>
  <cdr:relSizeAnchor xmlns:cdr="http://schemas.openxmlformats.org/drawingml/2006/chartDrawing">
    <cdr:from>
      <cdr:x>0.29703</cdr:x>
      <cdr:y>0.11097</cdr:y>
    </cdr:from>
    <cdr:to>
      <cdr:x>0.31238</cdr:x>
      <cdr:y>0.1513</cdr:y>
    </cdr:to>
    <cdr:sp macro="" textlink="">
      <cdr:nvSpPr>
        <cdr:cNvPr id="3" name="Oval 2">
          <a:extLst xmlns:a="http://schemas.openxmlformats.org/drawingml/2006/main">
            <a:ext uri="{FF2B5EF4-FFF2-40B4-BE49-F238E27FC236}">
              <a16:creationId xmlns:a16="http://schemas.microsoft.com/office/drawing/2014/main" id="{575234DD-86EE-476B-B165-195CD45D226E}"/>
            </a:ext>
          </a:extLst>
        </cdr:cNvPr>
        <cdr:cNvSpPr/>
      </cdr:nvSpPr>
      <cdr:spPr>
        <a:xfrm xmlns:a="http://schemas.openxmlformats.org/drawingml/2006/main">
          <a:off x="3291925" y="555505"/>
          <a:ext cx="170123" cy="201883"/>
        </a:xfrm>
        <a:prstGeom xmlns:a="http://schemas.openxmlformats.org/drawingml/2006/main" prst="ellipse">
          <a:avLst/>
        </a:prstGeom>
        <a:solidFill xmlns:a="http://schemas.openxmlformats.org/drawingml/2006/main">
          <a:srgbClr val="FF00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GB"/>
        </a:p>
      </cdr:txBody>
    </cdr:sp>
  </cdr:relSizeAnchor>
  <cdr:relSizeAnchor xmlns:cdr="http://schemas.openxmlformats.org/drawingml/2006/chartDrawing">
    <cdr:from>
      <cdr:x>0.40281</cdr:x>
      <cdr:y>0.37409</cdr:y>
    </cdr:from>
    <cdr:to>
      <cdr:x>0.41816</cdr:x>
      <cdr:y>0.41443</cdr:y>
    </cdr:to>
    <cdr:sp macro="" textlink="">
      <cdr:nvSpPr>
        <cdr:cNvPr id="4" name="Oval 3">
          <a:extLst xmlns:a="http://schemas.openxmlformats.org/drawingml/2006/main">
            <a:ext uri="{FF2B5EF4-FFF2-40B4-BE49-F238E27FC236}">
              <a16:creationId xmlns:a16="http://schemas.microsoft.com/office/drawing/2014/main" id="{575234DD-86EE-476B-B165-195CD45D226E}"/>
            </a:ext>
          </a:extLst>
        </cdr:cNvPr>
        <cdr:cNvSpPr/>
      </cdr:nvSpPr>
      <cdr:spPr>
        <a:xfrm xmlns:a="http://schemas.openxmlformats.org/drawingml/2006/main">
          <a:off x="4464344" y="1872587"/>
          <a:ext cx="170124" cy="201933"/>
        </a:xfrm>
        <a:prstGeom xmlns:a="http://schemas.openxmlformats.org/drawingml/2006/main" prst="ellipse">
          <a:avLst/>
        </a:prstGeom>
        <a:solidFill xmlns:a="http://schemas.openxmlformats.org/drawingml/2006/main">
          <a:srgbClr val="FF00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GB"/>
        </a:p>
      </cdr:txBody>
    </cdr:sp>
  </cdr:relSizeAnchor>
  <cdr:relSizeAnchor xmlns:cdr="http://schemas.openxmlformats.org/drawingml/2006/chartDrawing">
    <cdr:from>
      <cdr:x>0.50567</cdr:x>
      <cdr:y>0.53417</cdr:y>
    </cdr:from>
    <cdr:to>
      <cdr:x>0.52102</cdr:x>
      <cdr:y>0.57451</cdr:y>
    </cdr:to>
    <cdr:sp macro="" textlink="">
      <cdr:nvSpPr>
        <cdr:cNvPr id="5" name="Oval 4">
          <a:extLst xmlns:a="http://schemas.openxmlformats.org/drawingml/2006/main">
            <a:ext uri="{FF2B5EF4-FFF2-40B4-BE49-F238E27FC236}">
              <a16:creationId xmlns:a16="http://schemas.microsoft.com/office/drawing/2014/main" id="{575234DD-86EE-476B-B165-195CD45D226E}"/>
            </a:ext>
          </a:extLst>
        </cdr:cNvPr>
        <cdr:cNvSpPr/>
      </cdr:nvSpPr>
      <cdr:spPr>
        <a:xfrm xmlns:a="http://schemas.openxmlformats.org/drawingml/2006/main">
          <a:off x="5604310" y="2673918"/>
          <a:ext cx="170123" cy="201933"/>
        </a:xfrm>
        <a:prstGeom xmlns:a="http://schemas.openxmlformats.org/drawingml/2006/main" prst="ellipse">
          <a:avLst/>
        </a:prstGeom>
        <a:solidFill xmlns:a="http://schemas.openxmlformats.org/drawingml/2006/main">
          <a:srgbClr val="FF00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GB"/>
        </a:p>
      </cdr:txBody>
    </cdr:sp>
  </cdr:relSizeAnchor>
  <cdr:relSizeAnchor xmlns:cdr="http://schemas.openxmlformats.org/drawingml/2006/chartDrawing">
    <cdr:from>
      <cdr:x>0.60749</cdr:x>
      <cdr:y>0.41271</cdr:y>
    </cdr:from>
    <cdr:to>
      <cdr:x>0.62284</cdr:x>
      <cdr:y>0.45305</cdr:y>
    </cdr:to>
    <cdr:sp macro="" textlink="">
      <cdr:nvSpPr>
        <cdr:cNvPr id="6" name="Oval 5">
          <a:extLst xmlns:a="http://schemas.openxmlformats.org/drawingml/2006/main">
            <a:ext uri="{FF2B5EF4-FFF2-40B4-BE49-F238E27FC236}">
              <a16:creationId xmlns:a16="http://schemas.microsoft.com/office/drawing/2014/main" id="{575234DD-86EE-476B-B165-195CD45D226E}"/>
            </a:ext>
          </a:extLst>
        </cdr:cNvPr>
        <cdr:cNvSpPr/>
      </cdr:nvSpPr>
      <cdr:spPr>
        <a:xfrm xmlns:a="http://schemas.openxmlformats.org/drawingml/2006/main">
          <a:off x="6732832" y="2065950"/>
          <a:ext cx="170123" cy="201933"/>
        </a:xfrm>
        <a:prstGeom xmlns:a="http://schemas.openxmlformats.org/drawingml/2006/main" prst="ellipse">
          <a:avLst/>
        </a:prstGeom>
        <a:solidFill xmlns:a="http://schemas.openxmlformats.org/drawingml/2006/main">
          <a:srgbClr val="FF00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GB"/>
        </a:p>
      </cdr:txBody>
    </cdr:sp>
  </cdr:relSizeAnchor>
  <cdr:relSizeAnchor xmlns:cdr="http://schemas.openxmlformats.org/drawingml/2006/chartDrawing">
    <cdr:from>
      <cdr:x>0.7092</cdr:x>
      <cdr:y>0.3194</cdr:y>
    </cdr:from>
    <cdr:to>
      <cdr:x>0.72455</cdr:x>
      <cdr:y>0.35974</cdr:y>
    </cdr:to>
    <cdr:sp macro="" textlink="">
      <cdr:nvSpPr>
        <cdr:cNvPr id="7" name="Oval 6">
          <a:extLst xmlns:a="http://schemas.openxmlformats.org/drawingml/2006/main">
            <a:ext uri="{FF2B5EF4-FFF2-40B4-BE49-F238E27FC236}">
              <a16:creationId xmlns:a16="http://schemas.microsoft.com/office/drawing/2014/main" id="{575234DD-86EE-476B-B165-195CD45D226E}"/>
            </a:ext>
          </a:extLst>
        </cdr:cNvPr>
        <cdr:cNvSpPr/>
      </cdr:nvSpPr>
      <cdr:spPr>
        <a:xfrm xmlns:a="http://schemas.openxmlformats.org/drawingml/2006/main">
          <a:off x="7860062" y="1598865"/>
          <a:ext cx="170123" cy="201933"/>
        </a:xfrm>
        <a:prstGeom xmlns:a="http://schemas.openxmlformats.org/drawingml/2006/main" prst="ellipse">
          <a:avLst/>
        </a:prstGeom>
        <a:solidFill xmlns:a="http://schemas.openxmlformats.org/drawingml/2006/main">
          <a:srgbClr val="FF00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GB"/>
        </a:p>
      </cdr:txBody>
    </cdr:sp>
  </cdr:relSizeAnchor>
  <cdr:relSizeAnchor xmlns:cdr="http://schemas.openxmlformats.org/drawingml/2006/chartDrawing">
    <cdr:from>
      <cdr:x>0.81178</cdr:x>
      <cdr:y>0.3381</cdr:y>
    </cdr:from>
    <cdr:to>
      <cdr:x>0.82713</cdr:x>
      <cdr:y>0.37843</cdr:y>
    </cdr:to>
    <cdr:sp macro="" textlink="">
      <cdr:nvSpPr>
        <cdr:cNvPr id="8" name="Oval 7">
          <a:extLst xmlns:a="http://schemas.openxmlformats.org/drawingml/2006/main">
            <a:ext uri="{FF2B5EF4-FFF2-40B4-BE49-F238E27FC236}">
              <a16:creationId xmlns:a16="http://schemas.microsoft.com/office/drawing/2014/main" id="{575234DD-86EE-476B-B165-195CD45D226E}"/>
            </a:ext>
          </a:extLst>
        </cdr:cNvPr>
        <cdr:cNvSpPr/>
      </cdr:nvSpPr>
      <cdr:spPr>
        <a:xfrm xmlns:a="http://schemas.openxmlformats.org/drawingml/2006/main">
          <a:off x="8996942" y="1692458"/>
          <a:ext cx="170124" cy="201882"/>
        </a:xfrm>
        <a:prstGeom xmlns:a="http://schemas.openxmlformats.org/drawingml/2006/main" prst="ellipse">
          <a:avLst/>
        </a:prstGeom>
        <a:solidFill xmlns:a="http://schemas.openxmlformats.org/drawingml/2006/main">
          <a:srgbClr val="FF00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GB"/>
        </a:p>
      </cdr:txBody>
    </cdr:sp>
  </cdr:relSizeAnchor>
  <cdr:relSizeAnchor xmlns:cdr="http://schemas.openxmlformats.org/drawingml/2006/chartDrawing">
    <cdr:from>
      <cdr:x>0.54747</cdr:x>
      <cdr:y>0.92203</cdr:y>
    </cdr:from>
    <cdr:to>
      <cdr:x>0.56282</cdr:x>
      <cdr:y>0.96236</cdr:y>
    </cdr:to>
    <cdr:sp macro="" textlink="">
      <cdr:nvSpPr>
        <cdr:cNvPr id="9" name="Oval 8">
          <a:extLst xmlns:a="http://schemas.openxmlformats.org/drawingml/2006/main">
            <a:ext uri="{FF2B5EF4-FFF2-40B4-BE49-F238E27FC236}">
              <a16:creationId xmlns:a16="http://schemas.microsoft.com/office/drawing/2014/main" id="{575234DD-86EE-476B-B165-195CD45D226E}"/>
            </a:ext>
          </a:extLst>
        </cdr:cNvPr>
        <cdr:cNvSpPr/>
      </cdr:nvSpPr>
      <cdr:spPr>
        <a:xfrm xmlns:a="http://schemas.openxmlformats.org/drawingml/2006/main">
          <a:off x="6067538" y="4192660"/>
          <a:ext cx="170124" cy="183389"/>
        </a:xfrm>
        <a:prstGeom xmlns:a="http://schemas.openxmlformats.org/drawingml/2006/main" prst="ellipse">
          <a:avLst/>
        </a:prstGeom>
        <a:solidFill xmlns:a="http://schemas.openxmlformats.org/drawingml/2006/main">
          <a:srgbClr val="FF00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GB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F1256F-E3BD-4ECF-9D82-CFE65C892526}" type="datetimeFigureOut">
              <a:rPr lang="en-GB" smtClean="0"/>
              <a:t>17/01/2022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527861-DF7D-459A-8245-D41253A6C5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6711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92412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DF2E7F-FCB8-406E-B997-BDD90EE0D8C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5055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eaLnBrk="1" fontAlgn="t" latinLnBrk="0" hangingPunct="1"/>
            <a:endParaRPr lang="en-GB" sz="1200" b="0" i="0" u="none" strike="noStrike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49C991-712F-484B-BE9B-E502D971ECDF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81243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Added #TL but otherwise all data is per lesion</a:t>
            </a:r>
          </a:p>
          <a:p>
            <a:endParaRPr lang="en-GB"/>
          </a:p>
          <a:p>
            <a:r>
              <a:rPr lang="en-GB"/>
              <a:t>Use </a:t>
            </a:r>
            <a:r>
              <a:rPr lang="en-GB" err="1"/>
              <a:t>prox</a:t>
            </a:r>
            <a:r>
              <a:rPr lang="en-GB"/>
              <a:t> location for lesion, “other includes quite a few ostial SFA, one confirmed iliac (!) and some other stuff under query</a:t>
            </a:r>
          </a:p>
          <a:p>
            <a:r>
              <a:rPr lang="en-GB"/>
              <a:t>Used proximal RVD</a:t>
            </a:r>
          </a:p>
          <a:p>
            <a:r>
              <a:rPr lang="en-GB"/>
              <a:t>Removed total occlusion as don’t have direct equivalent to this core lab assessment.  210/379 report max stenosis 100%</a:t>
            </a:r>
          </a:p>
          <a:p>
            <a:endParaRPr lang="en-GB"/>
          </a:p>
          <a:p>
            <a:r>
              <a:rPr lang="en-GB" sz="1200" b="1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Calcification</a:t>
            </a:r>
          </a:p>
          <a:p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Grade 0</a:t>
            </a:r>
            <a:r>
              <a:rPr lang="en-GB"/>
              <a:t> -</a:t>
            </a:r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70</a:t>
            </a:r>
            <a:r>
              <a:rPr lang="en-GB"/>
              <a:t> </a:t>
            </a:r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18.6%</a:t>
            </a:r>
            <a:r>
              <a:rPr lang="en-GB"/>
              <a:t> </a:t>
            </a:r>
          </a:p>
          <a:p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Grade 1</a:t>
            </a:r>
            <a:r>
              <a:rPr lang="en-GB"/>
              <a:t> - </a:t>
            </a:r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120</a:t>
            </a:r>
            <a:r>
              <a:rPr lang="en-GB"/>
              <a:t> </a:t>
            </a:r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31.8%</a:t>
            </a:r>
            <a:r>
              <a:rPr lang="en-GB"/>
              <a:t> </a:t>
            </a:r>
          </a:p>
          <a:p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Grade 2</a:t>
            </a:r>
            <a:r>
              <a:rPr lang="en-GB"/>
              <a:t> - </a:t>
            </a:r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88</a:t>
            </a:r>
            <a:r>
              <a:rPr lang="en-GB"/>
              <a:t> </a:t>
            </a:r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23.3%</a:t>
            </a:r>
            <a:r>
              <a:rPr lang="en-GB"/>
              <a:t> </a:t>
            </a:r>
          </a:p>
          <a:p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Grade 3</a:t>
            </a:r>
            <a:r>
              <a:rPr lang="en-GB"/>
              <a:t> - </a:t>
            </a:r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49</a:t>
            </a:r>
            <a:r>
              <a:rPr lang="en-GB"/>
              <a:t> </a:t>
            </a:r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13.0%</a:t>
            </a:r>
            <a:r>
              <a:rPr lang="en-GB"/>
              <a:t> </a:t>
            </a:r>
          </a:p>
          <a:p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Grade 4</a:t>
            </a:r>
            <a:r>
              <a:rPr lang="en-GB"/>
              <a:t> - </a:t>
            </a:r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50</a:t>
            </a:r>
            <a:r>
              <a:rPr lang="en-GB"/>
              <a:t> </a:t>
            </a:r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13.3%</a:t>
            </a:r>
            <a:r>
              <a:rPr lang="en-GB"/>
              <a:t> </a:t>
            </a:r>
            <a:endParaRPr lang="en-GB" sz="1200" b="0" i="0" u="none" strike="noStrike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1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Total - 377</a:t>
            </a:r>
            <a:r>
              <a:rPr lang="en-GB"/>
              <a:t> </a:t>
            </a:r>
            <a:r>
              <a:rPr lang="en-GB" sz="1200" b="1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100.0%</a:t>
            </a:r>
            <a:r>
              <a:rPr lang="en-GB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49C991-712F-484B-BE9B-E502D971ECDF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32843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42624F-EDF9-4084-9BEE-A7AAA538490A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2983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42624F-EDF9-4084-9BEE-A7AAA538490A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3997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7DD0E-5E21-433C-8545-E9E3452103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C73603-C643-4DDE-9676-7BD58A6825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002114-7443-4944-8A88-702ABEF34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6FA49-7F08-49FE-98DB-492B0AB80088}" type="datetimeFigureOut">
              <a:rPr lang="en-GB" smtClean="0"/>
              <a:t>17/01/2022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7D3DE-98B8-458F-B0D4-EF616FBC4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E52FFE-1844-44F9-86B5-D937090E5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56CDB-81BF-42FB-8575-B0F66C54BE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9960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9B1A7-C749-4F27-A9C5-3EDBC9EB2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94828C-240A-488B-8F77-92B30C2CA0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E69A81-89A1-43E6-BE8A-B613DD036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6FA49-7F08-49FE-98DB-492B0AB80088}" type="datetimeFigureOut">
              <a:rPr lang="en-GB" smtClean="0"/>
              <a:t>17/01/2022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9A8FF6-B2D5-469A-A683-C768A43E8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ACED54-32E1-4D34-A70B-C4DD5562B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56CDB-81BF-42FB-8575-B0F66C54BE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5767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C10DDFA-12A8-41A9-945C-C65D695232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A2A2EC-4B49-4EC1-9A15-9624D2750C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F76DCD-64E7-4184-96FA-71C5C4BAF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6FA49-7F08-49FE-98DB-492B0AB80088}" type="datetimeFigureOut">
              <a:rPr lang="en-GB" smtClean="0"/>
              <a:t>17/01/2022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3B4C16-A68C-4BCA-AC74-3B2C358FD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470930-B3E9-43CC-A3C3-67353C987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56CDB-81BF-42FB-8575-B0F66C54BE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3717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1F26A-384E-405D-8117-8EC97FA2D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9EDECD-FE3B-4BEB-AA81-100A764A17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C7A052-4E9B-4258-83AD-7296E44A0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6FA49-7F08-49FE-98DB-492B0AB80088}" type="datetimeFigureOut">
              <a:rPr lang="en-GB" smtClean="0"/>
              <a:t>17/01/2022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65D6F5-5BFD-40F7-9B32-39BD3AEE1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DDACCB-A52C-4825-8A4A-C8C2AA822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56CDB-81BF-42FB-8575-B0F66C54BE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9407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BA4A1-EC3B-4759-A432-0889526E8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D85188-470F-4E07-B50D-5ABE427A99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CE1F2E-1CDA-4C9F-A710-17F7BB316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6FA49-7F08-49FE-98DB-492B0AB80088}" type="datetimeFigureOut">
              <a:rPr lang="en-GB" smtClean="0"/>
              <a:t>17/01/2022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A784BB-7DFE-4D41-A11C-2C3E4CDB7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A529E9-2D0C-4155-8676-C813D4371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56CDB-81BF-42FB-8575-B0F66C54BE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0182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4DE66-E285-431D-BEF8-B12995842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AC4D39-1F0B-4308-9495-9063D07A36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500482-EF88-4614-9886-AB0C593CA2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491384-3AD4-4EB7-972A-E8CC50D10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6FA49-7F08-49FE-98DB-492B0AB80088}" type="datetimeFigureOut">
              <a:rPr lang="en-GB" smtClean="0"/>
              <a:t>17/01/2022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68570A-9B40-4383-B6F9-445E28CC5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CC317B-12FA-469E-8052-955C33D48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56CDB-81BF-42FB-8575-B0F66C54BE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5814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0ED2F-1EAF-441F-87E3-02E5547A9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EA5F55-F577-4A6F-9461-897C4226F1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96D0CA-DF39-4CE6-B1AE-098EC51916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0A618B-D07E-4229-8363-8F8307D51B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F6C1DD-DD33-4025-BFD2-0304049DA2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3B706A8-35FC-49F8-BD6E-5B0F1CF7C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6FA49-7F08-49FE-98DB-492B0AB80088}" type="datetimeFigureOut">
              <a:rPr lang="en-GB" smtClean="0"/>
              <a:t>17/01/2022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624695-7E2F-4937-90F9-939F68F6D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185C08-EF32-4356-BA9E-DD81CFDD6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56CDB-81BF-42FB-8575-B0F66C54BE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2764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EABB8-ADC6-45BB-A526-1E3529046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6D82C2-F517-4ACF-9E9E-09D3BF231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6FA49-7F08-49FE-98DB-492B0AB80088}" type="datetimeFigureOut">
              <a:rPr lang="en-GB" smtClean="0"/>
              <a:t>17/01/2022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2E49C4-66CA-487A-B527-B0B396D5B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9DEFB9-DECA-4AA4-8483-C26A91B91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56CDB-81BF-42FB-8575-B0F66C54BE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4063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C7A211-0162-4DC6-8F71-5ED32CE24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6FA49-7F08-49FE-98DB-492B0AB80088}" type="datetimeFigureOut">
              <a:rPr lang="en-GB" smtClean="0"/>
              <a:t>17/01/2022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81CE2E-75AF-47F1-BBE7-E42F62C97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624E66-D09C-4C57-B036-9242C5AB6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56CDB-81BF-42FB-8575-B0F66C54BE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826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74818-1B57-468A-B8FD-A6110646E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AFB44E-3196-4D75-8C3E-5187387FCC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9ECEC2-3DE3-4E31-B345-40D78D6A8C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A17D73-A0A2-4D2A-90A2-0C9244008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6FA49-7F08-49FE-98DB-492B0AB80088}" type="datetimeFigureOut">
              <a:rPr lang="en-GB" smtClean="0"/>
              <a:t>17/01/2022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3F64B6-747C-496A-BFEE-93531714A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3DE3AF-6104-448B-B4E8-FADABD603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56CDB-81BF-42FB-8575-B0F66C54BE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3447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EDD38-03C0-4AFA-8971-9E284D902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197F31-7E36-44B9-99C0-6D4763339E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36A2AE-25C9-455C-AEDA-9CEDB38886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C5A72B-DA8D-4C4A-AC54-8EF521CEF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6FA49-7F08-49FE-98DB-492B0AB80088}" type="datetimeFigureOut">
              <a:rPr lang="en-GB" smtClean="0"/>
              <a:t>17/01/2022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027B91-2458-4E39-A614-63E4ECBD9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78EAB8-8C4A-415E-813A-B50879673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56CDB-81BF-42FB-8575-B0F66C54BE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4937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CAF589-B252-448D-9063-1CAA0C9C6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5183BC-1137-4DCB-82FC-587A068508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782AA0-14B9-4B96-A071-7490B304F4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6FA49-7F08-49FE-98DB-492B0AB80088}" type="datetimeFigureOut">
              <a:rPr lang="en-GB" smtClean="0"/>
              <a:t>17/01/2022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7CCA2E-49CF-4A20-BD2A-86C7028F4F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C453EF-D486-42BB-BF2E-D6D8F54824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F56CDB-81BF-42FB-8575-B0F66C54BE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9532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FA0D87BF-0BB8-4142-9439-8FD5267FFD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752600"/>
            <a:ext cx="10363200" cy="1470025"/>
          </a:xfrm>
        </p:spPr>
        <p:txBody>
          <a:bodyPr>
            <a:normAutofit fontScale="90000"/>
          </a:bodyPr>
          <a:lstStyle/>
          <a:p>
            <a:r>
              <a:rPr lang="en-GB" sz="4000"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Three-year results from the MIMICS-3D EU study</a:t>
            </a:r>
            <a:br>
              <a:rPr lang="en-GB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GB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10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</a:rPr>
              <a:t>Clinical Outcomes for the BioMimics 3D Stent in a Real-World Population</a:t>
            </a:r>
            <a:endParaRPr lang="en-US" altLang="en-US" sz="3100">
              <a:latin typeface="Avenir Next LT Pro" panose="020B05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5EEA01-C746-9E4F-B909-9CB9109328B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>
                <a:latin typeface="Avenir Next LT Pro" panose="020B0504020202020204" pitchFamily="34" charset="77"/>
              </a:rPr>
              <a:t>Michael Lichtenberg MD</a:t>
            </a:r>
          </a:p>
          <a:p>
            <a:pPr>
              <a:buFont typeface="Arial" charset="0"/>
              <a:buNone/>
              <a:defRPr/>
            </a:pPr>
            <a:r>
              <a:rPr lang="en-GB"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Klinikum </a:t>
            </a:r>
            <a:r>
              <a:rPr lang="en-GB" err="1"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Hochsauerland</a:t>
            </a:r>
            <a:r>
              <a:rPr lang="en-GB"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 </a:t>
            </a:r>
            <a:endParaRPr lang="en-US">
              <a:latin typeface="Avenir Next LT Pro" panose="020B0504020202020204" pitchFamily="34" charset="0"/>
            </a:endParaRPr>
          </a:p>
          <a:p>
            <a:pPr>
              <a:buFont typeface="Arial" charset="0"/>
              <a:buNone/>
              <a:defRPr/>
            </a:pPr>
            <a:r>
              <a:rPr lang="en-US">
                <a:latin typeface="Avenir Next LT Pro" panose="020B0504020202020204" pitchFamily="34" charset="77"/>
              </a:rPr>
              <a:t>Arnsberg, Germany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EECC3296-F39A-47D3-9DA6-6DE1D196963C}"/>
              </a:ext>
            </a:extLst>
          </p:cNvPr>
          <p:cNvSpPr txBox="1"/>
          <p:nvPr/>
        </p:nvSpPr>
        <p:spPr>
          <a:xfrm>
            <a:off x="151961" y="1755856"/>
            <a:ext cx="584177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>
                <a:solidFill>
                  <a:srgbClr val="070A17"/>
                </a:solidFill>
                <a:latin typeface="Avenir Next LT Pro" panose="020B0504020202020204" pitchFamily="34" charset="0"/>
              </a:rPr>
              <a:t>Kaplan Meier survival estimates of Freedom from Clinically-Driven TLR at 3 Years 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3A269E91-C6BE-4D54-B89F-56F6350BA2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113529"/>
              </p:ext>
            </p:extLst>
          </p:nvPr>
        </p:nvGraphicFramePr>
        <p:xfrm>
          <a:off x="6198267" y="1287610"/>
          <a:ext cx="5372830" cy="54000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686415">
                  <a:extLst>
                    <a:ext uri="{9D8B030D-6E8A-4147-A177-3AD203B41FA5}">
                      <a16:colId xmlns:a16="http://schemas.microsoft.com/office/drawing/2014/main" val="1224662945"/>
                    </a:ext>
                  </a:extLst>
                </a:gridCol>
                <a:gridCol w="2686415">
                  <a:extLst>
                    <a:ext uri="{9D8B030D-6E8A-4147-A177-3AD203B41FA5}">
                      <a16:colId xmlns:a16="http://schemas.microsoft.com/office/drawing/2014/main" val="29181597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</a:rPr>
                        <a:t>Technical Success (procedure)</a:t>
                      </a:r>
                      <a:endParaRPr lang="en-GB" sz="1800" b="0">
                        <a:solidFill>
                          <a:schemeClr val="bg1"/>
                        </a:solidFill>
                        <a:latin typeface="Avenir Next LT Pro" panose="020B05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  <a:cs typeface="Arial"/>
                        </a:rPr>
                        <a:t>99%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  <a:cs typeface="Arial"/>
                        </a:rPr>
                        <a:t>(501/506)*</a:t>
                      </a:r>
                      <a:endParaRPr lang="en-GB" sz="1800" b="0">
                        <a:solidFill>
                          <a:schemeClr val="bg1"/>
                        </a:solidFill>
                        <a:latin typeface="Avenir Next LT Pro" panose="020B0504020202020204" pitchFamily="34" charset="0"/>
                        <a:cs typeface="Arial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7642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</a:rPr>
                        <a:t>Procedural Success</a:t>
                      </a:r>
                      <a:endParaRPr lang="en-GB" sz="1800" b="0">
                        <a:solidFill>
                          <a:schemeClr val="bg1"/>
                        </a:solidFill>
                        <a:latin typeface="Avenir Next LT Pro" panose="020B05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  <a:cs typeface="Arial"/>
                        </a:rPr>
                        <a:t>97%</a:t>
                      </a:r>
                      <a:endParaRPr lang="en-GB" sz="1800" b="0">
                        <a:solidFill>
                          <a:schemeClr val="bg1"/>
                        </a:solidFill>
                        <a:latin typeface="Avenir Next LT Pro" panose="020B0504020202020204" pitchFamily="34" charset="0"/>
                        <a:cs typeface="Arial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83573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  <a:cs typeface="Arial"/>
                        </a:rPr>
                        <a:t>Primary Endpoint: </a:t>
                      </a:r>
                      <a:br>
                        <a:rPr lang="en-GB" sz="1800" b="0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  <a:cs typeface="Arial"/>
                        </a:rPr>
                      </a:br>
                      <a:r>
                        <a:rPr lang="en-GB" sz="1800" b="0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  <a:cs typeface="Arial"/>
                        </a:rPr>
                        <a:t>30-day safety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800" kern="1200">
                          <a:solidFill>
                            <a:schemeClr val="bg1"/>
                          </a:solidFill>
                          <a:effectLst/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98.6% (486/493) </a:t>
                      </a:r>
                      <a:r>
                        <a:rPr lang="en-US" sz="1800" b="0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</a:rPr>
                        <a:t>Freedom from MAE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90914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  <a:cs typeface="Arial"/>
                        </a:rPr>
                        <a:t>Primary Endpoint: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  <a:cs typeface="Arial"/>
                        </a:rPr>
                        <a:t>1</a:t>
                      </a:r>
                      <a:r>
                        <a:rPr lang="en-GB" sz="1800" b="0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</a:rPr>
                        <a:t>2-month effectiveness</a:t>
                      </a:r>
                      <a:endParaRPr lang="en-GB" sz="1800" b="0">
                        <a:solidFill>
                          <a:schemeClr val="bg1"/>
                        </a:solidFill>
                        <a:latin typeface="Avenir Next LT Pro" panose="020B05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800" kern="1200">
                          <a:solidFill>
                            <a:schemeClr val="bg1"/>
                          </a:solidFill>
                          <a:effectLst/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89.1% (399/448) </a:t>
                      </a:r>
                      <a:r>
                        <a:rPr lang="en-GB" sz="1800" b="0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</a:rPr>
                        <a:t>Freedom from CDTLR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01945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  <a:cs typeface="Arial"/>
                        </a:rPr>
                        <a:t>36-Month KM Freedom from loss of Primary Patency**</a:t>
                      </a:r>
                      <a:endParaRPr lang="en-GB" sz="1800" b="0">
                        <a:solidFill>
                          <a:schemeClr val="bg1"/>
                        </a:solidFill>
                        <a:latin typeface="Avenir Next LT Pro" panose="020B05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2F559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</a:rPr>
                        <a:t>71%</a:t>
                      </a:r>
                      <a:endParaRPr lang="en-GB" sz="1800" b="0">
                        <a:solidFill>
                          <a:schemeClr val="bg1"/>
                        </a:solidFill>
                        <a:latin typeface="Avenir Next LT Pro" panose="020B05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2F55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76540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  <a:cs typeface="Arial"/>
                        </a:rPr>
                        <a:t>36-Month KM Freedom from CDTLR </a:t>
                      </a:r>
                      <a:endParaRPr lang="en-GB" sz="1800" b="0">
                        <a:solidFill>
                          <a:schemeClr val="bg1"/>
                        </a:solidFill>
                        <a:latin typeface="Avenir Next LT Pro" panose="020B05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2F559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  <a:cs typeface="Arial"/>
                        </a:rPr>
                        <a:t>78%</a:t>
                      </a:r>
                      <a:endParaRPr lang="en-GB" sz="1800" b="0">
                        <a:solidFill>
                          <a:schemeClr val="bg1"/>
                        </a:solidFill>
                        <a:latin typeface="Avenir Next LT Pro" panose="020B0504020202020204" pitchFamily="34" charset="0"/>
                        <a:cs typeface="Arial"/>
                      </a:endParaRPr>
                    </a:p>
                  </a:txBody>
                  <a:tcPr anchor="ctr">
                    <a:solidFill>
                      <a:srgbClr val="2F55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70872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>
                          <a:solidFill>
                            <a:schemeClr val="bg1"/>
                          </a:solidFill>
                          <a:effectLst/>
                          <a:latin typeface="Avenir Next LT Pro" panose="020B0504020202020204" pitchFamily="34" charset="0"/>
                          <a:ea typeface="Calibri" panose="020F0502020204030204" pitchFamily="34" charset="0"/>
                        </a:rPr>
                        <a:t>Stent fracture (site reported)</a:t>
                      </a:r>
                    </a:p>
                  </a:txBody>
                  <a:tcPr>
                    <a:solidFill>
                      <a:srgbClr val="2F559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  <a:latin typeface="Avenir Next LT Pro" panose="020B0504020202020204" pitchFamily="34" charset="0"/>
                          <a:ea typeface="Calibri" panose="020F0502020204030204" pitchFamily="34" charset="0"/>
                        </a:rPr>
                        <a:t>0.6%  (4/676) </a:t>
                      </a:r>
                      <a:endParaRPr lang="en-GB" sz="1800">
                        <a:solidFill>
                          <a:schemeClr val="bg1"/>
                        </a:solidFill>
                        <a:effectLst/>
                        <a:latin typeface="Avenir Next LT Pro" panose="020B0504020202020204" pitchFamily="34" charset="0"/>
                        <a:ea typeface="Calibri" panose="020F0502020204030204" pitchFamily="34" charset="0"/>
                      </a:endParaRPr>
                    </a:p>
                  </a:txBody>
                  <a:tcPr>
                    <a:solidFill>
                      <a:srgbClr val="2F55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67126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>
                          <a:solidFill>
                            <a:schemeClr val="bg1"/>
                          </a:solidFill>
                          <a:effectLst/>
                          <a:latin typeface="Avenir Next LT Pro" panose="020B0504020202020204" pitchFamily="34" charset="0"/>
                          <a:ea typeface="Calibri" panose="020F0502020204030204" pitchFamily="34" charset="0"/>
                        </a:rPr>
                        <a:t>Stent fracture (confirmed by investigation)</a:t>
                      </a:r>
                    </a:p>
                  </a:txBody>
                  <a:tcPr>
                    <a:solidFill>
                      <a:srgbClr val="2F559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  <a:latin typeface="Avenir Next LT Pro" panose="020B0504020202020204" pitchFamily="34" charset="0"/>
                          <a:ea typeface="Calibri" panose="020F0502020204030204" pitchFamily="34" charset="0"/>
                        </a:rPr>
                        <a:t>0.4%  (3/676)</a:t>
                      </a:r>
                      <a:endParaRPr lang="en-GB" sz="1800">
                        <a:solidFill>
                          <a:schemeClr val="bg1"/>
                        </a:solidFill>
                        <a:effectLst/>
                        <a:latin typeface="Avenir Next LT Pro" panose="020B0504020202020204" pitchFamily="34" charset="0"/>
                        <a:ea typeface="Calibri" panose="020F0502020204030204" pitchFamily="34" charset="0"/>
                      </a:endParaRPr>
                    </a:p>
                  </a:txBody>
                  <a:tcPr>
                    <a:solidFill>
                      <a:srgbClr val="2F55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0921382"/>
                  </a:ext>
                </a:extLst>
              </a:tr>
            </a:tbl>
          </a:graphicData>
        </a:graphic>
      </p:graphicFrame>
      <p:sp>
        <p:nvSpPr>
          <p:cNvPr id="18" name="object 2">
            <a:extLst>
              <a:ext uri="{FF2B5EF4-FFF2-40B4-BE49-F238E27FC236}">
                <a16:creationId xmlns:a16="http://schemas.microsoft.com/office/drawing/2014/main" id="{4DC9511C-943A-470B-A8D4-0D23B4B66832}"/>
              </a:ext>
            </a:extLst>
          </p:cNvPr>
          <p:cNvSpPr txBox="1">
            <a:spLocks/>
          </p:cNvSpPr>
          <p:nvPr/>
        </p:nvSpPr>
        <p:spPr>
          <a:xfrm>
            <a:off x="530351" y="548640"/>
            <a:ext cx="11268831" cy="566020"/>
          </a:xfrm>
          <a:prstGeom prst="rect">
            <a:avLst/>
          </a:prstGeom>
        </p:spPr>
        <p:txBody>
          <a:bodyPr vert="horz" wrap="square" lIns="0" tIns="11906" rIns="0" bIns="0" rtlCol="0" anchor="ctr">
            <a:sp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5560">
              <a:spcBef>
                <a:spcPts val="94"/>
              </a:spcBef>
            </a:pPr>
            <a:r>
              <a:rPr lang="en-GB" sz="4000" spc="358" baseline="24305">
                <a:solidFill>
                  <a:schemeClr val="tx1"/>
                </a:solidFill>
                <a:latin typeface="Avenir Next LT Pro"/>
              </a:rPr>
              <a:t>                    </a:t>
            </a:r>
            <a:r>
              <a:rPr lang="en-GB" sz="4000" spc="358">
                <a:solidFill>
                  <a:schemeClr val="tx1"/>
                </a:solidFill>
                <a:latin typeface="Avenir Next LT Pro"/>
              </a:rPr>
              <a:t>European </a:t>
            </a:r>
            <a:r>
              <a:rPr lang="en-GB" sz="4000" spc="127">
                <a:solidFill>
                  <a:schemeClr val="tx1"/>
                </a:solidFill>
                <a:latin typeface="Avenir Next LT Pro"/>
              </a:rPr>
              <a:t>Registry: 3-year Results</a:t>
            </a:r>
            <a:endParaRPr lang="en-GB" sz="4000">
              <a:solidFill>
                <a:schemeClr val="tx1"/>
              </a:solidFill>
              <a:latin typeface="Avenir Next LT Pro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3199BF0-AC94-4578-A06E-370149C6A0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29" y="2771806"/>
            <a:ext cx="5841773" cy="3175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9CE88E0-DCB2-49D4-99F6-A9D48F16F902}"/>
              </a:ext>
            </a:extLst>
          </p:cNvPr>
          <p:cNvCxnSpPr>
            <a:cxnSpLocks/>
          </p:cNvCxnSpPr>
          <p:nvPr/>
        </p:nvCxnSpPr>
        <p:spPr>
          <a:xfrm flipV="1">
            <a:off x="2443663" y="2941591"/>
            <a:ext cx="0" cy="2610915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93B0BFE-AD64-4719-A597-833F5896525B}"/>
              </a:ext>
            </a:extLst>
          </p:cNvPr>
          <p:cNvCxnSpPr>
            <a:cxnSpLocks/>
          </p:cNvCxnSpPr>
          <p:nvPr/>
        </p:nvCxnSpPr>
        <p:spPr>
          <a:xfrm flipV="1">
            <a:off x="4799643" y="2941591"/>
            <a:ext cx="0" cy="2610915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1125954-1F5C-4AAB-BB38-41454D7B2F08}"/>
              </a:ext>
            </a:extLst>
          </p:cNvPr>
          <p:cNvCxnSpPr>
            <a:cxnSpLocks/>
          </p:cNvCxnSpPr>
          <p:nvPr/>
        </p:nvCxnSpPr>
        <p:spPr>
          <a:xfrm flipV="1">
            <a:off x="3670796" y="2941592"/>
            <a:ext cx="0" cy="2610915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CE940FC6-6DF4-44D5-838C-17A0FB9D0CF3}"/>
              </a:ext>
            </a:extLst>
          </p:cNvPr>
          <p:cNvSpPr/>
          <p:nvPr/>
        </p:nvSpPr>
        <p:spPr>
          <a:xfrm>
            <a:off x="1547941" y="3851739"/>
            <a:ext cx="4245710" cy="868976"/>
          </a:xfrm>
          <a:prstGeom prst="rect">
            <a:avLst/>
          </a:prstGeom>
          <a:solidFill>
            <a:srgbClr val="036C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64A63E1-C117-4D78-BB41-ED5ECDBDD44B}"/>
              </a:ext>
            </a:extLst>
          </p:cNvPr>
          <p:cNvSpPr/>
          <p:nvPr/>
        </p:nvSpPr>
        <p:spPr>
          <a:xfrm>
            <a:off x="1680271" y="3987630"/>
            <a:ext cx="1274180" cy="597194"/>
          </a:xfrm>
          <a:prstGeom prst="roundRect">
            <a:avLst/>
          </a:prstGeom>
          <a:solidFill>
            <a:srgbClr val="8989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>
                <a:latin typeface="Avenir Next LT Pro" panose="020B0504020202020204" pitchFamily="34" charset="0"/>
              </a:rPr>
              <a:t>1 year</a:t>
            </a:r>
          </a:p>
          <a:p>
            <a:pPr algn="ctr"/>
            <a:r>
              <a:rPr lang="en-GB">
                <a:latin typeface="Avenir Next LT Pro" panose="020B0504020202020204" pitchFamily="34" charset="0"/>
              </a:rPr>
              <a:t>90%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0C8720B-C546-470D-8EC6-E1AC2603C24C}"/>
              </a:ext>
            </a:extLst>
          </p:cNvPr>
          <p:cNvSpPr/>
          <p:nvPr/>
        </p:nvSpPr>
        <p:spPr>
          <a:xfrm>
            <a:off x="3033706" y="3987630"/>
            <a:ext cx="1215565" cy="597194"/>
          </a:xfrm>
          <a:prstGeom prst="roundRect">
            <a:avLst/>
          </a:prstGeom>
          <a:solidFill>
            <a:srgbClr val="8989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>
                <a:latin typeface="Avenir Next LT Pro" panose="020B0504020202020204" pitchFamily="34" charset="0"/>
              </a:rPr>
              <a:t>2 years</a:t>
            </a:r>
          </a:p>
          <a:p>
            <a:pPr algn="ctr"/>
            <a:r>
              <a:rPr lang="en-GB">
                <a:latin typeface="Avenir Next LT Pro" panose="020B0504020202020204" pitchFamily="34" charset="0"/>
              </a:rPr>
              <a:t>82%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939545A-F5C4-4D46-891E-7E1ED1508FF6}"/>
              </a:ext>
            </a:extLst>
          </p:cNvPr>
          <p:cNvSpPr/>
          <p:nvPr/>
        </p:nvSpPr>
        <p:spPr>
          <a:xfrm>
            <a:off x="4328526" y="3987630"/>
            <a:ext cx="1125692" cy="597194"/>
          </a:xfrm>
          <a:prstGeom prst="roundRect">
            <a:avLst/>
          </a:prstGeom>
          <a:solidFill>
            <a:srgbClr val="8989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>
                <a:latin typeface="Avenir Next LT Pro" panose="020B0504020202020204" pitchFamily="34" charset="0"/>
              </a:rPr>
              <a:t>3 years</a:t>
            </a:r>
          </a:p>
          <a:p>
            <a:pPr algn="ctr"/>
            <a:r>
              <a:rPr lang="en-GB">
                <a:latin typeface="Avenir Next LT Pro" panose="020B0504020202020204" pitchFamily="34" charset="0"/>
              </a:rPr>
              <a:t>78%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77C5B9D-D24C-4956-8AC4-787CDB93DA16}"/>
              </a:ext>
            </a:extLst>
          </p:cNvPr>
          <p:cNvSpPr txBox="1"/>
          <p:nvPr/>
        </p:nvSpPr>
        <p:spPr>
          <a:xfrm>
            <a:off x="24590" y="6255755"/>
            <a:ext cx="48667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>
                <a:latin typeface="Avenir Next LT Pro" panose="020B0504020202020204" pitchFamily="34" charset="0"/>
              </a:rPr>
              <a:t>*1 patient did not have a final diameter stenosis recorded</a:t>
            </a:r>
          </a:p>
          <a:p>
            <a:r>
              <a:rPr lang="en-GB" sz="1400">
                <a:effectLst/>
                <a:latin typeface="Avenir Next LT Pro" panose="020B0504020202020204" pitchFamily="34" charset="0"/>
              </a:rPr>
              <a:t>**ITT population. PSVR &gt;2.4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658B858-6BD0-4983-A393-316352980274}"/>
              </a:ext>
            </a:extLst>
          </p:cNvPr>
          <p:cNvSpPr txBox="1"/>
          <p:nvPr/>
        </p:nvSpPr>
        <p:spPr>
          <a:xfrm>
            <a:off x="11799182" y="6501976"/>
            <a:ext cx="274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aseline="30000">
                <a:latin typeface="Avenir Next LT Pro" panose="020B0504020202020204" pitchFamily="34" charset="0"/>
              </a:rPr>
              <a:t>9</a:t>
            </a: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BC14245D-CA21-460A-BA60-1694366270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850" y="447929"/>
            <a:ext cx="2743200" cy="678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9483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838200" y="467898"/>
            <a:ext cx="10515600" cy="1120018"/>
          </a:xfrm>
          <a:prstGeom prst="rect">
            <a:avLst/>
          </a:prstGeom>
        </p:spPr>
        <p:txBody>
          <a:bodyPr vert="horz" wrap="square" lIns="0" tIns="11906" rIns="0" bIns="0" rtlCol="0" anchor="ctr">
            <a:spAutoFit/>
          </a:bodyPr>
          <a:lstStyle/>
          <a:p>
            <a:pPr marL="35560">
              <a:spcBef>
                <a:spcPts val="94"/>
              </a:spcBef>
            </a:pPr>
            <a:r>
              <a:rPr lang="en-GB" sz="4000" b="1" spc="380" baseline="24305">
                <a:latin typeface="Avenir Next LT Pro"/>
              </a:rPr>
              <a:t>               </a:t>
            </a:r>
            <a:r>
              <a:rPr lang="en-GB" sz="4000" spc="380">
                <a:latin typeface="Avenir Next LT Pro"/>
              </a:rPr>
              <a:t>European</a:t>
            </a:r>
            <a:r>
              <a:rPr lang="en-GB" sz="4000" b="1" spc="380">
                <a:latin typeface="Avenir Next LT Pro"/>
              </a:rPr>
              <a:t> </a:t>
            </a:r>
            <a:r>
              <a:rPr sz="4000" b="0" spc="127">
                <a:latin typeface="Avenir Next LT Pro"/>
              </a:rPr>
              <a:t>Registry</a:t>
            </a:r>
            <a:r>
              <a:rPr lang="en-GB" sz="4000" b="0" spc="127">
                <a:latin typeface="Avenir Next LT Pro"/>
              </a:rPr>
              <a:t>: Comparison of CDTLR results with and without DCB</a:t>
            </a:r>
            <a:endParaRPr lang="en-US" sz="4000">
              <a:latin typeface="Avenir Next LT Pro"/>
            </a:endParaRP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1933B3CC-8181-4A88-8D6D-AE8747F889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0862536"/>
              </p:ext>
            </p:extLst>
          </p:nvPr>
        </p:nvGraphicFramePr>
        <p:xfrm>
          <a:off x="887098" y="2066483"/>
          <a:ext cx="10515600" cy="33198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3370">
                  <a:extLst>
                    <a:ext uri="{9D8B030D-6E8A-4147-A177-3AD203B41FA5}">
                      <a16:colId xmlns:a16="http://schemas.microsoft.com/office/drawing/2014/main" val="4006565112"/>
                    </a:ext>
                  </a:extLst>
                </a:gridCol>
                <a:gridCol w="1582870">
                  <a:extLst>
                    <a:ext uri="{9D8B030D-6E8A-4147-A177-3AD203B41FA5}">
                      <a16:colId xmlns:a16="http://schemas.microsoft.com/office/drawing/2014/main" val="2020150868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997527937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921200619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551889694"/>
                    </a:ext>
                  </a:extLst>
                </a:gridCol>
              </a:tblGrid>
              <a:tr h="990728">
                <a:tc>
                  <a:txBody>
                    <a:bodyPr/>
                    <a:lstStyle/>
                    <a:p>
                      <a:endParaRPr lang="en-GB" sz="2000">
                        <a:latin typeface="Avenir Next LT Pro" panose="020B0504020202020204" pitchFamily="34" charset="0"/>
                      </a:endParaRPr>
                    </a:p>
                  </a:txBody>
                  <a:tcPr>
                    <a:solidFill>
                      <a:srgbClr val="2F559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>
                        <a:latin typeface="Avenir Next LT Pro" panose="020B0504020202020204" pitchFamily="34" charset="0"/>
                      </a:endParaRPr>
                    </a:p>
                  </a:txBody>
                  <a:tcPr>
                    <a:solidFill>
                      <a:srgbClr val="2F5597"/>
                    </a:solidFill>
                  </a:tcPr>
                </a:tc>
                <a:tc>
                  <a:txBody>
                    <a:bodyPr/>
                    <a:lstStyle/>
                    <a:p>
                      <a:pPr marL="114935" algn="ctr">
                        <a:lnSpc>
                          <a:spcPts val="1685"/>
                        </a:lnSpc>
                      </a:pPr>
                      <a:endParaRPr lang="en-GB" sz="2000" b="0">
                        <a:solidFill>
                          <a:srgbClr val="FFFFFF"/>
                        </a:solidFill>
                        <a:latin typeface="Avenir Next LT Pro" panose="020B0504020202020204" pitchFamily="34" charset="0"/>
                        <a:cs typeface="Myriad Pro"/>
                      </a:endParaRPr>
                    </a:p>
                    <a:p>
                      <a:pPr marL="114935" algn="ctr">
                        <a:lnSpc>
                          <a:spcPts val="1685"/>
                        </a:lnSpc>
                      </a:pPr>
                      <a:r>
                        <a:rPr lang="en-GB" sz="2000" b="0">
                          <a:solidFill>
                            <a:srgbClr val="FFFFFF"/>
                          </a:solidFill>
                          <a:latin typeface="Avenir Next LT Pro" panose="020B0504020202020204" pitchFamily="34" charset="0"/>
                          <a:cs typeface="Myriad Pro"/>
                        </a:rPr>
                        <a:t>Bio</a:t>
                      </a:r>
                      <a:r>
                        <a:rPr lang="en-GB" sz="2000" b="0" spc="5">
                          <a:solidFill>
                            <a:srgbClr val="FFFFFF"/>
                          </a:solidFill>
                          <a:latin typeface="Avenir Next LT Pro" panose="020B0504020202020204" pitchFamily="34" charset="0"/>
                          <a:cs typeface="Myriad Pro"/>
                        </a:rPr>
                        <a:t>M</a:t>
                      </a:r>
                      <a:r>
                        <a:rPr lang="en-GB" sz="2000" b="0">
                          <a:solidFill>
                            <a:srgbClr val="FFFFFF"/>
                          </a:solidFill>
                          <a:latin typeface="Avenir Next LT Pro" panose="020B0504020202020204" pitchFamily="34" charset="0"/>
                          <a:cs typeface="Myriad Pro"/>
                        </a:rPr>
                        <a:t>imics 3D</a:t>
                      </a:r>
                      <a:endParaRPr lang="en-GB" sz="2000" b="0">
                        <a:latin typeface="Avenir Next LT Pro" panose="020B0504020202020204" pitchFamily="34" charset="0"/>
                        <a:cs typeface="Myriad Pro"/>
                      </a:endParaRPr>
                    </a:p>
                    <a:p>
                      <a:pPr marL="114935" algn="ctr">
                        <a:lnSpc>
                          <a:spcPts val="1700"/>
                        </a:lnSpc>
                      </a:pPr>
                      <a:r>
                        <a:rPr lang="en-GB" sz="2000" b="0" i="1">
                          <a:solidFill>
                            <a:srgbClr val="FFFFFF"/>
                          </a:solidFill>
                          <a:latin typeface="Avenir Next LT Pro" panose="020B0504020202020204" pitchFamily="34" charset="0"/>
                          <a:cs typeface="Myriad Pro"/>
                        </a:rPr>
                        <a:t>with</a:t>
                      </a:r>
                      <a:r>
                        <a:rPr lang="en-GB" sz="2000" b="0" i="1" spc="-15">
                          <a:solidFill>
                            <a:srgbClr val="FFFFFF"/>
                          </a:solidFill>
                          <a:latin typeface="Avenir Next LT Pro" panose="020B0504020202020204" pitchFamily="34" charset="0"/>
                          <a:cs typeface="Myriad Pro"/>
                        </a:rPr>
                        <a:t> </a:t>
                      </a:r>
                      <a:r>
                        <a:rPr lang="en-GB" sz="2000" b="0">
                          <a:solidFill>
                            <a:srgbClr val="FFFFFF"/>
                          </a:solidFill>
                          <a:latin typeface="Avenir Next LT Pro" panose="020B0504020202020204" pitchFamily="34" charset="0"/>
                          <a:cs typeface="Myriad Pro"/>
                        </a:rPr>
                        <a:t>DCB</a:t>
                      </a:r>
                      <a:endParaRPr lang="en-GB" sz="2000" b="0">
                        <a:latin typeface="Avenir Next LT Pro" panose="020B0504020202020204" pitchFamily="34" charset="0"/>
                        <a:cs typeface="Myriad Pro"/>
                      </a:endParaRPr>
                    </a:p>
                    <a:p>
                      <a:endParaRPr lang="en-GB" sz="2000">
                        <a:latin typeface="Avenir Next LT Pro" panose="020B0504020202020204" pitchFamily="34" charset="0"/>
                      </a:endParaRPr>
                    </a:p>
                  </a:txBody>
                  <a:tcPr anchor="ctr">
                    <a:solidFill>
                      <a:srgbClr val="2F5597"/>
                    </a:solidFill>
                  </a:tcPr>
                </a:tc>
                <a:tc>
                  <a:txBody>
                    <a:bodyPr/>
                    <a:lstStyle/>
                    <a:p>
                      <a:pPr marL="242570" algn="ctr">
                        <a:lnSpc>
                          <a:spcPts val="1685"/>
                        </a:lnSpc>
                      </a:pPr>
                      <a:endParaRPr lang="en-GB" sz="2000" b="0">
                        <a:solidFill>
                          <a:srgbClr val="FFFFFF"/>
                        </a:solidFill>
                        <a:latin typeface="Avenir Next LT Pro" panose="020B0504020202020204" pitchFamily="34" charset="0"/>
                        <a:cs typeface="Myriad Pro"/>
                      </a:endParaRPr>
                    </a:p>
                    <a:p>
                      <a:pPr marL="242570" algn="ctr">
                        <a:lnSpc>
                          <a:spcPts val="1685"/>
                        </a:lnSpc>
                      </a:pPr>
                      <a:r>
                        <a:rPr lang="en-GB" sz="2000" b="0">
                          <a:solidFill>
                            <a:srgbClr val="FFFFFF"/>
                          </a:solidFill>
                          <a:latin typeface="Avenir Next LT Pro" panose="020B0504020202020204" pitchFamily="34" charset="0"/>
                          <a:cs typeface="Myriad Pro"/>
                        </a:rPr>
                        <a:t>BioMimics</a:t>
                      </a:r>
                      <a:r>
                        <a:rPr lang="en-GB" sz="2000" b="0" spc="-55">
                          <a:solidFill>
                            <a:srgbClr val="FFFFFF"/>
                          </a:solidFill>
                          <a:latin typeface="Avenir Next LT Pro" panose="020B0504020202020204" pitchFamily="34" charset="0"/>
                          <a:cs typeface="Myriad Pro"/>
                        </a:rPr>
                        <a:t> </a:t>
                      </a:r>
                      <a:r>
                        <a:rPr lang="en-GB" sz="2000" b="0">
                          <a:solidFill>
                            <a:srgbClr val="FFFFFF"/>
                          </a:solidFill>
                          <a:latin typeface="Avenir Next LT Pro" panose="020B0504020202020204" pitchFamily="34" charset="0"/>
                          <a:cs typeface="Myriad Pro"/>
                        </a:rPr>
                        <a:t>3D</a:t>
                      </a:r>
                      <a:endParaRPr lang="en-GB" sz="2000" b="0" i="0">
                        <a:solidFill>
                          <a:schemeClr val="lt1"/>
                        </a:solidFill>
                        <a:latin typeface="Avenir Next LT Pro" panose="020B0504020202020204" pitchFamily="34" charset="0"/>
                        <a:cs typeface="Myriad Pro"/>
                      </a:endParaRPr>
                    </a:p>
                    <a:p>
                      <a:pPr marL="242570" algn="ctr">
                        <a:lnSpc>
                          <a:spcPts val="1685"/>
                        </a:lnSpc>
                      </a:pPr>
                      <a:r>
                        <a:rPr lang="en-GB" sz="2000" b="0" i="1">
                          <a:solidFill>
                            <a:srgbClr val="FFFFFF"/>
                          </a:solidFill>
                          <a:latin typeface="Avenir Next LT Pro" panose="020B0504020202020204" pitchFamily="34" charset="0"/>
                          <a:cs typeface="Myriad Pro"/>
                        </a:rPr>
                        <a:t>without</a:t>
                      </a:r>
                      <a:r>
                        <a:rPr lang="en-GB" sz="2000" b="0" i="1" spc="-15">
                          <a:solidFill>
                            <a:srgbClr val="FFFFFF"/>
                          </a:solidFill>
                          <a:latin typeface="Avenir Next LT Pro" panose="020B0504020202020204" pitchFamily="34" charset="0"/>
                          <a:cs typeface="Myriad Pro"/>
                        </a:rPr>
                        <a:t> </a:t>
                      </a:r>
                      <a:r>
                        <a:rPr lang="en-GB" sz="2000" b="0">
                          <a:solidFill>
                            <a:srgbClr val="FFFFFF"/>
                          </a:solidFill>
                          <a:latin typeface="Avenir Next LT Pro" panose="020B0504020202020204" pitchFamily="34" charset="0"/>
                          <a:cs typeface="Myriad Pro"/>
                        </a:rPr>
                        <a:t>DCB</a:t>
                      </a:r>
                      <a:endParaRPr lang="en-GB" sz="2000" b="0">
                        <a:latin typeface="Avenir Next LT Pro" panose="020B0504020202020204" pitchFamily="34" charset="0"/>
                        <a:cs typeface="Myriad Pro"/>
                      </a:endParaRPr>
                    </a:p>
                    <a:p>
                      <a:endParaRPr lang="en-GB" sz="2000">
                        <a:latin typeface="Avenir Next LT Pro" panose="020B0504020202020204" pitchFamily="34" charset="0"/>
                      </a:endParaRPr>
                    </a:p>
                  </a:txBody>
                  <a:tcPr anchor="ctr">
                    <a:solidFill>
                      <a:srgbClr val="2F559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>
                          <a:latin typeface="Avenir Next LT Pro" panose="020B0504020202020204" pitchFamily="34" charset="0"/>
                        </a:rPr>
                        <a:t>Log rank  </a:t>
                      </a:r>
                    </a:p>
                    <a:p>
                      <a:pPr algn="ctr"/>
                      <a:r>
                        <a:rPr lang="en-GB" sz="2000" b="0">
                          <a:latin typeface="Avenir Next LT Pro" panose="020B0504020202020204" pitchFamily="34" charset="0"/>
                        </a:rPr>
                        <a:t>P- value</a:t>
                      </a:r>
                    </a:p>
                  </a:txBody>
                  <a:tcPr anchor="ctr">
                    <a:solidFill>
                      <a:srgbClr val="2F55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5912390"/>
                  </a:ext>
                </a:extLst>
              </a:tr>
              <a:tr h="7410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</a:rPr>
                        <a:t>KM Freedom from CDTLR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</a:rPr>
                        <a:t>1 Year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</a:rPr>
                        <a:t>91.4%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</a:rPr>
                        <a:t>88.7%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>
                        <a:solidFill>
                          <a:schemeClr val="bg1"/>
                        </a:solidFill>
                        <a:latin typeface="Avenir Next LT Pro" panose="020B0504020202020204" pitchFamily="34" charset="0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9054192"/>
                  </a:ext>
                </a:extLst>
              </a:tr>
              <a:tr h="760877">
                <a:tc>
                  <a:txBody>
                    <a:bodyPr/>
                    <a:lstStyle/>
                    <a:p>
                      <a:endParaRPr lang="en-GB" sz="2000">
                        <a:solidFill>
                          <a:schemeClr val="tx1"/>
                        </a:solidFill>
                        <a:latin typeface="Avenir Next LT Pro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>
                          <a:solidFill>
                            <a:schemeClr val="tx1"/>
                          </a:solidFill>
                          <a:latin typeface="Avenir Next LT Pro" panose="020B0504020202020204" pitchFamily="34" charset="0"/>
                        </a:rPr>
                        <a:t>2 Year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>
                          <a:solidFill>
                            <a:schemeClr val="tx1"/>
                          </a:solidFill>
                          <a:latin typeface="Avenir Next LT Pro" panose="020B0504020202020204" pitchFamily="34" charset="0"/>
                        </a:rPr>
                        <a:t>81.5%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>
                          <a:solidFill>
                            <a:schemeClr val="tx1"/>
                          </a:solidFill>
                          <a:latin typeface="Avenir Next LT Pro" panose="020B0504020202020204" pitchFamily="34" charset="0"/>
                        </a:rPr>
                        <a:t>83.1%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>
                        <a:solidFill>
                          <a:schemeClr val="tx1"/>
                        </a:solidFill>
                        <a:latin typeface="Avenir Next LT Pro" panose="020B05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9364763"/>
                  </a:ext>
                </a:extLst>
              </a:tr>
              <a:tr h="774021">
                <a:tc>
                  <a:txBody>
                    <a:bodyPr/>
                    <a:lstStyle/>
                    <a:p>
                      <a:endParaRPr lang="en-GB" sz="2000">
                        <a:solidFill>
                          <a:schemeClr val="bg1"/>
                        </a:solidFill>
                        <a:latin typeface="Avenir Next LT Pro" panose="020B0504020202020204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</a:rPr>
                        <a:t>3 Year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</a:rPr>
                        <a:t>76.4%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</a:rPr>
                        <a:t>79.6%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</a:rPr>
                        <a:t>0.4789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2776070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2BA791B5-507A-4D5E-A465-994C2F282849}"/>
              </a:ext>
            </a:extLst>
          </p:cNvPr>
          <p:cNvSpPr txBox="1"/>
          <p:nvPr/>
        </p:nvSpPr>
        <p:spPr>
          <a:xfrm>
            <a:off x="10446009" y="6597492"/>
            <a:ext cx="17459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GB" sz="1000"/>
              <a:t>Data on file at Veryan Medical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83F3237-6432-4862-BE9F-AF1F13CEAA84}"/>
              </a:ext>
            </a:extLst>
          </p:cNvPr>
          <p:cNvSpPr txBox="1"/>
          <p:nvPr/>
        </p:nvSpPr>
        <p:spPr>
          <a:xfrm>
            <a:off x="838200" y="5507381"/>
            <a:ext cx="1140595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>
                <a:latin typeface="Avenir Next LT Pro" panose="020B0504020202020204" pitchFamily="34" charset="0"/>
              </a:rPr>
              <a:t>No statistical difference in CDTLR between DCB and no-DCB cohorts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>
                <a:latin typeface="Avenir Next LT Pro" panose="020B0504020202020204" pitchFamily="34" charset="0"/>
                <a:ea typeface="Calibri" panose="020F0502020204030204" pitchFamily="34" charset="0"/>
                <a:cs typeface="Calibri"/>
              </a:rPr>
              <a:t>The addition of paclitaxel added no benefit to clinical outcome in this study</a:t>
            </a:r>
            <a:endParaRPr lang="en-US" sz="2400">
              <a:latin typeface="Avenir Next LT Pro" panose="020B0504020202020204" pitchFamily="34" charset="0"/>
              <a:cs typeface="Calibri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F4DC8B2-A8B8-416D-A43E-47D8CF0B4193}"/>
              </a:ext>
            </a:extLst>
          </p:cNvPr>
          <p:cNvSpPr txBox="1"/>
          <p:nvPr/>
        </p:nvSpPr>
        <p:spPr>
          <a:xfrm>
            <a:off x="205373" y="6454588"/>
            <a:ext cx="274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aseline="30000">
                <a:latin typeface="Avenir Next LT Pro" panose="020B0504020202020204" pitchFamily="34" charset="0"/>
              </a:rPr>
              <a:t>9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EC3CD608-5147-4BD3-831F-CA84F67988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102" b="934"/>
          <a:stretch/>
        </p:blipFill>
        <p:spPr>
          <a:xfrm>
            <a:off x="342900" y="359029"/>
            <a:ext cx="2520952" cy="6725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006"/>
    </mc:Choice>
    <mc:Fallback xmlns="">
      <p:transition spd="slow" advTm="117006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07723F2E-D375-45D6-9F87-B31B94AA0D42}"/>
              </a:ext>
            </a:extLst>
          </p:cNvPr>
          <p:cNvSpPr txBox="1"/>
          <p:nvPr/>
        </p:nvSpPr>
        <p:spPr>
          <a:xfrm>
            <a:off x="1984517" y="3398503"/>
            <a:ext cx="46778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000" i="1">
                <a:solidFill>
                  <a:schemeClr val="bg1"/>
                </a:solidFill>
              </a:rPr>
              <a:t>Core lab reported data for MIMICS and MIMICS-2, site-reported for MIMICS-3D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85F37440-D565-4FB6-98FC-D638EC140A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7308443"/>
              </p:ext>
            </p:extLst>
          </p:nvPr>
        </p:nvGraphicFramePr>
        <p:xfrm>
          <a:off x="594084" y="1638241"/>
          <a:ext cx="10863610" cy="450604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839999">
                  <a:extLst>
                    <a:ext uri="{9D8B030D-6E8A-4147-A177-3AD203B41FA5}">
                      <a16:colId xmlns:a16="http://schemas.microsoft.com/office/drawing/2014/main" val="618220472"/>
                    </a:ext>
                  </a:extLst>
                </a:gridCol>
                <a:gridCol w="2479611">
                  <a:extLst>
                    <a:ext uri="{9D8B030D-6E8A-4147-A177-3AD203B41FA5}">
                      <a16:colId xmlns:a16="http://schemas.microsoft.com/office/drawing/2014/main" val="48691944"/>
                    </a:ext>
                  </a:extLst>
                </a:gridCol>
                <a:gridCol w="2772000">
                  <a:extLst>
                    <a:ext uri="{9D8B030D-6E8A-4147-A177-3AD203B41FA5}">
                      <a16:colId xmlns:a16="http://schemas.microsoft.com/office/drawing/2014/main" val="3729254274"/>
                    </a:ext>
                  </a:extLst>
                </a:gridCol>
                <a:gridCol w="2772000">
                  <a:extLst>
                    <a:ext uri="{9D8B030D-6E8A-4147-A177-3AD203B41FA5}">
                      <a16:colId xmlns:a16="http://schemas.microsoft.com/office/drawing/2014/main" val="3247711941"/>
                    </a:ext>
                  </a:extLst>
                </a:gridCol>
              </a:tblGrid>
              <a:tr h="47498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>
                        <a:solidFill>
                          <a:schemeClr val="tx1"/>
                        </a:solidFill>
                        <a:latin typeface="Avenir Next LT Pro" panose="020B0504020202020204" pitchFamily="34" charset="0"/>
                      </a:endParaRPr>
                    </a:p>
                  </a:txBody>
                  <a:tcPr marL="68580" marR="68580" marT="34291" marB="3429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>
                          <a:solidFill>
                            <a:schemeClr val="tx1"/>
                          </a:solidFill>
                          <a:latin typeface="Avenir Next LT Pro" panose="020B0504020202020204" pitchFamily="34" charset="0"/>
                        </a:rPr>
                        <a:t>MIMICS-RCT</a:t>
                      </a:r>
                    </a:p>
                  </a:txBody>
                  <a:tcPr marL="68580" marR="68580" marT="34291" marB="3429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>
                          <a:solidFill>
                            <a:schemeClr val="tx1"/>
                          </a:solidFill>
                          <a:latin typeface="Avenir Next LT Pro" panose="020B0504020202020204" pitchFamily="34" charset="0"/>
                        </a:rPr>
                        <a:t>MIMICS-2</a:t>
                      </a:r>
                    </a:p>
                  </a:txBody>
                  <a:tcPr marL="68580" marR="68580" marT="34291" marB="3429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>
                          <a:solidFill>
                            <a:schemeClr val="tx1"/>
                          </a:solidFill>
                          <a:latin typeface="Avenir Next LT Pro" panose="020B0504020202020204" pitchFamily="34" charset="0"/>
                        </a:rPr>
                        <a:t>MIMICS-3D</a:t>
                      </a:r>
                    </a:p>
                  </a:txBody>
                  <a:tcPr marL="68580" marR="68580" marT="34291" marB="34291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5568137"/>
                  </a:ext>
                </a:extLst>
              </a:tr>
              <a:tr h="73154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</a:rPr>
                        <a:t>Lesion Length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</a:rPr>
                        <a:t>Mean ± SD (mm) </a:t>
                      </a:r>
                    </a:p>
                  </a:txBody>
                  <a:tcPr marL="68580" marR="68580" marT="34291" marB="34291" anchor="ctr">
                    <a:solidFill>
                      <a:srgbClr val="2F559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</a:rPr>
                        <a:t>66 </a:t>
                      </a:r>
                      <a:r>
                        <a:rPr lang="en-US" sz="2400" b="0" kern="1200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</a:rPr>
                        <a:t>± 29 </a:t>
                      </a:r>
                      <a:endParaRPr lang="en-GB" sz="2400" b="0">
                        <a:solidFill>
                          <a:schemeClr val="bg1"/>
                        </a:solidFill>
                        <a:latin typeface="Avenir Next LT Pro" panose="020B0504020202020204" pitchFamily="34" charset="0"/>
                      </a:endParaRPr>
                    </a:p>
                  </a:txBody>
                  <a:tcPr marL="68580" marR="68580" marT="34291" marB="34291" anchor="ctr">
                    <a:solidFill>
                      <a:srgbClr val="2F559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200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</a:rPr>
                        <a:t>81 ± 38 </a:t>
                      </a:r>
                      <a:endParaRPr lang="en-US" sz="2400" b="0" kern="1200">
                        <a:solidFill>
                          <a:schemeClr val="bg1"/>
                        </a:solidFill>
                        <a:latin typeface="Avenir Next LT Pro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1" marB="34291" anchor="ctr">
                    <a:solidFill>
                      <a:srgbClr val="2F559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200">
                          <a:solidFill>
                            <a:schemeClr val="bg1"/>
                          </a:solidFill>
                          <a:effectLst/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126 ± 91</a:t>
                      </a:r>
                      <a:endParaRPr lang="en-US" sz="2400" b="0" kern="1200">
                        <a:solidFill>
                          <a:schemeClr val="bg1"/>
                        </a:solidFill>
                        <a:latin typeface="Avenir Next LT Pro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1" marB="34291" anchor="ctr">
                    <a:solidFill>
                      <a:srgbClr val="2F55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2860388"/>
                  </a:ext>
                </a:extLst>
              </a:tr>
              <a:tr h="88138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</a:rPr>
                        <a:t>Stented Segment Length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</a:rPr>
                        <a:t>Mean ± SD (mm) </a:t>
                      </a:r>
                    </a:p>
                  </a:txBody>
                  <a:tcPr marL="68580" marR="68580" marT="34291" marB="34291" anchor="ctr">
                    <a:solidFill>
                      <a:srgbClr val="2F559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</a:rPr>
                        <a:t>99</a:t>
                      </a:r>
                      <a:r>
                        <a:rPr lang="en-US" sz="2400" b="0" kern="1200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</a:rPr>
                        <a:t> ± 30 </a:t>
                      </a:r>
                      <a:endParaRPr lang="en-GB" sz="2400" b="0">
                        <a:solidFill>
                          <a:schemeClr val="bg1"/>
                        </a:solidFill>
                        <a:latin typeface="Avenir Next LT Pro" panose="020B0504020202020204" pitchFamily="34" charset="0"/>
                      </a:endParaRPr>
                    </a:p>
                  </a:txBody>
                  <a:tcPr marL="68580" marR="68580" marT="34291" marB="34291" anchor="ctr">
                    <a:solidFill>
                      <a:srgbClr val="2F559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200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</a:rPr>
                        <a:t>112 ± 36 </a:t>
                      </a:r>
                      <a:endParaRPr lang="en-US" sz="2400" b="0" kern="1200">
                        <a:solidFill>
                          <a:schemeClr val="bg1"/>
                        </a:solidFill>
                        <a:latin typeface="Avenir Next LT Pro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1" marB="34291" anchor="ctr">
                    <a:solidFill>
                      <a:srgbClr val="2F559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200">
                          <a:solidFill>
                            <a:schemeClr val="bg1"/>
                          </a:solidFill>
                          <a:effectLst/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131 ± 80</a:t>
                      </a:r>
                      <a:endParaRPr lang="en-US" sz="2400" b="0" kern="1200">
                        <a:solidFill>
                          <a:schemeClr val="bg1"/>
                        </a:solidFill>
                        <a:latin typeface="Avenir Next LT Pro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1" marB="34291" anchor="ctr">
                    <a:solidFill>
                      <a:srgbClr val="2F55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7723201"/>
                  </a:ext>
                </a:extLst>
              </a:tr>
              <a:tr h="73154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</a:rPr>
                        <a:t>CTO</a:t>
                      </a:r>
                    </a:p>
                  </a:txBody>
                  <a:tcPr marL="68580" marR="68580" marT="34291" marB="34291" anchor="ctr">
                    <a:solidFill>
                      <a:srgbClr val="2F559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</a:rPr>
                        <a:t>44%</a:t>
                      </a:r>
                    </a:p>
                  </a:txBody>
                  <a:tcPr marL="68580" marR="68580" marT="34291" marB="34291" anchor="ctr">
                    <a:solidFill>
                      <a:srgbClr val="2F559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200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30%</a:t>
                      </a:r>
                    </a:p>
                  </a:txBody>
                  <a:tcPr marL="68580" marR="68580" marT="34291" marB="34291" anchor="ctr">
                    <a:solidFill>
                      <a:srgbClr val="2F559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400" b="0" kern="1200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57%</a:t>
                      </a:r>
                    </a:p>
                  </a:txBody>
                  <a:tcPr marL="68580" marR="68580" marT="34291" marB="34291" anchor="ctr">
                    <a:solidFill>
                      <a:srgbClr val="2F55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4827221"/>
                  </a:ext>
                </a:extLst>
              </a:tr>
              <a:tr h="73154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</a:rPr>
                        <a:t>Mod/Severe Ca++</a:t>
                      </a:r>
                    </a:p>
                  </a:txBody>
                  <a:tcPr marL="68580" marR="68580" marT="34291" marB="34291" anchor="ctr">
                    <a:solidFill>
                      <a:srgbClr val="2F559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</a:rPr>
                        <a:t>52%</a:t>
                      </a:r>
                    </a:p>
                  </a:txBody>
                  <a:tcPr marL="68580" marR="68580" marT="34291" marB="34291" anchor="ctr">
                    <a:solidFill>
                      <a:srgbClr val="2F559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200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46%</a:t>
                      </a:r>
                    </a:p>
                  </a:txBody>
                  <a:tcPr marL="68580" marR="68580" marT="34291" marB="34291" anchor="ctr">
                    <a:solidFill>
                      <a:srgbClr val="2F559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400" b="0" kern="1200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38%</a:t>
                      </a:r>
                    </a:p>
                  </a:txBody>
                  <a:tcPr marL="68580" marR="68580" marT="34291" marB="34291" anchor="ctr">
                    <a:solidFill>
                      <a:srgbClr val="2F55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7657692"/>
                  </a:ext>
                </a:extLst>
              </a:tr>
              <a:tr h="73154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</a:rPr>
                        <a:t>CLI</a:t>
                      </a:r>
                    </a:p>
                  </a:txBody>
                  <a:tcPr marL="68580" marR="68580" marT="34291" marB="34291" anchor="ctr">
                    <a:solidFill>
                      <a:srgbClr val="2F559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</a:rPr>
                        <a:t>6%</a:t>
                      </a:r>
                    </a:p>
                  </a:txBody>
                  <a:tcPr marL="68580" marR="68580" marT="34291" marB="34291" anchor="ctr">
                    <a:solidFill>
                      <a:srgbClr val="2F559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200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6%</a:t>
                      </a:r>
                    </a:p>
                  </a:txBody>
                  <a:tcPr marL="68580" marR="68580" marT="34291" marB="34291" anchor="ctr">
                    <a:solidFill>
                      <a:srgbClr val="2F559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400" b="0" kern="1200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24%</a:t>
                      </a:r>
                    </a:p>
                  </a:txBody>
                  <a:tcPr marL="68580" marR="68580" marT="34291" marB="34291" anchor="ctr">
                    <a:solidFill>
                      <a:srgbClr val="2F55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0947329"/>
                  </a:ext>
                </a:extLst>
              </a:tr>
            </a:tbl>
          </a:graphicData>
        </a:graphic>
      </p:graphicFrame>
      <p:sp>
        <p:nvSpPr>
          <p:cNvPr id="8" name="Title 2">
            <a:extLst>
              <a:ext uri="{FF2B5EF4-FFF2-40B4-BE49-F238E27FC236}">
                <a16:creationId xmlns:a16="http://schemas.microsoft.com/office/drawing/2014/main" id="{28D0C9C2-0699-4065-B327-091CF7202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084" y="312562"/>
            <a:ext cx="11001171" cy="445548"/>
          </a:xfrm>
        </p:spPr>
        <p:txBody>
          <a:bodyPr>
            <a:noAutofit/>
          </a:bodyPr>
          <a:lstStyle/>
          <a:p>
            <a:pPr algn="ctr"/>
            <a:r>
              <a:rPr lang="en-GB">
                <a:latin typeface="Avenir Next LT Pro" panose="020B0504020202020204" pitchFamily="34" charset="0"/>
              </a:rPr>
              <a:t>MIMICS Clinical Program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3C045DE9-D81F-4998-89B8-0FB0D34D83FF}"/>
              </a:ext>
            </a:extLst>
          </p:cNvPr>
          <p:cNvSpPr txBox="1">
            <a:spLocks/>
          </p:cNvSpPr>
          <p:nvPr/>
        </p:nvSpPr>
        <p:spPr>
          <a:xfrm>
            <a:off x="10221555" y="6455680"/>
            <a:ext cx="2620108" cy="21492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000">
                <a:solidFill>
                  <a:schemeClr val="bg1"/>
                </a:solidFill>
                <a:latin typeface="Avenir Next LT Pro" panose="020B0504020202020204" pitchFamily="34" charset="0"/>
              </a:rPr>
              <a:t>Data on file at Veryan Medical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A159ADD-FC28-45BE-B910-A37FF01975B8}"/>
              </a:ext>
            </a:extLst>
          </p:cNvPr>
          <p:cNvSpPr/>
          <p:nvPr/>
        </p:nvSpPr>
        <p:spPr>
          <a:xfrm>
            <a:off x="614052" y="955550"/>
            <a:ext cx="108236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200">
                <a:latin typeface="Avenir Next LT Pro" panose="020B0504020202020204" pitchFamily="34" charset="0"/>
              </a:rPr>
              <a:t>Enrolling progressively longer and more complex lesions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01B45E-858A-41BE-AA45-9C8C732F9F07}"/>
              </a:ext>
            </a:extLst>
          </p:cNvPr>
          <p:cNvSpPr txBox="1"/>
          <p:nvPr/>
        </p:nvSpPr>
        <p:spPr>
          <a:xfrm>
            <a:off x="205373" y="6454588"/>
            <a:ext cx="274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aseline="30000">
                <a:latin typeface="Avenir Next LT Pro" panose="020B0504020202020204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40837575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FAF2AF8-15B7-8043-8FF0-7D7140BE473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86615" y="297084"/>
            <a:ext cx="11678240" cy="522722"/>
          </a:xfrm>
        </p:spPr>
        <p:txBody>
          <a:bodyPr>
            <a:noAutofit/>
          </a:bodyPr>
          <a:lstStyle/>
          <a:p>
            <a:pPr algn="ctr"/>
            <a:r>
              <a:rPr lang="en-GB" sz="3600">
                <a:latin typeface="Avenir Next LT Pro" panose="020B0504020202020204" pitchFamily="34" charset="0"/>
              </a:rPr>
              <a:t> Indicative Study Comparisons-Freedom from CDTLR</a:t>
            </a:r>
            <a:br>
              <a:rPr lang="en-GB" sz="3600">
                <a:latin typeface="Avenir Next LT Pro" panose="020B0504020202020204" pitchFamily="34" charset="0"/>
              </a:rPr>
            </a:br>
            <a:endParaRPr lang="en-US" sz="3600" b="1" spc="300">
              <a:latin typeface="Avenir Next LT Pro" panose="020B05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6FA8DFAB-F7BC-49DF-8319-3A86B69F07E3}"/>
              </a:ext>
            </a:extLst>
          </p:cNvPr>
          <p:cNvSpPr txBox="1">
            <a:spLocks/>
          </p:cNvSpPr>
          <p:nvPr/>
        </p:nvSpPr>
        <p:spPr>
          <a:xfrm>
            <a:off x="10226920" y="6411385"/>
            <a:ext cx="1965081" cy="16119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377">
              <a:buNone/>
              <a:defRPr/>
            </a:pPr>
            <a:r>
              <a:rPr lang="en-GB" sz="1000" i="1">
                <a:solidFill>
                  <a:schemeClr val="bg1"/>
                </a:solidFill>
                <a:latin typeface="Avenir Next LT Pro" panose="020B0504020202020204" pitchFamily="34" charset="0"/>
              </a:rPr>
              <a:t>Data on file at Veryan Medical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4158C4D-8AFC-462A-90A1-3D71311C4D63}"/>
              </a:ext>
            </a:extLst>
          </p:cNvPr>
          <p:cNvSpPr txBox="1"/>
          <p:nvPr/>
        </p:nvSpPr>
        <p:spPr>
          <a:xfrm>
            <a:off x="190501" y="1959249"/>
            <a:ext cx="392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48" name="Content Placeholder 6">
            <a:extLst>
              <a:ext uri="{FF2B5EF4-FFF2-40B4-BE49-F238E27FC236}">
                <a16:creationId xmlns:a16="http://schemas.microsoft.com/office/drawing/2014/main" id="{DED13929-22F8-4B39-A472-9E85C000AB84}"/>
              </a:ext>
            </a:extLst>
          </p:cNvPr>
          <p:cNvSpPr txBox="1">
            <a:spLocks/>
          </p:cNvSpPr>
          <p:nvPr/>
        </p:nvSpPr>
        <p:spPr>
          <a:xfrm>
            <a:off x="4586" y="618244"/>
            <a:ext cx="15920229" cy="5227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7800" indent="-17780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GB" sz="280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16" name="Content Placeholder 5">
            <a:extLst>
              <a:ext uri="{FF2B5EF4-FFF2-40B4-BE49-F238E27FC236}">
                <a16:creationId xmlns:a16="http://schemas.microsoft.com/office/drawing/2014/main" id="{75ECB333-FC26-0741-BB6F-16BC587DBAB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1181101"/>
              </p:ext>
            </p:extLst>
          </p:nvPr>
        </p:nvGraphicFramePr>
        <p:xfrm>
          <a:off x="554522" y="1086166"/>
          <a:ext cx="11082957" cy="50057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Text Box 16">
            <a:extLst>
              <a:ext uri="{FF2B5EF4-FFF2-40B4-BE49-F238E27FC236}">
                <a16:creationId xmlns:a16="http://schemas.microsoft.com/office/drawing/2014/main" id="{24258252-D038-9144-8F91-F15B680477A8}"/>
              </a:ext>
            </a:extLst>
          </p:cNvPr>
          <p:cNvSpPr txBox="1"/>
          <p:nvPr/>
        </p:nvSpPr>
        <p:spPr>
          <a:xfrm>
            <a:off x="938760" y="608598"/>
            <a:ext cx="10314480" cy="56515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377">
              <a:lnSpc>
                <a:spcPct val="107000"/>
              </a:lnSpc>
              <a:spcAft>
                <a:spcPts val="800"/>
              </a:spcAft>
              <a:defRPr/>
            </a:pPr>
            <a:r>
              <a:rPr lang="en-GB" sz="1600">
                <a:latin typeface="Avenir Next LT Pro" panose="020B0504020202020204" pitchFamily="34" charset="0"/>
                <a:ea typeface="Calibri" panose="020F0502020204030204" pitchFamily="34" charset="0"/>
              </a:rPr>
              <a:t>             I----------------BioMimics 3D-----------I       Supera         Zilver PTX      Eluvia           </a:t>
            </a:r>
            <a:r>
              <a:rPr lang="en-GB" sz="1600" err="1">
                <a:latin typeface="Avenir Next LT Pro" panose="020B0504020202020204" pitchFamily="34" charset="0"/>
                <a:ea typeface="Calibri" panose="020F0502020204030204" pitchFamily="34" charset="0"/>
              </a:rPr>
              <a:t>Eluvia</a:t>
            </a:r>
            <a:r>
              <a:rPr lang="en-GB" sz="1600">
                <a:latin typeface="Avenir Next LT Pro" panose="020B0504020202020204" pitchFamily="34" charset="0"/>
                <a:ea typeface="Calibri" panose="020F0502020204030204" pitchFamily="34" charset="0"/>
              </a:rPr>
              <a:t>          Zilver PTX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75234DD-86EE-476B-B165-195CD45D226E}"/>
              </a:ext>
            </a:extLst>
          </p:cNvPr>
          <p:cNvSpPr/>
          <p:nvPr/>
        </p:nvSpPr>
        <p:spPr>
          <a:xfrm>
            <a:off x="1515443" y="3337294"/>
            <a:ext cx="170120" cy="1834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BD1AAC-922A-48B9-B7E8-8421354BE02C}"/>
              </a:ext>
            </a:extLst>
          </p:cNvPr>
          <p:cNvSpPr txBox="1"/>
          <p:nvPr/>
        </p:nvSpPr>
        <p:spPr>
          <a:xfrm>
            <a:off x="22413" y="6581136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aseline="30000">
                <a:latin typeface="Avenir Next LT Pro" panose="020B0504020202020204" pitchFamily="34" charset="0"/>
              </a:rPr>
              <a:t>10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068BF8-F7CD-427B-AA38-155F722F3AD1}"/>
              </a:ext>
            </a:extLst>
          </p:cNvPr>
          <p:cNvSpPr txBox="1"/>
          <p:nvPr/>
        </p:nvSpPr>
        <p:spPr>
          <a:xfrm>
            <a:off x="529965" y="6057442"/>
            <a:ext cx="11132070" cy="707886"/>
          </a:xfrm>
          <a:prstGeom prst="rect">
            <a:avLst/>
          </a:prstGeom>
          <a:solidFill>
            <a:srgbClr val="2F559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chemeClr val="bg1"/>
                </a:solidFill>
                <a:latin typeface="Avenir Next LT Pro" panose="020B0504020202020204" pitchFamily="34" charset="0"/>
                <a:cs typeface="Arial"/>
              </a:rPr>
              <a:t>BioMimics 3D has comparable outcomes to DES and Supera despite enrolling progressively longer lesions in the MIMICS Clinical program</a:t>
            </a:r>
            <a:endParaRPr lang="en-GB" sz="2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9646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 descr="A close up of an animal&#10;&#10;Description generated with high confidence">
            <a:extLst>
              <a:ext uri="{FF2B5EF4-FFF2-40B4-BE49-F238E27FC236}">
                <a16:creationId xmlns:a16="http://schemas.microsoft.com/office/drawing/2014/main" id="{D6B4D0E1-C9E7-4B89-88C6-140ADE306A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827" t="-3174" r="31807" b="3174"/>
          <a:stretch/>
        </p:blipFill>
        <p:spPr>
          <a:xfrm>
            <a:off x="9439429" y="954632"/>
            <a:ext cx="2560320" cy="40623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A91838F-3B1E-45C0-8499-492C32AF2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143000"/>
          </a:xfrm>
        </p:spPr>
        <p:txBody>
          <a:bodyPr/>
          <a:lstStyle/>
          <a:p>
            <a:r>
              <a:rPr lang="en-GB">
                <a:latin typeface="Avenir Next LT Pro"/>
              </a:rPr>
              <a:t>                 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4DD852-1805-48A8-BE18-621708AE85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764" y="1295400"/>
            <a:ext cx="9207568" cy="3526793"/>
          </a:xfrm>
          <a:noFill/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285750" indent="-285750"/>
            <a:r>
              <a:rPr lang="en-US" sz="2000" dirty="0">
                <a:latin typeface="Avenir Next LT Pro"/>
              </a:rPr>
              <a:t>More challenging population than typically enrolled in registry studies:</a:t>
            </a:r>
            <a:endParaRPr lang="en-US" sz="2000" dirty="0">
              <a:latin typeface="Avenir Next LT Pro"/>
              <a:cs typeface="Calibri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latin typeface="Avenir Next LT Pro"/>
              </a:rPr>
              <a:t>24</a:t>
            </a:r>
            <a:r>
              <a:rPr lang="en-US" sz="2000">
                <a:latin typeface="Avenir Next LT Pro"/>
              </a:rPr>
              <a:t>% CLTI</a:t>
            </a:r>
            <a:endParaRPr lang="en-US" sz="2000" dirty="0">
              <a:latin typeface="Avenir Next LT Pro"/>
              <a:cs typeface="Calibri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latin typeface="Avenir Next LT Pro"/>
              </a:rPr>
              <a:t>longer, more complex lesions</a:t>
            </a:r>
            <a:endParaRPr lang="en-US" sz="2000" dirty="0">
              <a:latin typeface="Avenir Next LT Pro"/>
              <a:cs typeface="Calibri"/>
            </a:endParaRPr>
          </a:p>
          <a:p>
            <a:pPr marL="285750" indent="-285750"/>
            <a:r>
              <a:rPr lang="en-US" sz="2000" dirty="0">
                <a:latin typeface="Avenir Next LT Pro"/>
              </a:rPr>
              <a:t>KM freedom from loss of primary stent patency at 3 years =</a:t>
            </a:r>
            <a:r>
              <a:rPr lang="en-US" sz="2000" dirty="0">
                <a:latin typeface="Avenir Next LT Pro"/>
                <a:ea typeface="+mn-lt"/>
                <a:cs typeface="+mn-lt"/>
              </a:rPr>
              <a:t> </a:t>
            </a:r>
            <a:r>
              <a:rPr lang="en-US" sz="2000" b="1" dirty="0">
                <a:latin typeface="Avenir Next LT Pro"/>
                <a:ea typeface="+mn-lt"/>
                <a:cs typeface="+mn-lt"/>
              </a:rPr>
              <a:t>71%</a:t>
            </a:r>
            <a:endParaRPr lang="en-US" sz="2000" b="1" dirty="0">
              <a:latin typeface="Avenir Next LT Pro"/>
            </a:endParaRPr>
          </a:p>
          <a:p>
            <a:pPr marL="285750" indent="-285750"/>
            <a:r>
              <a:rPr lang="en-US" sz="2000" dirty="0">
                <a:latin typeface="Avenir Next LT Pro"/>
              </a:rPr>
              <a:t>KM freedom from CDTLR at 3 years = </a:t>
            </a:r>
            <a:r>
              <a:rPr lang="en-US" sz="2000" b="1" dirty="0">
                <a:latin typeface="Avenir Next LT Pro"/>
              </a:rPr>
              <a:t>78%</a:t>
            </a:r>
            <a:endParaRPr lang="en-US" sz="2000" b="1" dirty="0">
              <a:latin typeface="Avenir Next LT Pro"/>
              <a:cs typeface="Calibri"/>
            </a:endParaRPr>
          </a:p>
          <a:p>
            <a:pPr marL="285750" indent="-285750"/>
            <a:r>
              <a:rPr lang="en-GB" sz="2000" dirty="0">
                <a:latin typeface="Avenir Next LT Pro"/>
              </a:rPr>
              <a:t>No statistical difference in CDTLR between DCB and no-DCB cohorts </a:t>
            </a:r>
            <a:endParaRPr lang="en-GB" sz="2000" dirty="0">
              <a:latin typeface="Avenir Next LT Pro" panose="020B0504020202020204" pitchFamily="34" charset="0"/>
            </a:endParaRPr>
          </a:p>
          <a:p>
            <a:pPr lvl="1"/>
            <a:r>
              <a:rPr lang="en-GB" sz="2000" dirty="0">
                <a:latin typeface="Avenir Next LT Pro"/>
                <a:ea typeface="Calibri" panose="020F0502020204030204" pitchFamily="34" charset="0"/>
                <a:cs typeface="Calibri"/>
              </a:rPr>
              <a:t>The addition of paclitaxel added no benefit to clinical outcome in this study</a:t>
            </a:r>
            <a:endParaRPr lang="en-US" sz="2000" dirty="0">
              <a:latin typeface="Avenir Next LT Pro"/>
              <a:cs typeface="Calibri"/>
            </a:endParaRPr>
          </a:p>
          <a:p>
            <a:pPr marL="285750" indent="-285750"/>
            <a:r>
              <a:rPr lang="en-US" sz="2000" dirty="0">
                <a:latin typeface="Avenir Next LT Pro"/>
                <a:cs typeface="Arial"/>
              </a:rPr>
              <a:t>Comparable outcomes to DES and Supera despite more </a:t>
            </a:r>
            <a:r>
              <a:rPr lang="en-GB" sz="2000" dirty="0">
                <a:latin typeface="Avenir Next LT Pro"/>
                <a:cs typeface="Arial"/>
              </a:rPr>
              <a:t>challenging lesions and without the need for extensive lesion preparation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33A00212-167F-4602-9739-9CDF8DBBB14D}"/>
              </a:ext>
            </a:extLst>
          </p:cNvPr>
          <p:cNvSpPr txBox="1">
            <a:spLocks/>
          </p:cNvSpPr>
          <p:nvPr/>
        </p:nvSpPr>
        <p:spPr>
          <a:xfrm>
            <a:off x="10058400" y="6544408"/>
            <a:ext cx="2726721" cy="161191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000" i="1">
                <a:solidFill>
                  <a:schemeClr val="bg1"/>
                </a:solidFill>
                <a:latin typeface="Avenir Next LT Pro" panose="020B0504020202020204" pitchFamily="34" charset="0"/>
                <a:cs typeface="Arial"/>
              </a:rPr>
              <a:t>1. Data on file at Veryan Medical</a:t>
            </a:r>
            <a:endParaRPr lang="en-GB">
              <a:solidFill>
                <a:schemeClr val="bg1"/>
              </a:solidFill>
              <a:latin typeface="Avenir Next LT Pro" panose="020B05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1000" i="1">
              <a:solidFill>
                <a:schemeClr val="bg1"/>
              </a:solidFill>
              <a:latin typeface="Avenir Next LT Pro" panose="020B0504020202020204" pitchFamily="34" charset="0"/>
              <a:cs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1BC66B-0458-4139-A907-2CD4C2A257B6}"/>
              </a:ext>
            </a:extLst>
          </p:cNvPr>
          <p:cNvSpPr txBox="1"/>
          <p:nvPr/>
        </p:nvSpPr>
        <p:spPr>
          <a:xfrm>
            <a:off x="271298" y="5017015"/>
            <a:ext cx="11649403" cy="1323439"/>
          </a:xfrm>
          <a:prstGeom prst="rect">
            <a:avLst/>
          </a:prstGeom>
          <a:solidFill>
            <a:srgbClr val="2F5597"/>
          </a:solidFill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GB" sz="2000">
                <a:solidFill>
                  <a:schemeClr val="bg1"/>
                </a:solidFill>
                <a:latin typeface="Avenir Next LT Pro" panose="020B0504020202020204" pitchFamily="34" charset="0"/>
              </a:rPr>
              <a:t>MIMICS Clinical Program investigations into the performance of the BioMimics 3D Vascular Stent System support the hypothesis that imparting non-planar curvature to the femoropopliteal artery to promote swirling blood flow and increase wall shear stress, results in clinical outcomes that are comparable to those of drug-coated and drug-eluting devices</a:t>
            </a:r>
            <a:endParaRPr lang="en-GB" sz="2000">
              <a:solidFill>
                <a:schemeClr val="bg1"/>
              </a:solidFill>
              <a:latin typeface="Avenir Next LT Pro" panose="020B0504020202020204" pitchFamily="34" charset="0"/>
              <a:cs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3BB7D7-E0C7-40CC-9A7B-BA257383C961}"/>
              </a:ext>
            </a:extLst>
          </p:cNvPr>
          <p:cNvSpPr txBox="1"/>
          <p:nvPr/>
        </p:nvSpPr>
        <p:spPr>
          <a:xfrm>
            <a:off x="205373" y="6454588"/>
            <a:ext cx="274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aseline="30000">
                <a:latin typeface="Avenir Next LT Pro" panose="020B0504020202020204" pitchFamily="34" charset="0"/>
              </a:rPr>
              <a:t>9</a:t>
            </a:r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5BE81C42-3001-4C46-9C46-4301D58670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8" r="8796" b="934"/>
          <a:stretch/>
        </p:blipFill>
        <p:spPr>
          <a:xfrm>
            <a:off x="488587" y="384429"/>
            <a:ext cx="2495918" cy="672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364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41A39-F996-49E3-A8CC-260A7E73A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759" y="-180667"/>
            <a:ext cx="10418571" cy="1325563"/>
          </a:xfrm>
        </p:spPr>
        <p:txBody>
          <a:bodyPr>
            <a:normAutofit/>
          </a:bodyPr>
          <a:lstStyle/>
          <a:p>
            <a:pPr algn="ctr"/>
            <a:r>
              <a:rPr lang="en-GB">
                <a:latin typeface="Avenir Next LT Pro" panose="020B0504020202020204" pitchFamily="34" charset="0"/>
              </a:rPr>
              <a:t>BioMimics 3D</a:t>
            </a:r>
            <a:r>
              <a:rPr lang="en-GB" baseline="30000">
                <a:latin typeface="Avenir Next LT Pro" panose="020B0504020202020204" pitchFamily="34" charset="0"/>
              </a:rPr>
              <a:t>®</a:t>
            </a:r>
            <a:r>
              <a:rPr lang="en-GB">
                <a:latin typeface="Avenir Next LT Pro" panose="020B0504020202020204" pitchFamily="34" charset="0"/>
              </a:rPr>
              <a:t>: The Swirling Flow</a:t>
            </a:r>
            <a:r>
              <a:rPr lang="en-GB" baseline="30000">
                <a:latin typeface="Avenir Next LT Pro" panose="020B0504020202020204" pitchFamily="34" charset="0"/>
              </a:rPr>
              <a:t>®</a:t>
            </a:r>
            <a:r>
              <a:rPr lang="en-GB">
                <a:latin typeface="Avenir Next LT Pro" panose="020B0504020202020204" pitchFamily="34" charset="0"/>
              </a:rPr>
              <a:t> Stent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4F26CE-4B45-4858-987F-78A5C0F2FD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9998" y="4180872"/>
            <a:ext cx="4455829" cy="1265823"/>
          </a:xfrm>
        </p:spPr>
        <p:txBody>
          <a:bodyPr>
            <a:normAutofit/>
          </a:bodyPr>
          <a:lstStyle/>
          <a:p>
            <a:pPr marL="180966" indent="-180966">
              <a:spcBef>
                <a:spcPts val="1200"/>
              </a:spcBef>
            </a:pPr>
            <a:r>
              <a:rPr lang="en-US" altLang="x-none" sz="2000" dirty="0">
                <a:latin typeface="Avenir Next LT Pro" panose="020B0504020202020204" pitchFamily="34" charset="0"/>
              </a:rPr>
              <a:t>Helical centerline</a:t>
            </a:r>
          </a:p>
          <a:p>
            <a:pPr marL="180966" indent="-180966">
              <a:spcBef>
                <a:spcPts val="1200"/>
              </a:spcBef>
            </a:pPr>
            <a:r>
              <a:rPr lang="en-US" altLang="x-none" sz="2000" dirty="0">
                <a:latin typeface="Avenir Next LT Pro" panose="020B0504020202020204" pitchFamily="34" charset="0"/>
              </a:rPr>
              <a:t>Simple, accurate placement using standard delivery system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B9AECB6C-34F2-484B-8813-80FA31E69B19}"/>
              </a:ext>
            </a:extLst>
          </p:cNvPr>
          <p:cNvSpPr txBox="1">
            <a:spLocks/>
          </p:cNvSpPr>
          <p:nvPr/>
        </p:nvSpPr>
        <p:spPr>
          <a:xfrm>
            <a:off x="10069551" y="6392289"/>
            <a:ext cx="2387811" cy="4032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en-GB" sz="1000" i="1">
                <a:solidFill>
                  <a:schemeClr val="bg1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Data on file at Veryan Medical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AutoNum type="arabicPeriod"/>
            </a:pPr>
            <a:r>
              <a:rPr lang="en-GB" altLang="en-US" sz="1000" i="1">
                <a:solidFill>
                  <a:schemeClr val="bg1"/>
                </a:solidFill>
                <a:latin typeface="Avenir Next LT Pro" panose="020B0504020202020204" pitchFamily="34" charset="0"/>
              </a:rPr>
              <a:t>Caro et al., 2013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1000" i="1">
              <a:solidFill>
                <a:schemeClr val="bg1"/>
              </a:solidFill>
              <a:latin typeface="Avenir Next LT Pro" panose="020B05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AutoNum type="arabicPeriod"/>
            </a:pPr>
            <a:endParaRPr lang="en-GB" sz="1000" i="1">
              <a:solidFill>
                <a:schemeClr val="bg1"/>
              </a:solidFill>
              <a:latin typeface="Avenir Next LT Pro" panose="020B0504020202020204" pitchFamily="34" charset="0"/>
              <a:cs typeface="Arial" panose="020B0604020202020204" pitchFamily="34" charset="0"/>
            </a:endParaRPr>
          </a:p>
          <a:p>
            <a:pPr indent="0">
              <a:lnSpc>
                <a:spcPct val="100000"/>
              </a:lnSpc>
              <a:buAutoNum type="arabicPeriod"/>
            </a:pPr>
            <a:endParaRPr lang="en-GB" sz="1000" i="1">
              <a:solidFill>
                <a:schemeClr val="bg1"/>
              </a:solidFill>
              <a:latin typeface="Avenir Next LT Pro" panose="020B0504020202020204" pitchFamily="34" charset="0"/>
              <a:cs typeface="Arial" panose="020B0604020202020204" pitchFamily="34" charset="0"/>
            </a:endParaRPr>
          </a:p>
          <a:p>
            <a:pPr>
              <a:buAutoNum type="arabicPeriod"/>
            </a:pPr>
            <a:endParaRPr lang="en-GB" sz="1000" i="1">
              <a:solidFill>
                <a:schemeClr val="bg1"/>
              </a:solidFill>
              <a:latin typeface="Avenir Next LT Pro" panose="020B05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21">
            <a:extLst>
              <a:ext uri="{FF2B5EF4-FFF2-40B4-BE49-F238E27FC236}">
                <a16:creationId xmlns:a16="http://schemas.microsoft.com/office/drawing/2014/main" id="{EFC337F2-3051-4FF7-83BB-F073A908C2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6440482"/>
            <a:ext cx="181318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20" tIns="60960" rIns="121920" bIns="60960" anchor="t">
            <a:spAutoFit/>
          </a:bodyPr>
          <a:lstStyle>
            <a:defPPr>
              <a:defRPr lang="de-DE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just"/>
            <a:r>
              <a:rPr lang="en-GB" altLang="en-US" sz="1000" i="1">
                <a:solidFill>
                  <a:schemeClr val="bg1"/>
                </a:solidFill>
                <a:latin typeface="Avenir Next LT Pro" panose="020B0504020202020204" pitchFamily="34" charset="0"/>
                <a:cs typeface="Arial"/>
              </a:rPr>
              <a:t>PAM 278 version 1.0       </a:t>
            </a:r>
            <a:endParaRPr lang="en-GB" altLang="en-US" sz="1000" i="1">
              <a:solidFill>
                <a:schemeClr val="bg1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670CD6A-7998-44F3-9D51-06C115E21586}"/>
              </a:ext>
            </a:extLst>
          </p:cNvPr>
          <p:cNvSpPr/>
          <p:nvPr/>
        </p:nvSpPr>
        <p:spPr>
          <a:xfrm>
            <a:off x="6541066" y="1081115"/>
            <a:ext cx="4573503" cy="30997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51181D3-6883-4815-810D-E09F6D98A5F6}"/>
              </a:ext>
            </a:extLst>
          </p:cNvPr>
          <p:cNvSpPr/>
          <p:nvPr/>
        </p:nvSpPr>
        <p:spPr>
          <a:xfrm>
            <a:off x="6400800" y="4006254"/>
            <a:ext cx="5816476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66" indent="-180966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x-none" sz="2000">
                <a:latin typeface="Avenir Next LT Pro" panose="020B0504020202020204" pitchFamily="34" charset="0"/>
              </a:rPr>
              <a:t>Imparts non-planar curvature to stented femoropopliteal segment which generates </a:t>
            </a:r>
            <a:r>
              <a:rPr lang="en-IE" altLang="x-none" sz="2000">
                <a:latin typeface="Avenir Next LT Pro" panose="020B0504020202020204" pitchFamily="34" charset="0"/>
              </a:rPr>
              <a:t>s</a:t>
            </a:r>
            <a:r>
              <a:rPr lang="en-IE" altLang="en-US" sz="2000">
                <a:latin typeface="Avenir Next LT Pro" panose="020B0504020202020204" pitchFamily="34" charset="0"/>
              </a:rPr>
              <a:t>wirling flow providing an antiproliferative effect without the need for a drug</a:t>
            </a:r>
            <a:r>
              <a:rPr lang="en-IE" altLang="en-US" sz="2000" baseline="30000">
                <a:latin typeface="Avenir Next LT Pro" panose="020B0504020202020204" pitchFamily="34" charset="0"/>
              </a:rPr>
              <a:t>1, 2</a:t>
            </a:r>
            <a:endParaRPr lang="en-US" altLang="x-none" sz="2000">
              <a:latin typeface="Avenir Next LT Pro" panose="020B0504020202020204" pitchFamily="34" charset="0"/>
            </a:endParaRPr>
          </a:p>
          <a:p>
            <a:pPr marL="180966" indent="-180966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x-none" sz="2000">
                <a:latin typeface="Avenir Next LT Pro" panose="020B0504020202020204" pitchFamily="34" charset="0"/>
              </a:rPr>
              <a:t>Improved biomechanical performance compared to straight stents</a:t>
            </a:r>
            <a:r>
              <a:rPr lang="en-US" altLang="x-none" sz="2000" baseline="30000">
                <a:latin typeface="Avenir Next LT Pro" panose="020B0504020202020204" pitchFamily="34" charset="0"/>
              </a:rPr>
              <a:t>1</a:t>
            </a:r>
          </a:p>
        </p:txBody>
      </p:sp>
      <p:pic>
        <p:nvPicPr>
          <p:cNvPr id="17" name="Picture 16" descr="A black and white image of a feather&#10;&#10;Description automatically generated with medium confidence">
            <a:extLst>
              <a:ext uri="{FF2B5EF4-FFF2-40B4-BE49-F238E27FC236}">
                <a16:creationId xmlns:a16="http://schemas.microsoft.com/office/drawing/2014/main" id="{6B373111-7C9A-441F-B006-80355DE077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4" t="31658" r="7205" b="33619"/>
          <a:stretch/>
        </p:blipFill>
        <p:spPr>
          <a:xfrm>
            <a:off x="1297844" y="1384898"/>
            <a:ext cx="10053510" cy="238135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D194E9A-BA31-45DA-A723-68FB24EE6585}"/>
              </a:ext>
            </a:extLst>
          </p:cNvPr>
          <p:cNvSpPr txBox="1"/>
          <p:nvPr/>
        </p:nvSpPr>
        <p:spPr>
          <a:xfrm>
            <a:off x="73151" y="6339138"/>
            <a:ext cx="1185062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cs typeface="Arial" panose="020B0604020202020204" pitchFamily="34" charset="0"/>
              </a:rPr>
              <a:t>The BioMimics 3D Vascular Stent System has FDA, PMDA and CE Mark approval.</a:t>
            </a:r>
          </a:p>
          <a:p>
            <a:r>
              <a:rPr lang="en-US" sz="1000" dirty="0">
                <a:cs typeface="Arial" panose="020B0604020202020204" pitchFamily="34" charset="0"/>
              </a:rPr>
              <a:t>CAUTION: Federal law restricts this device to sale by or on the order of a physician                                                                                                                                                                                                                                    PAM 302 Version 1.0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296240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C88FBEF4-22E8-3245-94AD-23DC17E3775E}"/>
              </a:ext>
            </a:extLst>
          </p:cNvPr>
          <p:cNvSpPr/>
          <p:nvPr/>
        </p:nvSpPr>
        <p:spPr>
          <a:xfrm>
            <a:off x="5680456" y="3967644"/>
            <a:ext cx="2923433" cy="50928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81B3664C-405C-FF46-9FB5-EC9EAA546B94}"/>
              </a:ext>
            </a:extLst>
          </p:cNvPr>
          <p:cNvSpPr/>
          <p:nvPr/>
        </p:nvSpPr>
        <p:spPr>
          <a:xfrm>
            <a:off x="5750606" y="5836257"/>
            <a:ext cx="2875631" cy="50928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8538C457-0011-F441-809E-42817254911C}"/>
              </a:ext>
            </a:extLst>
          </p:cNvPr>
          <p:cNvSpPr/>
          <p:nvPr/>
        </p:nvSpPr>
        <p:spPr>
          <a:xfrm>
            <a:off x="5728258" y="5237755"/>
            <a:ext cx="2875631" cy="50928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10">
            <a:extLst>
              <a:ext uri="{FF2B5EF4-FFF2-40B4-BE49-F238E27FC236}">
                <a16:creationId xmlns:a16="http://schemas.microsoft.com/office/drawing/2014/main" id="{4339434D-CC2B-4ABD-8D98-0D697ACFA91C}"/>
              </a:ext>
            </a:extLst>
          </p:cNvPr>
          <p:cNvSpPr/>
          <p:nvPr/>
        </p:nvSpPr>
        <p:spPr>
          <a:xfrm rot="16200000">
            <a:off x="4840211" y="4680773"/>
            <a:ext cx="2797803" cy="531739"/>
          </a:xfrm>
          <a:prstGeom prst="rightArrow">
            <a:avLst/>
          </a:prstGeom>
          <a:gradFill flip="none" rotWithShape="1">
            <a:gsLst>
              <a:gs pos="0">
                <a:srgbClr val="A5203E"/>
              </a:gs>
              <a:gs pos="18000">
                <a:srgbClr val="1C2B95"/>
              </a:gs>
              <a:gs pos="52000">
                <a:srgbClr val="00B050"/>
              </a:gs>
              <a:gs pos="33000">
                <a:srgbClr val="1BBBD1"/>
              </a:gs>
              <a:gs pos="100000">
                <a:srgbClr val="92D050"/>
              </a:gs>
            </a:gsLst>
            <a:lin ang="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endParaRPr lang="en-GB">
              <a:solidFill>
                <a:srgbClr val="FFFFFF"/>
              </a:solidFill>
              <a:latin typeface="Calibri Ligh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07BE38-8D4A-4256-A16C-948285F7385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960" b="89927" l="5052" r="89895">
                        <a14:foregroundMark x1="5052" y1="6960" x2="8885" y2="11355"/>
                        <a14:foregroundMark x1="29443" y1="39011" x2="36760" y2="44689"/>
                        <a14:backgroundMark x1="25261" y1="28388" x2="25261" y2="28388"/>
                        <a14:backgroundMark x1="9756" y1="31868" x2="9756" y2="31868"/>
                        <a14:backgroundMark x1="13589" y1="66484" x2="28571" y2="80586"/>
                        <a14:backgroundMark x1="45819" y1="44689" x2="50523" y2="50733"/>
                        <a14:backgroundMark x1="69861" y1="24542" x2="82404" y2="37912"/>
                        <a14:backgroundMark x1="82404" y1="37912" x2="82404" y2="38095"/>
                        <a14:backgroundMark x1="9756" y1="31136" x2="11498" y2="311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29266" y="3441268"/>
            <a:ext cx="3408386" cy="3338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54336BD-674C-43C1-8352-77B41155FB1D}"/>
              </a:ext>
            </a:extLst>
          </p:cNvPr>
          <p:cNvSpPr/>
          <p:nvPr/>
        </p:nvSpPr>
        <p:spPr>
          <a:xfrm>
            <a:off x="4866265" y="2844234"/>
            <a:ext cx="3667347" cy="4069511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endParaRPr lang="en-GB">
              <a:solidFill>
                <a:srgbClr val="FFFFFF"/>
              </a:solidFill>
              <a:latin typeface="Calibri Ligh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538047-F740-4265-BB1D-1AE73F7EA670}"/>
              </a:ext>
            </a:extLst>
          </p:cNvPr>
          <p:cNvSpPr txBox="1"/>
          <p:nvPr/>
        </p:nvSpPr>
        <p:spPr>
          <a:xfrm>
            <a:off x="6555719" y="4071975"/>
            <a:ext cx="2573721" cy="400110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defTabSz="914377">
              <a:defRPr/>
            </a:pPr>
            <a:r>
              <a:rPr lang="en-GB" sz="2000" b="1">
                <a:solidFill>
                  <a:schemeClr val="accent6"/>
                </a:solidFill>
                <a:latin typeface="Avenir Next LT Pro" panose="020B0504020202020204" pitchFamily="34" charset="0"/>
              </a:rPr>
              <a:t>PROTECTIVE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1A2A44-E9A2-42C2-9528-D7CFFE8D82C0}"/>
              </a:ext>
            </a:extLst>
          </p:cNvPr>
          <p:cNvSpPr txBox="1"/>
          <p:nvPr/>
        </p:nvSpPr>
        <p:spPr>
          <a:xfrm>
            <a:off x="6532784" y="5331895"/>
            <a:ext cx="2573721" cy="400110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defTabSz="914377">
              <a:defRPr/>
            </a:pPr>
            <a:r>
              <a:rPr lang="en-GB" sz="2000" b="1">
                <a:solidFill>
                  <a:srgbClr val="0070C0"/>
                </a:solidFill>
                <a:latin typeface="Avenir Next LT Pro" panose="020B0504020202020204" pitchFamily="34" charset="0"/>
              </a:rPr>
              <a:t>SUBOPTIMAL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356D01C-2548-4648-A4CD-1A647F5A411B}"/>
              </a:ext>
            </a:extLst>
          </p:cNvPr>
          <p:cNvSpPr txBox="1"/>
          <p:nvPr/>
        </p:nvSpPr>
        <p:spPr>
          <a:xfrm>
            <a:off x="6500603" y="5890845"/>
            <a:ext cx="2573719" cy="400110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defTabSz="914377">
              <a:defRPr/>
            </a:pPr>
            <a:r>
              <a:rPr lang="en-GB" sz="2000" b="1">
                <a:solidFill>
                  <a:srgbClr val="962147"/>
                </a:solidFill>
                <a:latin typeface="Avenir Next LT Pro" panose="020B0504020202020204" pitchFamily="34" charset="0"/>
              </a:rPr>
              <a:t>PATHOGENIC</a:t>
            </a:r>
          </a:p>
        </p:txBody>
      </p:sp>
      <p:sp>
        <p:nvSpPr>
          <p:cNvPr id="14" name="TextBox 16">
            <a:extLst>
              <a:ext uri="{FF2B5EF4-FFF2-40B4-BE49-F238E27FC236}">
                <a16:creationId xmlns:a16="http://schemas.microsoft.com/office/drawing/2014/main" id="{6C47EF4C-A927-4248-A5A4-F6D542643C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0845" y="3107643"/>
            <a:ext cx="564553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defTabSz="914377">
              <a:defRPr/>
            </a:pPr>
            <a:r>
              <a:rPr lang="en-GB" altLang="en-US" sz="2000">
                <a:solidFill>
                  <a:srgbClr val="070A17"/>
                </a:solidFill>
                <a:latin typeface="Avenir Next LT Pro" panose="020B0504020202020204" pitchFamily="34" charset="0"/>
              </a:rPr>
              <a:t>Wall Shear Stress in Femoropopliteal Segment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01932" y="100838"/>
            <a:ext cx="11328746" cy="1467273"/>
          </a:xfrm>
        </p:spPr>
        <p:txBody>
          <a:bodyPr>
            <a:noAutofit/>
          </a:bodyPr>
          <a:lstStyle/>
          <a:p>
            <a:pPr algn="ctr"/>
            <a:r>
              <a:rPr lang="en-IE" sz="4000" spc="300">
                <a:solidFill>
                  <a:srgbClr val="070A17"/>
                </a:solidFill>
                <a:latin typeface="Avenir Next LT Pro" panose="020B0504020202020204" pitchFamily="34" charset="0"/>
                <a:cs typeface="Calibri"/>
              </a:rPr>
              <a:t>Atheroprotective &amp; anti-restenotic effects of elevated wall shear stress</a:t>
            </a:r>
            <a:endParaRPr lang="en-US" sz="4000" spc="300">
              <a:solidFill>
                <a:srgbClr val="070A17"/>
              </a:solidFill>
              <a:latin typeface="Avenir Next LT Pro" panose="020B0504020202020204" pitchFamily="34" charset="0"/>
              <a:cs typeface="Calibri"/>
            </a:endParaRP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F8951727-391B-4556-BCF1-223425AFBEE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066741" y="1520960"/>
            <a:ext cx="8199127" cy="1467273"/>
          </a:xfrm>
          <a:solidFill>
            <a:srgbClr val="2F5597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vert="horz" lIns="91440" tIns="45720" rIns="91440" bIns="45720" rtlCol="0" anchor="t">
            <a:noAutofit/>
          </a:bodyPr>
          <a:lstStyle/>
          <a:p>
            <a:pPr marL="380365" indent="-380365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IE" altLang="en-US" sz="1800">
                <a:solidFill>
                  <a:schemeClr val="bg1"/>
                </a:solidFill>
                <a:latin typeface="Avenir Next LT Pro" panose="020B0504020202020204" pitchFamily="34" charset="0"/>
              </a:rPr>
              <a:t>Non-planar vascular curvature promotes swirling blood flow</a:t>
            </a:r>
            <a:r>
              <a:rPr lang="en-IE" altLang="en-US" sz="1800" baseline="30000">
                <a:solidFill>
                  <a:schemeClr val="bg1"/>
                </a:solidFill>
                <a:latin typeface="Avenir Next LT Pro" panose="020B0504020202020204" pitchFamily="34" charset="0"/>
              </a:rPr>
              <a:t>3</a:t>
            </a:r>
            <a:endParaRPr lang="en-IE" altLang="en-US" sz="1800">
              <a:solidFill>
                <a:schemeClr val="bg1"/>
              </a:solidFill>
              <a:latin typeface="Avenir Next LT Pro" panose="020B0504020202020204" pitchFamily="34" charset="0"/>
              <a:cs typeface="Arial" panose="020B0604020202020204"/>
            </a:endParaRPr>
          </a:p>
          <a:p>
            <a:pPr marL="380365" indent="-380365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GB" sz="1800">
                <a:solidFill>
                  <a:schemeClr val="bg1"/>
                </a:solidFill>
                <a:latin typeface="Avenir Next LT Pro" panose="020B0504020202020204" pitchFamily="34" charset="0"/>
              </a:rPr>
              <a:t>Swirling flow increases wall shear stress on endothelial cells</a:t>
            </a:r>
            <a:r>
              <a:rPr lang="en-GB" sz="1800" baseline="30000">
                <a:solidFill>
                  <a:schemeClr val="bg1"/>
                </a:solidFill>
                <a:latin typeface="Avenir Next LT Pro" panose="020B0504020202020204" pitchFamily="34" charset="0"/>
              </a:rPr>
              <a:t>4</a:t>
            </a:r>
            <a:endParaRPr lang="en-IE" altLang="en-US" sz="1800">
              <a:solidFill>
                <a:schemeClr val="bg1"/>
              </a:solidFill>
              <a:latin typeface="Avenir Next LT Pro" panose="020B0504020202020204" pitchFamily="34" charset="0"/>
              <a:cs typeface="Arial" panose="020B0604020202020204"/>
            </a:endParaRPr>
          </a:p>
          <a:p>
            <a:pPr marL="380365" indent="-380365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sz="1800">
                <a:solidFill>
                  <a:schemeClr val="bg1"/>
                </a:solidFill>
                <a:latin typeface="Avenir Next LT Pro" panose="020B0504020202020204" pitchFamily="34" charset="0"/>
              </a:rPr>
              <a:t>Elevated wall shear stress has been shown to reduce intimal hyperplasia</a:t>
            </a:r>
            <a:r>
              <a:rPr lang="en-US" sz="1800" baseline="30000">
                <a:solidFill>
                  <a:schemeClr val="bg1"/>
                </a:solidFill>
                <a:latin typeface="Avenir Next LT Pro" panose="020B0504020202020204" pitchFamily="34" charset="0"/>
              </a:rPr>
              <a:t>1</a:t>
            </a:r>
            <a:endParaRPr lang="en-US" sz="1800">
              <a:solidFill>
                <a:schemeClr val="bg1"/>
              </a:solidFill>
              <a:latin typeface="Avenir Next LT Pro" panose="020B0504020202020204" pitchFamily="34" charset="0"/>
              <a:cs typeface="Arial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33AA516-922C-4E31-A9D1-EE7DC503899F}"/>
              </a:ext>
            </a:extLst>
          </p:cNvPr>
          <p:cNvSpPr/>
          <p:nvPr/>
        </p:nvSpPr>
        <p:spPr>
          <a:xfrm>
            <a:off x="5532603" y="3088755"/>
            <a:ext cx="6502019" cy="3541560"/>
          </a:xfrm>
          <a:prstGeom prst="roundRect">
            <a:avLst/>
          </a:prstGeom>
          <a:noFill/>
          <a:ln w="28575">
            <a:solidFill>
              <a:srgbClr val="8989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40A076C-7D25-4118-A72F-3300861614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77" y="3507753"/>
            <a:ext cx="5226891" cy="217768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0336BC6-1E82-4EE1-A1B7-49378DED0C21}"/>
              </a:ext>
            </a:extLst>
          </p:cNvPr>
          <p:cNvSpPr txBox="1"/>
          <p:nvPr/>
        </p:nvSpPr>
        <p:spPr>
          <a:xfrm>
            <a:off x="5259243" y="6353316"/>
            <a:ext cx="274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aseline="30000">
                <a:latin typeface="Avenir Next LT Pro" panose="020B05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733840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1A678-0BCA-4532-9EBB-963E3B986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1715" y="-6826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Avenir Next LT Pro"/>
              </a:rPr>
              <a:t>MIMICS Clinical Program</a:t>
            </a:r>
            <a:endParaRPr lang="en-GB" dirty="0">
              <a:latin typeface="Avenir Next LT Pro" panose="020B0504020202020204" pitchFamily="34" charset="0"/>
            </a:endParaRP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B3F8EE8C-B7C0-4377-AFEA-7C3077B3069F}"/>
              </a:ext>
            </a:extLst>
          </p:cNvPr>
          <p:cNvSpPr txBox="1">
            <a:spLocks/>
          </p:cNvSpPr>
          <p:nvPr/>
        </p:nvSpPr>
        <p:spPr>
          <a:xfrm>
            <a:off x="9556140" y="6519446"/>
            <a:ext cx="2635860" cy="33855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GB" sz="1000" i="1">
                <a:solidFill>
                  <a:schemeClr val="bg1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Data on file at Veryan Medical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D426F047-5D8F-4327-9FA0-F90FBBF852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74289" y="4945800"/>
            <a:ext cx="2043421" cy="1820304"/>
          </a:xfrm>
          <a:prstGeom prst="rect">
            <a:avLst/>
          </a:prstGeom>
          <a:effectLst>
            <a:outerShdw blurRad="279400" dist="38100" dir="16200000" rotWithShape="0">
              <a:srgbClr val="0D4E9D">
                <a:alpha val="40000"/>
              </a:srgb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ED7520F-4A77-40F5-B318-827979442A81}"/>
              </a:ext>
            </a:extLst>
          </p:cNvPr>
          <p:cNvSpPr txBox="1"/>
          <p:nvPr/>
        </p:nvSpPr>
        <p:spPr>
          <a:xfrm>
            <a:off x="6734993" y="5387075"/>
            <a:ext cx="1712991" cy="9131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GB" sz="2667">
                <a:solidFill>
                  <a:srgbClr val="898989"/>
                </a:solidFill>
                <a:latin typeface="Avenir Next LT Pro" panose="020B0504020202020204" pitchFamily="34" charset="0"/>
              </a:rPr>
              <a:t>1750+ patients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3A1A1F8-6926-4B97-BB3B-2C1BE9A7A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24" y="1805641"/>
            <a:ext cx="11706276" cy="2653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A5240E1-797B-4D7C-A239-C37E8426CF55}"/>
              </a:ext>
            </a:extLst>
          </p:cNvPr>
          <p:cNvSpPr txBox="1"/>
          <p:nvPr/>
        </p:nvSpPr>
        <p:spPr>
          <a:xfrm>
            <a:off x="180924" y="6469258"/>
            <a:ext cx="2102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aseline="30000">
                <a:latin typeface="Avenir Next LT Pro" panose="020B05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971495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3661E-A8FC-4CA4-8DA0-1AC645C53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6497" y="-104503"/>
            <a:ext cx="10002395" cy="1143000"/>
          </a:xfrm>
        </p:spPr>
        <p:txBody>
          <a:bodyPr>
            <a:noAutofit/>
          </a:bodyPr>
          <a:lstStyle/>
          <a:p>
            <a:pPr algn="ctr"/>
            <a:r>
              <a:rPr lang="en-US">
                <a:latin typeface="Avenir Next LT Pro" panose="020B0504020202020204" pitchFamily="34" charset="0"/>
              </a:rPr>
              <a:t>MIMICS </a:t>
            </a:r>
            <a:r>
              <a:rPr lang="en-US" err="1">
                <a:latin typeface="Avenir Next LT Pro" panose="020B0504020202020204" pitchFamily="34" charset="0"/>
              </a:rPr>
              <a:t>Randomised</a:t>
            </a:r>
            <a:r>
              <a:rPr lang="en-US">
                <a:latin typeface="Avenir Next LT Pro" panose="020B0504020202020204" pitchFamily="34" charset="0"/>
              </a:rPr>
              <a:t> Controlled Trial</a:t>
            </a:r>
            <a:endParaRPr lang="en-GB">
              <a:latin typeface="Avenir Next LT Pro" panose="020B05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02F9E1-0882-4B8F-845C-7B7DB55BA9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199" y="5863447"/>
            <a:ext cx="11747357" cy="814285"/>
          </a:xfrm>
          <a:solidFill>
            <a:srgbClr val="2F5597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000">
                <a:solidFill>
                  <a:schemeClr val="bg1"/>
                </a:solidFill>
                <a:latin typeface="Avenir Next LT Pro" panose="020B0504020202020204" pitchFamily="34" charset="0"/>
                <a:ea typeface="ＭＳ Ｐゴシック" pitchFamily="34" charset="-128"/>
                <a:cs typeface="Calibri Light"/>
              </a:rPr>
              <a:t>Provided the first clinical proof supporting the durable outcome benefit arising from the BioMimics 3D stent compared to a straight nitinol stent</a:t>
            </a:r>
            <a:r>
              <a:rPr lang="en-GB" sz="2000" baseline="30000">
                <a:solidFill>
                  <a:schemeClr val="bg1"/>
                </a:solidFill>
                <a:latin typeface="Avenir Next LT Pro" panose="020B0504020202020204" pitchFamily="34" charset="0"/>
                <a:ea typeface="ＭＳ Ｐゴシック" pitchFamily="34" charset="-128"/>
                <a:cs typeface="Calibri Light"/>
              </a:rPr>
              <a:t>1, 2</a:t>
            </a:r>
            <a:endParaRPr lang="en-GB" sz="2000">
              <a:solidFill>
                <a:schemeClr val="bg1"/>
              </a:solidFill>
              <a:latin typeface="Avenir Next LT Pro" panose="020B05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B5C5BA-5840-49E5-B544-3091AA9726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555" t="32248" r="3639" b="5147"/>
          <a:stretch/>
        </p:blipFill>
        <p:spPr>
          <a:xfrm>
            <a:off x="6096000" y="1994097"/>
            <a:ext cx="5838801" cy="3527769"/>
          </a:xfrm>
          <a:prstGeom prst="rect">
            <a:avLst/>
          </a:prstGeom>
          <a:ln>
            <a:solidFill>
              <a:schemeClr val="bg1"/>
            </a:solidFill>
          </a:ln>
        </p:spPr>
      </p:pic>
      <p:graphicFrame>
        <p:nvGraphicFramePr>
          <p:cNvPr id="14" name="Table 14">
            <a:extLst>
              <a:ext uri="{FF2B5EF4-FFF2-40B4-BE49-F238E27FC236}">
                <a16:creationId xmlns:a16="http://schemas.microsoft.com/office/drawing/2014/main" id="{9DC1745A-8E22-4DB5-8F8F-C46049618C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9795754"/>
              </p:ext>
            </p:extLst>
          </p:nvPr>
        </p:nvGraphicFramePr>
        <p:xfrm>
          <a:off x="257199" y="871669"/>
          <a:ext cx="5649805" cy="48671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23685">
                  <a:extLst>
                    <a:ext uri="{9D8B030D-6E8A-4147-A177-3AD203B41FA5}">
                      <a16:colId xmlns:a16="http://schemas.microsoft.com/office/drawing/2014/main" val="2579802513"/>
                    </a:ext>
                  </a:extLst>
                </a:gridCol>
                <a:gridCol w="1763060">
                  <a:extLst>
                    <a:ext uri="{9D8B030D-6E8A-4147-A177-3AD203B41FA5}">
                      <a16:colId xmlns:a16="http://schemas.microsoft.com/office/drawing/2014/main" val="4289802466"/>
                    </a:ext>
                  </a:extLst>
                </a:gridCol>
                <a:gridCol w="1763060">
                  <a:extLst>
                    <a:ext uri="{9D8B030D-6E8A-4147-A177-3AD203B41FA5}">
                      <a16:colId xmlns:a16="http://schemas.microsoft.com/office/drawing/2014/main" val="2903804905"/>
                    </a:ext>
                  </a:extLst>
                </a:gridCol>
              </a:tblGrid>
              <a:tr h="1371775">
                <a:tc gridSpan="3"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  <a:cs typeface="Arial" panose="020B0604020202020204" pitchFamily="34" charset="0"/>
                        </a:rPr>
                        <a:t>PI: Thomas Zeller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  <a:cs typeface="Arial" panose="020B0604020202020204" pitchFamily="34" charset="0"/>
                        </a:rPr>
                        <a:t>86 patients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  <a:cs typeface="Arial" panose="020B0604020202020204" pitchFamily="34" charset="0"/>
                        </a:rPr>
                        <a:t>8 Investigational sites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  <a:cs typeface="Arial" panose="020B0604020202020204" pitchFamily="34" charset="0"/>
                        </a:rPr>
                        <a:t>Independent </a:t>
                      </a:r>
                      <a:r>
                        <a:rPr lang="en-US" sz="1800" b="0" i="0" err="1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  <a:cs typeface="Arial" panose="020B0604020202020204" pitchFamily="34" charset="0"/>
                        </a:rPr>
                        <a:t>corelab</a:t>
                      </a:r>
                      <a:r>
                        <a:rPr lang="en-US" sz="1800" b="0" i="0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  <a:cs typeface="Arial" panose="020B0604020202020204" pitchFamily="34" charset="0"/>
                        </a:rPr>
                        <a:t> (DUS; angiography; Xray)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  <a:cs typeface="Arial" panose="020B0604020202020204" pitchFamily="34" charset="0"/>
                        </a:rPr>
                        <a:t>2-year follow up: STUDY COMPLETE</a:t>
                      </a:r>
                      <a:endParaRPr lang="en-GB" sz="1800" b="0" i="0">
                        <a:solidFill>
                          <a:schemeClr val="bg1"/>
                        </a:solidFill>
                        <a:latin typeface="Avenir Next LT Pro" panose="020B05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59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1542774"/>
                  </a:ext>
                </a:extLst>
              </a:tr>
              <a:tr h="342944">
                <a:tc>
                  <a:txBody>
                    <a:bodyPr/>
                    <a:lstStyle/>
                    <a:p>
                      <a:r>
                        <a:rPr lang="en-US" sz="1800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  <a:cs typeface="Arial" panose="020B0604020202020204" pitchFamily="34" charset="0"/>
                        </a:rPr>
                        <a:t>FIM Lead-in</a:t>
                      </a:r>
                      <a:endParaRPr lang="en-GB" sz="1800">
                        <a:solidFill>
                          <a:schemeClr val="bg1"/>
                        </a:solidFill>
                        <a:latin typeface="Avenir Next LT Pro" panose="020B05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59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  <a:cs typeface="Arial" panose="020B0604020202020204" pitchFamily="34" charset="0"/>
                        </a:rPr>
                        <a:t>N=10 BioMimics 3D</a:t>
                      </a:r>
                      <a:endParaRPr lang="en-GB" sz="1800">
                        <a:solidFill>
                          <a:schemeClr val="bg1"/>
                        </a:solidFill>
                        <a:latin typeface="Avenir Next LT Pro" panose="020B05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59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1579018"/>
                  </a:ext>
                </a:extLst>
              </a:tr>
              <a:tr h="600151">
                <a:tc>
                  <a:txBody>
                    <a:bodyPr/>
                    <a:lstStyle/>
                    <a:p>
                      <a:r>
                        <a:rPr lang="en-US" sz="1800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  <a:cs typeface="Arial" panose="020B0604020202020204" pitchFamily="34" charset="0"/>
                        </a:rPr>
                        <a:t>Prospective Randomization</a:t>
                      </a:r>
                      <a:endParaRPr lang="en-GB" sz="1800">
                        <a:solidFill>
                          <a:schemeClr val="bg1"/>
                        </a:solidFill>
                        <a:latin typeface="Avenir Next LT Pro" panose="020B05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59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chemeClr val="tx1"/>
                          </a:solidFill>
                          <a:latin typeface="Avenir Next LT Pro" panose="020B0504020202020204" pitchFamily="34" charset="0"/>
                          <a:cs typeface="Arial" panose="020B0604020202020204" pitchFamily="34" charset="0"/>
                        </a:rPr>
                        <a:t>BioMimics 3D</a:t>
                      </a:r>
                    </a:p>
                    <a:p>
                      <a:pPr algn="ctr"/>
                      <a:r>
                        <a:rPr lang="en-US" sz="1800">
                          <a:solidFill>
                            <a:schemeClr val="tx1"/>
                          </a:solidFill>
                          <a:latin typeface="Avenir Next LT Pro" panose="020B0504020202020204" pitchFamily="34" charset="0"/>
                          <a:cs typeface="Arial" panose="020B0604020202020204" pitchFamily="34" charset="0"/>
                        </a:rPr>
                        <a:t>N=50</a:t>
                      </a:r>
                      <a:endParaRPr lang="en-GB" sz="1800">
                        <a:solidFill>
                          <a:schemeClr val="tx1"/>
                        </a:solidFill>
                        <a:latin typeface="Avenir Next LT Pro" panose="020B05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  <a:cs typeface="Arial" panose="020B0604020202020204" pitchFamily="34" charset="0"/>
                        </a:rPr>
                        <a:t>Straight nitinol stent N=26</a:t>
                      </a:r>
                      <a:endParaRPr lang="en-GB" sz="1800">
                        <a:solidFill>
                          <a:schemeClr val="bg1"/>
                        </a:solidFill>
                        <a:latin typeface="Avenir Next LT Pro" panose="020B05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5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0605046"/>
                  </a:ext>
                </a:extLst>
              </a:tr>
              <a:tr h="600151">
                <a:tc>
                  <a:txBody>
                    <a:bodyPr/>
                    <a:lstStyle/>
                    <a:p>
                      <a:r>
                        <a:rPr lang="en-US" sz="1800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  <a:cs typeface="Arial" panose="020B0604020202020204" pitchFamily="34" charset="0"/>
                        </a:rPr>
                        <a:t>24-Month Primary Patency (p=0.05)</a:t>
                      </a:r>
                      <a:endParaRPr lang="en-GB" sz="1800">
                        <a:solidFill>
                          <a:schemeClr val="bg1"/>
                        </a:solidFill>
                        <a:latin typeface="Avenir Next LT Pro" panose="020B05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59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  <a:latin typeface="Avenir Next LT Pro" panose="020B0504020202020204" pitchFamily="34" charset="0"/>
                          <a:cs typeface="Arial" panose="020B0604020202020204" pitchFamily="34" charset="0"/>
                        </a:rPr>
                        <a:t>72%</a:t>
                      </a:r>
                      <a:endParaRPr lang="en-GB" sz="1800" b="1">
                        <a:solidFill>
                          <a:schemeClr val="tx1"/>
                        </a:solidFill>
                        <a:latin typeface="Avenir Next LT Pro" panose="020B05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  <a:cs typeface="Arial" panose="020B0604020202020204" pitchFamily="34" charset="0"/>
                        </a:rPr>
                        <a:t>55%</a:t>
                      </a:r>
                      <a:endParaRPr lang="en-GB" sz="1800" b="1">
                        <a:solidFill>
                          <a:schemeClr val="bg1"/>
                        </a:solidFill>
                        <a:latin typeface="Avenir Next LT Pro" panose="020B05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5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536971"/>
                  </a:ext>
                </a:extLst>
              </a:tr>
              <a:tr h="857359">
                <a:tc>
                  <a:txBody>
                    <a:bodyPr/>
                    <a:lstStyle/>
                    <a:p>
                      <a:r>
                        <a:rPr lang="en-US" sz="1800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  <a:cs typeface="Arial" panose="020B0604020202020204" pitchFamily="34" charset="0"/>
                        </a:rPr>
                        <a:t>Freedom from CDTLR 12-24 months (p=0.03)</a:t>
                      </a:r>
                      <a:endParaRPr lang="en-GB" sz="1800">
                        <a:solidFill>
                          <a:schemeClr val="bg1"/>
                        </a:solidFill>
                        <a:latin typeface="Avenir Next LT Pro" panose="020B05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59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  <a:latin typeface="Avenir Next LT Pro" panose="020B0504020202020204" pitchFamily="34" charset="0"/>
                          <a:cs typeface="Arial" panose="020B0604020202020204" pitchFamily="34" charset="0"/>
                        </a:rPr>
                        <a:t>91%</a:t>
                      </a:r>
                      <a:endParaRPr lang="en-GB" sz="1800" b="1">
                        <a:solidFill>
                          <a:schemeClr val="tx1"/>
                        </a:solidFill>
                        <a:latin typeface="Avenir Next LT Pro" panose="020B05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  <a:cs typeface="Arial" panose="020B0604020202020204" pitchFamily="34" charset="0"/>
                        </a:rPr>
                        <a:t>76%</a:t>
                      </a:r>
                      <a:endParaRPr lang="en-GB" sz="1800" b="1">
                        <a:solidFill>
                          <a:schemeClr val="bg1"/>
                        </a:solidFill>
                        <a:latin typeface="Avenir Next LT Pro" panose="020B05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5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3407949"/>
                  </a:ext>
                </a:extLst>
              </a:tr>
              <a:tr h="843816">
                <a:tc>
                  <a:txBody>
                    <a:bodyPr/>
                    <a:lstStyle/>
                    <a:p>
                      <a:r>
                        <a:rPr lang="en-GB" sz="1800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  <a:cs typeface="Arial" panose="020B0604020202020204" pitchFamily="34" charset="0"/>
                        </a:rPr>
                        <a:t>Stent fracture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59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>
                          <a:solidFill>
                            <a:schemeClr val="tx1"/>
                          </a:solidFill>
                          <a:latin typeface="Avenir Next LT Pro" panose="020B0504020202020204" pitchFamily="34" charset="0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5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691611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D1556EF-497E-4510-BD65-3B93F06700B7}"/>
              </a:ext>
            </a:extLst>
          </p:cNvPr>
          <p:cNvSpPr txBox="1"/>
          <p:nvPr/>
        </p:nvSpPr>
        <p:spPr>
          <a:xfrm>
            <a:off x="6488080" y="1038497"/>
            <a:ext cx="50943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Avenir Next LT Pro" panose="020B0504020202020204" pitchFamily="34" charset="0"/>
              </a:rPr>
              <a:t>Freedom from CDTLR</a:t>
            </a:r>
          </a:p>
          <a:p>
            <a:pPr algn="ctr"/>
            <a:r>
              <a:rPr lang="en-US" sz="2400" i="1">
                <a:latin typeface="Avenir Next LT Pro" panose="020B0504020202020204" pitchFamily="34" charset="0"/>
              </a:rPr>
              <a:t>Landmark Analysis</a:t>
            </a:r>
            <a:r>
              <a:rPr lang="en-US" sz="2400" i="1" baseline="30000">
                <a:latin typeface="Avenir Next LT Pro" panose="020B0504020202020204" pitchFamily="34" charset="0"/>
              </a:rPr>
              <a:t>2</a:t>
            </a:r>
            <a:endParaRPr lang="en-GB" sz="2400" i="1">
              <a:latin typeface="Avenir Next LT Pro" panose="020B05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49233D-A829-4F92-A6AD-A8D2406A46C0}"/>
              </a:ext>
            </a:extLst>
          </p:cNvPr>
          <p:cNvSpPr txBox="1"/>
          <p:nvPr/>
        </p:nvSpPr>
        <p:spPr>
          <a:xfrm>
            <a:off x="11545207" y="5542504"/>
            <a:ext cx="4381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aseline="30000">
                <a:latin typeface="Avenir Next LT Pro" panose="020B0504020202020204" pitchFamily="34" charset="0"/>
              </a:rPr>
              <a:t>6, 7</a:t>
            </a:r>
          </a:p>
        </p:txBody>
      </p:sp>
    </p:spTree>
    <p:extLst>
      <p:ext uri="{BB962C8B-B14F-4D97-AF65-F5344CB8AC3E}">
        <p14:creationId xmlns:p14="http://schemas.microsoft.com/office/powerpoint/2010/main" val="7818240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3661E-A8FC-4CA4-8DA0-1AC645C53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725" y="3896"/>
            <a:ext cx="5551267" cy="1143000"/>
          </a:xfrm>
        </p:spPr>
        <p:txBody>
          <a:bodyPr>
            <a:noAutofit/>
          </a:bodyPr>
          <a:lstStyle/>
          <a:p>
            <a:pPr algn="ctr"/>
            <a:r>
              <a:rPr lang="en-US">
                <a:latin typeface="Avenir Next LT Pro" panose="020B0504020202020204" pitchFamily="34" charset="0"/>
              </a:rPr>
              <a:t>MIMICS-2 IDE Study</a:t>
            </a:r>
            <a:endParaRPr lang="en-GB">
              <a:latin typeface="Avenir Next LT Pro" panose="020B0504020202020204" pitchFamily="34" charset="0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41DC001-E2A0-4BB3-AD16-194413C2E8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034062"/>
            <a:ext cx="12192000" cy="820042"/>
          </a:xfrm>
          <a:solidFill>
            <a:srgbClr val="2F5597"/>
          </a:solidFill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2000">
                <a:solidFill>
                  <a:schemeClr val="bg1"/>
                </a:solidFill>
                <a:latin typeface="Avenir Next LT Pro" panose="020B0504020202020204" pitchFamily="34" charset="0"/>
                <a:ea typeface="ＭＳ Ｐゴシック" pitchFamily="34" charset="-128"/>
                <a:cs typeface="Calibri Light"/>
              </a:rPr>
              <a:t>The MIMICS-2 study validated the outcomes of the randomised study by providing clinical proof in a larger, more challenging cohort</a:t>
            </a:r>
            <a:r>
              <a:rPr lang="en-GB" sz="2000" baseline="30000">
                <a:solidFill>
                  <a:schemeClr val="bg1"/>
                </a:solidFill>
                <a:latin typeface="Avenir Next LT Pro" panose="020B0504020202020204" pitchFamily="34" charset="0"/>
                <a:ea typeface="ＭＳ Ｐゴシック" pitchFamily="34" charset="-128"/>
                <a:cs typeface="Calibri Light"/>
              </a:rPr>
              <a:t>1</a:t>
            </a:r>
            <a:endParaRPr lang="en-GB" sz="2000">
              <a:solidFill>
                <a:schemeClr val="bg1"/>
              </a:solidFill>
              <a:latin typeface="Avenir Next LT Pro" panose="020B0504020202020204" pitchFamily="34" charset="0"/>
            </a:endParaRPr>
          </a:p>
        </p:txBody>
      </p:sp>
      <p:graphicFrame>
        <p:nvGraphicFramePr>
          <p:cNvPr id="14" name="Table 14">
            <a:extLst>
              <a:ext uri="{FF2B5EF4-FFF2-40B4-BE49-F238E27FC236}">
                <a16:creationId xmlns:a16="http://schemas.microsoft.com/office/drawing/2014/main" id="{9DC1745A-8E22-4DB5-8F8F-C46049618C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2918385"/>
              </p:ext>
            </p:extLst>
          </p:nvPr>
        </p:nvGraphicFramePr>
        <p:xfrm>
          <a:off x="284647" y="891885"/>
          <a:ext cx="6130155" cy="50742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49465">
                  <a:extLst>
                    <a:ext uri="{9D8B030D-6E8A-4147-A177-3AD203B41FA5}">
                      <a16:colId xmlns:a16="http://schemas.microsoft.com/office/drawing/2014/main" val="2579802513"/>
                    </a:ext>
                  </a:extLst>
                </a:gridCol>
                <a:gridCol w="2780690">
                  <a:extLst>
                    <a:ext uri="{9D8B030D-6E8A-4147-A177-3AD203B41FA5}">
                      <a16:colId xmlns:a16="http://schemas.microsoft.com/office/drawing/2014/main" val="2903804905"/>
                    </a:ext>
                  </a:extLst>
                </a:gridCol>
              </a:tblGrid>
              <a:tr h="2529840">
                <a:tc gridSpan="2"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i="0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  <a:cs typeface="Arial" panose="020B0604020202020204" pitchFamily="34" charset="0"/>
                        </a:rPr>
                        <a:t>PIs: Timothy Sullivan (US), Thomas Zeller (Europe), </a:t>
                      </a:r>
                      <a:r>
                        <a:rPr lang="en-GB" sz="2000" b="0" i="0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</a:rPr>
                        <a:t>Masato Nakamura (Japan)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i="0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  <a:cs typeface="Arial" panose="020B0604020202020204" pitchFamily="34" charset="0"/>
                        </a:rPr>
                        <a:t>43 Investigational sites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i="0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  <a:cs typeface="Arial" panose="020B0604020202020204" pitchFamily="34" charset="0"/>
                        </a:rPr>
                        <a:t>271 patients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i="0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  <a:cs typeface="Arial" panose="020B0604020202020204" pitchFamily="34" charset="0"/>
                        </a:rPr>
                        <a:t>Independent core lab (DUS; angiography; Xray)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2000" b="0" i="0" u="none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</a:rPr>
                        <a:t>Independent Clinical Event Committee (</a:t>
                      </a:r>
                      <a:r>
                        <a:rPr lang="en-GB" sz="2000" b="0" i="0" u="none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  <a:sym typeface="Wingdings" panose="05000000000000000000" pitchFamily="2" charset="2"/>
                        </a:rPr>
                        <a:t>adjudication)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2000" b="0" i="0" u="none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  <a:sym typeface="Wingdings" panose="05000000000000000000" pitchFamily="2" charset="2"/>
                        </a:rPr>
                        <a:t>3-year follow up COMPLETE</a:t>
                      </a:r>
                      <a:endParaRPr lang="en-GB" sz="2000" b="0" i="0" u="none">
                        <a:solidFill>
                          <a:schemeClr val="bg1"/>
                        </a:solidFill>
                        <a:latin typeface="Avenir Next LT Pro" panose="020B05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59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521542774"/>
                  </a:ext>
                </a:extLst>
              </a:tr>
              <a:tr h="6604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>
                          <a:solidFill>
                            <a:schemeClr val="tx1"/>
                          </a:solidFill>
                          <a:latin typeface="Avenir Next LT Pro" panose="020B0504020202020204" pitchFamily="34" charset="0"/>
                          <a:cs typeface="Arial" panose="020B0604020202020204" pitchFamily="34" charset="0"/>
                        </a:rPr>
                        <a:t>12-Month </a:t>
                      </a:r>
                      <a:r>
                        <a:rPr lang="en-US" sz="2000">
                          <a:solidFill>
                            <a:schemeClr val="tx1"/>
                          </a:solidFill>
                          <a:latin typeface="Avenir Next LT Pro" panose="020B0504020202020204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KM Freedom from loss of  </a:t>
                      </a:r>
                      <a:r>
                        <a:rPr lang="en-US" sz="2000">
                          <a:solidFill>
                            <a:schemeClr val="tx1"/>
                          </a:solidFill>
                          <a:latin typeface="Avenir Next LT Pro" panose="020B0504020202020204" pitchFamily="34" charset="0"/>
                          <a:cs typeface="Arial" panose="020B0604020202020204" pitchFamily="34" charset="0"/>
                        </a:rPr>
                        <a:t>Primary Patency </a:t>
                      </a:r>
                      <a:endParaRPr lang="en-GB" sz="2000">
                        <a:solidFill>
                          <a:schemeClr val="tx1"/>
                        </a:solidFill>
                        <a:latin typeface="Avenir Next LT Pro" panose="020B05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>
                          <a:solidFill>
                            <a:schemeClr val="tx1"/>
                          </a:solidFill>
                          <a:latin typeface="Avenir Next LT Pro" panose="020B0504020202020204" pitchFamily="34" charset="0"/>
                        </a:rPr>
                        <a:t>83%</a:t>
                      </a:r>
                      <a:endParaRPr lang="en-GB" sz="2000" b="1">
                        <a:solidFill>
                          <a:schemeClr val="tx1"/>
                        </a:solidFill>
                        <a:latin typeface="Avenir Next LT Pro" panose="020B05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536971"/>
                  </a:ext>
                </a:extLst>
              </a:tr>
              <a:tr h="944880"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  <a:cs typeface="Arial"/>
                        </a:rPr>
                        <a:t>36-Month KM Freedom from CDTLR *</a:t>
                      </a:r>
                      <a:endParaRPr lang="en-GB" sz="2000">
                        <a:solidFill>
                          <a:schemeClr val="bg1"/>
                        </a:solidFill>
                        <a:latin typeface="Avenir Next LT Pro" panose="020B05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59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  <a:cs typeface="Arial" panose="020B0604020202020204" pitchFamily="34" charset="0"/>
                        </a:rPr>
                        <a:t>81%</a:t>
                      </a:r>
                      <a:endParaRPr lang="en-GB" sz="2000" b="1">
                        <a:solidFill>
                          <a:schemeClr val="bg1"/>
                        </a:solidFill>
                        <a:latin typeface="Avenir Next LT Pro" panose="020B05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5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3407949"/>
                  </a:ext>
                </a:extLst>
              </a:tr>
              <a:tr h="593670">
                <a:tc>
                  <a:txBody>
                    <a:bodyPr/>
                    <a:lstStyle/>
                    <a:p>
                      <a:r>
                        <a:rPr lang="en-GB" sz="2000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  <a:cs typeface="Arial" panose="020B0604020202020204" pitchFamily="34" charset="0"/>
                        </a:rPr>
                        <a:t>Stent fracture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59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5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231210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9E8D514-BD44-45E7-84B7-621DDBF25397}"/>
              </a:ext>
            </a:extLst>
          </p:cNvPr>
          <p:cNvSpPr txBox="1"/>
          <p:nvPr/>
        </p:nvSpPr>
        <p:spPr>
          <a:xfrm>
            <a:off x="11907353" y="5735282"/>
            <a:ext cx="2387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i="1" baseline="30000">
                <a:latin typeface="Avenir Next LT Pro" panose="020B0504020202020204" pitchFamily="34" charset="0"/>
              </a:rPr>
              <a:t>8.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3AD78B9-078F-4840-97DC-75D0182FE4CB}"/>
              </a:ext>
            </a:extLst>
          </p:cNvPr>
          <p:cNvPicPr/>
          <p:nvPr/>
        </p:nvPicPr>
        <p:blipFill rotWithShape="1">
          <a:blip r:embed="rId3"/>
          <a:srcRect l="35185" t="27967" r="46158" b="16509"/>
          <a:stretch/>
        </p:blipFill>
        <p:spPr bwMode="auto">
          <a:xfrm rot="16200000">
            <a:off x="7824674" y="709272"/>
            <a:ext cx="2678479" cy="4953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ECC3296-F39A-47D3-9DA6-6DE1D196963C}"/>
              </a:ext>
            </a:extLst>
          </p:cNvPr>
          <p:cNvSpPr txBox="1"/>
          <p:nvPr/>
        </p:nvSpPr>
        <p:spPr>
          <a:xfrm>
            <a:off x="6629400" y="1044139"/>
            <a:ext cx="5841773" cy="7487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133">
                <a:latin typeface="Avenir Next LT Pro" panose="020B0504020202020204" pitchFamily="34" charset="0"/>
              </a:rPr>
              <a:t>Kaplan Meier survival estimates of Freedom from Clinically-Driven TLR at 3 Years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8EF8862-9BD1-4A5D-882B-02E8A87D9B40}"/>
              </a:ext>
            </a:extLst>
          </p:cNvPr>
          <p:cNvCxnSpPr>
            <a:cxnSpLocks/>
          </p:cNvCxnSpPr>
          <p:nvPr/>
        </p:nvCxnSpPr>
        <p:spPr>
          <a:xfrm flipV="1">
            <a:off x="8534400" y="2095698"/>
            <a:ext cx="1" cy="189787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FA853C-89B7-4338-A4EA-49DB5EA098E3}"/>
              </a:ext>
            </a:extLst>
          </p:cNvPr>
          <p:cNvCxnSpPr>
            <a:cxnSpLocks/>
          </p:cNvCxnSpPr>
          <p:nvPr/>
        </p:nvCxnSpPr>
        <p:spPr>
          <a:xfrm flipV="1">
            <a:off x="9829800" y="2082391"/>
            <a:ext cx="1" cy="189787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E6181AE-6AB5-4DDB-9052-C4283A71826D}"/>
              </a:ext>
            </a:extLst>
          </p:cNvPr>
          <p:cNvCxnSpPr>
            <a:cxnSpLocks/>
          </p:cNvCxnSpPr>
          <p:nvPr/>
        </p:nvCxnSpPr>
        <p:spPr>
          <a:xfrm flipV="1">
            <a:off x="11125199" y="2092962"/>
            <a:ext cx="1" cy="189787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72E9AAC9-87BA-4D23-81BD-218EDA5D151B}"/>
              </a:ext>
            </a:extLst>
          </p:cNvPr>
          <p:cNvSpPr txBox="1"/>
          <p:nvPr/>
        </p:nvSpPr>
        <p:spPr>
          <a:xfrm>
            <a:off x="8001000" y="4523547"/>
            <a:ext cx="23145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>
                <a:latin typeface="Avenir Next LT Pro" panose="020B0504020202020204" pitchFamily="34" charset="0"/>
              </a:rPr>
              <a:t>1-year = 89%</a:t>
            </a:r>
          </a:p>
          <a:p>
            <a:pPr algn="ctr"/>
            <a:r>
              <a:rPr lang="en-GB" sz="2000">
                <a:latin typeface="Avenir Next LT Pro" panose="020B0504020202020204" pitchFamily="34" charset="0"/>
              </a:rPr>
              <a:t>2-year = 84%</a:t>
            </a:r>
          </a:p>
          <a:p>
            <a:pPr algn="ctr"/>
            <a:r>
              <a:rPr lang="en-GB" sz="2000">
                <a:latin typeface="Avenir Next LT Pro" panose="020B0504020202020204" pitchFamily="34" charset="0"/>
              </a:rPr>
              <a:t>3-year = </a:t>
            </a:r>
            <a:r>
              <a:rPr lang="en-GB" sz="2000" b="1">
                <a:latin typeface="Avenir Next LT Pro" panose="020B0504020202020204" pitchFamily="34" charset="0"/>
              </a:rPr>
              <a:t>81%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46138F3-B06E-4A5C-92E2-BD8300D91AC4}"/>
              </a:ext>
            </a:extLst>
          </p:cNvPr>
          <p:cNvSpPr txBox="1"/>
          <p:nvPr/>
        </p:nvSpPr>
        <p:spPr>
          <a:xfrm>
            <a:off x="6443099" y="5484216"/>
            <a:ext cx="5498359" cy="584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067" i="1">
                <a:latin typeface="Avenir Next LT Pro" panose="020B0504020202020204" pitchFamily="34" charset="0"/>
              </a:rPr>
              <a:t>*Core Lab adjudicated, clinically-driven TLR with objective evidence</a:t>
            </a:r>
          </a:p>
          <a:p>
            <a:r>
              <a:rPr lang="en-GB" sz="1067" i="1">
                <a:latin typeface="Avenir Next LT Pro" panose="020B0504020202020204" pitchFamily="34" charset="0"/>
              </a:rPr>
              <a:t>Subjects are censored at their last known follow-up, or at time of study exit (withdrawal or lost to follow-up) or death</a:t>
            </a:r>
            <a:endParaRPr lang="en-IE" sz="1067" i="1"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962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3163312"/>
              </p:ext>
            </p:extLst>
          </p:nvPr>
        </p:nvGraphicFramePr>
        <p:xfrm>
          <a:off x="1714500" y="1407343"/>
          <a:ext cx="8762998" cy="4450080"/>
        </p:xfrm>
        <a:graphic>
          <a:graphicData uri="http://schemas.openxmlformats.org/drawingml/2006/table">
            <a:tbl>
              <a:tblPr firstRow="1" firstCol="1" bandCol="1">
                <a:tableStyleId>{073A0DAA-6AF3-43AB-8588-CEC1D06C72B9}</a:tableStyleId>
              </a:tblPr>
              <a:tblGrid>
                <a:gridCol w="26000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521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107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8960">
                <a:tc gridSpan="2">
                  <a:txBody>
                    <a:bodyPr/>
                    <a:lstStyle/>
                    <a:p>
                      <a:endParaRPr lang="en-GB" sz="2000" b="0">
                        <a:solidFill>
                          <a:schemeClr val="bg1"/>
                        </a:solidFill>
                        <a:effectLst/>
                        <a:latin typeface="Avenir Next LT Pro" panose="020B0504020202020204" pitchFamily="34" charset="0"/>
                      </a:endParaRPr>
                    </a:p>
                  </a:txBody>
                  <a:tcPr marL="51087" marR="51087" marT="0" marB="0" anchor="ctr">
                    <a:solidFill>
                      <a:srgbClr val="2F559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0">
                          <a:solidFill>
                            <a:schemeClr val="bg1"/>
                          </a:solidFill>
                          <a:effectLst/>
                          <a:latin typeface="Avenir Next LT Pro" panose="020B0504020202020204" pitchFamily="34" charset="0"/>
                          <a:ea typeface="+mn-ea"/>
                        </a:rPr>
                        <a:t>Enrolled Population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0">
                          <a:solidFill>
                            <a:schemeClr val="bg1"/>
                          </a:solidFill>
                          <a:effectLst/>
                          <a:latin typeface="Avenir Next LT Pro" panose="020B0504020202020204" pitchFamily="34" charset="0"/>
                          <a:ea typeface="+mn-ea"/>
                        </a:rPr>
                        <a:t>N=507</a:t>
                      </a:r>
                    </a:p>
                  </a:txBody>
                  <a:tcPr marL="51087" marR="51087" marT="0" marB="0">
                    <a:solidFill>
                      <a:srgbClr val="2F55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  <a:latin typeface="Avenir Next LT Pro" panose="020B0504020202020204" pitchFamily="34" charset="0"/>
                        </a:rPr>
                        <a:t>Age</a:t>
                      </a:r>
                      <a:endParaRPr lang="en-GB" sz="2000" b="0">
                        <a:solidFill>
                          <a:schemeClr val="bg1"/>
                        </a:solidFill>
                        <a:effectLst/>
                        <a:latin typeface="Avenir Next LT Pro" panose="020B0504020202020204" pitchFamily="34" charset="0"/>
                        <a:ea typeface="Times New Roman"/>
                      </a:endParaRPr>
                    </a:p>
                  </a:txBody>
                  <a:tcPr marL="51087" marR="51087" marT="0" marB="0" anchor="ctr">
                    <a:solidFill>
                      <a:srgbClr val="2F5597"/>
                    </a:solidFill>
                  </a:tcPr>
                </a:tc>
                <a:tc>
                  <a:txBody>
                    <a:bodyPr/>
                    <a:lstStyle/>
                    <a:p>
                      <a:pPr indent="-6985" algn="ctr"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0"/>
                        </a:rPr>
                        <a:t>Mean years ± SD (N)</a:t>
                      </a:r>
                      <a:endParaRPr lang="en-GB" sz="2000" b="0">
                        <a:solidFill>
                          <a:schemeClr val="tx1"/>
                        </a:solidFill>
                        <a:effectLst/>
                        <a:latin typeface="Avenir Next LT Pro" panose="020B0504020202020204" pitchFamily="34" charset="0"/>
                        <a:ea typeface="Times New Roman"/>
                      </a:endParaRPr>
                    </a:p>
                  </a:txBody>
                  <a:tcPr marL="51087" marR="51087" marT="0" marB="0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0" kern="1200">
                          <a:solidFill>
                            <a:schemeClr val="bg1"/>
                          </a:solidFill>
                          <a:effectLst/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70.1 ± 10</a:t>
                      </a:r>
                      <a:endParaRPr lang="en-GB" sz="2000" b="0">
                        <a:solidFill>
                          <a:schemeClr val="bg1"/>
                        </a:solidFill>
                        <a:effectLst/>
                        <a:latin typeface="Avenir Next LT Pro" panose="020B0504020202020204" pitchFamily="34" charset="0"/>
                        <a:ea typeface="Times New Roman"/>
                      </a:endParaRPr>
                    </a:p>
                  </a:txBody>
                  <a:tcPr marL="51087" marR="51087" marT="0" marB="0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  <a:latin typeface="Avenir Next LT Pro" panose="020B0504020202020204" pitchFamily="34" charset="0"/>
                        </a:rPr>
                        <a:t>Gender</a:t>
                      </a:r>
                      <a:endParaRPr lang="en-GB" sz="2000" b="0">
                        <a:solidFill>
                          <a:schemeClr val="bg1"/>
                        </a:solidFill>
                        <a:effectLst/>
                        <a:latin typeface="Avenir Next LT Pro" panose="020B0504020202020204" pitchFamily="34" charset="0"/>
                        <a:ea typeface="Times New Roman"/>
                      </a:endParaRPr>
                    </a:p>
                  </a:txBody>
                  <a:tcPr marL="51087" marR="51087" marT="0" marB="0" anchor="ctr">
                    <a:solidFill>
                      <a:srgbClr val="2F5597"/>
                    </a:solidFill>
                  </a:tcPr>
                </a:tc>
                <a:tc>
                  <a:txBody>
                    <a:bodyPr/>
                    <a:lstStyle/>
                    <a:p>
                      <a:pPr indent="-6985" algn="ctr"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0"/>
                        </a:rPr>
                        <a:t>% Male</a:t>
                      </a:r>
                      <a:endParaRPr lang="en-GB" sz="2000" b="0">
                        <a:solidFill>
                          <a:schemeClr val="tx1"/>
                        </a:solidFill>
                        <a:effectLst/>
                        <a:latin typeface="Avenir Next LT Pro" panose="020B0504020202020204" pitchFamily="34" charset="0"/>
                        <a:ea typeface="Times New Roman"/>
                      </a:endParaRPr>
                    </a:p>
                  </a:txBody>
                  <a:tcPr marL="51087" marR="51087" marT="0" marB="0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0" kern="1200">
                          <a:solidFill>
                            <a:schemeClr val="bg1"/>
                          </a:solidFill>
                          <a:effectLst/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66% (332/507)</a:t>
                      </a:r>
                      <a:endParaRPr lang="en-GB" sz="2000" b="0">
                        <a:solidFill>
                          <a:schemeClr val="bg1"/>
                        </a:solidFill>
                        <a:effectLst/>
                        <a:latin typeface="Avenir Next LT Pro" panose="020B0504020202020204" pitchFamily="34" charset="0"/>
                        <a:ea typeface="Times New Roman"/>
                      </a:endParaRPr>
                    </a:p>
                  </a:txBody>
                  <a:tcPr marL="51087" marR="51087" marT="0" marB="0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4480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  <a:latin typeface="Avenir Next LT Pro" panose="020B0504020202020204" pitchFamily="34" charset="0"/>
                        </a:rPr>
                        <a:t>Risk Factors</a:t>
                      </a:r>
                      <a:endParaRPr lang="en-GB" sz="2000" b="0">
                        <a:solidFill>
                          <a:schemeClr val="bg1"/>
                        </a:solidFill>
                        <a:effectLst/>
                        <a:latin typeface="Avenir Next LT Pro" panose="020B0504020202020204" pitchFamily="34" charset="0"/>
                        <a:ea typeface="Times New Roman"/>
                      </a:endParaRPr>
                    </a:p>
                  </a:txBody>
                  <a:tcPr marL="51087" marR="51087" marT="0" marB="0" anchor="ctr">
                    <a:solidFill>
                      <a:srgbClr val="2F5597"/>
                    </a:solidFill>
                  </a:tcPr>
                </a:tc>
                <a:tc>
                  <a:txBody>
                    <a:bodyPr/>
                    <a:lstStyle/>
                    <a:p>
                      <a:pPr indent="-6985" algn="ctr"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0"/>
                        </a:rPr>
                        <a:t>Diabetes Mellitus</a:t>
                      </a:r>
                      <a:endParaRPr lang="en-GB" sz="2000" b="0">
                        <a:solidFill>
                          <a:schemeClr val="tx1"/>
                        </a:solidFill>
                        <a:effectLst/>
                        <a:latin typeface="Avenir Next LT Pro" panose="020B0504020202020204" pitchFamily="34" charset="0"/>
                        <a:ea typeface="Times New Roman"/>
                      </a:endParaRPr>
                    </a:p>
                  </a:txBody>
                  <a:tcPr marL="51087" marR="51087" marT="0" marB="0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0" kern="1200">
                          <a:solidFill>
                            <a:schemeClr val="bg1"/>
                          </a:solidFill>
                          <a:effectLst/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37% (187/507)</a:t>
                      </a:r>
                      <a:endParaRPr lang="en-GB" sz="2000" b="0">
                        <a:solidFill>
                          <a:schemeClr val="bg1"/>
                        </a:solidFill>
                        <a:effectLst/>
                        <a:latin typeface="Avenir Next LT Pro" panose="020B0504020202020204" pitchFamily="34" charset="0"/>
                        <a:ea typeface="Times New Roman"/>
                      </a:endParaRPr>
                    </a:p>
                  </a:txBody>
                  <a:tcPr marL="51087" marR="51087" marT="0" marB="0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448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0"/>
                        </a:rPr>
                        <a:t>Smoker Current </a:t>
                      </a:r>
                      <a:endParaRPr lang="en-GB" sz="2000" b="0">
                        <a:solidFill>
                          <a:schemeClr val="tx1"/>
                        </a:solidFill>
                        <a:effectLst/>
                        <a:latin typeface="Avenir Next LT Pro" panose="020B0504020202020204" pitchFamily="34" charset="0"/>
                        <a:ea typeface="Times New Roman"/>
                      </a:endParaRPr>
                    </a:p>
                  </a:txBody>
                  <a:tcPr marL="51087" marR="51087" marT="0" marB="0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0" kern="1200">
                          <a:solidFill>
                            <a:schemeClr val="bg1"/>
                          </a:solidFill>
                          <a:effectLst/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38% (191/507)</a:t>
                      </a:r>
                      <a:endParaRPr lang="en-GB" sz="2000" b="0">
                        <a:solidFill>
                          <a:schemeClr val="bg1"/>
                        </a:solidFill>
                        <a:effectLst/>
                        <a:latin typeface="Avenir Next LT Pro" panose="020B0504020202020204" pitchFamily="34" charset="0"/>
                        <a:ea typeface="Times New Roman"/>
                      </a:endParaRPr>
                    </a:p>
                  </a:txBody>
                  <a:tcPr marL="51087" marR="51087" marT="0" marB="0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4480">
                <a:tc rowSpan="7">
                  <a:txBody>
                    <a:bodyPr/>
                    <a:lstStyle/>
                    <a:p>
                      <a:pPr marR="590550"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  <a:latin typeface="Avenir Next LT Pro" panose="020B0504020202020204" pitchFamily="34" charset="0"/>
                        </a:rPr>
                        <a:t>Rutherford Category</a:t>
                      </a:r>
                      <a:endParaRPr lang="en-GB" sz="2000" b="0">
                        <a:solidFill>
                          <a:schemeClr val="bg1"/>
                        </a:solidFill>
                        <a:effectLst/>
                        <a:latin typeface="Avenir Next LT Pro" panose="020B0504020202020204" pitchFamily="34" charset="0"/>
                        <a:ea typeface="Times New Roman"/>
                      </a:endParaRPr>
                    </a:p>
                  </a:txBody>
                  <a:tcPr marL="51087" marR="51087" marT="0" marB="0" anchor="ctr">
                    <a:solidFill>
                      <a:srgbClr val="2F559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0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0"/>
                        </a:rPr>
                        <a:t>0</a:t>
                      </a:r>
                      <a:endParaRPr lang="en-GB" sz="2000" b="0">
                        <a:solidFill>
                          <a:schemeClr val="tx1"/>
                        </a:solidFill>
                        <a:effectLst/>
                        <a:latin typeface="Avenir Next LT Pro" panose="020B0504020202020204" pitchFamily="34" charset="0"/>
                        <a:ea typeface="Times New Roman"/>
                      </a:endParaRPr>
                    </a:p>
                  </a:txBody>
                  <a:tcPr marL="51087" marR="51087" marT="0" marB="0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0" kern="1200">
                          <a:solidFill>
                            <a:schemeClr val="bg1"/>
                          </a:solidFill>
                          <a:effectLst/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0.4% (2/504)</a:t>
                      </a:r>
                      <a:endParaRPr lang="en-GB" sz="2000" b="0">
                        <a:solidFill>
                          <a:schemeClr val="bg1"/>
                        </a:solidFill>
                        <a:effectLst/>
                        <a:latin typeface="Avenir Next LT Pro" panose="020B0504020202020204" pitchFamily="34" charset="0"/>
                      </a:endParaRPr>
                    </a:p>
                  </a:txBody>
                  <a:tcPr marL="51087" marR="51087" marT="0" marB="0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6362553"/>
                  </a:ext>
                </a:extLst>
              </a:tr>
              <a:tr h="284480">
                <a:tc vMerge="1">
                  <a:txBody>
                    <a:bodyPr/>
                    <a:lstStyle/>
                    <a:p>
                      <a:pPr marR="590550">
                        <a:spcAft>
                          <a:spcPts val="0"/>
                        </a:spcAft>
                      </a:pPr>
                      <a:endParaRPr lang="en-GB" sz="16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116" marR="6811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0"/>
                        </a:rPr>
                        <a:t>1</a:t>
                      </a:r>
                      <a:endParaRPr lang="en-GB" sz="2000" b="0">
                        <a:solidFill>
                          <a:schemeClr val="tx1"/>
                        </a:solidFill>
                        <a:effectLst/>
                        <a:latin typeface="Avenir Next LT Pro" panose="020B0504020202020204" pitchFamily="34" charset="0"/>
                        <a:ea typeface="Times New Roman"/>
                      </a:endParaRPr>
                    </a:p>
                  </a:txBody>
                  <a:tcPr marL="51087" marR="51087" marT="0" marB="0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>
                          <a:solidFill>
                            <a:schemeClr val="bg1"/>
                          </a:solidFill>
                          <a:effectLst/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1% (6/504)</a:t>
                      </a:r>
                      <a:endParaRPr kumimoji="0" lang="en-GB" sz="2000" b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Avenir Next LT Pro" panose="020B0504020202020204" pitchFamily="34" charset="0"/>
                      </a:endParaRPr>
                    </a:p>
                  </a:txBody>
                  <a:tcPr marL="51087" marR="51087" marT="0" marB="0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448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0"/>
                        </a:rPr>
                        <a:t>2</a:t>
                      </a:r>
                      <a:endParaRPr lang="en-GB" sz="2000" b="0">
                        <a:solidFill>
                          <a:schemeClr val="tx1"/>
                        </a:solidFill>
                        <a:effectLst/>
                        <a:latin typeface="Avenir Next LT Pro" panose="020B0504020202020204" pitchFamily="34" charset="0"/>
                        <a:ea typeface="Times New Roman"/>
                      </a:endParaRPr>
                    </a:p>
                  </a:txBody>
                  <a:tcPr marL="51087" marR="51087" marT="0" marB="0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>
                          <a:solidFill>
                            <a:schemeClr val="bg1"/>
                          </a:solidFill>
                          <a:effectLst/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17% (86/504)</a:t>
                      </a:r>
                      <a:endParaRPr kumimoji="0" lang="en-GB" sz="2000" b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Avenir Next LT Pro" panose="020B0504020202020204" pitchFamily="34" charset="0"/>
                      </a:endParaRPr>
                    </a:p>
                  </a:txBody>
                  <a:tcPr marL="51087" marR="51087" marT="0" marB="0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448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0"/>
                        </a:rPr>
                        <a:t>3</a:t>
                      </a:r>
                      <a:endParaRPr lang="en-GB" sz="2000" b="0">
                        <a:solidFill>
                          <a:schemeClr val="tx1"/>
                        </a:solidFill>
                        <a:effectLst/>
                        <a:latin typeface="Avenir Next LT Pro" panose="020B0504020202020204" pitchFamily="34" charset="0"/>
                        <a:ea typeface="Times New Roman"/>
                      </a:endParaRPr>
                    </a:p>
                  </a:txBody>
                  <a:tcPr marL="51087" marR="51087" marT="0" marB="0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>
                          <a:solidFill>
                            <a:schemeClr val="bg1"/>
                          </a:solidFill>
                          <a:effectLst/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57% (289/504)</a:t>
                      </a:r>
                      <a:endParaRPr kumimoji="0" lang="en-GB" sz="2000" b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Avenir Next LT Pro" panose="020B0504020202020204" pitchFamily="34" charset="0"/>
                      </a:endParaRPr>
                    </a:p>
                  </a:txBody>
                  <a:tcPr marL="51087" marR="51087" marT="0" marB="0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448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0"/>
                        </a:rPr>
                        <a:t>4</a:t>
                      </a:r>
                      <a:endParaRPr lang="en-GB" sz="2000" b="0">
                        <a:solidFill>
                          <a:schemeClr val="tx1"/>
                        </a:solidFill>
                        <a:effectLst/>
                        <a:latin typeface="Avenir Next LT Pro" panose="020B0504020202020204" pitchFamily="34" charset="0"/>
                        <a:ea typeface="Times New Roman"/>
                      </a:endParaRPr>
                    </a:p>
                  </a:txBody>
                  <a:tcPr marL="51087" marR="51087" marT="0" marB="0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>
                          <a:solidFill>
                            <a:schemeClr val="bg1"/>
                          </a:solidFill>
                          <a:effectLst/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8% (38/504)</a:t>
                      </a:r>
                      <a:endParaRPr kumimoji="0" lang="en-GB" sz="2000" b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Avenir Next LT Pro" panose="020B0504020202020204" pitchFamily="34" charset="0"/>
                      </a:endParaRPr>
                    </a:p>
                  </a:txBody>
                  <a:tcPr marL="51087" marR="51087" marT="0" marB="0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84480">
                <a:tc vMerge="1">
                  <a:txBody>
                    <a:bodyPr/>
                    <a:lstStyle/>
                    <a:p>
                      <a:pPr marR="590550">
                        <a:spcAft>
                          <a:spcPts val="0"/>
                        </a:spcAft>
                      </a:pPr>
                      <a:endParaRPr lang="en-GB" sz="16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116" marR="68116" marT="0" marB="0"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0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0"/>
                        </a:rPr>
                        <a:t>5</a:t>
                      </a:r>
                      <a:endParaRPr lang="en-GB" sz="2000" b="0">
                        <a:solidFill>
                          <a:schemeClr val="tx1"/>
                        </a:solidFill>
                        <a:effectLst/>
                        <a:latin typeface="Avenir Next LT Pro" panose="020B0504020202020204" pitchFamily="34" charset="0"/>
                        <a:ea typeface="Times New Roman"/>
                      </a:endParaRPr>
                    </a:p>
                  </a:txBody>
                  <a:tcPr marL="51087" marR="51087" marT="0" marB="0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>
                          <a:solidFill>
                            <a:schemeClr val="bg1"/>
                          </a:solidFill>
                          <a:effectLst/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14% (72/504)</a:t>
                      </a:r>
                      <a:endParaRPr kumimoji="0" lang="en-GB" sz="2000" b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Avenir Next LT Pro" panose="020B0504020202020204" pitchFamily="34" charset="0"/>
                      </a:endParaRPr>
                    </a:p>
                  </a:txBody>
                  <a:tcPr marL="51087" marR="51087" marT="0" marB="0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7531750"/>
                  </a:ext>
                </a:extLst>
              </a:tr>
              <a:tr h="284480">
                <a:tc vMerge="1">
                  <a:txBody>
                    <a:bodyPr/>
                    <a:lstStyle/>
                    <a:p>
                      <a:pPr marR="590550">
                        <a:spcAft>
                          <a:spcPts val="0"/>
                        </a:spcAft>
                      </a:pPr>
                      <a:endParaRPr lang="en-GB" sz="16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116" marR="6811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0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0"/>
                        </a:rPr>
                        <a:t>6</a:t>
                      </a:r>
                      <a:endParaRPr lang="en-GB" sz="2000" b="0">
                        <a:solidFill>
                          <a:schemeClr val="tx1"/>
                        </a:solidFill>
                        <a:effectLst/>
                        <a:latin typeface="Avenir Next LT Pro" panose="020B0504020202020204" pitchFamily="34" charset="0"/>
                        <a:ea typeface="Times New Roman"/>
                      </a:endParaRPr>
                    </a:p>
                  </a:txBody>
                  <a:tcPr marL="51087" marR="51087" marT="0" marB="0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>
                          <a:solidFill>
                            <a:schemeClr val="bg1"/>
                          </a:solidFill>
                          <a:effectLst/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2% (11/504)</a:t>
                      </a:r>
                      <a:endParaRPr kumimoji="0" lang="en-GB" sz="2000" b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Avenir Next LT Pro" panose="020B0504020202020204" pitchFamily="34" charset="0"/>
                      </a:endParaRPr>
                    </a:p>
                  </a:txBody>
                  <a:tcPr marL="51087" marR="51087" marT="0" marB="0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4668377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pPr indent="32385"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  <a:latin typeface="Avenir Next LT Pro" panose="020B0504020202020204" pitchFamily="34" charset="0"/>
                        </a:rPr>
                        <a:t>Ankle Brachial Index</a:t>
                      </a:r>
                      <a:endParaRPr lang="en-GB" sz="2000" b="0">
                        <a:solidFill>
                          <a:schemeClr val="bg1"/>
                        </a:solidFill>
                        <a:effectLst/>
                        <a:latin typeface="Avenir Next LT Pro" panose="020B0504020202020204" pitchFamily="34" charset="0"/>
                        <a:ea typeface="Times New Roman"/>
                      </a:endParaRPr>
                    </a:p>
                  </a:txBody>
                  <a:tcPr marL="51087" marR="51087" marT="0" marB="0" anchor="ctr">
                    <a:solidFill>
                      <a:srgbClr val="2F559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0"/>
                        </a:rPr>
                        <a:t>Mean ± SD (N)</a:t>
                      </a:r>
                      <a:endParaRPr lang="en-GB" sz="2000" b="0">
                        <a:solidFill>
                          <a:schemeClr val="tx1"/>
                        </a:solidFill>
                        <a:effectLst/>
                        <a:latin typeface="Avenir Next LT Pro" panose="020B0504020202020204" pitchFamily="34" charset="0"/>
                        <a:ea typeface="Times New Roman"/>
                      </a:endParaRPr>
                    </a:p>
                  </a:txBody>
                  <a:tcPr marL="51087" marR="51087" marT="0" marB="0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0" kern="1200">
                          <a:solidFill>
                            <a:schemeClr val="bg1"/>
                          </a:solidFill>
                          <a:effectLst/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0.6 ± 0.3 </a:t>
                      </a:r>
                      <a:r>
                        <a:rPr lang="en-GB" sz="2000" b="0">
                          <a:solidFill>
                            <a:schemeClr val="bg1"/>
                          </a:solidFill>
                          <a:effectLst/>
                          <a:latin typeface="Avenir Next LT Pro" panose="020B0504020202020204" pitchFamily="34" charset="0"/>
                        </a:rPr>
                        <a:t>(417)</a:t>
                      </a:r>
                      <a:endParaRPr lang="en-GB" sz="2000" b="0">
                        <a:solidFill>
                          <a:schemeClr val="bg1"/>
                        </a:solidFill>
                        <a:effectLst/>
                        <a:latin typeface="Avenir Next LT Pro" panose="020B0504020202020204" pitchFamily="34" charset="0"/>
                        <a:ea typeface="Times New Roman"/>
                      </a:endParaRPr>
                    </a:p>
                  </a:txBody>
                  <a:tcPr marL="51087" marR="51087" marT="0" marB="0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9DDFE984-D6AF-4B2C-A704-C0FEF94A1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7613" y="396134"/>
            <a:ext cx="8616773" cy="445548"/>
          </a:xfrm>
        </p:spPr>
        <p:txBody>
          <a:bodyPr>
            <a:noAutofit/>
          </a:bodyPr>
          <a:lstStyle/>
          <a:p>
            <a:pPr algn="ctr"/>
            <a:r>
              <a:rPr lang="en-GB" sz="4000">
                <a:latin typeface="Avenir Next LT Pro" panose="020B0504020202020204" pitchFamily="34" charset="0"/>
              </a:rPr>
              <a:t> </a:t>
            </a:r>
            <a:br>
              <a:rPr lang="en-GB" sz="4000">
                <a:latin typeface="Avenir Next LT Pro" panose="020B0504020202020204" pitchFamily="34" charset="0"/>
              </a:rPr>
            </a:br>
            <a:r>
              <a:rPr lang="en-GB" sz="4000">
                <a:latin typeface="Avenir Next LT Pro" panose="020B0504020202020204" pitchFamily="34" charset="0"/>
              </a:rPr>
              <a:t>Baseline Patient Demographics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3A04D19-145D-43F7-933E-62ECAB7F88AD}"/>
              </a:ext>
            </a:extLst>
          </p:cNvPr>
          <p:cNvSpPr/>
          <p:nvPr/>
        </p:nvSpPr>
        <p:spPr>
          <a:xfrm>
            <a:off x="4416162" y="4464424"/>
            <a:ext cx="6019799" cy="90648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6CB640-B4F5-48B6-9A8E-5C2FBFB7CE5B}"/>
              </a:ext>
            </a:extLst>
          </p:cNvPr>
          <p:cNvSpPr txBox="1"/>
          <p:nvPr/>
        </p:nvSpPr>
        <p:spPr>
          <a:xfrm flipH="1">
            <a:off x="3873718" y="6223029"/>
            <a:ext cx="4444562" cy="400110"/>
          </a:xfrm>
          <a:prstGeom prst="rect">
            <a:avLst/>
          </a:prstGeom>
          <a:solidFill>
            <a:srgbClr val="2F5597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/>
              <a:t>CLTI present in 24% of enrolled subjects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937E695-1C82-44C4-9DAC-9C1917D3AF40}"/>
              </a:ext>
            </a:extLst>
          </p:cNvPr>
          <p:cNvSpPr txBox="1">
            <a:spLocks/>
          </p:cNvSpPr>
          <p:nvPr/>
        </p:nvSpPr>
        <p:spPr>
          <a:xfrm>
            <a:off x="10287000" y="6529130"/>
            <a:ext cx="2620108" cy="21492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000">
                <a:solidFill>
                  <a:schemeClr val="bg1"/>
                </a:solidFill>
                <a:latin typeface="Avenir Next LT Pro" panose="020B0504020202020204" pitchFamily="34" charset="0"/>
              </a:rPr>
              <a:t>Data on file at Veryan Medical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077A11-1466-4435-B844-F174DEF297B8}"/>
              </a:ext>
            </a:extLst>
          </p:cNvPr>
          <p:cNvSpPr txBox="1"/>
          <p:nvPr/>
        </p:nvSpPr>
        <p:spPr>
          <a:xfrm>
            <a:off x="205373" y="6454588"/>
            <a:ext cx="274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aseline="30000">
                <a:latin typeface="Avenir Next LT Pro" panose="020B0504020202020204" pitchFamily="34" charset="0"/>
              </a:rPr>
              <a:t>9</a:t>
            </a:r>
          </a:p>
        </p:txBody>
      </p:sp>
      <p:pic>
        <p:nvPicPr>
          <p:cNvPr id="2" name="Picture 7">
            <a:extLst>
              <a:ext uri="{FF2B5EF4-FFF2-40B4-BE49-F238E27FC236}">
                <a16:creationId xmlns:a16="http://schemas.microsoft.com/office/drawing/2014/main" id="{CE9269D2-C5B9-4318-B566-442CE6B82F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921"/>
            <a:ext cx="2743200" cy="678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379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3256954"/>
              </p:ext>
            </p:extLst>
          </p:nvPr>
        </p:nvGraphicFramePr>
        <p:xfrm>
          <a:off x="1741502" y="1585016"/>
          <a:ext cx="8708994" cy="3657600"/>
        </p:xfrm>
        <a:graphic>
          <a:graphicData uri="http://schemas.openxmlformats.org/drawingml/2006/table">
            <a:tbl>
              <a:tblPr firstRow="1" firstCol="1" bandCol="1">
                <a:tableStyleId>{073A0DAA-6AF3-43AB-8588-CEC1D06C72B9}</a:tableStyleId>
              </a:tblPr>
              <a:tblGrid>
                <a:gridCol w="40850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41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97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344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000" b="0">
                        <a:solidFill>
                          <a:schemeClr val="bg1"/>
                        </a:solidFill>
                        <a:effectLst/>
                        <a:latin typeface="Avenir Next LT Pro" panose="020B0504020202020204" pitchFamily="34" charset="0"/>
                        <a:ea typeface="Times New Roman"/>
                      </a:endParaRPr>
                    </a:p>
                  </a:txBody>
                  <a:tcPr marL="51087" marR="51087" marT="0" marB="0">
                    <a:solidFill>
                      <a:srgbClr val="2F559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600" b="1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116" marR="681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0">
                          <a:solidFill>
                            <a:schemeClr val="bg1"/>
                          </a:solidFill>
                          <a:effectLst/>
                          <a:latin typeface="Avenir Next LT Pro" panose="020B0504020202020204" pitchFamily="34" charset="0"/>
                          <a:ea typeface="+mn-ea"/>
                        </a:rPr>
                        <a:t>Enrolled Population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0">
                          <a:solidFill>
                            <a:schemeClr val="bg1"/>
                          </a:solidFill>
                          <a:effectLst/>
                          <a:latin typeface="Avenir Next LT Pro" panose="020B0504020202020204" pitchFamily="34" charset="0"/>
                          <a:ea typeface="+mn-ea"/>
                        </a:rPr>
                        <a:t>N=507 subjects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0">
                          <a:solidFill>
                            <a:schemeClr val="bg1"/>
                          </a:solidFill>
                          <a:effectLst/>
                          <a:latin typeface="Avenir Next LT Pro" panose="020B0504020202020204" pitchFamily="34" charset="0"/>
                          <a:ea typeface="+mn-ea"/>
                        </a:rPr>
                        <a:t>(518 lesions)</a:t>
                      </a:r>
                    </a:p>
                  </a:txBody>
                  <a:tcPr marL="51087" marR="51087" marT="0" marB="0">
                    <a:solidFill>
                      <a:srgbClr val="2F55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pPr algn="l"/>
                      <a:r>
                        <a:rPr lang="en-US" sz="2000" b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venir Next LT Pro" panose="020B0504020202020204" pitchFamily="34" charset="0"/>
                        </a:rPr>
                        <a:t>Reference Vessel Diameter (mm)</a:t>
                      </a:r>
                      <a:endParaRPr lang="en-US" sz="2000" b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venir Next LT Pro" panose="020B0504020202020204" pitchFamily="34" charset="0"/>
                      </a:endParaRPr>
                    </a:p>
                  </a:txBody>
                  <a:tcPr marL="51300" marR="51300" marT="0" marB="0" anchor="ctr">
                    <a:solidFill>
                      <a:srgbClr val="2F559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>
                          <a:solidFill>
                            <a:schemeClr val="tx1"/>
                          </a:solidFill>
                          <a:latin typeface="Avenir Next LT Pro" panose="020B0504020202020204" pitchFamily="34" charset="0"/>
                        </a:rPr>
                        <a:t>Mean ± SD</a:t>
                      </a:r>
                    </a:p>
                  </a:txBody>
                  <a:tcPr marL="51300" marR="51300" marT="0" marB="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>
                          <a:solidFill>
                            <a:schemeClr val="bg1"/>
                          </a:solidFill>
                          <a:effectLst/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5.5 ± 0.7</a:t>
                      </a:r>
                      <a:endParaRPr lang="en-US" sz="2000" b="0">
                        <a:solidFill>
                          <a:schemeClr val="bg1"/>
                        </a:solidFill>
                        <a:latin typeface="Avenir Next LT Pro" panose="020B0504020202020204" pitchFamily="34" charset="0"/>
                      </a:endParaRPr>
                    </a:p>
                  </a:txBody>
                  <a:tcPr marL="51300" marR="51300" marT="0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0260958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r>
                        <a:rPr lang="en-US" sz="2000" b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venir Next LT Pro" panose="020B0504020202020204" pitchFamily="34" charset="0"/>
                        </a:rPr>
                        <a:t>Diameter Stenosis (%)</a:t>
                      </a:r>
                      <a:endParaRPr lang="en-US" sz="2000" b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venir Next LT Pro" panose="020B0504020202020204" pitchFamily="34" charset="0"/>
                      </a:endParaRPr>
                    </a:p>
                  </a:txBody>
                  <a:tcPr marL="51300" marR="51300" marT="0" marB="0" anchor="ctr">
                    <a:solidFill>
                      <a:srgbClr val="2F559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>
                          <a:solidFill>
                            <a:schemeClr val="tx1"/>
                          </a:solidFill>
                          <a:latin typeface="Avenir Next LT Pro" panose="020B0504020202020204" pitchFamily="34" charset="0"/>
                        </a:rPr>
                        <a:t>Mean ± SD</a:t>
                      </a:r>
                    </a:p>
                  </a:txBody>
                  <a:tcPr marL="51300" marR="51300" marT="0" marB="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kern="1200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95 ± 8 (518) </a:t>
                      </a:r>
                      <a:endParaRPr lang="en-US" sz="2000" b="0" kern="1200">
                        <a:solidFill>
                          <a:schemeClr val="bg1"/>
                        </a:solidFill>
                        <a:latin typeface="Avenir Next LT Pro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 marL="51300" marR="51300" marT="0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2246131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r>
                        <a:rPr lang="en-US" sz="2000" b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venir Next LT Pro" panose="020B0504020202020204" pitchFamily="34" charset="0"/>
                        </a:rPr>
                        <a:t>Occlusions</a:t>
                      </a:r>
                    </a:p>
                  </a:txBody>
                  <a:tcPr marL="51300" marR="51300" marT="0" marB="0" anchor="ctr">
                    <a:solidFill>
                      <a:srgbClr val="2F559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i="0" u="none" strike="noStrike" kern="1200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marL="51300" marR="51300" marT="0" marB="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>
                          <a:solidFill>
                            <a:schemeClr val="bg1"/>
                          </a:solidFill>
                          <a:effectLst/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57% (294/518)</a:t>
                      </a:r>
                      <a:endParaRPr lang="en-US" sz="2000" b="0">
                        <a:solidFill>
                          <a:schemeClr val="bg1"/>
                        </a:solidFill>
                        <a:latin typeface="Avenir Next LT Pro" panose="020B0504020202020204" pitchFamily="34" charset="0"/>
                      </a:endParaRPr>
                    </a:p>
                  </a:txBody>
                  <a:tcPr marL="51300" marR="51300" marT="0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0322653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r>
                        <a:rPr lang="en-GB" sz="2000" b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venir Next LT Pro" panose="020B0504020202020204" pitchFamily="34" charset="0"/>
                        </a:rPr>
                        <a:t>Lesion Length (mm)</a:t>
                      </a:r>
                      <a:endParaRPr lang="en-US" sz="2000" b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venir Next LT Pro" panose="020B0504020202020204" pitchFamily="34" charset="0"/>
                      </a:endParaRPr>
                    </a:p>
                  </a:txBody>
                  <a:tcPr marL="51300" marR="51300" marT="0" marB="0" anchor="ctr">
                    <a:solidFill>
                      <a:srgbClr val="2F559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latin typeface="Avenir Next LT Pro" panose="020B0504020202020204" pitchFamily="34" charset="0"/>
                        </a:rPr>
                        <a:t>Mean ± SD</a:t>
                      </a:r>
                    </a:p>
                  </a:txBody>
                  <a:tcPr marL="51300" marR="51300" marT="0" marB="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>
                          <a:solidFill>
                            <a:schemeClr val="bg1"/>
                          </a:solidFill>
                          <a:effectLst/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126 ± 91</a:t>
                      </a:r>
                      <a:endParaRPr lang="en-US" sz="2000" b="0" kern="1200">
                        <a:solidFill>
                          <a:schemeClr val="bg1"/>
                        </a:solidFill>
                        <a:latin typeface="Avenir Next LT Pro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 marL="51300" marR="51300" marT="0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4480">
                <a:tc rowSpan="5">
                  <a:txBody>
                    <a:bodyPr/>
                    <a:lstStyle/>
                    <a:p>
                      <a:r>
                        <a:rPr lang="en-GB" sz="2000" b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venir Next LT Pro" panose="020B0504020202020204" pitchFamily="34" charset="0"/>
                        </a:rPr>
                        <a:t>Calcification (%)</a:t>
                      </a:r>
                      <a:endParaRPr lang="en-US" sz="2000" b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venir Next LT Pro" panose="020B0504020202020204" pitchFamily="34" charset="0"/>
                      </a:endParaRPr>
                    </a:p>
                  </a:txBody>
                  <a:tcPr marL="51300" marR="51300" marT="0" marB="0" anchor="ctr">
                    <a:solidFill>
                      <a:srgbClr val="2F559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u="none" strike="noStrike" kern="1200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0"/>
                        </a:rPr>
                        <a:t>Grade 0</a:t>
                      </a:r>
                      <a:endParaRPr lang="en-GB" sz="2000" b="0">
                        <a:solidFill>
                          <a:schemeClr val="tx1"/>
                        </a:solidFill>
                        <a:latin typeface="Avenir Next LT Pro" panose="020B0504020202020204" pitchFamily="34" charset="0"/>
                      </a:endParaRPr>
                    </a:p>
                  </a:txBody>
                  <a:tcPr marL="51300" marR="51300" marT="0" marB="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>
                          <a:solidFill>
                            <a:schemeClr val="bg1"/>
                          </a:solidFill>
                          <a:effectLst/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18% (91/516)</a:t>
                      </a:r>
                      <a:endParaRPr lang="en-US" sz="2000" b="0">
                        <a:solidFill>
                          <a:schemeClr val="bg1"/>
                        </a:solidFill>
                        <a:latin typeface="Avenir Next LT Pro" panose="020B0504020202020204" pitchFamily="34" charset="0"/>
                      </a:endParaRPr>
                    </a:p>
                  </a:txBody>
                  <a:tcPr marL="51300" marR="51300" marT="0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4861599"/>
                  </a:ext>
                </a:extLst>
              </a:tr>
              <a:tr h="284480">
                <a:tc vMerge="1">
                  <a:txBody>
                    <a:bodyPr/>
                    <a:lstStyle/>
                    <a:p>
                      <a:endParaRPr lang="en-US" sz="1600" b="1">
                        <a:solidFill>
                          <a:schemeClr val="tx1"/>
                        </a:solidFill>
                      </a:endParaRPr>
                    </a:p>
                  </a:txBody>
                  <a:tcPr marL="68400" marR="6840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u="none" strike="noStrike" kern="1200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0"/>
                        </a:rPr>
                        <a:t>Grade 1</a:t>
                      </a:r>
                      <a:endParaRPr lang="en-GB" sz="2000" b="0">
                        <a:solidFill>
                          <a:schemeClr val="tx1"/>
                        </a:solidFill>
                        <a:latin typeface="Avenir Next LT Pro" panose="020B0504020202020204" pitchFamily="34" charset="0"/>
                      </a:endParaRPr>
                    </a:p>
                  </a:txBody>
                  <a:tcPr marL="51300" marR="51300" marT="0" marB="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>
                          <a:solidFill>
                            <a:schemeClr val="bg1"/>
                          </a:solidFill>
                          <a:effectLst/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30% (152/516)</a:t>
                      </a:r>
                      <a:endParaRPr lang="en-US" sz="2000" b="0">
                        <a:solidFill>
                          <a:schemeClr val="bg1"/>
                        </a:solidFill>
                        <a:latin typeface="Avenir Next LT Pro" panose="020B0504020202020204" pitchFamily="34" charset="0"/>
                      </a:endParaRPr>
                    </a:p>
                  </a:txBody>
                  <a:tcPr marL="51300" marR="51300" marT="0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4480">
                <a:tc vMerge="1">
                  <a:txBody>
                    <a:bodyPr/>
                    <a:lstStyle/>
                    <a:p>
                      <a:endParaRPr lang="en-US" sz="1600" b="1">
                        <a:solidFill>
                          <a:schemeClr val="bg1"/>
                        </a:solidFill>
                      </a:endParaRPr>
                    </a:p>
                  </a:txBody>
                  <a:tcPr marL="68400" marR="68400" marT="0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u="none" strike="noStrike" kern="1200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0"/>
                        </a:rPr>
                        <a:t>Grade 2</a:t>
                      </a:r>
                      <a:endParaRPr lang="en-GB" sz="2000" b="0">
                        <a:solidFill>
                          <a:schemeClr val="tx1"/>
                        </a:solidFill>
                        <a:latin typeface="Avenir Next LT Pro" panose="020B0504020202020204" pitchFamily="34" charset="0"/>
                      </a:endParaRPr>
                    </a:p>
                  </a:txBody>
                  <a:tcPr marL="51300" marR="51300" marT="0" marB="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>
                          <a:solidFill>
                            <a:schemeClr val="bg1"/>
                          </a:solidFill>
                          <a:effectLst/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24% (125/516)</a:t>
                      </a:r>
                      <a:endParaRPr lang="en-US" sz="2000" b="0">
                        <a:solidFill>
                          <a:schemeClr val="bg1"/>
                        </a:solidFill>
                        <a:latin typeface="Avenir Next LT Pro" panose="020B0504020202020204" pitchFamily="34" charset="0"/>
                      </a:endParaRPr>
                    </a:p>
                  </a:txBody>
                  <a:tcPr marL="51300" marR="51300" marT="0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19931"/>
                  </a:ext>
                </a:extLst>
              </a:tr>
              <a:tr h="284480">
                <a:tc vMerge="1">
                  <a:txBody>
                    <a:bodyPr/>
                    <a:lstStyle/>
                    <a:p>
                      <a:endParaRPr lang="en-US" sz="1600" b="1">
                        <a:solidFill>
                          <a:schemeClr val="bg1"/>
                        </a:solidFill>
                      </a:endParaRPr>
                    </a:p>
                  </a:txBody>
                  <a:tcPr marL="68400" marR="68400" marT="0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u="none" strike="noStrike" kern="1200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0"/>
                        </a:rPr>
                        <a:t>Grade 3</a:t>
                      </a:r>
                      <a:endParaRPr lang="en-GB" sz="2000" b="0">
                        <a:solidFill>
                          <a:schemeClr val="tx1"/>
                        </a:solidFill>
                        <a:latin typeface="Avenir Next LT Pro" panose="020B0504020202020204" pitchFamily="34" charset="0"/>
                      </a:endParaRPr>
                    </a:p>
                  </a:txBody>
                  <a:tcPr marL="51300" marR="51300" marT="0" marB="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>
                          <a:solidFill>
                            <a:schemeClr val="bg1"/>
                          </a:solidFill>
                          <a:effectLst/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15% (76/516)</a:t>
                      </a:r>
                      <a:endParaRPr lang="en-US" sz="2000" b="0">
                        <a:solidFill>
                          <a:schemeClr val="bg1"/>
                        </a:solidFill>
                        <a:latin typeface="Avenir Next LT Pro" panose="020B0504020202020204" pitchFamily="34" charset="0"/>
                      </a:endParaRPr>
                    </a:p>
                  </a:txBody>
                  <a:tcPr marL="51300" marR="51300" marT="0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4477360"/>
                  </a:ext>
                </a:extLst>
              </a:tr>
              <a:tr h="284480">
                <a:tc vMerge="1">
                  <a:txBody>
                    <a:bodyPr/>
                    <a:lstStyle/>
                    <a:p>
                      <a:endParaRPr lang="en-US" sz="1600" b="1">
                        <a:solidFill>
                          <a:schemeClr val="bg1"/>
                        </a:solidFill>
                      </a:endParaRPr>
                    </a:p>
                  </a:txBody>
                  <a:tcPr marL="68400" marR="68400" marT="0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u="none" strike="noStrike" kern="1200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0"/>
                        </a:rPr>
                        <a:t>Grade 4</a:t>
                      </a:r>
                      <a:endParaRPr lang="en-GB" sz="2000" b="0" i="0" u="none" strike="noStrike" kern="1200">
                        <a:solidFill>
                          <a:schemeClr val="tx1"/>
                        </a:solidFill>
                        <a:effectLst/>
                        <a:latin typeface="Avenir Next LT Pro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 marL="51300" marR="51300" marT="0" marB="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>
                          <a:solidFill>
                            <a:schemeClr val="bg1"/>
                          </a:solidFill>
                          <a:effectLst/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14% (72/516)</a:t>
                      </a:r>
                      <a:endParaRPr lang="en-US" sz="2000" b="0">
                        <a:solidFill>
                          <a:schemeClr val="bg1"/>
                        </a:solidFill>
                        <a:latin typeface="Avenir Next LT Pro" panose="020B0504020202020204" pitchFamily="34" charset="0"/>
                      </a:endParaRPr>
                    </a:p>
                  </a:txBody>
                  <a:tcPr marL="51300" marR="51300" marT="0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6018286"/>
                  </a:ext>
                </a:extLst>
              </a:tr>
            </a:tbl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1470BEE6-E466-467A-BC4B-4AC909058A83}"/>
              </a:ext>
            </a:extLst>
          </p:cNvPr>
          <p:cNvSpPr txBox="1">
            <a:spLocks/>
          </p:cNvSpPr>
          <p:nvPr/>
        </p:nvSpPr>
        <p:spPr>
          <a:xfrm>
            <a:off x="1787613" y="555723"/>
            <a:ext cx="8616773" cy="4455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33" b="1" kern="1200">
                <a:solidFill>
                  <a:srgbClr val="B41A2A"/>
                </a:solidFill>
                <a:latin typeface="Myriad Pro"/>
                <a:ea typeface="+mj-ea"/>
                <a:cs typeface="Myriad Pro"/>
              </a:defRPr>
            </a:lvl1pPr>
          </a:lstStyle>
          <a:p>
            <a:endParaRPr lang="en-GB" sz="4000" b="0">
              <a:solidFill>
                <a:schemeClr val="tx1"/>
              </a:solidFill>
              <a:latin typeface="Avenir Next LT Pro" panose="020B0504020202020204" pitchFamily="34" charset="0"/>
            </a:endParaRPr>
          </a:p>
          <a:p>
            <a:pPr algn="ctr"/>
            <a:r>
              <a:rPr lang="en-GB" sz="4000" b="0">
                <a:solidFill>
                  <a:schemeClr val="tx1"/>
                </a:solidFill>
                <a:latin typeface="Avenir Next LT Pro" panose="020B0504020202020204" pitchFamily="34" charset="0"/>
              </a:rPr>
              <a:t>Baseline Lesion Characteristics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A7D542CD-F637-4F1D-9F16-B658F636BE32}"/>
              </a:ext>
            </a:extLst>
          </p:cNvPr>
          <p:cNvSpPr txBox="1">
            <a:spLocks/>
          </p:cNvSpPr>
          <p:nvPr/>
        </p:nvSpPr>
        <p:spPr>
          <a:xfrm>
            <a:off x="10296120" y="6508502"/>
            <a:ext cx="2620108" cy="21492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000">
                <a:solidFill>
                  <a:schemeClr val="bg1"/>
                </a:solidFill>
              </a:rPr>
              <a:t>Data on file at Veryan Medical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190F5B5-AB1D-447B-80BD-5CBCF7E7E061}"/>
              </a:ext>
            </a:extLst>
          </p:cNvPr>
          <p:cNvSpPr/>
          <p:nvPr/>
        </p:nvSpPr>
        <p:spPr>
          <a:xfrm>
            <a:off x="5876854" y="4312649"/>
            <a:ext cx="4419265" cy="312951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0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ACFB5CC-213C-4CB7-8A43-8888A8102790}"/>
              </a:ext>
            </a:extLst>
          </p:cNvPr>
          <p:cNvSpPr/>
          <p:nvPr/>
        </p:nvSpPr>
        <p:spPr>
          <a:xfrm>
            <a:off x="5876854" y="4929665"/>
            <a:ext cx="4419265" cy="312951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78C429-4AF8-482D-9219-ADC3BCFF6A82}"/>
              </a:ext>
            </a:extLst>
          </p:cNvPr>
          <p:cNvSpPr txBox="1"/>
          <p:nvPr/>
        </p:nvSpPr>
        <p:spPr>
          <a:xfrm flipH="1">
            <a:off x="2892165" y="6192977"/>
            <a:ext cx="6407659" cy="400110"/>
          </a:xfrm>
          <a:prstGeom prst="rect">
            <a:avLst/>
          </a:prstGeom>
          <a:solidFill>
            <a:srgbClr val="2F5597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>
                <a:latin typeface="Avenir Next LT Pro" panose="020B0504020202020204" pitchFamily="34" charset="0"/>
              </a:rPr>
              <a:t>38% of lesions had moderate to severe calcification</a:t>
            </a:r>
          </a:p>
        </p:txBody>
      </p:sp>
      <p:sp>
        <p:nvSpPr>
          <p:cNvPr id="13" name="object 7">
            <a:extLst>
              <a:ext uri="{FF2B5EF4-FFF2-40B4-BE49-F238E27FC236}">
                <a16:creationId xmlns:a16="http://schemas.microsoft.com/office/drawing/2014/main" id="{E93798F9-DDE7-4BCB-AB77-91E6CF898942}"/>
              </a:ext>
            </a:extLst>
          </p:cNvPr>
          <p:cNvSpPr/>
          <p:nvPr/>
        </p:nvSpPr>
        <p:spPr>
          <a:xfrm>
            <a:off x="2646797" y="5616456"/>
            <a:ext cx="6898397" cy="364870"/>
          </a:xfrm>
          <a:custGeom>
            <a:avLst/>
            <a:gdLst/>
            <a:ahLst/>
            <a:cxnLst/>
            <a:rect l="l" t="t" r="r" b="b"/>
            <a:pathLst>
              <a:path w="2333625" h="880745">
                <a:moveTo>
                  <a:pt x="2256955" y="0"/>
                </a:moveTo>
                <a:lnTo>
                  <a:pt x="0" y="0"/>
                </a:lnTo>
                <a:lnTo>
                  <a:pt x="0" y="803973"/>
                </a:lnTo>
                <a:lnTo>
                  <a:pt x="5987" y="833635"/>
                </a:lnTo>
                <a:lnTo>
                  <a:pt x="22317" y="857856"/>
                </a:lnTo>
                <a:lnTo>
                  <a:pt x="46537" y="874185"/>
                </a:lnTo>
                <a:lnTo>
                  <a:pt x="76200" y="880173"/>
                </a:lnTo>
                <a:lnTo>
                  <a:pt x="2333155" y="880173"/>
                </a:lnTo>
                <a:lnTo>
                  <a:pt x="2333155" y="76200"/>
                </a:lnTo>
                <a:lnTo>
                  <a:pt x="2327165" y="46537"/>
                </a:lnTo>
                <a:lnTo>
                  <a:pt x="2310833" y="22317"/>
                </a:lnTo>
                <a:lnTo>
                  <a:pt x="2286611" y="5987"/>
                </a:lnTo>
                <a:lnTo>
                  <a:pt x="2256955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r>
              <a:rPr lang="en-GB" sz="2000" i="0">
                <a:solidFill>
                  <a:schemeClr val="bg1"/>
                </a:solidFill>
                <a:effectLst/>
                <a:latin typeface="Avenir Next LT Pro" panose="020B0504020202020204" pitchFamily="34" charset="0"/>
              </a:rPr>
              <a:t>Longer, more complex lesions than previously studied</a:t>
            </a:r>
            <a:endParaRPr sz="2000">
              <a:solidFill>
                <a:schemeClr val="bg1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B1BB367-6BD7-43BF-8222-59783061C356}"/>
              </a:ext>
            </a:extLst>
          </p:cNvPr>
          <p:cNvSpPr txBox="1"/>
          <p:nvPr/>
        </p:nvSpPr>
        <p:spPr>
          <a:xfrm>
            <a:off x="205373" y="6454588"/>
            <a:ext cx="274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aseline="30000">
                <a:latin typeface="Avenir Next LT Pro" panose="020B0504020202020204" pitchFamily="34" charset="0"/>
              </a:rPr>
              <a:t>9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AD2F1B5B-7556-44E8-9880-6122818105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921"/>
            <a:ext cx="2743200" cy="678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507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4411928"/>
              </p:ext>
            </p:extLst>
          </p:nvPr>
        </p:nvGraphicFramePr>
        <p:xfrm>
          <a:off x="1905000" y="1699704"/>
          <a:ext cx="8382000" cy="3683808"/>
        </p:xfrm>
        <a:graphic>
          <a:graphicData uri="http://schemas.openxmlformats.org/drawingml/2006/table">
            <a:tbl>
              <a:tblPr firstRow="1" firstCol="1" bandCol="1">
                <a:tableStyleId>{073A0DAA-6AF3-43AB-8588-CEC1D06C72B9}</a:tableStyleId>
              </a:tblPr>
              <a:tblGrid>
                <a:gridCol w="3308226">
                  <a:extLst>
                    <a:ext uri="{9D8B030D-6E8A-4147-A177-3AD203B41FA5}">
                      <a16:colId xmlns:a16="http://schemas.microsoft.com/office/drawing/2014/main" val="864374103"/>
                    </a:ext>
                  </a:extLst>
                </a:gridCol>
                <a:gridCol w="2595885">
                  <a:extLst>
                    <a:ext uri="{9D8B030D-6E8A-4147-A177-3AD203B41FA5}">
                      <a16:colId xmlns:a16="http://schemas.microsoft.com/office/drawing/2014/main" val="121274243"/>
                    </a:ext>
                  </a:extLst>
                </a:gridCol>
                <a:gridCol w="2477889">
                  <a:extLst>
                    <a:ext uri="{9D8B030D-6E8A-4147-A177-3AD203B41FA5}">
                      <a16:colId xmlns:a16="http://schemas.microsoft.com/office/drawing/2014/main" val="2742754607"/>
                    </a:ext>
                  </a:extLst>
                </a:gridCol>
              </a:tblGrid>
              <a:tr h="613968">
                <a:tc gridSpan="2"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endParaRPr lang="en-US" sz="2000" b="0">
                        <a:solidFill>
                          <a:schemeClr val="tx1"/>
                        </a:solidFill>
                        <a:latin typeface="Avenir Next LT Pro" panose="020B0504020202020204" pitchFamily="34" charset="0"/>
                      </a:endParaRPr>
                    </a:p>
                  </a:txBody>
                  <a:tcPr marL="51300" marR="51300" marT="0" marB="0" anchor="ctr">
                    <a:solidFill>
                      <a:srgbClr val="2F5597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/>
                    </a:p>
                  </a:txBody>
                  <a:tcPr marL="68400" marR="684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0">
                          <a:solidFill>
                            <a:schemeClr val="bg1"/>
                          </a:solidFill>
                          <a:effectLst/>
                          <a:latin typeface="Avenir Next LT Pro" panose="020B0504020202020204" pitchFamily="34" charset="0"/>
                          <a:ea typeface="+mn-ea"/>
                        </a:rPr>
                        <a:t>Enrolled Population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0">
                          <a:solidFill>
                            <a:schemeClr val="bg1"/>
                          </a:solidFill>
                          <a:effectLst/>
                          <a:latin typeface="Avenir Next LT Pro" panose="020B0504020202020204" pitchFamily="34" charset="0"/>
                          <a:ea typeface="+mn-ea"/>
                        </a:rPr>
                        <a:t>N=507</a:t>
                      </a:r>
                    </a:p>
                  </a:txBody>
                  <a:tcPr marL="51087" marR="51087" marT="0" marB="0">
                    <a:solidFill>
                      <a:srgbClr val="2F55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289647"/>
                  </a:ext>
                </a:extLst>
              </a:tr>
              <a:tr h="306984">
                <a:tc rowSpan="5"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US" sz="2000" b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venir Next LT Pro" panose="020B0504020202020204" pitchFamily="34" charset="0"/>
                        </a:rPr>
                        <a:t>BioMimics 3D Stents</a:t>
                      </a:r>
                      <a:endParaRPr lang="en-US" sz="2000" b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venir Next LT Pro" panose="020B0504020202020204" pitchFamily="34" charset="0"/>
                      </a:endParaRPr>
                    </a:p>
                  </a:txBody>
                  <a:tcPr marL="51300" marR="51300" marT="0" marB="0">
                    <a:solidFill>
                      <a:srgbClr val="2F559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latin typeface="Avenir Next LT Pro" panose="020B0504020202020204" pitchFamily="34" charset="0"/>
                        </a:rPr>
                        <a:t>       # stents/lesions</a:t>
                      </a:r>
                    </a:p>
                  </a:txBody>
                  <a:tcPr marL="51300" marR="51300" marT="0" marB="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</a:rPr>
                        <a:t>676/518</a:t>
                      </a:r>
                    </a:p>
                  </a:txBody>
                  <a:tcPr marL="51300" marR="51300" marT="0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9311345"/>
                  </a:ext>
                </a:extLst>
              </a:tr>
              <a:tr h="306984">
                <a:tc vMerge="1"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endParaRPr lang="en-US" sz="1600" b="1">
                        <a:solidFill>
                          <a:schemeClr val="tx1"/>
                        </a:solidFill>
                      </a:endParaRPr>
                    </a:p>
                  </a:txBody>
                  <a:tcPr marL="68400" marR="68400" marT="0" marB="0" anchor="ctr"/>
                </a:tc>
                <a:tc>
                  <a:txBody>
                    <a:bodyPr/>
                    <a:lstStyle/>
                    <a:p>
                      <a:pPr marL="45720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latin typeface="Avenir Next LT Pro" panose="020B0504020202020204" pitchFamily="34" charset="0"/>
                        </a:rPr>
                        <a:t>1 stent</a:t>
                      </a:r>
                    </a:p>
                  </a:txBody>
                  <a:tcPr marL="51300" marR="51300" marT="0" marB="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>
                          <a:solidFill>
                            <a:schemeClr val="bg1"/>
                          </a:solidFill>
                          <a:effectLst/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76% (395/518)</a:t>
                      </a:r>
                      <a:endParaRPr lang="en-US" sz="2000" b="0">
                        <a:solidFill>
                          <a:schemeClr val="bg1"/>
                        </a:solidFill>
                        <a:latin typeface="Avenir Next LT Pro" panose="020B0504020202020204" pitchFamily="34" charset="0"/>
                      </a:endParaRPr>
                    </a:p>
                  </a:txBody>
                  <a:tcPr marL="51300" marR="51300" marT="0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7305049"/>
                  </a:ext>
                </a:extLst>
              </a:tr>
              <a:tr h="306984">
                <a:tc vMerge="1"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endParaRPr lang="en-US" sz="1600" b="1">
                        <a:solidFill>
                          <a:schemeClr val="tx1"/>
                        </a:solidFill>
                      </a:endParaRPr>
                    </a:p>
                  </a:txBody>
                  <a:tcPr marL="68400" marR="68400" marT="0" marB="0" anchor="ctr"/>
                </a:tc>
                <a:tc>
                  <a:txBody>
                    <a:bodyPr/>
                    <a:lstStyle/>
                    <a:p>
                      <a:pPr marL="45720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latin typeface="Avenir Next LT Pro" panose="020B0504020202020204" pitchFamily="34" charset="0"/>
                        </a:rPr>
                        <a:t>2 stents</a:t>
                      </a:r>
                    </a:p>
                  </a:txBody>
                  <a:tcPr marL="51300" marR="51300" marT="0" marB="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>
                          <a:solidFill>
                            <a:schemeClr val="bg1"/>
                          </a:solidFill>
                          <a:effectLst/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19% (96/518)</a:t>
                      </a:r>
                      <a:endParaRPr lang="en-US" sz="2000" b="0">
                        <a:solidFill>
                          <a:schemeClr val="bg1"/>
                        </a:solidFill>
                        <a:latin typeface="Avenir Next LT Pro" panose="020B0504020202020204" pitchFamily="34" charset="0"/>
                      </a:endParaRPr>
                    </a:p>
                  </a:txBody>
                  <a:tcPr marL="51300" marR="51300" marT="0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4675500"/>
                  </a:ext>
                </a:extLst>
              </a:tr>
              <a:tr h="306984">
                <a:tc vMerge="1"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endParaRPr lang="en-US" sz="1600" b="1">
                        <a:solidFill>
                          <a:schemeClr val="tx1"/>
                        </a:solidFill>
                      </a:endParaRPr>
                    </a:p>
                  </a:txBody>
                  <a:tcPr marL="68400" marR="68400" marT="0" marB="0" anchor="ctr"/>
                </a:tc>
                <a:tc>
                  <a:txBody>
                    <a:bodyPr/>
                    <a:lstStyle/>
                    <a:p>
                      <a:pPr marL="45720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latin typeface="Avenir Next LT Pro" panose="020B0504020202020204" pitchFamily="34" charset="0"/>
                        </a:rPr>
                        <a:t>3 stents</a:t>
                      </a:r>
                    </a:p>
                  </a:txBody>
                  <a:tcPr marL="51300" marR="51300" marT="0" marB="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>
                          <a:solidFill>
                            <a:schemeClr val="bg1"/>
                          </a:solidFill>
                          <a:effectLst/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4% (19/518)</a:t>
                      </a:r>
                      <a:endParaRPr lang="en-US" sz="2000" b="0">
                        <a:solidFill>
                          <a:schemeClr val="bg1"/>
                        </a:solidFill>
                        <a:latin typeface="Avenir Next LT Pro" panose="020B0504020202020204" pitchFamily="34" charset="0"/>
                      </a:endParaRPr>
                    </a:p>
                  </a:txBody>
                  <a:tcPr marL="51300" marR="51300" marT="0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864810"/>
                  </a:ext>
                </a:extLst>
              </a:tr>
              <a:tr h="306984">
                <a:tc vMerge="1"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endParaRPr lang="en-US" sz="1600" b="1">
                        <a:solidFill>
                          <a:schemeClr val="tx1"/>
                        </a:solidFill>
                      </a:endParaRPr>
                    </a:p>
                  </a:txBody>
                  <a:tcPr marL="68400" marR="68400" marT="0" marB="0" anchor="ctr"/>
                </a:tc>
                <a:tc>
                  <a:txBody>
                    <a:bodyPr/>
                    <a:lstStyle/>
                    <a:p>
                      <a:pPr marL="45720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latin typeface="Avenir Next LT Pro" panose="020B0504020202020204" pitchFamily="34" charset="0"/>
                        </a:rPr>
                        <a:t>4 stents</a:t>
                      </a:r>
                    </a:p>
                  </a:txBody>
                  <a:tcPr marL="51300" marR="51300" marT="0" marB="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>
                          <a:solidFill>
                            <a:schemeClr val="bg1"/>
                          </a:solidFill>
                          <a:effectLst/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2% (8/518)</a:t>
                      </a:r>
                      <a:endParaRPr lang="en-US" sz="2000" b="0">
                        <a:solidFill>
                          <a:schemeClr val="bg1"/>
                        </a:solidFill>
                        <a:latin typeface="Avenir Next LT Pro" panose="020B0504020202020204" pitchFamily="34" charset="0"/>
                      </a:endParaRPr>
                    </a:p>
                  </a:txBody>
                  <a:tcPr marL="51300" marR="51300" marT="0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5247900"/>
                  </a:ext>
                </a:extLst>
              </a:tr>
              <a:tr h="306984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GB" sz="2000" b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venir Next LT Pro" panose="020B0504020202020204" pitchFamily="34" charset="0"/>
                        </a:rPr>
                        <a:t>Stented Segment Length</a:t>
                      </a:r>
                      <a:endParaRPr lang="en-US" sz="2000" b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venir Next LT Pro" panose="020B0504020202020204" pitchFamily="34" charset="0"/>
                      </a:endParaRPr>
                    </a:p>
                  </a:txBody>
                  <a:tcPr marL="51300" marR="51300" marT="0" marB="0">
                    <a:solidFill>
                      <a:srgbClr val="2F559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latin typeface="Avenir Next LT Pro" panose="020B0504020202020204" pitchFamily="34" charset="0"/>
                        </a:rPr>
                        <a:t>Mean ± SD (mm)</a:t>
                      </a:r>
                    </a:p>
                  </a:txBody>
                  <a:tcPr marL="51300" marR="51300" marT="0" marB="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0" kern="1200">
                          <a:solidFill>
                            <a:schemeClr val="bg1"/>
                          </a:solidFill>
                          <a:effectLst/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131 ± 80.1</a:t>
                      </a:r>
                      <a:endParaRPr lang="en-US" sz="2000" b="0" kern="1200">
                        <a:solidFill>
                          <a:schemeClr val="bg1"/>
                        </a:solidFill>
                        <a:latin typeface="Avenir Next LT Pro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 marL="51300" marR="51300" marT="0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2970801"/>
                  </a:ext>
                </a:extLst>
              </a:tr>
              <a:tr h="306984">
                <a:tc rowSpan="2"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US" sz="2000" b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venir Next LT Pro" panose="020B0504020202020204" pitchFamily="34" charset="0"/>
                        </a:rPr>
                        <a:t>Diameter Stenosis</a:t>
                      </a:r>
                      <a:endParaRPr lang="en-US" sz="2000" b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venir Next LT Pro" panose="020B0504020202020204" pitchFamily="34" charset="0"/>
                      </a:endParaRPr>
                    </a:p>
                  </a:txBody>
                  <a:tcPr marL="51300" marR="51300" marT="0" marB="0" anchor="ctr">
                    <a:solidFill>
                      <a:srgbClr val="2F559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>
                          <a:solidFill>
                            <a:schemeClr val="tx1"/>
                          </a:solidFill>
                          <a:latin typeface="Avenir Next LT Pro" panose="020B0504020202020204" pitchFamily="34" charset="0"/>
                        </a:rPr>
                        <a:t>Pre-stent % ± SD</a:t>
                      </a:r>
                    </a:p>
                  </a:txBody>
                  <a:tcPr marL="51300" marR="51300" marT="0" marB="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</a:rPr>
                        <a:t>95% ± 8.0</a:t>
                      </a:r>
                      <a:endParaRPr lang="en-US" sz="2000" b="0" kern="1200">
                        <a:solidFill>
                          <a:schemeClr val="bg1"/>
                        </a:solidFill>
                        <a:latin typeface="Avenir Next LT Pro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 marL="51300" marR="51300" marT="0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0984929"/>
                  </a:ext>
                </a:extLst>
              </a:tr>
              <a:tr h="306984">
                <a:tc vMerge="1"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endParaRPr lang="en-US" sz="1600" b="1">
                        <a:solidFill>
                          <a:schemeClr val="tx1"/>
                        </a:solidFill>
                      </a:endParaRPr>
                    </a:p>
                  </a:txBody>
                  <a:tcPr marL="68400" marR="6840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latin typeface="Avenir Next LT Pro" panose="020B0504020202020204" pitchFamily="34" charset="0"/>
                        </a:rPr>
                        <a:t>Post-stent % ± SD</a:t>
                      </a:r>
                    </a:p>
                  </a:txBody>
                  <a:tcPr marL="51300" marR="51300" marT="0" marB="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2000" b="0" kern="1200">
                          <a:solidFill>
                            <a:schemeClr val="bg1"/>
                          </a:solidFill>
                          <a:effectLst/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6%± 8.7</a:t>
                      </a:r>
                      <a:endParaRPr lang="en-US" sz="2000" b="0">
                        <a:solidFill>
                          <a:schemeClr val="bg1"/>
                        </a:solidFill>
                        <a:latin typeface="Avenir Next LT Pro" panose="020B0504020202020204" pitchFamily="34" charset="0"/>
                      </a:endParaRPr>
                    </a:p>
                  </a:txBody>
                  <a:tcPr marL="51300" marR="51300" marT="0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4607371"/>
                  </a:ext>
                </a:extLst>
              </a:tr>
              <a:tr h="306984">
                <a:tc rowSpan="2"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US" sz="2000" b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venir Next LT Pro" panose="020B0504020202020204" pitchFamily="34" charset="0"/>
                        </a:rPr>
                        <a:t>Other Target Lesion Treatments</a:t>
                      </a:r>
                      <a:endParaRPr lang="en-US" sz="2000" b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venir Next LT Pro" panose="020B0504020202020204" pitchFamily="34" charset="0"/>
                      </a:endParaRPr>
                    </a:p>
                  </a:txBody>
                  <a:tcPr marL="51300" marR="51300" marT="0" marB="0">
                    <a:solidFill>
                      <a:srgbClr val="2F559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latin typeface="Avenir Next LT Pro" panose="020B0504020202020204" pitchFamily="34" charset="0"/>
                        </a:rPr>
                        <a:t>Drug coated balloon</a:t>
                      </a:r>
                    </a:p>
                  </a:txBody>
                  <a:tcPr marL="51300" marR="51300" marT="0" marB="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</a:rPr>
                        <a:t>50.0% (259/518)</a:t>
                      </a:r>
                    </a:p>
                  </a:txBody>
                  <a:tcPr marL="51300" marR="51300" marT="0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968431"/>
                  </a:ext>
                </a:extLst>
              </a:tr>
              <a:tr h="306984">
                <a:tc vMerge="1"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endParaRPr lang="en-US" sz="1600" b="1">
                        <a:solidFill>
                          <a:schemeClr val="tx1"/>
                        </a:solidFill>
                      </a:endParaRPr>
                    </a:p>
                  </a:txBody>
                  <a:tcPr marL="68400" marR="6840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latin typeface="Avenir Next LT Pro" panose="020B0504020202020204" pitchFamily="34" charset="0"/>
                        </a:rPr>
                        <a:t>Atherectomy</a:t>
                      </a:r>
                    </a:p>
                  </a:txBody>
                  <a:tcPr marL="51300" marR="51300" marT="0" marB="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</a:rPr>
                        <a:t>8% (39/518)</a:t>
                      </a:r>
                    </a:p>
                  </a:txBody>
                  <a:tcPr marL="51300" marR="51300" marT="0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1392463"/>
                  </a:ext>
                </a:extLst>
              </a:tr>
            </a:tbl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3ABE60FD-FF27-47B8-BAE4-7256DD56C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7224" y="509209"/>
            <a:ext cx="8616773" cy="445548"/>
          </a:xfrm>
        </p:spPr>
        <p:txBody>
          <a:bodyPr>
            <a:noAutofit/>
          </a:bodyPr>
          <a:lstStyle/>
          <a:p>
            <a:pPr algn="ctr"/>
            <a:r>
              <a:rPr lang="en-GB" sz="4000">
                <a:latin typeface="Avenir Next LT Pro" panose="020B0504020202020204" pitchFamily="34" charset="0"/>
              </a:rPr>
              <a:t> </a:t>
            </a:r>
            <a:br>
              <a:rPr lang="en-GB" sz="4000">
                <a:latin typeface="Avenir Next LT Pro" panose="020B0504020202020204" pitchFamily="34" charset="0"/>
              </a:rPr>
            </a:br>
            <a:r>
              <a:rPr lang="en-GB" sz="4000">
                <a:latin typeface="Avenir Next LT Pro" panose="020B0504020202020204" pitchFamily="34" charset="0"/>
              </a:rPr>
              <a:t>Baseline Procedural Data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27761D61-22EA-42B8-9625-7A65FA5AB982}"/>
              </a:ext>
            </a:extLst>
          </p:cNvPr>
          <p:cNvSpPr txBox="1">
            <a:spLocks/>
          </p:cNvSpPr>
          <p:nvPr/>
        </p:nvSpPr>
        <p:spPr>
          <a:xfrm>
            <a:off x="10176671" y="6447805"/>
            <a:ext cx="2620108" cy="21492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000">
                <a:solidFill>
                  <a:schemeClr val="bg1"/>
                </a:solidFill>
                <a:latin typeface="Avenir Next LT Pro" panose="020B0504020202020204" pitchFamily="34" charset="0"/>
              </a:rPr>
              <a:t>Data on file at Veryan Medical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B39C03-3FA6-435D-AD53-59814FA26B55}"/>
              </a:ext>
            </a:extLst>
          </p:cNvPr>
          <p:cNvSpPr txBox="1"/>
          <p:nvPr/>
        </p:nvSpPr>
        <p:spPr>
          <a:xfrm flipH="1">
            <a:off x="1454179" y="5890792"/>
            <a:ext cx="9362861" cy="400110"/>
          </a:xfrm>
          <a:prstGeom prst="rect">
            <a:avLst/>
          </a:prstGeom>
          <a:solidFill>
            <a:srgbClr val="2F5597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>
                <a:latin typeface="Avenir Next LT Pro" panose="020B0504020202020204" pitchFamily="34" charset="0"/>
              </a:rPr>
              <a:t>50% of the lesions were treated with BioMimics 3D and Drug Coated Balloon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3F81220-84BA-41C1-AF9F-C195DABA732B}"/>
              </a:ext>
            </a:extLst>
          </p:cNvPr>
          <p:cNvSpPr/>
          <p:nvPr/>
        </p:nvSpPr>
        <p:spPr>
          <a:xfrm>
            <a:off x="5181600" y="4748849"/>
            <a:ext cx="4995071" cy="370611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B0D56E7-EED2-4441-9288-162D1DCDB0B6}"/>
              </a:ext>
            </a:extLst>
          </p:cNvPr>
          <p:cNvSpPr txBox="1"/>
          <p:nvPr/>
        </p:nvSpPr>
        <p:spPr>
          <a:xfrm>
            <a:off x="205373" y="6454588"/>
            <a:ext cx="274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aseline="30000">
                <a:latin typeface="Avenir Next LT Pro" panose="020B0504020202020204" pitchFamily="34" charset="0"/>
              </a:rPr>
              <a:t>9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8203D754-87B0-4A9E-8854-DBE18B1AB4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921"/>
            <a:ext cx="2743200" cy="678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460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209FB94B30D46BB526986D28AD1D4" ma:contentTypeVersion="13" ma:contentTypeDescription="Create a new document." ma:contentTypeScope="" ma:versionID="604a52fd26c938a68534c976a0feebe8">
  <xsd:schema xmlns:xsd="http://www.w3.org/2001/XMLSchema" xmlns:xs="http://www.w3.org/2001/XMLSchema" xmlns:p="http://schemas.microsoft.com/office/2006/metadata/properties" xmlns:ns2="b7863cdd-6ce6-4e45-87ec-ad95804ddc93" xmlns:ns3="205864fe-f168-40af-a463-8dfcda9951fc" targetNamespace="http://schemas.microsoft.com/office/2006/metadata/properties" ma:root="true" ma:fieldsID="6e6713fd52e760b38bc89dc4da3be42d" ns2:_="" ns3:_="">
    <xsd:import namespace="b7863cdd-6ce6-4e45-87ec-ad95804ddc93"/>
    <xsd:import namespace="205864fe-f168-40af-a463-8dfcda9951fc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863cdd-6ce6-4e45-87ec-ad95804ddc9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5864fe-f168-40af-a463-8dfcda9951f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b7863cdd-6ce6-4e45-87ec-ad95804ddc93">DJ45ZNFCPKMD-561489882-20417</_dlc_DocId>
    <_dlc_DocIdUrl xmlns="b7863cdd-6ce6-4e45-87ec-ad95804ddc93">
      <Url>https://veryanmed.sharepoint.com/Commercial/_layouts/15/DocIdRedir.aspx?ID=DJ45ZNFCPKMD-561489882-20417</Url>
      <Description>DJ45ZNFCPKMD-561489882-20417</Description>
    </_dlc_DocIdUrl>
  </documentManagement>
</p:properties>
</file>

<file path=customXml/itemProps1.xml><?xml version="1.0" encoding="utf-8"?>
<ds:datastoreItem xmlns:ds="http://schemas.openxmlformats.org/officeDocument/2006/customXml" ds:itemID="{093A3702-713B-4FD1-875E-0506878D2047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E4D2D64E-F91E-4479-83A3-81A66096DA7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1825CD6-945E-4D0E-A307-783645533995}">
  <ds:schemaRefs>
    <ds:schemaRef ds:uri="205864fe-f168-40af-a463-8dfcda9951fc"/>
    <ds:schemaRef ds:uri="b7863cdd-6ce6-4e45-87ec-ad95804ddc9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38232237-14FB-488D-93EC-11FE17EEAFD8}">
  <ds:schemaRefs>
    <ds:schemaRef ds:uri="205864fe-f168-40af-a463-8dfcda9951fc"/>
    <ds:schemaRef ds:uri="b7863cdd-6ce6-4e45-87ec-ad95804ddc9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1396</Words>
  <Application>Microsoft Office PowerPoint</Application>
  <PresentationFormat>Widescreen</PresentationFormat>
  <Paragraphs>292</Paragraphs>
  <Slides>14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Avenir Next LT Pro</vt:lpstr>
      <vt:lpstr>Calibri</vt:lpstr>
      <vt:lpstr>Calibri Light</vt:lpstr>
      <vt:lpstr>Office Theme</vt:lpstr>
      <vt:lpstr>Three-year results from the MIMICS-3D EU study  Clinical Outcomes for the BioMimics 3D Stent in a Real-World Population</vt:lpstr>
      <vt:lpstr>BioMimics 3D®: The Swirling Flow® Stent</vt:lpstr>
      <vt:lpstr>Atheroprotective &amp; anti-restenotic effects of elevated wall shear stress</vt:lpstr>
      <vt:lpstr>MIMICS Clinical Program</vt:lpstr>
      <vt:lpstr>MIMICS Randomised Controlled Trial</vt:lpstr>
      <vt:lpstr>MIMICS-2 IDE Study</vt:lpstr>
      <vt:lpstr>  Baseline Patient Demographics</vt:lpstr>
      <vt:lpstr>PowerPoint Presentation</vt:lpstr>
      <vt:lpstr>  Baseline Procedural Data</vt:lpstr>
      <vt:lpstr>PowerPoint Presentation</vt:lpstr>
      <vt:lpstr>               European Registry: Comparison of CDTLR results with and without DCB</vt:lpstr>
      <vt:lpstr>MIMICS Clinical Program</vt:lpstr>
      <vt:lpstr> Indicative Study Comparisons-Freedom from CDTLR </vt:lpstr>
      <vt:lpstr>                 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Three-year results from the MIMICS-3D EU study  Clinical Outcomes for the BioMimics 3D Stent in a Real-World Population</dc:title>
  <dc:creator>Vanessa Lee</dc:creator>
  <cp:lastModifiedBy>Vanessa Lee</cp:lastModifiedBy>
  <cp:revision>17</cp:revision>
  <dcterms:created xsi:type="dcterms:W3CDTF">2022-01-12T10:29:28Z</dcterms:created>
  <dcterms:modified xsi:type="dcterms:W3CDTF">2022-01-17T15:08:57Z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0x0101007C1209FB94B30D46BB526986D28AD1D4</vt:lpwstr>
  </property>
  <property fmtid="{D5CDD505-2E9C-101B-9397-08002B2CF9AE}" pid="3" name="_dlc_DocIdItemGuid">
    <vt:lpwstr>320c993b-80be-4848-89f2-dcd893393655</vt:lpwstr>
  </property>
</Properties>
</file>