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4" r:id="rId6"/>
  </p:sldMasterIdLst>
  <p:notesMasterIdLst>
    <p:notesMasterId r:id="rId20"/>
  </p:notesMasterIdLst>
  <p:sldIdLst>
    <p:sldId id="256" r:id="rId7"/>
    <p:sldId id="271" r:id="rId8"/>
    <p:sldId id="278" r:id="rId9"/>
    <p:sldId id="3504" r:id="rId10"/>
    <p:sldId id="3507" r:id="rId11"/>
    <p:sldId id="276" r:id="rId12"/>
    <p:sldId id="277" r:id="rId13"/>
    <p:sldId id="259" r:id="rId14"/>
    <p:sldId id="270" r:id="rId15"/>
    <p:sldId id="3505" r:id="rId16"/>
    <p:sldId id="3508" r:id="rId17"/>
    <p:sldId id="3509"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3A310F-DB34-5682-BC7C-B4E01F47F627}" name="Amy Yip" initials="AY" userId="Amy Yip" providerId="None"/>
  <p188:author id="{9B7A7F1E-7D6D-D794-E8CD-9B8BAFFEB4C3}" name="Vanessa Lee" initials="VL" userId="S::vanessa.lee@veryanmed.com::d974803c-22ef-4e42-9f8b-11ddefdf48e8" providerId="AD"/>
  <p188:author id="{85305669-F062-1B7E-59FC-1944D67F8AA5}" name="Brian Chambless" initials="BC" userId="S::brian.chambless@conavi.com::95cf91e7-8cf7-4f7c-b7cc-ab1b8520391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342C7-0B95-4CE5-EC46-F1BDD4953876}" v="2" dt="2023-11-10T14:01:39.845"/>
    <p1510:client id="{791E880E-AAED-4B82-877C-6AEDA7CB53D7}" v="54" vWet="56" dt="2023-11-10T13:36:25.840"/>
    <p1510:client id="{8926AFC2-03A8-FA36-58B4-72667EA61C71}" v="3" dt="2023-11-10T13:51:03.716"/>
    <p1510:client id="{966505C7-7C35-452D-876F-38241FBB2F48}" v="585" dt="2023-11-11T10:48:16.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42" autoAdjust="0"/>
  </p:normalViewPr>
  <p:slideViewPr>
    <p:cSldViewPr snapToGrid="0">
      <p:cViewPr varScale="1">
        <p:scale>
          <a:sx n="57" d="100"/>
          <a:sy n="57" d="100"/>
        </p:scale>
        <p:origin x="99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Lee" userId="S::vanessa.lee@veryanmed.com::d974803c-22ef-4e42-9f8b-11ddefdf48e8" providerId="AD" clId="Web-{8926AFC2-03A8-FA36-58B4-72667EA61C71}"/>
    <pc:docChg chg="modSld">
      <pc:chgData name="Vanessa Lee" userId="S::vanessa.lee@veryanmed.com::d974803c-22ef-4e42-9f8b-11ddefdf48e8" providerId="AD" clId="Web-{8926AFC2-03A8-FA36-58B4-72667EA61C71}" dt="2023-11-10T13:51:03.716" v="4" actId="20577"/>
      <pc:docMkLst>
        <pc:docMk/>
      </pc:docMkLst>
      <pc:sldChg chg="modSp">
        <pc:chgData name="Vanessa Lee" userId="S::vanessa.lee@veryanmed.com::d974803c-22ef-4e42-9f8b-11ddefdf48e8" providerId="AD" clId="Web-{8926AFC2-03A8-FA36-58B4-72667EA61C71}" dt="2023-11-10T13:51:03.716" v="4" actId="20577"/>
        <pc:sldMkLst>
          <pc:docMk/>
          <pc:sldMk cId="1467679356" sldId="262"/>
        </pc:sldMkLst>
        <pc:spChg chg="mod">
          <ac:chgData name="Vanessa Lee" userId="S::vanessa.lee@veryanmed.com::d974803c-22ef-4e42-9f8b-11ddefdf48e8" providerId="AD" clId="Web-{8926AFC2-03A8-FA36-58B4-72667EA61C71}" dt="2023-11-10T13:51:03.716" v="4" actId="20577"/>
          <ac:spMkLst>
            <pc:docMk/>
            <pc:sldMk cId="1467679356" sldId="262"/>
            <ac:spMk id="5" creationId="{D39FD948-95B6-F5D5-0645-5E554EA1E328}"/>
          </ac:spMkLst>
        </pc:spChg>
      </pc:sldChg>
    </pc:docChg>
  </pc:docChgLst>
  <pc:docChgLst>
    <pc:chgData name="Vanessa Lee" userId="S::vanessa.lee@veryanmed.com::d974803c-22ef-4e42-9f8b-11ddefdf48e8" providerId="AD" clId="Web-{092D0F2A-1E61-302F-CF51-6B927040839D}"/>
    <pc:docChg chg="modSld">
      <pc:chgData name="Vanessa Lee" userId="S::vanessa.lee@veryanmed.com::d974803c-22ef-4e42-9f8b-11ddefdf48e8" providerId="AD" clId="Web-{092D0F2A-1E61-302F-CF51-6B927040839D}" dt="2023-11-08T14:26:50.524" v="4" actId="20577"/>
      <pc:docMkLst>
        <pc:docMk/>
      </pc:docMkLst>
      <pc:sldChg chg="modSp">
        <pc:chgData name="Vanessa Lee" userId="S::vanessa.lee@veryanmed.com::d974803c-22ef-4e42-9f8b-11ddefdf48e8" providerId="AD" clId="Web-{092D0F2A-1E61-302F-CF51-6B927040839D}" dt="2023-11-08T14:26:50.524" v="4" actId="20577"/>
        <pc:sldMkLst>
          <pc:docMk/>
          <pc:sldMk cId="2622588881" sldId="3505"/>
        </pc:sldMkLst>
        <pc:spChg chg="mod">
          <ac:chgData name="Vanessa Lee" userId="S::vanessa.lee@veryanmed.com::d974803c-22ef-4e42-9f8b-11ddefdf48e8" providerId="AD" clId="Web-{092D0F2A-1E61-302F-CF51-6B927040839D}" dt="2023-11-08T14:26:50.524" v="4" actId="20577"/>
          <ac:spMkLst>
            <pc:docMk/>
            <pc:sldMk cId="2622588881" sldId="3505"/>
            <ac:spMk id="7" creationId="{F63B596B-FABC-1549-7B03-49587E3D826C}"/>
          </ac:spMkLst>
        </pc:spChg>
      </pc:sldChg>
    </pc:docChg>
  </pc:docChgLst>
  <pc:docChgLst>
    <pc:chgData name="Vanessa Lee" userId="d974803c-22ef-4e42-9f8b-11ddefdf48e8" providerId="ADAL" clId="{966505C7-7C35-452D-876F-38241FBB2F48}"/>
    <pc:docChg chg="undo custSel addSld delSld modSld sldOrd">
      <pc:chgData name="Vanessa Lee" userId="d974803c-22ef-4e42-9f8b-11ddefdf48e8" providerId="ADAL" clId="{966505C7-7C35-452D-876F-38241FBB2F48}" dt="2023-11-11T10:50:17.811" v="719" actId="6549"/>
      <pc:docMkLst>
        <pc:docMk/>
      </pc:docMkLst>
      <pc:sldChg chg="ord">
        <pc:chgData name="Vanessa Lee" userId="d974803c-22ef-4e42-9f8b-11ddefdf48e8" providerId="ADAL" clId="{966505C7-7C35-452D-876F-38241FBB2F48}" dt="2023-11-09T16:50:30.715" v="475"/>
        <pc:sldMkLst>
          <pc:docMk/>
          <pc:sldMk cId="1777104821" sldId="259"/>
        </pc:sldMkLst>
      </pc:sldChg>
      <pc:sldChg chg="modSp mod">
        <pc:chgData name="Vanessa Lee" userId="d974803c-22ef-4e42-9f8b-11ddefdf48e8" providerId="ADAL" clId="{966505C7-7C35-452D-876F-38241FBB2F48}" dt="2023-11-10T13:51:49.439" v="664" actId="27636"/>
        <pc:sldMkLst>
          <pc:docMk/>
          <pc:sldMk cId="1467679356" sldId="262"/>
        </pc:sldMkLst>
        <pc:spChg chg="mod">
          <ac:chgData name="Vanessa Lee" userId="d974803c-22ef-4e42-9f8b-11ddefdf48e8" providerId="ADAL" clId="{966505C7-7C35-452D-876F-38241FBB2F48}" dt="2023-11-10T13:51:49.439" v="664" actId="27636"/>
          <ac:spMkLst>
            <pc:docMk/>
            <pc:sldMk cId="1467679356" sldId="262"/>
            <ac:spMk id="5" creationId="{D39FD948-95B6-F5D5-0645-5E554EA1E328}"/>
          </ac:spMkLst>
        </pc:spChg>
      </pc:sldChg>
      <pc:sldChg chg="modNotesTx">
        <pc:chgData name="Vanessa Lee" userId="d974803c-22ef-4e42-9f8b-11ddefdf48e8" providerId="ADAL" clId="{966505C7-7C35-452D-876F-38241FBB2F48}" dt="2023-11-11T10:50:17.811" v="719" actId="6549"/>
        <pc:sldMkLst>
          <pc:docMk/>
          <pc:sldMk cId="1108326166" sldId="270"/>
        </pc:sldMkLst>
      </pc:sldChg>
      <pc:sldChg chg="modNotesTx">
        <pc:chgData name="Vanessa Lee" userId="d974803c-22ef-4e42-9f8b-11ddefdf48e8" providerId="ADAL" clId="{966505C7-7C35-452D-876F-38241FBB2F48}" dt="2023-11-11T10:49:15.868" v="694" actId="20577"/>
        <pc:sldMkLst>
          <pc:docMk/>
          <pc:sldMk cId="2908604107" sldId="276"/>
        </pc:sldMkLst>
      </pc:sldChg>
      <pc:sldChg chg="modNotesTx">
        <pc:chgData name="Vanessa Lee" userId="d974803c-22ef-4e42-9f8b-11ddefdf48e8" providerId="ADAL" clId="{966505C7-7C35-452D-876F-38241FBB2F48}" dt="2023-11-11T10:49:32.241" v="695" actId="6549"/>
        <pc:sldMkLst>
          <pc:docMk/>
          <pc:sldMk cId="3843595838" sldId="277"/>
        </pc:sldMkLst>
      </pc:sldChg>
      <pc:sldChg chg="modNotesTx">
        <pc:chgData name="Vanessa Lee" userId="d974803c-22ef-4e42-9f8b-11ddefdf48e8" providerId="ADAL" clId="{966505C7-7C35-452D-876F-38241FBB2F48}" dt="2023-11-11T10:48:39.028" v="669" actId="20577"/>
        <pc:sldMkLst>
          <pc:docMk/>
          <pc:sldMk cId="328585172" sldId="278"/>
        </pc:sldMkLst>
      </pc:sldChg>
      <pc:sldChg chg="modNotesTx">
        <pc:chgData name="Vanessa Lee" userId="d974803c-22ef-4e42-9f8b-11ddefdf48e8" providerId="ADAL" clId="{966505C7-7C35-452D-876F-38241FBB2F48}" dt="2023-11-09T16:38:23.958" v="15" actId="20577"/>
        <pc:sldMkLst>
          <pc:docMk/>
          <pc:sldMk cId="3741432802" sldId="3504"/>
        </pc:sldMkLst>
      </pc:sldChg>
      <pc:sldChg chg="ord modNotesTx">
        <pc:chgData name="Vanessa Lee" userId="d974803c-22ef-4e42-9f8b-11ddefdf48e8" providerId="ADAL" clId="{966505C7-7C35-452D-876F-38241FBB2F48}" dt="2023-11-09T16:50:35.473" v="477"/>
        <pc:sldMkLst>
          <pc:docMk/>
          <pc:sldMk cId="2622588881" sldId="3505"/>
        </pc:sldMkLst>
      </pc:sldChg>
      <pc:sldChg chg="del">
        <pc:chgData name="Vanessa Lee" userId="d974803c-22ef-4e42-9f8b-11ddefdf48e8" providerId="ADAL" clId="{966505C7-7C35-452D-876F-38241FBB2F48}" dt="2023-11-10T08:40:16.069" v="584" actId="47"/>
        <pc:sldMkLst>
          <pc:docMk/>
          <pc:sldMk cId="2559298582" sldId="3506"/>
        </pc:sldMkLst>
      </pc:sldChg>
      <pc:sldChg chg="modNotesTx">
        <pc:chgData name="Vanessa Lee" userId="d974803c-22ef-4e42-9f8b-11ddefdf48e8" providerId="ADAL" clId="{966505C7-7C35-452D-876F-38241FBB2F48}" dt="2023-11-10T08:44:11.843" v="649" actId="313"/>
        <pc:sldMkLst>
          <pc:docMk/>
          <pc:sldMk cId="2245574441" sldId="3507"/>
        </pc:sldMkLst>
      </pc:sldChg>
      <pc:sldChg chg="addSp delSp modSp new mod modAnim">
        <pc:chgData name="Vanessa Lee" userId="d974803c-22ef-4e42-9f8b-11ddefdf48e8" providerId="ADAL" clId="{966505C7-7C35-452D-876F-38241FBB2F48}" dt="2023-11-10T08:38:08.743" v="575" actId="1076"/>
        <pc:sldMkLst>
          <pc:docMk/>
          <pc:sldMk cId="560575184" sldId="3508"/>
        </pc:sldMkLst>
        <pc:spChg chg="del">
          <ac:chgData name="Vanessa Lee" userId="d974803c-22ef-4e42-9f8b-11ddefdf48e8" providerId="ADAL" clId="{966505C7-7C35-452D-876F-38241FBB2F48}" dt="2023-11-09T16:33:55.728" v="2" actId="478"/>
          <ac:spMkLst>
            <pc:docMk/>
            <pc:sldMk cId="560575184" sldId="3508"/>
            <ac:spMk id="2" creationId="{23198565-2580-E3A4-D9C3-52785F3D6AE9}"/>
          </ac:spMkLst>
        </pc:spChg>
        <pc:spChg chg="del">
          <ac:chgData name="Vanessa Lee" userId="d974803c-22ef-4e42-9f8b-11ddefdf48e8" providerId="ADAL" clId="{966505C7-7C35-452D-876F-38241FBB2F48}" dt="2023-11-09T16:34:23.594" v="3" actId="931"/>
          <ac:spMkLst>
            <pc:docMk/>
            <pc:sldMk cId="560575184" sldId="3508"/>
            <ac:spMk id="3" creationId="{32BF1536-A0ED-4DFC-1347-7ECA2734C589}"/>
          </ac:spMkLst>
        </pc:spChg>
        <pc:spChg chg="add mod">
          <ac:chgData name="Vanessa Lee" userId="d974803c-22ef-4e42-9f8b-11ddefdf48e8" providerId="ADAL" clId="{966505C7-7C35-452D-876F-38241FBB2F48}" dt="2023-11-10T08:33:21.496" v="550" actId="20577"/>
          <ac:spMkLst>
            <pc:docMk/>
            <pc:sldMk cId="560575184" sldId="3508"/>
            <ac:spMk id="4" creationId="{D153CFFA-175C-6FC2-E3B2-A49026B2E40B}"/>
          </ac:spMkLst>
        </pc:spChg>
        <pc:spChg chg="add del mod">
          <ac:chgData name="Vanessa Lee" userId="d974803c-22ef-4e42-9f8b-11ddefdf48e8" providerId="ADAL" clId="{966505C7-7C35-452D-876F-38241FBB2F48}" dt="2023-11-09T16:59:09.022" v="526" actId="478"/>
          <ac:spMkLst>
            <pc:docMk/>
            <pc:sldMk cId="560575184" sldId="3508"/>
            <ac:spMk id="8" creationId="{D2DF6978-25A5-E196-941D-65BA96029F31}"/>
          </ac:spMkLst>
        </pc:spChg>
        <pc:picChg chg="add del mod">
          <ac:chgData name="Vanessa Lee" userId="d974803c-22ef-4e42-9f8b-11ddefdf48e8" providerId="ADAL" clId="{966505C7-7C35-452D-876F-38241FBB2F48}" dt="2023-11-09T16:36:25.995" v="11" actId="478"/>
          <ac:picMkLst>
            <pc:docMk/>
            <pc:sldMk cId="560575184" sldId="3508"/>
            <ac:picMk id="6" creationId="{31411EF5-FB0A-F4DE-551C-B88D8FAB0F40}"/>
          </ac:picMkLst>
        </pc:picChg>
        <pc:picChg chg="add del mod modCrop">
          <ac:chgData name="Vanessa Lee" userId="d974803c-22ef-4e42-9f8b-11ddefdf48e8" providerId="ADAL" clId="{966505C7-7C35-452D-876F-38241FBB2F48}" dt="2023-11-09T17:04:46.299" v="533" actId="478"/>
          <ac:picMkLst>
            <pc:docMk/>
            <pc:sldMk cId="560575184" sldId="3508"/>
            <ac:picMk id="10" creationId="{1D70AD9B-7920-877C-BA25-6616ADA58EF7}"/>
          </ac:picMkLst>
        </pc:picChg>
        <pc:picChg chg="add mod modCrop">
          <ac:chgData name="Vanessa Lee" userId="d974803c-22ef-4e42-9f8b-11ddefdf48e8" providerId="ADAL" clId="{966505C7-7C35-452D-876F-38241FBB2F48}" dt="2023-11-10T08:37:58.769" v="574" actId="1076"/>
          <ac:picMkLst>
            <pc:docMk/>
            <pc:sldMk cId="560575184" sldId="3508"/>
            <ac:picMk id="12" creationId="{E512CAB3-7067-70FB-76E7-FDD858FFBD2E}"/>
          </ac:picMkLst>
        </pc:picChg>
        <pc:picChg chg="add mod modCrop">
          <ac:chgData name="Vanessa Lee" userId="d974803c-22ef-4e42-9f8b-11ddefdf48e8" providerId="ADAL" clId="{966505C7-7C35-452D-876F-38241FBB2F48}" dt="2023-11-10T08:38:08.743" v="575" actId="1076"/>
          <ac:picMkLst>
            <pc:docMk/>
            <pc:sldMk cId="560575184" sldId="3508"/>
            <ac:picMk id="13" creationId="{BE60D48E-BAB2-BE67-92BC-19CB9335D83C}"/>
          </ac:picMkLst>
        </pc:picChg>
      </pc:sldChg>
      <pc:sldChg chg="addSp delSp modSp add mod modAnim">
        <pc:chgData name="Vanessa Lee" userId="d974803c-22ef-4e42-9f8b-11ddefdf48e8" providerId="ADAL" clId="{966505C7-7C35-452D-876F-38241FBB2F48}" dt="2023-11-10T08:39:41.360" v="583"/>
        <pc:sldMkLst>
          <pc:docMk/>
          <pc:sldMk cId="1653586339" sldId="3509"/>
        </pc:sldMkLst>
        <pc:spChg chg="mod">
          <ac:chgData name="Vanessa Lee" userId="d974803c-22ef-4e42-9f8b-11ddefdf48e8" providerId="ADAL" clId="{966505C7-7C35-452D-876F-38241FBB2F48}" dt="2023-11-10T08:36:46.569" v="567" actId="14100"/>
          <ac:spMkLst>
            <pc:docMk/>
            <pc:sldMk cId="1653586339" sldId="3509"/>
            <ac:spMk id="4" creationId="{D153CFFA-175C-6FC2-E3B2-A49026B2E40B}"/>
          </ac:spMkLst>
        </pc:spChg>
        <pc:spChg chg="del">
          <ac:chgData name="Vanessa Lee" userId="d974803c-22ef-4e42-9f8b-11ddefdf48e8" providerId="ADAL" clId="{966505C7-7C35-452D-876F-38241FBB2F48}" dt="2023-11-09T16:59:02.926" v="523" actId="478"/>
          <ac:spMkLst>
            <pc:docMk/>
            <pc:sldMk cId="1653586339" sldId="3509"/>
            <ac:spMk id="8" creationId="{D2DF6978-25A5-E196-941D-65BA96029F31}"/>
          </ac:spMkLst>
        </pc:spChg>
        <pc:picChg chg="add mod modCrop">
          <ac:chgData name="Vanessa Lee" userId="d974803c-22ef-4e42-9f8b-11ddefdf48e8" providerId="ADAL" clId="{966505C7-7C35-452D-876F-38241FBB2F48}" dt="2023-11-10T08:38:17.284" v="576" actId="1076"/>
          <ac:picMkLst>
            <pc:docMk/>
            <pc:sldMk cId="1653586339" sldId="3509"/>
            <ac:picMk id="3" creationId="{1B483374-515D-D13C-DD8F-ABC88F3A8C0A}"/>
          </ac:picMkLst>
        </pc:picChg>
        <pc:picChg chg="add mod modCrop">
          <ac:chgData name="Vanessa Lee" userId="d974803c-22ef-4e42-9f8b-11ddefdf48e8" providerId="ADAL" clId="{966505C7-7C35-452D-876F-38241FBB2F48}" dt="2023-11-10T08:39:09.509" v="582" actId="1076"/>
          <ac:picMkLst>
            <pc:docMk/>
            <pc:sldMk cId="1653586339" sldId="3509"/>
            <ac:picMk id="5" creationId="{CA900ACF-7873-B92F-C53A-0DD96DC7FF80}"/>
          </ac:picMkLst>
        </pc:picChg>
      </pc:sldChg>
    </pc:docChg>
  </pc:docChgLst>
  <pc:docChgLst>
    <pc:chgData name="Brian Chambless" userId="S::brian.chambless@veryanmed.com::9adc511e-18c4-4941-8739-86b77c1cf2c8" providerId="AD" clId="Web-{243342C7-0B95-4CE5-EC46-F1BDD4953876}"/>
    <pc:docChg chg="modSld">
      <pc:chgData name="Brian Chambless" userId="S::brian.chambless@veryanmed.com::9adc511e-18c4-4941-8739-86b77c1cf2c8" providerId="AD" clId="Web-{243342C7-0B95-4CE5-EC46-F1BDD4953876}" dt="2023-11-10T14:01:37.095" v="818"/>
      <pc:docMkLst>
        <pc:docMk/>
      </pc:docMkLst>
      <pc:sldChg chg="modNotes">
        <pc:chgData name="Brian Chambless" userId="S::brian.chambless@veryanmed.com::9adc511e-18c4-4941-8739-86b77c1cf2c8" providerId="AD" clId="Web-{243342C7-0B95-4CE5-EC46-F1BDD4953876}" dt="2023-11-10T13:49:06.647" v="521"/>
        <pc:sldMkLst>
          <pc:docMk/>
          <pc:sldMk cId="328585172" sldId="278"/>
        </pc:sldMkLst>
      </pc:sldChg>
      <pc:sldChg chg="modNotes">
        <pc:chgData name="Brian Chambless" userId="S::brian.chambless@veryanmed.com::9adc511e-18c4-4941-8739-86b77c1cf2c8" providerId="AD" clId="Web-{243342C7-0B95-4CE5-EC46-F1BDD4953876}" dt="2023-11-10T13:52:23.169" v="523"/>
        <pc:sldMkLst>
          <pc:docMk/>
          <pc:sldMk cId="2622588881" sldId="3505"/>
        </pc:sldMkLst>
      </pc:sldChg>
      <pc:sldChg chg="modNotes">
        <pc:chgData name="Brian Chambless" userId="S::brian.chambless@veryanmed.com::9adc511e-18c4-4941-8739-86b77c1cf2c8" providerId="AD" clId="Web-{243342C7-0B95-4CE5-EC46-F1BDD4953876}" dt="2023-11-10T14:00:31.999" v="731"/>
        <pc:sldMkLst>
          <pc:docMk/>
          <pc:sldMk cId="560575184" sldId="3508"/>
        </pc:sldMkLst>
      </pc:sldChg>
      <pc:sldChg chg="modNotes">
        <pc:chgData name="Brian Chambless" userId="S::brian.chambless@veryanmed.com::9adc511e-18c4-4941-8739-86b77c1cf2c8" providerId="AD" clId="Web-{243342C7-0B95-4CE5-EC46-F1BDD4953876}" dt="2023-11-10T14:01:37.095" v="818"/>
        <pc:sldMkLst>
          <pc:docMk/>
          <pc:sldMk cId="1653586339" sldId="3509"/>
        </pc:sldMkLst>
      </pc:sldChg>
    </pc:docChg>
  </pc:docChgLst>
  <pc:docChgLst>
    <pc:chgData name="Amy Yip" userId="216c7e50-5d68-4349-8836-306fa201770f" providerId="ADAL" clId="{791E880E-AAED-4B82-877C-6AEDA7CB53D7}"/>
    <pc:docChg chg="undo redo custSel modSld">
      <pc:chgData name="Amy Yip" userId="216c7e50-5d68-4349-8836-306fa201770f" providerId="ADAL" clId="{791E880E-AAED-4B82-877C-6AEDA7CB53D7}" dt="2023-11-10T13:03:47.800" v="1482" actId="1036"/>
      <pc:docMkLst>
        <pc:docMk/>
      </pc:docMkLst>
      <pc:sldChg chg="modSp mod">
        <pc:chgData name="Amy Yip" userId="216c7e50-5d68-4349-8836-306fa201770f" providerId="ADAL" clId="{791E880E-AAED-4B82-877C-6AEDA7CB53D7}" dt="2023-11-09T16:07:48.528" v="1450" actId="20577"/>
        <pc:sldMkLst>
          <pc:docMk/>
          <pc:sldMk cId="3818051962" sldId="256"/>
        </pc:sldMkLst>
        <pc:spChg chg="mod">
          <ac:chgData name="Amy Yip" userId="216c7e50-5d68-4349-8836-306fa201770f" providerId="ADAL" clId="{791E880E-AAED-4B82-877C-6AEDA7CB53D7}" dt="2023-11-09T16:07:48.528" v="1450" actId="20577"/>
          <ac:spMkLst>
            <pc:docMk/>
            <pc:sldMk cId="3818051962" sldId="256"/>
            <ac:spMk id="2" creationId="{9B3E406E-92A2-8764-81A5-43D7B2947759}"/>
          </ac:spMkLst>
        </pc:spChg>
      </pc:sldChg>
      <pc:sldChg chg="modSp mod modNotesTx">
        <pc:chgData name="Amy Yip" userId="216c7e50-5d68-4349-8836-306fa201770f" providerId="ADAL" clId="{791E880E-AAED-4B82-877C-6AEDA7CB53D7}" dt="2023-11-09T15:19:07.028" v="1122" actId="20577"/>
        <pc:sldMkLst>
          <pc:docMk/>
          <pc:sldMk cId="1777104821" sldId="259"/>
        </pc:sldMkLst>
        <pc:spChg chg="mod">
          <ac:chgData name="Amy Yip" userId="216c7e50-5d68-4349-8836-306fa201770f" providerId="ADAL" clId="{791E880E-AAED-4B82-877C-6AEDA7CB53D7}" dt="2023-11-09T15:19:07.028" v="1122" actId="20577"/>
          <ac:spMkLst>
            <pc:docMk/>
            <pc:sldMk cId="1777104821" sldId="259"/>
            <ac:spMk id="8" creationId="{957DD79F-739E-DAD7-D1E1-6BC19DE852F1}"/>
          </ac:spMkLst>
        </pc:spChg>
      </pc:sldChg>
      <pc:sldChg chg="modSp mod">
        <pc:chgData name="Amy Yip" userId="216c7e50-5d68-4349-8836-306fa201770f" providerId="ADAL" clId="{791E880E-AAED-4B82-877C-6AEDA7CB53D7}" dt="2023-11-10T13:02:39.092" v="1471" actId="20577"/>
        <pc:sldMkLst>
          <pc:docMk/>
          <pc:sldMk cId="1467679356" sldId="262"/>
        </pc:sldMkLst>
        <pc:spChg chg="mod">
          <ac:chgData name="Amy Yip" userId="216c7e50-5d68-4349-8836-306fa201770f" providerId="ADAL" clId="{791E880E-AAED-4B82-877C-6AEDA7CB53D7}" dt="2023-11-10T13:02:39.092" v="1471" actId="20577"/>
          <ac:spMkLst>
            <pc:docMk/>
            <pc:sldMk cId="1467679356" sldId="262"/>
            <ac:spMk id="5" creationId="{D39FD948-95B6-F5D5-0645-5E554EA1E328}"/>
          </ac:spMkLst>
        </pc:spChg>
      </pc:sldChg>
      <pc:sldChg chg="modNotesTx">
        <pc:chgData name="Amy Yip" userId="216c7e50-5d68-4349-8836-306fa201770f" providerId="ADAL" clId="{791E880E-AAED-4B82-877C-6AEDA7CB53D7}" dt="2023-11-09T15:50:31.982" v="1341" actId="20577"/>
        <pc:sldMkLst>
          <pc:docMk/>
          <pc:sldMk cId="1108326166" sldId="270"/>
        </pc:sldMkLst>
      </pc:sldChg>
      <pc:sldChg chg="modNotesTx">
        <pc:chgData name="Amy Yip" userId="216c7e50-5d68-4349-8836-306fa201770f" providerId="ADAL" clId="{791E880E-AAED-4B82-877C-6AEDA7CB53D7}" dt="2023-11-09T11:45:23.752" v="444" actId="20577"/>
        <pc:sldMkLst>
          <pc:docMk/>
          <pc:sldMk cId="2908604107" sldId="276"/>
        </pc:sldMkLst>
      </pc:sldChg>
      <pc:sldChg chg="addSp modSp mod modAnim modNotesTx">
        <pc:chgData name="Amy Yip" userId="216c7e50-5d68-4349-8836-306fa201770f" providerId="ADAL" clId="{791E880E-AAED-4B82-877C-6AEDA7CB53D7}" dt="2023-11-10T13:03:47.800" v="1482" actId="1036"/>
        <pc:sldMkLst>
          <pc:docMk/>
          <pc:sldMk cId="3843595838" sldId="277"/>
        </pc:sldMkLst>
        <pc:spChg chg="mod">
          <ac:chgData name="Amy Yip" userId="216c7e50-5d68-4349-8836-306fa201770f" providerId="ADAL" clId="{791E880E-AAED-4B82-877C-6AEDA7CB53D7}" dt="2023-11-09T15:17:43.491" v="1120" actId="20577"/>
          <ac:spMkLst>
            <pc:docMk/>
            <pc:sldMk cId="3843595838" sldId="277"/>
            <ac:spMk id="3" creationId="{4F821DC3-CD17-24C2-0EE8-68BDAB2A7474}"/>
          </ac:spMkLst>
        </pc:spChg>
        <pc:spChg chg="add mod">
          <ac:chgData name="Amy Yip" userId="216c7e50-5d68-4349-8836-306fa201770f" providerId="ADAL" clId="{791E880E-AAED-4B82-877C-6AEDA7CB53D7}" dt="2023-11-10T13:03:47.800" v="1482" actId="1036"/>
          <ac:spMkLst>
            <pc:docMk/>
            <pc:sldMk cId="3843595838" sldId="277"/>
            <ac:spMk id="7" creationId="{093E444D-3543-DA14-7478-288E063BD15D}"/>
          </ac:spMkLst>
        </pc:spChg>
        <pc:graphicFrameChg chg="modGraphic">
          <ac:chgData name="Amy Yip" userId="216c7e50-5d68-4349-8836-306fa201770f" providerId="ADAL" clId="{791E880E-AAED-4B82-877C-6AEDA7CB53D7}" dt="2023-11-09T15:17:40.497" v="1119" actId="20577"/>
          <ac:graphicFrameMkLst>
            <pc:docMk/>
            <pc:sldMk cId="3843595838" sldId="277"/>
            <ac:graphicFrameMk id="5" creationId="{AEFB4F71-484F-6333-25F7-B11C298576C0}"/>
          </ac:graphicFrameMkLst>
        </pc:graphicFrameChg>
      </pc:sldChg>
      <pc:sldChg chg="modSp mod modNotesTx">
        <pc:chgData name="Amy Yip" userId="216c7e50-5d68-4349-8836-306fa201770f" providerId="ADAL" clId="{791E880E-AAED-4B82-877C-6AEDA7CB53D7}" dt="2023-11-09T15:29:32.309" v="1140"/>
        <pc:sldMkLst>
          <pc:docMk/>
          <pc:sldMk cId="3741432802" sldId="3504"/>
        </pc:sldMkLst>
        <pc:spChg chg="mod">
          <ac:chgData name="Amy Yip" userId="216c7e50-5d68-4349-8836-306fa201770f" providerId="ADAL" clId="{791E880E-AAED-4B82-877C-6AEDA7CB53D7}" dt="2023-11-09T15:19:50.254" v="1139" actId="20577"/>
          <ac:spMkLst>
            <pc:docMk/>
            <pc:sldMk cId="3741432802" sldId="3504"/>
            <ac:spMk id="3" creationId="{B5654B66-66B9-165B-407C-4C097B47BE59}"/>
          </ac:spMkLst>
        </pc:spChg>
      </pc:sldChg>
      <pc:sldChg chg="modSp mod modNotesTx">
        <pc:chgData name="Amy Yip" userId="216c7e50-5d68-4349-8836-306fa201770f" providerId="ADAL" clId="{791E880E-AAED-4B82-877C-6AEDA7CB53D7}" dt="2023-11-09T15:53:01.784" v="1374" actId="20577"/>
        <pc:sldMkLst>
          <pc:docMk/>
          <pc:sldMk cId="2622588881" sldId="3505"/>
        </pc:sldMkLst>
        <pc:spChg chg="mod">
          <ac:chgData name="Amy Yip" userId="216c7e50-5d68-4349-8836-306fa201770f" providerId="ADAL" clId="{791E880E-AAED-4B82-877C-6AEDA7CB53D7}" dt="2023-11-09T15:19:16.172" v="1126" actId="20577"/>
          <ac:spMkLst>
            <pc:docMk/>
            <pc:sldMk cId="2622588881" sldId="3505"/>
            <ac:spMk id="2" creationId="{08A58D31-F13E-B493-F216-2F829B605272}"/>
          </ac:spMkLst>
        </pc:spChg>
        <pc:graphicFrameChg chg="modGraphic">
          <ac:chgData name="Amy Yip" userId="216c7e50-5d68-4349-8836-306fa201770f" providerId="ADAL" clId="{791E880E-AAED-4B82-877C-6AEDA7CB53D7}" dt="2023-11-09T15:19:13.295" v="1124" actId="20577"/>
          <ac:graphicFrameMkLst>
            <pc:docMk/>
            <pc:sldMk cId="2622588881" sldId="3505"/>
            <ac:graphicFrameMk id="9" creationId="{3FF308D4-84C4-0FE4-92D8-A2583CEDCE0F}"/>
          </ac:graphicFrameMkLst>
        </pc:graphicFrameChg>
      </pc:sldChg>
      <pc:sldChg chg="modSp mod modNotesTx">
        <pc:chgData name="Amy Yip" userId="216c7e50-5d68-4349-8836-306fa201770f" providerId="ADAL" clId="{791E880E-AAED-4B82-877C-6AEDA7CB53D7}" dt="2023-11-09T16:34:10.775" v="1451" actId="20577"/>
        <pc:sldMkLst>
          <pc:docMk/>
          <pc:sldMk cId="2559298582" sldId="3506"/>
        </pc:sldMkLst>
        <pc:spChg chg="mod">
          <ac:chgData name="Amy Yip" userId="216c7e50-5d68-4349-8836-306fa201770f" providerId="ADAL" clId="{791E880E-AAED-4B82-877C-6AEDA7CB53D7}" dt="2023-11-09T15:19:25.536" v="1130" actId="20577"/>
          <ac:spMkLst>
            <pc:docMk/>
            <pc:sldMk cId="2559298582" sldId="3506"/>
            <ac:spMk id="13" creationId="{88BBF8D4-3316-27CB-89EA-1B4D05A7B0B6}"/>
          </ac:spMkLst>
        </pc:spChg>
        <pc:spChg chg="mod">
          <ac:chgData name="Amy Yip" userId="216c7e50-5d68-4349-8836-306fa201770f" providerId="ADAL" clId="{791E880E-AAED-4B82-877C-6AEDA7CB53D7}" dt="2023-11-09T15:19:22.038" v="1128" actId="20577"/>
          <ac:spMkLst>
            <pc:docMk/>
            <pc:sldMk cId="2559298582" sldId="3506"/>
            <ac:spMk id="14" creationId="{9E93FD3F-A692-0095-CA23-F42A5B5FDB47}"/>
          </ac:spMkLst>
        </pc:spChg>
        <pc:spChg chg="mod">
          <ac:chgData name="Amy Yip" userId="216c7e50-5d68-4349-8836-306fa201770f" providerId="ADAL" clId="{791E880E-AAED-4B82-877C-6AEDA7CB53D7}" dt="2023-11-09T15:19:28.279" v="1132" actId="20577"/>
          <ac:spMkLst>
            <pc:docMk/>
            <pc:sldMk cId="2559298582" sldId="3506"/>
            <ac:spMk id="15" creationId="{7AF36661-FA5F-65EA-4E53-578AD496B30A}"/>
          </ac:spMkLst>
        </pc:spChg>
        <pc:spChg chg="mod">
          <ac:chgData name="Amy Yip" userId="216c7e50-5d68-4349-8836-306fa201770f" providerId="ADAL" clId="{791E880E-AAED-4B82-877C-6AEDA7CB53D7}" dt="2023-11-09T15:19:31.463" v="1134" actId="20577"/>
          <ac:spMkLst>
            <pc:docMk/>
            <pc:sldMk cId="2559298582" sldId="3506"/>
            <ac:spMk id="23" creationId="{ED2B3C85-1165-5A2D-EF7C-BCF9DFF1F8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0755E-7017-4F21-9467-ECFFFD039236}" type="datetimeFigureOut">
              <a:rPr lang="en-GB" smtClean="0"/>
              <a:t>11/11/2023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FB38B-986B-41E2-966E-2DD4EB5D18D6}" type="slidenum">
              <a:rPr lang="en-GB" smtClean="0"/>
              <a:t>‹#›</a:t>
            </a:fld>
            <a:endParaRPr lang="en-GB"/>
          </a:p>
        </p:txBody>
      </p:sp>
    </p:spTree>
    <p:extLst>
      <p:ext uri="{BB962C8B-B14F-4D97-AF65-F5344CB8AC3E}">
        <p14:creationId xmlns:p14="http://schemas.microsoft.com/office/powerpoint/2010/main" val="37299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DC96B4-E378-4BC5-972E-C0FDD178C5A1}" type="slidenum">
              <a:rPr lang="en-GB" smtClean="0"/>
              <a:t>2</a:t>
            </a:fld>
            <a:endParaRPr lang="en-GB"/>
          </a:p>
        </p:txBody>
      </p:sp>
    </p:spTree>
    <p:extLst>
      <p:ext uri="{BB962C8B-B14F-4D97-AF65-F5344CB8AC3E}">
        <p14:creationId xmlns:p14="http://schemas.microsoft.com/office/powerpoint/2010/main" val="34517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ea typeface="Calibri"/>
                <a:cs typeface="Calibri"/>
              </a:rPr>
              <a:t>When taking these inputs and outcomes into consideration, you can see in this sensitivity analysis that BioMimics3D proves to be more effective clinically and less costly in nearly 87% of cases when compared to BMS</a:t>
            </a:r>
          </a:p>
        </p:txBody>
      </p:sp>
      <p:sp>
        <p:nvSpPr>
          <p:cNvPr id="4" name="Slide Number Placeholder 3"/>
          <p:cNvSpPr>
            <a:spLocks noGrp="1"/>
          </p:cNvSpPr>
          <p:nvPr>
            <p:ph type="sldNum" sz="quarter" idx="5"/>
          </p:nvPr>
        </p:nvSpPr>
        <p:spPr/>
        <p:txBody>
          <a:bodyPr/>
          <a:lstStyle/>
          <a:p>
            <a:fld id="{E76FB38B-986B-41E2-966E-2DD4EB5D18D6}" type="slidenum">
              <a:rPr lang="en-GB" smtClean="0"/>
              <a:t>11</a:t>
            </a:fld>
            <a:endParaRPr lang="en-GB"/>
          </a:p>
        </p:txBody>
      </p:sp>
    </p:spTree>
    <p:extLst>
      <p:ext uri="{BB962C8B-B14F-4D97-AF65-F5344CB8AC3E}">
        <p14:creationId xmlns:p14="http://schemas.microsoft.com/office/powerpoint/2010/main" val="327912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Similarly, </a:t>
            </a:r>
            <a:r>
              <a:rPr lang="en-US" err="1">
                <a:ea typeface="Calibri"/>
                <a:cs typeface="Calibri"/>
              </a:rPr>
              <a:t>BioMimics</a:t>
            </a:r>
            <a:r>
              <a:rPr lang="en-US">
                <a:ea typeface="Calibri"/>
                <a:cs typeface="Calibri"/>
              </a:rPr>
              <a:t> shows more effective and cost efficient outcomes in more than 70% of cases when compared to </a:t>
            </a:r>
            <a:r>
              <a:rPr lang="en-US" err="1">
                <a:ea typeface="Calibri"/>
                <a:cs typeface="Calibri"/>
              </a:rPr>
              <a:t>Zilver</a:t>
            </a:r>
            <a:r>
              <a:rPr lang="en-US">
                <a:ea typeface="Calibri"/>
                <a:cs typeface="Calibri"/>
              </a:rPr>
              <a:t> PTX</a:t>
            </a:r>
          </a:p>
        </p:txBody>
      </p:sp>
      <p:sp>
        <p:nvSpPr>
          <p:cNvPr id="4" name="Slide Number Placeholder 3"/>
          <p:cNvSpPr>
            <a:spLocks noGrp="1"/>
          </p:cNvSpPr>
          <p:nvPr>
            <p:ph type="sldNum" sz="quarter" idx="5"/>
          </p:nvPr>
        </p:nvSpPr>
        <p:spPr/>
        <p:txBody>
          <a:bodyPr/>
          <a:lstStyle/>
          <a:p>
            <a:fld id="{E76FB38B-986B-41E2-966E-2DD4EB5D18D6}" type="slidenum">
              <a:rPr lang="en-GB" smtClean="0"/>
              <a:t>12</a:t>
            </a:fld>
            <a:endParaRPr lang="en-GB"/>
          </a:p>
        </p:txBody>
      </p:sp>
    </p:spTree>
    <p:extLst>
      <p:ext uri="{BB962C8B-B14F-4D97-AF65-F5344CB8AC3E}">
        <p14:creationId xmlns:p14="http://schemas.microsoft.com/office/powerpoint/2010/main" val="283753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5DC96B4-E378-4BC5-972E-C0FDD178C5A1}" type="slidenum">
              <a:rPr lang="en-GB" smtClean="0"/>
              <a:t>13</a:t>
            </a:fld>
            <a:endParaRPr lang="en-GB"/>
          </a:p>
        </p:txBody>
      </p:sp>
    </p:spTree>
    <p:extLst>
      <p:ext uri="{BB962C8B-B14F-4D97-AF65-F5344CB8AC3E}">
        <p14:creationId xmlns:p14="http://schemas.microsoft.com/office/powerpoint/2010/main" val="408489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know, the management of PAD is a significant problem globally.  Recent studies show the incidence of PAD in the US has nearly doubled in a 15 year window</a:t>
            </a:r>
          </a:p>
          <a:p>
            <a:pPr marL="171450" indent="-171450">
              <a:buFont typeface="Arial" panose="020B0604020202020204" pitchFamily="34" charset="0"/>
              <a:buChar char="•"/>
            </a:pPr>
            <a:r>
              <a:rPr lang="en-US" dirty="0">
                <a:ea typeface="Calibri" panose="020F0502020204030204"/>
                <a:cs typeface="Calibri" panose="020F0502020204030204"/>
              </a:rPr>
              <a:t>The femoropopliteal segment remains one of the most challenging segments to treat, due to the dynamic nature of the artery and the complexity of disease</a:t>
            </a:r>
          </a:p>
          <a:p>
            <a:pPr marL="171450" indent="-171450">
              <a:buFont typeface="Arial" panose="020B0604020202020204" pitchFamily="34" charset="0"/>
              <a:buChar char="•"/>
            </a:pPr>
            <a:r>
              <a:rPr lang="en-US" dirty="0">
                <a:ea typeface="Calibri" panose="020F0502020204030204"/>
                <a:cs typeface="Calibri" panose="020F0502020204030204"/>
              </a:rPr>
              <a:t>Unfortunately, there are little data available for complex lesions beyond a year, but we know that these complex lesions drive a significant increase in costs</a:t>
            </a:r>
          </a:p>
          <a:p>
            <a:pPr marL="171450" indent="-171450">
              <a:buFont typeface="Arial" panose="020B0604020202020204" pitchFamily="34" charset="0"/>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5DC96B4-E378-4BC5-972E-C0FDD178C5A1}" type="slidenum">
              <a:rPr lang="en-GB" smtClean="0"/>
              <a:t>3</a:t>
            </a:fld>
            <a:endParaRPr lang="en-GB"/>
          </a:p>
        </p:txBody>
      </p:sp>
    </p:spTree>
    <p:extLst>
      <p:ext uri="{BB962C8B-B14F-4D97-AF65-F5344CB8AC3E}">
        <p14:creationId xmlns:p14="http://schemas.microsoft.com/office/powerpoint/2010/main" val="8093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Traditional BMS lack durability in their results for complex lesions, whereas DES offers some promise but there is very limited data. </a:t>
            </a:r>
            <a:r>
              <a:rPr lang="en-US"/>
              <a:t>BioMimics 3D incorporates a unique, helical centerline design that may address some of the challenges other platforms face, and in a cost-effective manner</a:t>
            </a:r>
            <a:endParaRPr lang="en-GB"/>
          </a:p>
          <a:p>
            <a:endParaRPr lang="en-GB"/>
          </a:p>
          <a:p>
            <a:endParaRPr lang="en-GB"/>
          </a:p>
        </p:txBody>
      </p:sp>
      <p:sp>
        <p:nvSpPr>
          <p:cNvPr id="4" name="Slide Number Placeholder 3"/>
          <p:cNvSpPr>
            <a:spLocks noGrp="1"/>
          </p:cNvSpPr>
          <p:nvPr>
            <p:ph type="sldNum" sz="quarter" idx="5"/>
          </p:nvPr>
        </p:nvSpPr>
        <p:spPr/>
        <p:txBody>
          <a:bodyPr/>
          <a:lstStyle/>
          <a:p>
            <a:fld id="{25DC96B4-E378-4BC5-972E-C0FDD178C5A1}" type="slidenum">
              <a:rPr lang="en-GB" smtClean="0"/>
              <a:t>4</a:t>
            </a:fld>
            <a:endParaRPr lang="en-GB"/>
          </a:p>
        </p:txBody>
      </p:sp>
    </p:spTree>
    <p:extLst>
      <p:ext uri="{BB962C8B-B14F-4D97-AF65-F5344CB8AC3E}">
        <p14:creationId xmlns:p14="http://schemas.microsoft.com/office/powerpoint/2010/main" val="258579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design differentiator for BioMimics is the 3D helical centreline of the stent which after implantation is imposed onto the artery, improving biomechanical compatibility and inducing laminar swirling flow</a:t>
            </a:r>
            <a:endParaRPr lang="en-GB"/>
          </a:p>
        </p:txBody>
      </p:sp>
      <p:sp>
        <p:nvSpPr>
          <p:cNvPr id="4" name="Slide Number Placeholder 3"/>
          <p:cNvSpPr>
            <a:spLocks noGrp="1"/>
          </p:cNvSpPr>
          <p:nvPr>
            <p:ph type="sldNum" sz="quarter" idx="5"/>
          </p:nvPr>
        </p:nvSpPr>
        <p:spPr/>
        <p:txBody>
          <a:bodyPr/>
          <a:lstStyle/>
          <a:p>
            <a:fld id="{E76FB38B-986B-41E2-966E-2DD4EB5D18D6}" type="slidenum">
              <a:rPr lang="en-GB" smtClean="0"/>
              <a:t>5</a:t>
            </a:fld>
            <a:endParaRPr lang="en-GB"/>
          </a:p>
        </p:txBody>
      </p:sp>
    </p:spTree>
    <p:extLst>
      <p:ext uri="{BB962C8B-B14F-4D97-AF65-F5344CB8AC3E}">
        <p14:creationId xmlns:p14="http://schemas.microsoft.com/office/powerpoint/2010/main" val="365481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intent was to use the current published literature to objectively compare the long-term outcomes for patients treated with the different stent platforms and stent designs. And from there, assess how these outcomes impacted the interventional costs for long complex lesions, which can be double that of shorter, simpler lesions. </a:t>
            </a:r>
          </a:p>
          <a:p>
            <a:endParaRPr lang="en-GB" dirty="0"/>
          </a:p>
          <a:p>
            <a:endParaRPr lang="en-GB" dirty="0"/>
          </a:p>
          <a:p>
            <a:r>
              <a:rPr lang="en-GB" dirty="0"/>
              <a:t>Caveat- We only modelled one reintervention (assumed to be POBA), despite possibility of there being multiple </a:t>
            </a:r>
            <a:r>
              <a:rPr lang="en-GB" dirty="0" err="1"/>
              <a:t>interentions</a:t>
            </a:r>
            <a:r>
              <a:rPr lang="en-GB" dirty="0"/>
              <a:t> over a patient’s lifetime. This is due to lack of data on what patients receive in subsequent treatments and their outcomes after those subsequent treatments.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5DC96B4-E378-4BC5-972E-C0FDD178C5A1}" type="slidenum">
              <a:rPr lang="en-GB" smtClean="0"/>
              <a:t>6</a:t>
            </a:fld>
            <a:endParaRPr lang="en-GB"/>
          </a:p>
        </p:txBody>
      </p:sp>
    </p:spTree>
    <p:extLst>
      <p:ext uri="{BB962C8B-B14F-4D97-AF65-F5344CB8AC3E}">
        <p14:creationId xmlns:p14="http://schemas.microsoft.com/office/powerpoint/2010/main" val="219996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conducted a systematic review of the literature for SFA trials that 1. treated lesions &gt;15cm or TASC II C &amp; D, 2. reported out for the 3 primary endpoints (CD-TLR, MA, mortality) at yearly increments (min. 12 months) and 3. enrolled more than 40 patients in the primary stenting cohort. </a:t>
            </a:r>
          </a:p>
          <a:p>
            <a:endParaRPr lang="en-GB" dirty="0"/>
          </a:p>
          <a:p>
            <a:r>
              <a:rPr lang="en-GB" dirty="0"/>
              <a:t>When we compared the patient characteristics from the studies used, they were all very similar with no significant differences between them. </a:t>
            </a:r>
          </a:p>
          <a:p>
            <a:endParaRPr lang="en-GB" dirty="0"/>
          </a:p>
          <a:p>
            <a:r>
              <a:rPr lang="en-GB" dirty="0"/>
              <a:t>One study was excluded for including a high proportion of </a:t>
            </a:r>
            <a:r>
              <a:rPr lang="en-GB" dirty="0" err="1"/>
              <a:t>infrapopliteal</a:t>
            </a:r>
            <a:r>
              <a:rPr lang="en-GB" dirty="0"/>
              <a:t> artery lesions and having significantly poorer patient outcomes than average. </a:t>
            </a:r>
          </a:p>
          <a:p>
            <a:r>
              <a:rPr lang="en-GB" dirty="0"/>
              <a:t>Eluvia was not included due to a lack of long-term data in long lesions. IMPERIAL does not report all data points necessary for analysis. </a:t>
            </a:r>
          </a:p>
          <a:p>
            <a:endParaRPr lang="en-GB" dirty="0"/>
          </a:p>
        </p:txBody>
      </p:sp>
      <p:sp>
        <p:nvSpPr>
          <p:cNvPr id="4" name="Slide Number Placeholder 3"/>
          <p:cNvSpPr>
            <a:spLocks noGrp="1"/>
          </p:cNvSpPr>
          <p:nvPr>
            <p:ph type="sldNum" sz="quarter" idx="5"/>
          </p:nvPr>
        </p:nvSpPr>
        <p:spPr/>
        <p:txBody>
          <a:bodyPr/>
          <a:lstStyle/>
          <a:p>
            <a:fld id="{25DC96B4-E378-4BC5-972E-C0FDD178C5A1}" type="slidenum">
              <a:rPr lang="en-GB" smtClean="0"/>
              <a:t>7</a:t>
            </a:fld>
            <a:endParaRPr lang="en-GB"/>
          </a:p>
        </p:txBody>
      </p:sp>
    </p:spTree>
    <p:extLst>
      <p:ext uri="{BB962C8B-B14F-4D97-AF65-F5344CB8AC3E}">
        <p14:creationId xmlns:p14="http://schemas.microsoft.com/office/powerpoint/2010/main" val="60948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comparing the patient outcomes, </a:t>
            </a:r>
            <a:r>
              <a:rPr lang="en-GB" err="1"/>
              <a:t>Biomimics</a:t>
            </a:r>
            <a:r>
              <a:rPr lang="en-GB"/>
              <a:t> 3D and </a:t>
            </a:r>
            <a:r>
              <a:rPr lang="en-GB" err="1"/>
              <a:t>Zilver</a:t>
            </a:r>
            <a:r>
              <a:rPr lang="en-GB"/>
              <a:t> PTX consistently performed better than BMS in terms of both CD-TLR and rates of major amputation. </a:t>
            </a:r>
          </a:p>
        </p:txBody>
      </p:sp>
      <p:sp>
        <p:nvSpPr>
          <p:cNvPr id="4" name="Slide Number Placeholder 3"/>
          <p:cNvSpPr>
            <a:spLocks noGrp="1"/>
          </p:cNvSpPr>
          <p:nvPr>
            <p:ph type="sldNum" sz="quarter" idx="5"/>
          </p:nvPr>
        </p:nvSpPr>
        <p:spPr/>
        <p:txBody>
          <a:bodyPr/>
          <a:lstStyle/>
          <a:p>
            <a:fld id="{25DC96B4-E378-4BC5-972E-C0FDD178C5A1}" type="slidenum">
              <a:rPr lang="en-GB" smtClean="0"/>
              <a:t>8</a:t>
            </a:fld>
            <a:endParaRPr lang="en-GB"/>
          </a:p>
        </p:txBody>
      </p:sp>
    </p:spTree>
    <p:extLst>
      <p:ext uri="{BB962C8B-B14F-4D97-AF65-F5344CB8AC3E}">
        <p14:creationId xmlns:p14="http://schemas.microsoft.com/office/powerpoint/2010/main" val="173463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index procedure costs, we retrieved CMS reimbursement data from 2021 and the average list prices for each stent or stent type. </a:t>
            </a:r>
          </a:p>
          <a:p>
            <a:endParaRPr lang="en-GB" dirty="0"/>
          </a:p>
          <a:p>
            <a:r>
              <a:rPr lang="en-GB" dirty="0"/>
              <a:t>Costs are taken from public use files published by CMS. The most recent data available was for 2021. </a:t>
            </a:r>
          </a:p>
        </p:txBody>
      </p:sp>
      <p:sp>
        <p:nvSpPr>
          <p:cNvPr id="4" name="Slide Number Placeholder 3"/>
          <p:cNvSpPr>
            <a:spLocks noGrp="1"/>
          </p:cNvSpPr>
          <p:nvPr>
            <p:ph type="sldNum" sz="quarter" idx="5"/>
          </p:nvPr>
        </p:nvSpPr>
        <p:spPr/>
        <p:txBody>
          <a:bodyPr/>
          <a:lstStyle/>
          <a:p>
            <a:fld id="{25DC96B4-E378-4BC5-972E-C0FDD178C5A1}" type="slidenum">
              <a:rPr lang="en-GB" smtClean="0"/>
              <a:t>9</a:t>
            </a:fld>
            <a:endParaRPr lang="en-GB"/>
          </a:p>
        </p:txBody>
      </p:sp>
    </p:spTree>
    <p:extLst>
      <p:ext uri="{BB962C8B-B14F-4D97-AF65-F5344CB8AC3E}">
        <p14:creationId xmlns:p14="http://schemas.microsoft.com/office/powerpoint/2010/main" val="417123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our model, </a:t>
            </a:r>
            <a:r>
              <a:rPr lang="en-GB" err="1"/>
              <a:t>BioMimics</a:t>
            </a:r>
            <a:r>
              <a:rPr lang="en-GB"/>
              <a:t> 3D </a:t>
            </a:r>
            <a:r>
              <a:rPr lang="en-GB" sz="1200">
                <a:solidFill>
                  <a:schemeClr val="bg1"/>
                </a:solidFill>
                <a:latin typeface="Calibri"/>
                <a:ea typeface="Calibri"/>
                <a:cs typeface="Calibri"/>
              </a:rPr>
              <a:t>demonstrates significant cost effectiveness when compared to both BMS and </a:t>
            </a:r>
            <a:r>
              <a:rPr lang="en-GB" sz="1200" err="1">
                <a:solidFill>
                  <a:schemeClr val="bg1"/>
                </a:solidFill>
                <a:latin typeface="Calibri"/>
                <a:ea typeface="Calibri"/>
                <a:cs typeface="Calibri"/>
              </a:rPr>
              <a:t>Zilver</a:t>
            </a:r>
            <a:r>
              <a:rPr lang="en-GB" sz="1200">
                <a:solidFill>
                  <a:schemeClr val="bg1"/>
                </a:solidFill>
                <a:latin typeface="Calibri"/>
                <a:ea typeface="Calibri"/>
                <a:cs typeface="Calibri"/>
              </a:rPr>
              <a:t> PTX in the treatment of complex SFA lesions.</a:t>
            </a:r>
            <a:r>
              <a:rPr lang="en-GB">
                <a:solidFill>
                  <a:schemeClr val="bg1"/>
                </a:solidFill>
                <a:latin typeface="Calibri"/>
                <a:ea typeface="Calibri"/>
                <a:cs typeface="Calibri"/>
              </a:rPr>
              <a:t> </a:t>
            </a:r>
            <a:endParaRPr lang="en-GB" sz="1200">
              <a:solidFill>
                <a:schemeClr val="bg1"/>
              </a:solidFill>
              <a:latin typeface="Calibri"/>
              <a:ea typeface="Calibri" panose="020F0502020204030204" pitchFamily="34" charset="0"/>
              <a:cs typeface="Calibri"/>
            </a:endParaRPr>
          </a:p>
          <a:p>
            <a:endParaRPr lang="en-GB" sz="1200">
              <a:solidFill>
                <a:schemeClr val="bg1"/>
              </a:solidFill>
              <a:latin typeface="Calibri"/>
              <a:ea typeface="Calibri" panose="020F0502020204030204" pitchFamily="34" charset="0"/>
              <a:cs typeface="Calibri"/>
            </a:endParaRPr>
          </a:p>
          <a:p>
            <a:r>
              <a:rPr lang="en-GB" sz="1200">
                <a:solidFill>
                  <a:schemeClr val="bg1"/>
                </a:solidFill>
                <a:latin typeface="Calibri"/>
                <a:ea typeface="Calibri"/>
                <a:cs typeface="Calibri"/>
              </a:rPr>
              <a:t>The per patient saving over a lifetime time horizon for </a:t>
            </a:r>
            <a:r>
              <a:rPr lang="en-GB" sz="1200" err="1">
                <a:solidFill>
                  <a:schemeClr val="bg1"/>
                </a:solidFill>
                <a:latin typeface="Calibri"/>
                <a:ea typeface="Calibri"/>
                <a:cs typeface="Calibri"/>
              </a:rPr>
              <a:t>BioMimics</a:t>
            </a:r>
            <a:r>
              <a:rPr lang="en-GB" sz="1200">
                <a:solidFill>
                  <a:schemeClr val="bg1"/>
                </a:solidFill>
                <a:latin typeface="Calibri"/>
                <a:ea typeface="Calibri"/>
                <a:cs typeface="Calibri"/>
              </a:rPr>
              <a:t> over BMS is $6,835 with an improvement of 1.4 QALYs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a:ea typeface="Calibri"/>
                <a:cs typeface="Calibri"/>
              </a:rPr>
              <a:t>The per patient saving over a lifetime time horizon for </a:t>
            </a:r>
            <a:r>
              <a:rPr lang="en-GB" sz="1200" err="1">
                <a:solidFill>
                  <a:schemeClr val="bg1"/>
                </a:solidFill>
                <a:latin typeface="Calibri"/>
                <a:ea typeface="Calibri"/>
                <a:cs typeface="Calibri"/>
              </a:rPr>
              <a:t>BioMimics</a:t>
            </a:r>
            <a:r>
              <a:rPr lang="en-GB" sz="1200">
                <a:solidFill>
                  <a:schemeClr val="bg1"/>
                </a:solidFill>
                <a:latin typeface="Calibri"/>
                <a:ea typeface="Calibri"/>
                <a:cs typeface="Calibri"/>
              </a:rPr>
              <a:t> over </a:t>
            </a:r>
            <a:r>
              <a:rPr lang="en-GB" sz="1200" err="1">
                <a:solidFill>
                  <a:schemeClr val="bg1"/>
                </a:solidFill>
                <a:latin typeface="Calibri"/>
                <a:ea typeface="Calibri"/>
                <a:cs typeface="Calibri"/>
              </a:rPr>
              <a:t>Zilver</a:t>
            </a:r>
            <a:r>
              <a:rPr lang="en-GB" sz="1200">
                <a:solidFill>
                  <a:schemeClr val="bg1"/>
                </a:solidFill>
                <a:latin typeface="Calibri"/>
                <a:ea typeface="Calibri"/>
                <a:cs typeface="Calibri"/>
              </a:rPr>
              <a:t> PTX is $1,396 with an improvement of 0.8 QALYs</a:t>
            </a:r>
          </a:p>
          <a:p>
            <a:endParaRPr lang="en-GB"/>
          </a:p>
        </p:txBody>
      </p:sp>
      <p:sp>
        <p:nvSpPr>
          <p:cNvPr id="4" name="Slide Number Placeholder 3"/>
          <p:cNvSpPr>
            <a:spLocks noGrp="1"/>
          </p:cNvSpPr>
          <p:nvPr>
            <p:ph type="sldNum" sz="quarter" idx="5"/>
          </p:nvPr>
        </p:nvSpPr>
        <p:spPr/>
        <p:txBody>
          <a:bodyPr/>
          <a:lstStyle/>
          <a:p>
            <a:fld id="{25DC96B4-E378-4BC5-972E-C0FDD178C5A1}" type="slidenum">
              <a:rPr lang="en-GB" smtClean="0"/>
              <a:t>10</a:t>
            </a:fld>
            <a:endParaRPr lang="en-GB"/>
          </a:p>
        </p:txBody>
      </p:sp>
    </p:spTree>
    <p:extLst>
      <p:ext uri="{BB962C8B-B14F-4D97-AF65-F5344CB8AC3E}">
        <p14:creationId xmlns:p14="http://schemas.microsoft.com/office/powerpoint/2010/main" val="200704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E13F-454F-961A-161F-F90C3AE983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2F8BFC-4EBA-345F-2105-8010ADF200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3456AF-E62B-BCC1-779C-CB609F0E6C9C}"/>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0AAC112D-3069-6439-6EFD-C50868AC5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40516-FECF-E19F-6CD0-8D8C96DCC70A}"/>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57304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61A1-4B7D-A1AE-CB87-2E06AAF4E1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4D12B4-AE7E-4DB4-2C73-9DBBC5CE3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F631F8-B01D-767C-1684-B1111B164ACC}"/>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2B1DB8C6-AA0E-FF49-B614-4BDED13E3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CDD4F-BBFC-DA1A-011A-2EDACD28CEFB}"/>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73252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D526A-3056-F682-3971-A323779E6C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DC6F94-1DA7-33A0-A571-4D7F40DD4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D6A613-C466-3B41-EC41-DFFA6380352C}"/>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227A6C4D-8A6A-FCA4-BFDF-E076A3FC57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5B017-E87A-5E89-307F-6EBF8CB391DF}"/>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842740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735102"/>
            <a:ext cx="10932761" cy="4015249"/>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346808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
        <p:nvSpPr>
          <p:cNvPr id="5" name="Content Placeholder 4"/>
          <p:cNvSpPr>
            <a:spLocks noGrp="1"/>
          </p:cNvSpPr>
          <p:nvPr>
            <p:ph sz="quarter" idx="12" hasCustomPrompt="1"/>
          </p:nvPr>
        </p:nvSpPr>
        <p:spPr>
          <a:xfrm>
            <a:off x="484539" y="1735101"/>
            <a:ext cx="10934400" cy="4015249"/>
          </a:xfrm>
          <a:prstGeom prst="rect">
            <a:avLst/>
          </a:prstGeom>
        </p:spPr>
        <p:txBody>
          <a:bodyPr lIns="0" tIns="0" rIns="0" bIns="0"/>
          <a:lstStyle>
            <a:lvl1pPr marL="0" indent="0">
              <a:lnSpc>
                <a:spcPct val="105000"/>
              </a:lnSpc>
              <a:spcBef>
                <a:spcPts val="0"/>
              </a:spcBef>
              <a:spcAft>
                <a:spcPts val="533"/>
              </a:spcAft>
              <a:buNone/>
              <a:defRPr sz="2400" baseline="0"/>
            </a:lvl1pPr>
            <a:lvl2pPr marL="243411" indent="-243411">
              <a:lnSpc>
                <a:spcPct val="105000"/>
              </a:lnSpc>
              <a:spcBef>
                <a:spcPts val="0"/>
              </a:spcBef>
              <a:spcAft>
                <a:spcPts val="533"/>
              </a:spcAft>
              <a:defRPr sz="2400"/>
            </a:lvl2pPr>
            <a:lvl3pPr marL="620984" indent="-380990">
              <a:lnSpc>
                <a:spcPct val="105000"/>
              </a:lnSpc>
              <a:spcBef>
                <a:spcPts val="0"/>
              </a:spcBef>
              <a:spcAft>
                <a:spcPts val="333"/>
              </a:spcAft>
              <a:buClr>
                <a:schemeClr val="tx2"/>
              </a:buClr>
              <a:buFont typeface="Webdings" panose="05030102010509060703" pitchFamily="18" charset="2"/>
              <a:buChar char="4"/>
              <a:defRPr lang="en-US" sz="2133" kern="1200" dirty="0" smtClean="0">
                <a:solidFill>
                  <a:schemeClr val="tx1"/>
                </a:solidFill>
                <a:latin typeface="+mn-lt"/>
                <a:ea typeface="+mn-ea"/>
                <a:cs typeface="+mn-cs"/>
              </a:defRPr>
            </a:lvl3pPr>
            <a:lvl4pPr marL="860978" indent="-380990">
              <a:lnSpc>
                <a:spcPct val="105000"/>
              </a:lnSpc>
              <a:defRPr lang="en-US" sz="1867" kern="1200" dirty="0" smtClean="0">
                <a:solidFill>
                  <a:schemeClr val="tx1"/>
                </a:solidFill>
                <a:latin typeface="+mn-lt"/>
                <a:ea typeface="+mn-ea"/>
                <a:cs typeface="+mn-cs"/>
              </a:defRPr>
            </a:lvl4pPr>
            <a:lvl5pPr marL="1100972" indent="-380990">
              <a:lnSpc>
                <a:spcPct val="105000"/>
              </a:lnSpc>
              <a:defRPr lang="en-GB" sz="1600" kern="1200" dirty="0">
                <a:solidFill>
                  <a:schemeClr val="tx1"/>
                </a:solidFill>
                <a:latin typeface="+mn-lt"/>
                <a:ea typeface="+mn-ea"/>
                <a:cs typeface="+mn-cs"/>
              </a:defRPr>
            </a:lvl5pPr>
          </a:lstStyle>
          <a:p>
            <a:pPr lvl="0"/>
            <a:r>
              <a:rPr lang="en-US"/>
              <a:t>Click icon to add table / chart / Image / SmartArt / picture / video</a:t>
            </a:r>
          </a:p>
          <a:p>
            <a:pPr lvl="1"/>
            <a:r>
              <a:rPr lang="en-US"/>
              <a:t>Second level</a:t>
            </a:r>
          </a:p>
          <a:p>
            <a:pPr marL="479988" lvl="2" indent="-239994" algn="l" defTabSz="914377" rtl="0" eaLnBrk="1" latinLnBrk="0" hangingPunct="1">
              <a:lnSpc>
                <a:spcPct val="100000"/>
              </a:lnSpc>
              <a:spcBef>
                <a:spcPts val="0"/>
              </a:spcBef>
              <a:spcAft>
                <a:spcPts val="333"/>
              </a:spcAft>
              <a:buClr>
                <a:schemeClr val="tx2"/>
              </a:buClr>
              <a:buSzPct val="100000"/>
              <a:buFont typeface="System Font"/>
              <a:buChar char="‣"/>
            </a:pPr>
            <a:r>
              <a:rPr lang="en-US"/>
              <a:t>Third level</a:t>
            </a:r>
          </a:p>
          <a:p>
            <a:pPr marL="719982" lvl="3" indent="-239994" algn="l" defTabSz="914377" rtl="0" eaLnBrk="1" latinLnBrk="0" hangingPunct="1">
              <a:lnSpc>
                <a:spcPct val="100000"/>
              </a:lnSpc>
              <a:spcBef>
                <a:spcPts val="0"/>
              </a:spcBef>
              <a:spcAft>
                <a:spcPts val="333"/>
              </a:spcAft>
              <a:buClr>
                <a:schemeClr val="tx2"/>
              </a:buClr>
              <a:buFont typeface="Arial" panose="020B0604020202020204" pitchFamily="34" charset="0"/>
              <a:buChar char="•"/>
            </a:pPr>
            <a:r>
              <a:rPr lang="en-US"/>
              <a:t>Fourth level</a:t>
            </a:r>
          </a:p>
          <a:p>
            <a:pPr marL="959976" lvl="4" indent="-239994" algn="l" defTabSz="914377" rtl="0" eaLnBrk="1" latinLnBrk="0" hangingPunct="1">
              <a:lnSpc>
                <a:spcPct val="100000"/>
              </a:lnSpc>
              <a:spcBef>
                <a:spcPts val="0"/>
              </a:spcBef>
              <a:spcAft>
                <a:spcPts val="133"/>
              </a:spcAft>
              <a:buClr>
                <a:schemeClr val="tx2"/>
              </a:buClr>
              <a:buFont typeface="Arial" panose="020B0604020202020204" pitchFamily="34" charset="0"/>
              <a:buChar char="•"/>
            </a:pPr>
            <a:r>
              <a:rPr lang="en-US"/>
              <a:t>Fifth level</a:t>
            </a:r>
            <a:endParaRPr lang="en-GB"/>
          </a:p>
        </p:txBody>
      </p:sp>
    </p:spTree>
    <p:extLst>
      <p:ext uri="{BB962C8B-B14F-4D97-AF65-F5344CB8AC3E}">
        <p14:creationId xmlns:p14="http://schemas.microsoft.com/office/powerpoint/2010/main" val="76553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2 Tex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0247"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1735291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735102"/>
            <a:ext cx="10932761" cy="4015249"/>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1230125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
        <p:nvSpPr>
          <p:cNvPr id="5" name="Content Placeholder 4"/>
          <p:cNvSpPr>
            <a:spLocks noGrp="1"/>
          </p:cNvSpPr>
          <p:nvPr>
            <p:ph sz="quarter" idx="12" hasCustomPrompt="1"/>
          </p:nvPr>
        </p:nvSpPr>
        <p:spPr>
          <a:xfrm>
            <a:off x="484539" y="1735101"/>
            <a:ext cx="10934400" cy="4015249"/>
          </a:xfrm>
          <a:prstGeom prst="rect">
            <a:avLst/>
          </a:prstGeom>
        </p:spPr>
        <p:txBody>
          <a:bodyPr lIns="0" tIns="0" rIns="0" bIns="0"/>
          <a:lstStyle>
            <a:lvl1pPr marL="0" indent="0">
              <a:lnSpc>
                <a:spcPct val="105000"/>
              </a:lnSpc>
              <a:spcBef>
                <a:spcPts val="0"/>
              </a:spcBef>
              <a:spcAft>
                <a:spcPts val="533"/>
              </a:spcAft>
              <a:buNone/>
              <a:defRPr sz="2400" baseline="0"/>
            </a:lvl1pPr>
            <a:lvl2pPr marL="243411" indent="-243411">
              <a:lnSpc>
                <a:spcPct val="105000"/>
              </a:lnSpc>
              <a:spcBef>
                <a:spcPts val="0"/>
              </a:spcBef>
              <a:spcAft>
                <a:spcPts val="533"/>
              </a:spcAft>
              <a:defRPr sz="2400"/>
            </a:lvl2pPr>
            <a:lvl3pPr marL="620984" indent="-380990">
              <a:lnSpc>
                <a:spcPct val="105000"/>
              </a:lnSpc>
              <a:spcBef>
                <a:spcPts val="0"/>
              </a:spcBef>
              <a:spcAft>
                <a:spcPts val="333"/>
              </a:spcAft>
              <a:buClr>
                <a:schemeClr val="tx2"/>
              </a:buClr>
              <a:buFont typeface="Webdings" panose="05030102010509060703" pitchFamily="18" charset="2"/>
              <a:buChar char="4"/>
              <a:defRPr lang="en-US" sz="2133" kern="1200" dirty="0" smtClean="0">
                <a:solidFill>
                  <a:schemeClr val="tx1"/>
                </a:solidFill>
                <a:latin typeface="+mn-lt"/>
                <a:ea typeface="+mn-ea"/>
                <a:cs typeface="+mn-cs"/>
              </a:defRPr>
            </a:lvl3pPr>
            <a:lvl4pPr marL="860978" indent="-380990">
              <a:lnSpc>
                <a:spcPct val="105000"/>
              </a:lnSpc>
              <a:defRPr lang="en-US" sz="1867" kern="1200" dirty="0" smtClean="0">
                <a:solidFill>
                  <a:schemeClr val="tx1"/>
                </a:solidFill>
                <a:latin typeface="+mn-lt"/>
                <a:ea typeface="+mn-ea"/>
                <a:cs typeface="+mn-cs"/>
              </a:defRPr>
            </a:lvl4pPr>
            <a:lvl5pPr marL="1100972" indent="-380990">
              <a:lnSpc>
                <a:spcPct val="105000"/>
              </a:lnSpc>
              <a:defRPr lang="en-GB" sz="1600" kern="1200" dirty="0">
                <a:solidFill>
                  <a:schemeClr val="tx1"/>
                </a:solidFill>
                <a:latin typeface="+mn-lt"/>
                <a:ea typeface="+mn-ea"/>
                <a:cs typeface="+mn-cs"/>
              </a:defRPr>
            </a:lvl5pPr>
          </a:lstStyle>
          <a:p>
            <a:pPr lvl="0"/>
            <a:r>
              <a:rPr lang="en-US"/>
              <a:t>Click icon to add table / chart / Image / SmartArt / picture / video</a:t>
            </a:r>
          </a:p>
          <a:p>
            <a:pPr lvl="1"/>
            <a:r>
              <a:rPr lang="en-US"/>
              <a:t>Second level</a:t>
            </a:r>
          </a:p>
          <a:p>
            <a:pPr marL="479988" lvl="2" indent="-239994" algn="l" defTabSz="914377" rtl="0" eaLnBrk="1" latinLnBrk="0" hangingPunct="1">
              <a:lnSpc>
                <a:spcPct val="100000"/>
              </a:lnSpc>
              <a:spcBef>
                <a:spcPts val="0"/>
              </a:spcBef>
              <a:spcAft>
                <a:spcPts val="333"/>
              </a:spcAft>
              <a:buClr>
                <a:schemeClr val="tx2"/>
              </a:buClr>
              <a:buSzPct val="100000"/>
              <a:buFont typeface="System Font"/>
              <a:buChar char="‣"/>
            </a:pPr>
            <a:r>
              <a:rPr lang="en-US"/>
              <a:t>Third level</a:t>
            </a:r>
          </a:p>
          <a:p>
            <a:pPr marL="719982" lvl="3" indent="-239994" algn="l" defTabSz="914377" rtl="0" eaLnBrk="1" latinLnBrk="0" hangingPunct="1">
              <a:lnSpc>
                <a:spcPct val="100000"/>
              </a:lnSpc>
              <a:spcBef>
                <a:spcPts val="0"/>
              </a:spcBef>
              <a:spcAft>
                <a:spcPts val="333"/>
              </a:spcAft>
              <a:buClr>
                <a:schemeClr val="tx2"/>
              </a:buClr>
              <a:buFont typeface="Arial" panose="020B0604020202020204" pitchFamily="34" charset="0"/>
              <a:buChar char="•"/>
            </a:pPr>
            <a:r>
              <a:rPr lang="en-US"/>
              <a:t>Fourth level</a:t>
            </a:r>
          </a:p>
          <a:p>
            <a:pPr marL="959976" lvl="4" indent="-239994" algn="l" defTabSz="914377" rtl="0" eaLnBrk="1" latinLnBrk="0" hangingPunct="1">
              <a:lnSpc>
                <a:spcPct val="100000"/>
              </a:lnSpc>
              <a:spcBef>
                <a:spcPts val="0"/>
              </a:spcBef>
              <a:spcAft>
                <a:spcPts val="133"/>
              </a:spcAft>
              <a:buClr>
                <a:schemeClr val="tx2"/>
              </a:buClr>
              <a:buFont typeface="Arial" panose="020B0604020202020204" pitchFamily="34" charset="0"/>
              <a:buChar char="•"/>
            </a:pPr>
            <a:r>
              <a:rPr lang="en-US"/>
              <a:t>Fifth level</a:t>
            </a:r>
            <a:endParaRPr lang="en-GB"/>
          </a:p>
        </p:txBody>
      </p:sp>
    </p:spTree>
    <p:extLst>
      <p:ext uri="{BB962C8B-B14F-4D97-AF65-F5344CB8AC3E}">
        <p14:creationId xmlns:p14="http://schemas.microsoft.com/office/powerpoint/2010/main" val="395557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787217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Line Title and Text">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9" name="Picture 8">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0" name="Straight Connector 9">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hasCustomPrompt="1"/>
          </p:nvPr>
        </p:nvSpPr>
        <p:spPr>
          <a:xfrm>
            <a:off x="484537" y="519928"/>
            <a:ext cx="10933712" cy="1129585"/>
          </a:xfrm>
          <a:prstGeom prst="rect">
            <a:avLst/>
          </a:prstGeom>
        </p:spPr>
        <p:txBody>
          <a:bodyPr lIns="0" tIns="0" rIns="0" bIns="0" anchor="t" anchorCtr="0">
            <a:noAutofit/>
          </a:bodyPr>
          <a:lstStyle>
            <a:lvl1pPr>
              <a:defRPr sz="4267">
                <a:solidFill>
                  <a:schemeClr val="tx2"/>
                </a:solidFill>
              </a:defRPr>
            </a:lvl1pPr>
          </a:lstStyle>
          <a:p>
            <a:r>
              <a:rPr lang="en-GB"/>
              <a:t>Click to edit Master long title style across two lines like this</a:t>
            </a:r>
            <a:endParaRPr lang="en-US"/>
          </a:p>
        </p:txBody>
      </p:sp>
      <p:sp>
        <p:nvSpPr>
          <p:cNvPr id="6"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905001"/>
            <a:ext cx="10932761" cy="3845351"/>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2721763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2 Tex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0247"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287909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C84D-9621-2C80-F327-F27B1BD906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EB94C-90CA-D26D-D22D-A93D5BB929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E5DC4E-6AA6-2EBD-E2F6-4227278E7711}"/>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8274F997-8EBA-A32C-A517-FAB65E461E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59ED08-64E1-58E9-EFCA-F9372F486D4B}"/>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463785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Text and Objec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3712"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lvl1pPr>
          </a:lstStyle>
          <a:p>
            <a:fld id="{1E719BCA-0838-48F7-A3BF-673F6552F62A}" type="slidenum">
              <a:rPr lang="en-GB" smtClean="0"/>
              <a:t>‹#›</a:t>
            </a:fld>
            <a:endParaRPr lang="en-GB"/>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129784" y="1695269"/>
            <a:ext cx="5280000" cy="4038783"/>
          </a:xfrm>
          <a:prstGeom prst="rect">
            <a:avLst/>
          </a:prstGeom>
        </p:spPr>
        <p:txBody>
          <a:bodyPr/>
          <a:lstStyle/>
          <a:p>
            <a:pPr lvl="0"/>
            <a:r>
              <a:rPr lang="en-US"/>
              <a:t>Click to edit Master text styles</a:t>
            </a:r>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333"/>
              </a:spcAft>
              <a:buFontTx/>
              <a:buNone/>
              <a:defRPr sz="2133"/>
            </a:lvl1pPr>
            <a:lvl2pPr marL="239994" indent="-239994">
              <a:lnSpc>
                <a:spcPct val="105000"/>
              </a:lnSpc>
              <a:spcBef>
                <a:spcPts val="0"/>
              </a:spcBef>
              <a:spcAft>
                <a:spcPts val="333"/>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575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Picture and Tex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1E719BCA-0838-48F7-A3BF-673F6552F62A}" type="slidenum">
              <a:rPr lang="en-GB" smtClean="0"/>
              <a:t>‹#›</a:t>
            </a:fld>
            <a:endParaRPr lang="en-GB"/>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1540"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178" indent="-239178">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B45E3EFF-2F16-1E4A-8AB8-7D7A15BA4370}"/>
              </a:ext>
            </a:extLst>
          </p:cNvPr>
          <p:cNvSpPr>
            <a:spLocks noGrp="1"/>
          </p:cNvSpPr>
          <p:nvPr>
            <p:ph type="pic" sz="quarter" idx="14"/>
          </p:nvPr>
        </p:nvSpPr>
        <p:spPr>
          <a:xfrm>
            <a:off x="484717" y="1695269"/>
            <a:ext cx="5280000" cy="4038783"/>
          </a:xfrm>
          <a:prstGeom prst="rect">
            <a:avLst/>
          </a:prstGeom>
          <a:pattFill prst="pct5">
            <a:fgClr>
              <a:schemeClr val="accent1"/>
            </a:fgClr>
            <a:bgClr>
              <a:schemeClr val="accent4">
                <a:lumMod val="20000"/>
                <a:lumOff val="80000"/>
              </a:schemeClr>
            </a:bgClr>
          </a:pattFill>
        </p:spPr>
        <p:txBody>
          <a:bodyPr/>
          <a:lstStyle/>
          <a:p>
            <a:r>
              <a:rPr lang="en-US"/>
              <a:t>Click icon to add picture</a:t>
            </a:r>
          </a:p>
        </p:txBody>
      </p:sp>
    </p:spTree>
    <p:extLst>
      <p:ext uri="{BB962C8B-B14F-4D97-AF65-F5344CB8AC3E}">
        <p14:creationId xmlns:p14="http://schemas.microsoft.com/office/powerpoint/2010/main" val="3875049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White COV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0A93C5D3-4390-C142-A0B2-7CB6B68F164D}"/>
              </a:ext>
            </a:extLst>
          </p:cNvPr>
          <p:cNvPicPr>
            <a:picLocks noChangeAspect="1"/>
          </p:cNvPicPr>
          <p:nvPr/>
        </p:nvPicPr>
        <p:blipFill>
          <a:blip r:embed="rId3"/>
          <a:srcRect/>
          <a:stretch/>
        </p:blipFill>
        <p:spPr>
          <a:xfrm>
            <a:off x="199692" y="422768"/>
            <a:ext cx="2537369" cy="1271536"/>
          </a:xfrm>
          <a:prstGeom prst="rect">
            <a:avLst/>
          </a:prstGeom>
        </p:spPr>
      </p:pic>
      <p:sp>
        <p:nvSpPr>
          <p:cNvPr id="11" name="Text Placeholder 3">
            <a:extLst>
              <a:ext uri="{FF2B5EF4-FFF2-40B4-BE49-F238E27FC236}">
                <a16:creationId xmlns:a16="http://schemas.microsoft.com/office/drawing/2014/main" id="{BAF4A855-B580-DB4A-B886-29BD1E877E63}"/>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2" name="Text Placeholder 3">
            <a:extLst>
              <a:ext uri="{FF2B5EF4-FFF2-40B4-BE49-F238E27FC236}">
                <a16:creationId xmlns:a16="http://schemas.microsoft.com/office/drawing/2014/main" id="{4F844DAC-F774-7048-B488-87944EF57BFF}"/>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spTree>
    <p:extLst>
      <p:ext uri="{BB962C8B-B14F-4D97-AF65-F5344CB8AC3E}">
        <p14:creationId xmlns:p14="http://schemas.microsoft.com/office/powerpoint/2010/main" val="3125016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ite COVER - Image">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055875"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4" name="Text Placeholder 3">
            <a:extLst>
              <a:ext uri="{FF2B5EF4-FFF2-40B4-BE49-F238E27FC236}">
                <a16:creationId xmlns:a16="http://schemas.microsoft.com/office/drawing/2014/main" id="{09BA95B1-1FB5-CB4E-8829-EA3BF69DC810}"/>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7" name="Text Placeholder 3">
            <a:extLst>
              <a:ext uri="{FF2B5EF4-FFF2-40B4-BE49-F238E27FC236}">
                <a16:creationId xmlns:a16="http://schemas.microsoft.com/office/drawing/2014/main" id="{66EDBEB1-9E1F-994B-ABB8-751D545181B4}"/>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pic>
        <p:nvPicPr>
          <p:cNvPr id="9" name="Picture 8">
            <a:extLst>
              <a:ext uri="{FF2B5EF4-FFF2-40B4-BE49-F238E27FC236}">
                <a16:creationId xmlns:a16="http://schemas.microsoft.com/office/drawing/2014/main" id="{0A93C5D3-4390-C142-A0B2-7CB6B68F164D}"/>
              </a:ext>
            </a:extLst>
          </p:cNvPr>
          <p:cNvPicPr>
            <a:picLocks noChangeAspect="1"/>
          </p:cNvPicPr>
          <p:nvPr/>
        </p:nvPicPr>
        <p:blipFill>
          <a:blip r:embed="rId2"/>
          <a:srcRect/>
          <a:stretch/>
        </p:blipFill>
        <p:spPr>
          <a:xfrm>
            <a:off x="199692" y="422768"/>
            <a:ext cx="2537369" cy="1271536"/>
          </a:xfrm>
          <a:prstGeom prst="rect">
            <a:avLst/>
          </a:prstGeom>
        </p:spPr>
      </p:pic>
    </p:spTree>
    <p:extLst>
      <p:ext uri="{BB962C8B-B14F-4D97-AF65-F5344CB8AC3E}">
        <p14:creationId xmlns:p14="http://schemas.microsoft.com/office/powerpoint/2010/main" val="2982692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White DIVIDER">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4" name="Picture 13"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244" t="24704" r="11772"/>
          <a:stretch/>
        </p:blipFill>
        <p:spPr>
          <a:xfrm rot="10800000">
            <a:off x="0" y="0"/>
            <a:ext cx="8093413" cy="6858000"/>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p>
        </p:txBody>
      </p:sp>
      <p:pic>
        <p:nvPicPr>
          <p:cNvPr id="17" name="Picture 16">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77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hite DIVIDER - Imag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2" name="Picture 11">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6" name="Straight Connector 15">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3730FAA-6BF2-7E46-B004-B1C83316D488}"/>
              </a:ext>
            </a:extLst>
          </p:cNvPr>
          <p:cNvSpPr/>
          <p:nvPr/>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979479" y="2530257"/>
            <a:ext cx="4829405" cy="2007816"/>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7"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877214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Left - Whit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8" name="Picture 17">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43730FAA-6BF2-7E46-B004-B1C83316D488}"/>
              </a:ext>
            </a:extLst>
          </p:cNvPr>
          <p:cNvSpPr/>
          <p:nvPr/>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1E719BCA-0838-48F7-A3BF-673F6552F62A}" type="slidenum">
              <a:rPr lang="en-GB" smtClean="0"/>
              <a:t>‹#›</a:t>
            </a:fld>
            <a:endParaRPr lang="en-GB"/>
          </a:p>
        </p:txBody>
      </p:sp>
      <p:sp>
        <p:nvSpPr>
          <p:cNvPr id="9" name="Picture Placeholder 8">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713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 - White">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7" name="Picture 16">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8" name="Straight Connector 17">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A7C2D06-36B5-884C-86F3-1E5EF6658F79}"/>
              </a:ext>
            </a:extLst>
          </p:cNvPr>
          <p:cNvSpPr/>
          <p:nvPr/>
        </p:nvSpPr>
        <p:spPr>
          <a:xfrm rot="19645883">
            <a:off x="-321007" y="1903439"/>
            <a:ext cx="3402437" cy="6036919"/>
          </a:xfrm>
          <a:custGeom>
            <a:avLst/>
            <a:gdLst>
              <a:gd name="connsiteX0" fmla="*/ 1655332 w 2551828"/>
              <a:gd name="connsiteY0" fmla="*/ 76782 h 4527689"/>
              <a:gd name="connsiteX1" fmla="*/ 2551828 w 2551828"/>
              <a:gd name="connsiteY1" fmla="*/ 2574746 h 4527689"/>
              <a:gd name="connsiteX2" fmla="*/ 2178122 w 2551828"/>
              <a:gd name="connsiteY2" fmla="*/ 4424222 h 4527689"/>
              <a:gd name="connsiteX3" fmla="*/ 2122587 w 2551828"/>
              <a:gd name="connsiteY3" fmla="*/ 4527689 h 4527689"/>
              <a:gd name="connsiteX4" fmla="*/ 37725 w 2551828"/>
              <a:gd name="connsiteY4" fmla="*/ 3195972 h 4527689"/>
              <a:gd name="connsiteX5" fmla="*/ 25922 w 2551828"/>
              <a:gd name="connsiteY5" fmla="*/ 3101872 h 4527689"/>
              <a:gd name="connsiteX6" fmla="*/ 0 w 2551828"/>
              <a:gd name="connsiteY6" fmla="*/ 2574746 h 4527689"/>
              <a:gd name="connsiteX7" fmla="*/ 6056 w 2551828"/>
              <a:gd name="connsiteY7" fmla="*/ 2328880 h 4527689"/>
              <a:gd name="connsiteX8" fmla="*/ 1493641 w 2551828"/>
              <a:gd name="connsiteY8" fmla="*/ 0 h 4527689"/>
              <a:gd name="connsiteX9" fmla="*/ 1533055 w 2551828"/>
              <a:gd name="connsiteY9" fmla="*/ 12331 h 4527689"/>
              <a:gd name="connsiteX10" fmla="*/ 1655332 w 2551828"/>
              <a:gd name="connsiteY10" fmla="*/ 76782 h 45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828" h="4527689">
                <a:moveTo>
                  <a:pt x="1655332" y="76782"/>
                </a:moveTo>
                <a:cubicBezTo>
                  <a:pt x="2174716" y="407941"/>
                  <a:pt x="2551828" y="1401065"/>
                  <a:pt x="2551828" y="2574746"/>
                </a:cubicBezTo>
                <a:cubicBezTo>
                  <a:pt x="2551828" y="3297012"/>
                  <a:pt x="2409017" y="3950900"/>
                  <a:pt x="2178122" y="4424222"/>
                </a:cubicBezTo>
                <a:lnTo>
                  <a:pt x="2122587" y="4527689"/>
                </a:lnTo>
                <a:lnTo>
                  <a:pt x="37725" y="3195972"/>
                </a:lnTo>
                <a:lnTo>
                  <a:pt x="25922" y="3101872"/>
                </a:lnTo>
                <a:cubicBezTo>
                  <a:pt x="8926" y="2931606"/>
                  <a:pt x="0" y="2755313"/>
                  <a:pt x="0" y="2574746"/>
                </a:cubicBezTo>
                <a:lnTo>
                  <a:pt x="6056" y="2328880"/>
                </a:lnTo>
                <a:lnTo>
                  <a:pt x="1493641" y="0"/>
                </a:lnTo>
                <a:lnTo>
                  <a:pt x="1533055" y="12331"/>
                </a:lnTo>
                <a:cubicBezTo>
                  <a:pt x="1574585" y="29752"/>
                  <a:pt x="1615379" y="51308"/>
                  <a:pt x="1655332" y="76782"/>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8" name="Picture Placeholder 7">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1E719BCA-0838-48F7-A3BF-673F6552F62A}" type="slidenum">
              <a:rPr lang="en-GB" smtClean="0"/>
              <a:t>‹#›</a:t>
            </a:fld>
            <a:endParaRPr lang="en-GB"/>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84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Slide - Whit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pic>
        <p:nvPicPr>
          <p:cNvPr id="6" name="Picture 5">
            <a:extLst>
              <a:ext uri="{FF2B5EF4-FFF2-40B4-BE49-F238E27FC236}">
                <a16:creationId xmlns:a16="http://schemas.microsoft.com/office/drawing/2014/main" id="{0A93C5D3-4390-C142-A0B2-7CB6B68F164D}"/>
              </a:ext>
            </a:extLst>
          </p:cNvPr>
          <p:cNvPicPr>
            <a:picLocks noChangeAspect="1"/>
          </p:cNvPicPr>
          <p:nvPr/>
        </p:nvPicPr>
        <p:blipFill>
          <a:blip r:embed="rId3"/>
          <a:srcRect/>
          <a:stretch/>
        </p:blipFill>
        <p:spPr>
          <a:xfrm>
            <a:off x="199691" y="422767"/>
            <a:ext cx="4238855" cy="2124191"/>
          </a:xfrm>
          <a:prstGeom prst="rect">
            <a:avLst/>
          </a:prstGeom>
        </p:spPr>
      </p:pic>
      <p:sp>
        <p:nvSpPr>
          <p:cNvPr id="4" name="TextBox 3"/>
          <p:cNvSpPr txBox="1"/>
          <p:nvPr/>
        </p:nvSpPr>
        <p:spPr>
          <a:xfrm>
            <a:off x="1245876" y="4296410"/>
            <a:ext cx="2537369" cy="1505092"/>
          </a:xfrm>
          <a:prstGeom prst="rect">
            <a:avLst/>
          </a:prstGeom>
          <a:noFill/>
        </p:spPr>
        <p:txBody>
          <a:bodyPr wrap="square" rtlCol="0">
            <a:spAutoFit/>
          </a:bodyPr>
          <a:lstStyle/>
          <a:p>
            <a:pPr>
              <a:lnSpc>
                <a:spcPct val="105000"/>
              </a:lnSpc>
            </a:pPr>
            <a:r>
              <a:rPr lang="en-GB" sz="1467"/>
              <a:t>2 Grove House, Foundry Lane, Horsham, West Sussex,</a:t>
            </a:r>
          </a:p>
          <a:p>
            <a:pPr>
              <a:lnSpc>
                <a:spcPct val="105000"/>
              </a:lnSpc>
            </a:pPr>
            <a:r>
              <a:rPr lang="en-GB" sz="1467"/>
              <a:t>RH13 5PL</a:t>
            </a:r>
          </a:p>
          <a:p>
            <a:pPr>
              <a:lnSpc>
                <a:spcPct val="105000"/>
              </a:lnSpc>
            </a:pPr>
            <a:r>
              <a:rPr lang="de-DE" sz="1467">
                <a:solidFill>
                  <a:schemeClr val="tx2"/>
                </a:solidFill>
              </a:rPr>
              <a:t>t: +44 (0)1403 258984 </a:t>
            </a:r>
          </a:p>
          <a:p>
            <a:pPr>
              <a:lnSpc>
                <a:spcPct val="105000"/>
              </a:lnSpc>
            </a:pPr>
            <a:r>
              <a:rPr lang="de-DE" sz="1467">
                <a:solidFill>
                  <a:schemeClr val="tx2"/>
                </a:solidFill>
              </a:rPr>
              <a:t>e: info@veryanmed.com www.veryanmed.com</a:t>
            </a:r>
            <a:endParaRPr lang="en-GB" sz="1467">
              <a:solidFill>
                <a:schemeClr val="tx2"/>
              </a:solidFill>
            </a:endParaRPr>
          </a:p>
        </p:txBody>
      </p:sp>
    </p:spTree>
    <p:extLst>
      <p:ext uri="{BB962C8B-B14F-4D97-AF65-F5344CB8AC3E}">
        <p14:creationId xmlns:p14="http://schemas.microsoft.com/office/powerpoint/2010/main" val="863112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ue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5F71708D-63B7-2641-9948-94CF6C59B3F5}"/>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a:t>Sub-title</a:t>
            </a:r>
          </a:p>
        </p:txBody>
      </p:sp>
      <p:sp>
        <p:nvSpPr>
          <p:cNvPr id="11" name="Text Placeholder 3">
            <a:extLst>
              <a:ext uri="{FF2B5EF4-FFF2-40B4-BE49-F238E27FC236}">
                <a16:creationId xmlns:a16="http://schemas.microsoft.com/office/drawing/2014/main" id="{75E46DDD-6EA7-2D4E-8893-5D7BF7E0C952}"/>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a:t>Date etc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204173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CB5B-EB64-6DFE-5002-51A1E1C60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4CAF5D-97ED-F996-9875-AF397975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83806C-1D8B-2362-6E26-953A49734560}"/>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80AA3876-3290-8E0F-B453-903DF07104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0E3781-D393-3CCB-DA19-FAE2BE8A2F3D}"/>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885377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ue COVER - Imag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05338B3-480E-D84B-8042-BC6AE42B711A}"/>
              </a:ext>
            </a:extLst>
          </p:cNvPr>
          <p:cNvPicPr>
            <a:picLocks noChangeAspect="1"/>
          </p:cNvPicPr>
          <p:nvPr/>
        </p:nvPicPr>
        <p:blipFill>
          <a:blip r:embed="rId2"/>
          <a:stretch>
            <a:fillRect/>
          </a:stretch>
        </p:blipFill>
        <p:spPr>
          <a:xfrm>
            <a:off x="0" y="0"/>
            <a:ext cx="12192000" cy="6858000"/>
          </a:xfrm>
          <a:prstGeom prst="rect">
            <a:avLst/>
          </a:prstGeom>
        </p:spPr>
      </p:pic>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9" name="Title 13">
            <a:extLst>
              <a:ext uri="{FF2B5EF4-FFF2-40B4-BE49-F238E27FC236}">
                <a16:creationId xmlns:a16="http://schemas.microsoft.com/office/drawing/2014/main" id="{BEC94CFF-F4C3-A94E-B63A-69672A884A55}"/>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33E8F018-E5B1-7445-AB30-16655B888C07}"/>
              </a:ext>
            </a:extLst>
          </p:cNvPr>
          <p:cNvSpPr>
            <a:spLocks noGrp="1"/>
          </p:cNvSpPr>
          <p:nvPr>
            <p:ph type="body" sz="quarter" idx="15" hasCustomPrompt="1"/>
          </p:nvPr>
        </p:nvSpPr>
        <p:spPr>
          <a:xfrm>
            <a:off x="469106" y="3419088"/>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a:t>Sub-title</a:t>
            </a:r>
          </a:p>
        </p:txBody>
      </p:sp>
      <p:sp>
        <p:nvSpPr>
          <p:cNvPr id="13" name="Text Placeholder 3">
            <a:extLst>
              <a:ext uri="{FF2B5EF4-FFF2-40B4-BE49-F238E27FC236}">
                <a16:creationId xmlns:a16="http://schemas.microsoft.com/office/drawing/2014/main" id="{E118152F-325D-4E44-A6EB-C26895A574DE}"/>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a:t>Date etc</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1537023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flipH="1" flipV="1">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1E719BCA-0838-48F7-A3BF-673F6552F62A}" type="slidenum">
              <a:rPr lang="en-GB" smtClean="0"/>
              <a:t>‹#›</a:t>
            </a:fld>
            <a:endParaRPr lang="en-GB"/>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40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ue DIVIDER - Imag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1E719BCA-0838-48F7-A3BF-673F6552F62A}" type="slidenum">
              <a:rPr lang="en-GB" smtClean="0"/>
              <a:t>‹#›</a:t>
            </a:fld>
            <a:endParaRPr lang="en-GB"/>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0257"/>
            <a:ext cx="4829405" cy="2006400"/>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332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Lef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fld id="{1E719BCA-0838-48F7-A3BF-673F6552F62A}" type="slidenum">
              <a:rPr lang="en-GB" smtClean="0"/>
              <a:t>‹#›</a:t>
            </a:fld>
            <a:endParaRPr lang="en-GB"/>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333"/>
              </a:spcAft>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623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Righ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1" name="Picture 10">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7" name="Picture Placeholder 6">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fld id="{1E719BCA-0838-48F7-A3BF-673F6552F62A}" type="slidenum">
              <a:rPr lang="en-GB" smtClean="0"/>
              <a:t>‹#›</a:t>
            </a:fld>
            <a:endParaRPr lang="en-GB"/>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333"/>
              </a:spcAft>
              <a:buClr>
                <a:schemeClr val="bg1"/>
              </a:buClr>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898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ND slide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93" y="420557"/>
            <a:ext cx="4248227" cy="2126400"/>
          </a:xfrm>
          <a:prstGeom prst="rect">
            <a:avLst/>
          </a:prstGeom>
        </p:spPr>
      </p:pic>
      <p:sp>
        <p:nvSpPr>
          <p:cNvPr id="6" name="TextBox 5">
            <a:extLst>
              <a:ext uri="{FF2B5EF4-FFF2-40B4-BE49-F238E27FC236}">
                <a16:creationId xmlns:a16="http://schemas.microsoft.com/office/drawing/2014/main" id="{FF5B4CCC-B47B-44D7-A805-F8556CAE54C8}"/>
              </a:ext>
            </a:extLst>
          </p:cNvPr>
          <p:cNvSpPr txBox="1"/>
          <p:nvPr/>
        </p:nvSpPr>
        <p:spPr>
          <a:xfrm>
            <a:off x="1245876" y="4296410"/>
            <a:ext cx="2537369" cy="1505092"/>
          </a:xfrm>
          <a:prstGeom prst="rect">
            <a:avLst/>
          </a:prstGeom>
          <a:noFill/>
        </p:spPr>
        <p:txBody>
          <a:bodyPr wrap="square" rtlCol="0">
            <a:spAutoFit/>
          </a:bodyPr>
          <a:lstStyle/>
          <a:p>
            <a:pPr>
              <a:lnSpc>
                <a:spcPct val="105000"/>
              </a:lnSpc>
            </a:pPr>
            <a:r>
              <a:rPr lang="en-GB" sz="1467"/>
              <a:t>2 Grove House, Foundry Lane, Horsham, West Sussex,</a:t>
            </a:r>
          </a:p>
          <a:p>
            <a:pPr>
              <a:lnSpc>
                <a:spcPct val="105000"/>
              </a:lnSpc>
            </a:pPr>
            <a:r>
              <a:rPr lang="en-GB" sz="1467"/>
              <a:t>RH13 5PL</a:t>
            </a:r>
          </a:p>
          <a:p>
            <a:pPr>
              <a:lnSpc>
                <a:spcPct val="105000"/>
              </a:lnSpc>
            </a:pPr>
            <a:r>
              <a:rPr lang="de-DE" sz="1467">
                <a:solidFill>
                  <a:schemeClr val="bg1">
                    <a:lumMod val="95000"/>
                  </a:schemeClr>
                </a:solidFill>
              </a:rPr>
              <a:t>t: +44 (0)1403 258984 </a:t>
            </a:r>
          </a:p>
          <a:p>
            <a:pPr>
              <a:lnSpc>
                <a:spcPct val="105000"/>
              </a:lnSpc>
            </a:pPr>
            <a:r>
              <a:rPr lang="de-DE" sz="1467">
                <a:solidFill>
                  <a:schemeClr val="bg1">
                    <a:lumMod val="95000"/>
                  </a:schemeClr>
                </a:solidFill>
              </a:rPr>
              <a:t>e: info@veryanmed.com www.veryanmed.com</a:t>
            </a:r>
            <a:endParaRPr lang="en-GB" sz="1467">
              <a:solidFill>
                <a:schemeClr val="bg1">
                  <a:lumMod val="95000"/>
                </a:schemeClr>
              </a:solidFill>
            </a:endParaRPr>
          </a:p>
        </p:txBody>
      </p:sp>
    </p:spTree>
    <p:extLst>
      <p:ext uri="{BB962C8B-B14F-4D97-AF65-F5344CB8AC3E}">
        <p14:creationId xmlns:p14="http://schemas.microsoft.com/office/powerpoint/2010/main" val="2484019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Tree>
    <p:extLst>
      <p:ext uri="{BB962C8B-B14F-4D97-AF65-F5344CB8AC3E}">
        <p14:creationId xmlns:p14="http://schemas.microsoft.com/office/powerpoint/2010/main" val="3556606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86EB-AC71-355C-7ED9-E1DB27235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5EB240-1806-8A18-1F38-32C9DA7E9C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327D96-AA02-610C-7A63-56E4DECE5382}"/>
              </a:ext>
            </a:extLst>
          </p:cNvPr>
          <p:cNvSpPr>
            <a:spLocks noGrp="1"/>
          </p:cNvSpPr>
          <p:nvPr>
            <p:ph type="dt" sz="half" idx="10"/>
          </p:nvPr>
        </p:nvSpPr>
        <p:spPr/>
        <p:txBody>
          <a:bodyPr/>
          <a:lstStyle/>
          <a:p>
            <a:fld id="{741B16F0-A586-4617-BA26-E9DD74C7E272}" type="datetimeFigureOut">
              <a:rPr lang="en-GB" smtClean="0"/>
              <a:t>11/11/2023</a:t>
            </a:fld>
            <a:endParaRPr lang="en-GB"/>
          </a:p>
        </p:txBody>
      </p:sp>
      <p:sp>
        <p:nvSpPr>
          <p:cNvPr id="5" name="Footer Placeholder 4">
            <a:extLst>
              <a:ext uri="{FF2B5EF4-FFF2-40B4-BE49-F238E27FC236}">
                <a16:creationId xmlns:a16="http://schemas.microsoft.com/office/drawing/2014/main" id="{92AF848B-41F3-9774-22BB-72AA7C843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4BD479-D7C9-B359-6E26-99F5A019CBF2}"/>
              </a:ext>
            </a:extLst>
          </p:cNvPr>
          <p:cNvSpPr>
            <a:spLocks noGrp="1"/>
          </p:cNvSpPr>
          <p:nvPr>
            <p:ph type="sldNum" sz="quarter" idx="12"/>
          </p:nvPr>
        </p:nvSpPr>
        <p:spPr/>
        <p:txBody>
          <a:bodyPr/>
          <a:lstStyle/>
          <a:p>
            <a:fld id="{1E719BCA-0838-48F7-A3BF-673F6552F62A}" type="slidenum">
              <a:rPr lang="en-GB" smtClean="0"/>
              <a:t>‹#›</a:t>
            </a:fld>
            <a:endParaRPr lang="en-GB"/>
          </a:p>
        </p:txBody>
      </p:sp>
    </p:spTree>
    <p:extLst>
      <p:ext uri="{BB962C8B-B14F-4D97-AF65-F5344CB8AC3E}">
        <p14:creationId xmlns:p14="http://schemas.microsoft.com/office/powerpoint/2010/main" val="294758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9E91-A89A-BB42-56E5-49BF11C555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A7AEDF-3507-467D-D7A7-3DE790F333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787CBD-812F-C4C9-D25B-0F510E22D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5094F7-CA35-2B39-FF23-8DC63C36E551}"/>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6" name="Footer Placeholder 5">
            <a:extLst>
              <a:ext uri="{FF2B5EF4-FFF2-40B4-BE49-F238E27FC236}">
                <a16:creationId xmlns:a16="http://schemas.microsoft.com/office/drawing/2014/main" id="{53F1BDA3-D33C-0E9C-694F-21BD3C9942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27C2A3-04FE-D212-550D-627F5AB644F5}"/>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38847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6622-9346-A93A-F296-9DD64459EB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223874-230E-134C-C4A3-45A5C468E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A0C43-7B89-3E2B-585D-7D203ACEAF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063338-7987-3352-F4D6-B2EB6A28EF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282A8-CE69-81AB-4D21-C50748F01C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647B28-27BB-B8C3-45C3-241673CE07EA}"/>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8" name="Footer Placeholder 7">
            <a:extLst>
              <a:ext uri="{FF2B5EF4-FFF2-40B4-BE49-F238E27FC236}">
                <a16:creationId xmlns:a16="http://schemas.microsoft.com/office/drawing/2014/main" id="{5454131A-D571-3723-F787-A252406142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AA21810-1A90-61C2-5DFA-C5E14492A579}"/>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44543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AFCB-9AA9-C0DB-E468-97F5642FA4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A81E8C-4862-0242-AA2F-273071887354}"/>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4" name="Footer Placeholder 3">
            <a:extLst>
              <a:ext uri="{FF2B5EF4-FFF2-40B4-BE49-F238E27FC236}">
                <a16:creationId xmlns:a16="http://schemas.microsoft.com/office/drawing/2014/main" id="{75EF8506-6CD0-85E2-506C-BB9B76C6C1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00A86A-A66C-DE71-FC9A-D8A2EDF95CCC}"/>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212247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8A985D-1C2C-B8C8-DBDA-553B51B9A6D1}"/>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3" name="Footer Placeholder 2">
            <a:extLst>
              <a:ext uri="{FF2B5EF4-FFF2-40B4-BE49-F238E27FC236}">
                <a16:creationId xmlns:a16="http://schemas.microsoft.com/office/drawing/2014/main" id="{708B8A87-DFE2-3F19-E1C0-807B045FF4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814E15-9B1E-E17B-18F5-88129DD7C377}"/>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344813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9122-119C-35F5-BECC-508AF88A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0F52DB-4AA7-5347-7EF8-4117A9A48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3B2637-A745-B958-7BEC-4E9771A65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5B3D3-C993-F605-A09C-AB5D96258ED9}"/>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6" name="Footer Placeholder 5">
            <a:extLst>
              <a:ext uri="{FF2B5EF4-FFF2-40B4-BE49-F238E27FC236}">
                <a16:creationId xmlns:a16="http://schemas.microsoft.com/office/drawing/2014/main" id="{5910D4D8-5C49-CDD9-17B8-2BBF1F6D29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213FCD-C701-1924-6AB5-C67D4354AD66}"/>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43547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6F45-2E0F-BA59-AB65-354E63093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F6C990-7503-F34A-D8B3-38A982C13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48B72B-813F-4563-7463-BFBDE0201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9BD33-FBC5-321C-B967-9C16AE8675B1}"/>
              </a:ext>
            </a:extLst>
          </p:cNvPr>
          <p:cNvSpPr>
            <a:spLocks noGrp="1"/>
          </p:cNvSpPr>
          <p:nvPr>
            <p:ph type="dt" sz="half" idx="10"/>
          </p:nvPr>
        </p:nvSpPr>
        <p:spPr/>
        <p:txBody>
          <a:bodyPr/>
          <a:lstStyle/>
          <a:p>
            <a:fld id="{1D95A4E9-C244-442D-B540-39E046473FAE}" type="datetimeFigureOut">
              <a:rPr lang="en-GB" smtClean="0"/>
              <a:t>11/11/2023</a:t>
            </a:fld>
            <a:endParaRPr lang="en-GB"/>
          </a:p>
        </p:txBody>
      </p:sp>
      <p:sp>
        <p:nvSpPr>
          <p:cNvPr id="6" name="Footer Placeholder 5">
            <a:extLst>
              <a:ext uri="{FF2B5EF4-FFF2-40B4-BE49-F238E27FC236}">
                <a16:creationId xmlns:a16="http://schemas.microsoft.com/office/drawing/2014/main" id="{4E6917C9-53AE-43F3-EA96-A70163C816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65FDEB-BD6B-B986-D3C4-41F95893527C}"/>
              </a:ext>
            </a:extLst>
          </p:cNvPr>
          <p:cNvSpPr>
            <a:spLocks noGrp="1"/>
          </p:cNvSpPr>
          <p:nvPr>
            <p:ph type="sldNum" sz="quarter" idx="12"/>
          </p:nvPr>
        </p:nvSpPr>
        <p:spPr/>
        <p:txBody>
          <a:bodyPr/>
          <a:lstStyle/>
          <a:p>
            <a:fld id="{22F0043E-116D-428F-BFC4-D22BD6F4C3E6}" type="slidenum">
              <a:rPr lang="en-GB" smtClean="0"/>
              <a:t>‹#›</a:t>
            </a:fld>
            <a:endParaRPr lang="en-GB"/>
          </a:p>
        </p:txBody>
      </p:sp>
    </p:spTree>
    <p:extLst>
      <p:ext uri="{BB962C8B-B14F-4D97-AF65-F5344CB8AC3E}">
        <p14:creationId xmlns:p14="http://schemas.microsoft.com/office/powerpoint/2010/main" val="139288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788E6-88C3-F127-6EEC-614EE91AF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690CC2-CE19-6FB9-FA30-6BD209DB1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16D1D6-AEC1-1274-F178-0B2CB43A4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5A4E9-C244-442D-B540-39E046473FAE}" type="datetimeFigureOut">
              <a:rPr lang="en-GB" smtClean="0"/>
              <a:t>11/11/2023</a:t>
            </a:fld>
            <a:endParaRPr lang="en-GB"/>
          </a:p>
        </p:txBody>
      </p:sp>
      <p:sp>
        <p:nvSpPr>
          <p:cNvPr id="5" name="Footer Placeholder 4">
            <a:extLst>
              <a:ext uri="{FF2B5EF4-FFF2-40B4-BE49-F238E27FC236}">
                <a16:creationId xmlns:a16="http://schemas.microsoft.com/office/drawing/2014/main" id="{48267D2E-54FE-BD5D-DC4C-A2DB7A3DC9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17CF31-8F8C-FB93-CEE5-7EEBE18BC1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0043E-116D-428F-BFC4-D22BD6F4C3E6}" type="slidenum">
              <a:rPr lang="en-GB" smtClean="0"/>
              <a:t>‹#›</a:t>
            </a:fld>
            <a:endParaRPr lang="en-GB"/>
          </a:p>
        </p:txBody>
      </p:sp>
    </p:spTree>
    <p:extLst>
      <p:ext uri="{BB962C8B-B14F-4D97-AF65-F5344CB8AC3E}">
        <p14:creationId xmlns:p14="http://schemas.microsoft.com/office/powerpoint/2010/main" val="2286290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4">
            <a:extLst>
              <a:ext uri="{FF2B5EF4-FFF2-40B4-BE49-F238E27FC236}">
                <a16:creationId xmlns:a16="http://schemas.microsoft.com/office/drawing/2014/main" id="{3E7B4CC8-0449-9843-9844-158D6A4F277E}"/>
              </a:ext>
            </a:extLst>
          </p:cNvPr>
          <p:cNvSpPr>
            <a:spLocks noGrp="1"/>
          </p:cNvSpPr>
          <p:nvPr>
            <p:ph type="sldNum" sz="quarter" idx="4"/>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1E719BCA-0838-48F7-A3BF-673F6552F62A}" type="slidenum">
              <a:rPr lang="en-GB" smtClean="0"/>
              <a:t>‹#›</a:t>
            </a:fld>
            <a:endParaRPr lang="en-GB"/>
          </a:p>
        </p:txBody>
      </p:sp>
      <p:sp>
        <p:nvSpPr>
          <p:cNvPr id="2" name="Text Placeholder 1"/>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18285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237061" indent="-237061" algn="l" defTabSz="914377" rtl="0" eaLnBrk="1" latinLnBrk="0" hangingPunct="1">
        <a:lnSpc>
          <a:spcPct val="10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579">
          <p15:clr>
            <a:srgbClr val="F26B43"/>
          </p15:clr>
        </p15:guide>
        <p15:guide id="3" orient="horz" pos="270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E406E-92A2-8764-81A5-43D7B2947759}"/>
              </a:ext>
            </a:extLst>
          </p:cNvPr>
          <p:cNvSpPr>
            <a:spLocks noGrp="1"/>
          </p:cNvSpPr>
          <p:nvPr>
            <p:ph type="ctrTitle"/>
          </p:nvPr>
        </p:nvSpPr>
        <p:spPr/>
        <p:txBody>
          <a:bodyPr>
            <a:normAutofit/>
          </a:bodyPr>
          <a:lstStyle/>
          <a:p>
            <a:r>
              <a:rPr lang="en-US" sz="3600" i="0">
                <a:solidFill>
                  <a:srgbClr val="0070C0"/>
                </a:solidFill>
                <a:effectLst/>
                <a:latin typeface="+mn-lt"/>
              </a:rPr>
              <a:t>Three-Year Results For The BioMimics 3D Swirling Flow Stent Show Why It Is The Most Cost-Effective Stent For Patients with Long, Complex SFA Lesions</a:t>
            </a:r>
            <a:endParaRPr lang="en-GB" sz="3600"/>
          </a:p>
        </p:txBody>
      </p:sp>
      <p:sp>
        <p:nvSpPr>
          <p:cNvPr id="3" name="Subtitle 2">
            <a:extLst>
              <a:ext uri="{FF2B5EF4-FFF2-40B4-BE49-F238E27FC236}">
                <a16:creationId xmlns:a16="http://schemas.microsoft.com/office/drawing/2014/main" id="{07E93CB9-D22F-CE4D-DA72-30B206CA9DE4}"/>
              </a:ext>
            </a:extLst>
          </p:cNvPr>
          <p:cNvSpPr>
            <a:spLocks noGrp="1"/>
          </p:cNvSpPr>
          <p:nvPr>
            <p:ph type="subTitle" idx="1"/>
          </p:nvPr>
        </p:nvSpPr>
        <p:spPr/>
        <p:txBody>
          <a:bodyPr/>
          <a:lstStyle/>
          <a:p>
            <a:r>
              <a:rPr lang="en-US"/>
              <a:t>Michael Lichtenberg MD</a:t>
            </a:r>
          </a:p>
          <a:p>
            <a:r>
              <a:rPr lang="en-US"/>
              <a:t>Klinikum Hochsauerland, Arnsberg, Germany</a:t>
            </a:r>
            <a:endParaRPr lang="en-GB"/>
          </a:p>
        </p:txBody>
      </p:sp>
      <p:pic>
        <p:nvPicPr>
          <p:cNvPr id="4" name="Picture 3" descr="A screenshot of a computer&#10;&#10;Description automatically generated">
            <a:extLst>
              <a:ext uri="{FF2B5EF4-FFF2-40B4-BE49-F238E27FC236}">
                <a16:creationId xmlns:a16="http://schemas.microsoft.com/office/drawing/2014/main" id="{A03670C1-57BD-8854-FEF0-1DE132DAFDEA}"/>
              </a:ext>
            </a:extLst>
          </p:cNvPr>
          <p:cNvPicPr>
            <a:picLocks noChangeAspect="1"/>
          </p:cNvPicPr>
          <p:nvPr/>
        </p:nvPicPr>
        <p:blipFill rotWithShape="1">
          <a:blip r:embed="rId2"/>
          <a:srcRect l="561" t="13645" r="73081" b="77359"/>
          <a:stretch/>
        </p:blipFill>
        <p:spPr bwMode="auto">
          <a:xfrm>
            <a:off x="4499862" y="5349875"/>
            <a:ext cx="3033815" cy="64604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949CEFE-E983-5ACA-A1AF-CF4294DD8CCD}"/>
              </a:ext>
            </a:extLst>
          </p:cNvPr>
          <p:cNvSpPr txBox="1"/>
          <p:nvPr/>
        </p:nvSpPr>
        <p:spPr>
          <a:xfrm>
            <a:off x="10626434" y="6472766"/>
            <a:ext cx="1274708" cy="246221"/>
          </a:xfrm>
          <a:prstGeom prst="rect">
            <a:avLst/>
          </a:prstGeom>
          <a:noFill/>
        </p:spPr>
        <p:txBody>
          <a:bodyPr wrap="none" rtlCol="0">
            <a:spAutoFit/>
          </a:bodyPr>
          <a:lstStyle/>
          <a:p>
            <a:r>
              <a:rPr lang="en-US" sz="1000"/>
              <a:t>PAM 345 Version 1.0</a:t>
            </a:r>
            <a:endParaRPr lang="en-GB" sz="1000"/>
          </a:p>
        </p:txBody>
      </p:sp>
    </p:spTree>
    <p:extLst>
      <p:ext uri="{BB962C8B-B14F-4D97-AF65-F5344CB8AC3E}">
        <p14:creationId xmlns:p14="http://schemas.microsoft.com/office/powerpoint/2010/main" val="381805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58D31-F13E-B493-F216-2F829B605272}"/>
              </a:ext>
            </a:extLst>
          </p:cNvPr>
          <p:cNvSpPr>
            <a:spLocks noGrp="1"/>
          </p:cNvSpPr>
          <p:nvPr>
            <p:ph type="title"/>
          </p:nvPr>
        </p:nvSpPr>
        <p:spPr/>
        <p:txBody>
          <a:bodyPr/>
          <a:lstStyle/>
          <a:p>
            <a:r>
              <a:rPr lang="en-GB" sz="3600" err="1"/>
              <a:t>BioMimics</a:t>
            </a:r>
            <a:r>
              <a:rPr lang="en-GB" sz="3600"/>
              <a:t> 3D could have considerable cost and QoL improvements when treating patients with long SFA lesions</a:t>
            </a:r>
          </a:p>
        </p:txBody>
      </p:sp>
      <p:graphicFrame>
        <p:nvGraphicFramePr>
          <p:cNvPr id="9" name="Table 9">
            <a:extLst>
              <a:ext uri="{FF2B5EF4-FFF2-40B4-BE49-F238E27FC236}">
                <a16:creationId xmlns:a16="http://schemas.microsoft.com/office/drawing/2014/main" id="{3FF308D4-84C4-0FE4-92D8-A2583CEDCE0F}"/>
              </a:ext>
            </a:extLst>
          </p:cNvPr>
          <p:cNvGraphicFramePr>
            <a:graphicFrameLocks noGrp="1"/>
          </p:cNvGraphicFramePr>
          <p:nvPr>
            <p:extLst>
              <p:ext uri="{D42A27DB-BD31-4B8C-83A1-F6EECF244321}">
                <p14:modId xmlns:p14="http://schemas.microsoft.com/office/powerpoint/2010/main" val="524821721"/>
              </p:ext>
            </p:extLst>
          </p:nvPr>
        </p:nvGraphicFramePr>
        <p:xfrm>
          <a:off x="1064184" y="2354886"/>
          <a:ext cx="7106962" cy="1998789"/>
        </p:xfrm>
        <a:graphic>
          <a:graphicData uri="http://schemas.openxmlformats.org/drawingml/2006/table">
            <a:tbl>
              <a:tblPr firstRow="1" bandRow="1">
                <a:tableStyleId>{5C22544A-7EE6-4342-B048-85BDC9FD1C3A}</a:tableStyleId>
              </a:tblPr>
              <a:tblGrid>
                <a:gridCol w="1904257">
                  <a:extLst>
                    <a:ext uri="{9D8B030D-6E8A-4147-A177-3AD203B41FA5}">
                      <a16:colId xmlns:a16="http://schemas.microsoft.com/office/drawing/2014/main" val="3663573641"/>
                    </a:ext>
                  </a:extLst>
                </a:gridCol>
                <a:gridCol w="1917859">
                  <a:extLst>
                    <a:ext uri="{9D8B030D-6E8A-4147-A177-3AD203B41FA5}">
                      <a16:colId xmlns:a16="http://schemas.microsoft.com/office/drawing/2014/main" val="4136108087"/>
                    </a:ext>
                  </a:extLst>
                </a:gridCol>
                <a:gridCol w="1326179">
                  <a:extLst>
                    <a:ext uri="{9D8B030D-6E8A-4147-A177-3AD203B41FA5}">
                      <a16:colId xmlns:a16="http://schemas.microsoft.com/office/drawing/2014/main" val="876064303"/>
                    </a:ext>
                  </a:extLst>
                </a:gridCol>
                <a:gridCol w="1958667">
                  <a:extLst>
                    <a:ext uri="{9D8B030D-6E8A-4147-A177-3AD203B41FA5}">
                      <a16:colId xmlns:a16="http://schemas.microsoft.com/office/drawing/2014/main" val="1253845553"/>
                    </a:ext>
                  </a:extLst>
                </a:gridCol>
              </a:tblGrid>
              <a:tr h="599688">
                <a:tc>
                  <a:txBody>
                    <a:bodyPr/>
                    <a:lstStyle/>
                    <a:p>
                      <a:endParaRPr lang="en-GB" sz="1800"/>
                    </a:p>
                  </a:txBody>
                  <a:tcPr>
                    <a:solidFill>
                      <a:srgbClr val="0070C0"/>
                    </a:solidFill>
                  </a:tcPr>
                </a:tc>
                <a:tc>
                  <a:txBody>
                    <a:bodyPr/>
                    <a:lstStyle/>
                    <a:p>
                      <a:pPr algn="ctr"/>
                      <a:r>
                        <a:rPr lang="en-GB" sz="1800"/>
                        <a:t>Average treatment cost</a:t>
                      </a:r>
                    </a:p>
                  </a:txBody>
                  <a:tcPr>
                    <a:solidFill>
                      <a:srgbClr val="0070C0"/>
                    </a:solidFill>
                  </a:tcPr>
                </a:tc>
                <a:tc>
                  <a:txBody>
                    <a:bodyPr/>
                    <a:lstStyle/>
                    <a:p>
                      <a:pPr algn="ctr"/>
                      <a:r>
                        <a:rPr lang="en-GB" sz="1800"/>
                        <a:t>Total QALYs</a:t>
                      </a:r>
                    </a:p>
                  </a:txBody>
                  <a:tcPr>
                    <a:solidFill>
                      <a:srgbClr val="0070C0"/>
                    </a:solidFill>
                  </a:tcPr>
                </a:tc>
                <a:tc>
                  <a:txBody>
                    <a:bodyPr/>
                    <a:lstStyle/>
                    <a:p>
                      <a:pPr algn="ctr"/>
                      <a:r>
                        <a:rPr lang="en-GB" sz="1800"/>
                        <a:t>Cost effectiveness ratio </a:t>
                      </a:r>
                    </a:p>
                  </a:txBody>
                  <a:tcPr>
                    <a:solidFill>
                      <a:srgbClr val="0070C0"/>
                    </a:solidFill>
                  </a:tcPr>
                </a:tc>
                <a:extLst>
                  <a:ext uri="{0D108BD9-81ED-4DB2-BD59-A6C34878D82A}">
                    <a16:rowId xmlns:a16="http://schemas.microsoft.com/office/drawing/2014/main" val="3730321240"/>
                  </a:ext>
                </a:extLst>
              </a:tr>
              <a:tr h="4529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800" err="1"/>
                        <a:t>BioMimics</a:t>
                      </a:r>
                      <a:r>
                        <a:rPr lang="en-GB" sz="1800"/>
                        <a:t> 3D </a:t>
                      </a:r>
                    </a:p>
                  </a:txBody>
                  <a:tcPr/>
                </a:tc>
                <a:tc>
                  <a:txBody>
                    <a:bodyPr/>
                    <a:lstStyle/>
                    <a:p>
                      <a:pPr algn="ctr"/>
                      <a:r>
                        <a:rPr lang="en-GB" sz="1800"/>
                        <a:t>$17,613</a:t>
                      </a:r>
                    </a:p>
                  </a:txBody>
                  <a:tcPr/>
                </a:tc>
                <a:tc>
                  <a:txBody>
                    <a:bodyPr/>
                    <a:lstStyle/>
                    <a:p>
                      <a:pPr algn="ctr"/>
                      <a:r>
                        <a:rPr lang="en-GB" sz="1800"/>
                        <a:t>6.9</a:t>
                      </a:r>
                    </a:p>
                  </a:txBody>
                  <a:tcPr/>
                </a:tc>
                <a:tc>
                  <a:txBody>
                    <a:bodyPr/>
                    <a:lstStyle/>
                    <a:p>
                      <a:pPr algn="ctr"/>
                      <a:r>
                        <a:rPr lang="en-GB" sz="1800"/>
                        <a:t>$2,541</a:t>
                      </a:r>
                    </a:p>
                  </a:txBody>
                  <a:tcPr/>
                </a:tc>
                <a:extLst>
                  <a:ext uri="{0D108BD9-81ED-4DB2-BD59-A6C34878D82A}">
                    <a16:rowId xmlns:a16="http://schemas.microsoft.com/office/drawing/2014/main" val="2901376097"/>
                  </a:ext>
                </a:extLst>
              </a:tr>
              <a:tr h="452903">
                <a:tc>
                  <a:txBody>
                    <a:bodyPr/>
                    <a:lstStyle/>
                    <a:p>
                      <a:r>
                        <a:rPr lang="en-GB" sz="1800"/>
                        <a:t>BMS</a:t>
                      </a:r>
                    </a:p>
                  </a:txBody>
                  <a:tcPr/>
                </a:tc>
                <a:tc>
                  <a:txBody>
                    <a:bodyPr/>
                    <a:lstStyle/>
                    <a:p>
                      <a:pPr algn="ctr"/>
                      <a:r>
                        <a:rPr lang="en-GB" sz="1800"/>
                        <a:t>$24,449</a:t>
                      </a:r>
                    </a:p>
                  </a:txBody>
                  <a:tcPr/>
                </a:tc>
                <a:tc>
                  <a:txBody>
                    <a:bodyPr/>
                    <a:lstStyle/>
                    <a:p>
                      <a:pPr algn="ctr"/>
                      <a:r>
                        <a:rPr lang="en-GB" sz="1800"/>
                        <a:t>5.5</a:t>
                      </a:r>
                    </a:p>
                  </a:txBody>
                  <a:tcPr/>
                </a:tc>
                <a:tc>
                  <a:txBody>
                    <a:bodyPr/>
                    <a:lstStyle/>
                    <a:p>
                      <a:pPr algn="ctr"/>
                      <a:r>
                        <a:rPr lang="en-GB" sz="1800"/>
                        <a:t>$4,461</a:t>
                      </a:r>
                    </a:p>
                  </a:txBody>
                  <a:tcPr/>
                </a:tc>
                <a:extLst>
                  <a:ext uri="{0D108BD9-81ED-4DB2-BD59-A6C34878D82A}">
                    <a16:rowId xmlns:a16="http://schemas.microsoft.com/office/drawing/2014/main" val="1970417526"/>
                  </a:ext>
                </a:extLst>
              </a:tr>
              <a:tr h="452903">
                <a:tc>
                  <a:txBody>
                    <a:bodyPr/>
                    <a:lstStyle/>
                    <a:p>
                      <a:r>
                        <a:rPr lang="en-GB" sz="1800" err="1"/>
                        <a:t>Zilver</a:t>
                      </a:r>
                      <a:r>
                        <a:rPr lang="en-GB" sz="1800"/>
                        <a:t> PTX</a:t>
                      </a:r>
                    </a:p>
                  </a:txBody>
                  <a:tcPr/>
                </a:tc>
                <a:tc>
                  <a:txBody>
                    <a:bodyPr/>
                    <a:lstStyle/>
                    <a:p>
                      <a:pPr algn="ctr"/>
                      <a:r>
                        <a:rPr lang="en-GB" sz="1800"/>
                        <a:t>$19,010</a:t>
                      </a:r>
                    </a:p>
                  </a:txBody>
                  <a:tcPr/>
                </a:tc>
                <a:tc>
                  <a:txBody>
                    <a:bodyPr/>
                    <a:lstStyle/>
                    <a:p>
                      <a:pPr algn="ctr"/>
                      <a:r>
                        <a:rPr lang="en-GB" sz="1800"/>
                        <a:t>6.1</a:t>
                      </a:r>
                    </a:p>
                  </a:txBody>
                  <a:tcPr/>
                </a:tc>
                <a:tc>
                  <a:txBody>
                    <a:bodyPr/>
                    <a:lstStyle/>
                    <a:p>
                      <a:pPr algn="ctr"/>
                      <a:r>
                        <a:rPr lang="en-GB" sz="1800"/>
                        <a:t>$3,122</a:t>
                      </a:r>
                    </a:p>
                  </a:txBody>
                  <a:tcPr/>
                </a:tc>
                <a:extLst>
                  <a:ext uri="{0D108BD9-81ED-4DB2-BD59-A6C34878D82A}">
                    <a16:rowId xmlns:a16="http://schemas.microsoft.com/office/drawing/2014/main" val="1091062462"/>
                  </a:ext>
                </a:extLst>
              </a:tr>
            </a:tbl>
          </a:graphicData>
        </a:graphic>
      </p:graphicFrame>
      <p:sp>
        <p:nvSpPr>
          <p:cNvPr id="10" name="TextBox 9">
            <a:extLst>
              <a:ext uri="{FF2B5EF4-FFF2-40B4-BE49-F238E27FC236}">
                <a16:creationId xmlns:a16="http://schemas.microsoft.com/office/drawing/2014/main" id="{7320A360-7A14-BE84-3F1C-F52035E996BA}"/>
              </a:ext>
            </a:extLst>
          </p:cNvPr>
          <p:cNvSpPr txBox="1"/>
          <p:nvPr/>
        </p:nvSpPr>
        <p:spPr>
          <a:xfrm>
            <a:off x="1064184" y="1904737"/>
            <a:ext cx="5108819" cy="400110"/>
          </a:xfrm>
          <a:prstGeom prst="rect">
            <a:avLst/>
          </a:prstGeom>
          <a:solidFill>
            <a:schemeClr val="bg1"/>
          </a:solidFill>
          <a:ln w="38100">
            <a:solidFill>
              <a:srgbClr val="0070C0"/>
            </a:solidFill>
          </a:ln>
        </p:spPr>
        <p:txBody>
          <a:bodyPr wrap="square" rtlCol="0">
            <a:spAutoFit/>
          </a:bodyPr>
          <a:lstStyle/>
          <a:p>
            <a:r>
              <a:rPr lang="en-GB" sz="2000" b="1"/>
              <a:t>Per patient averages (lifetime time horizon)</a:t>
            </a:r>
          </a:p>
        </p:txBody>
      </p:sp>
      <p:sp>
        <p:nvSpPr>
          <p:cNvPr id="14" name="TextBox 13">
            <a:extLst>
              <a:ext uri="{FF2B5EF4-FFF2-40B4-BE49-F238E27FC236}">
                <a16:creationId xmlns:a16="http://schemas.microsoft.com/office/drawing/2014/main" id="{F44F07C3-7AC5-2395-0BED-807E20E3C086}"/>
              </a:ext>
            </a:extLst>
          </p:cNvPr>
          <p:cNvSpPr txBox="1"/>
          <p:nvPr/>
        </p:nvSpPr>
        <p:spPr>
          <a:xfrm>
            <a:off x="8302458" y="3453425"/>
            <a:ext cx="1466849" cy="400110"/>
          </a:xfrm>
          <a:prstGeom prst="rect">
            <a:avLst/>
          </a:prstGeom>
          <a:solidFill>
            <a:schemeClr val="bg1"/>
          </a:solidFill>
          <a:ln w="15875">
            <a:solidFill>
              <a:srgbClr val="0070C0"/>
            </a:solidFill>
          </a:ln>
        </p:spPr>
        <p:txBody>
          <a:bodyPr wrap="square" rtlCol="0">
            <a:spAutoFit/>
          </a:bodyPr>
          <a:lstStyle/>
          <a:p>
            <a:pPr algn="ctr"/>
            <a:r>
              <a:rPr lang="en-GB" sz="2000" b="1">
                <a:solidFill>
                  <a:srgbClr val="C00000"/>
                </a:solidFill>
              </a:rPr>
              <a:t>-  $6,835</a:t>
            </a:r>
          </a:p>
        </p:txBody>
      </p:sp>
      <p:sp>
        <p:nvSpPr>
          <p:cNvPr id="20" name="TextBox 19">
            <a:extLst>
              <a:ext uri="{FF2B5EF4-FFF2-40B4-BE49-F238E27FC236}">
                <a16:creationId xmlns:a16="http://schemas.microsoft.com/office/drawing/2014/main" id="{96F617A5-A446-DC0A-7CC6-22A9B4A925AB}"/>
              </a:ext>
            </a:extLst>
          </p:cNvPr>
          <p:cNvSpPr txBox="1"/>
          <p:nvPr/>
        </p:nvSpPr>
        <p:spPr>
          <a:xfrm>
            <a:off x="9977621" y="3453425"/>
            <a:ext cx="1290638" cy="400110"/>
          </a:xfrm>
          <a:prstGeom prst="rect">
            <a:avLst/>
          </a:prstGeom>
          <a:solidFill>
            <a:schemeClr val="bg1"/>
          </a:solidFill>
          <a:ln w="15875">
            <a:solidFill>
              <a:srgbClr val="0070C0"/>
            </a:solidFill>
          </a:ln>
        </p:spPr>
        <p:txBody>
          <a:bodyPr wrap="square" rtlCol="0">
            <a:spAutoFit/>
          </a:bodyPr>
          <a:lstStyle/>
          <a:p>
            <a:pPr algn="ctr"/>
            <a:r>
              <a:rPr lang="en-GB" sz="2000" b="1">
                <a:solidFill>
                  <a:srgbClr val="C00000"/>
                </a:solidFill>
              </a:rPr>
              <a:t>+ 1.4</a:t>
            </a:r>
          </a:p>
        </p:txBody>
      </p:sp>
      <p:sp>
        <p:nvSpPr>
          <p:cNvPr id="22" name="TextBox 21">
            <a:extLst>
              <a:ext uri="{FF2B5EF4-FFF2-40B4-BE49-F238E27FC236}">
                <a16:creationId xmlns:a16="http://schemas.microsoft.com/office/drawing/2014/main" id="{ACB7AE75-5118-20A2-8D2C-92949D859EBD}"/>
              </a:ext>
            </a:extLst>
          </p:cNvPr>
          <p:cNvSpPr txBox="1"/>
          <p:nvPr/>
        </p:nvSpPr>
        <p:spPr>
          <a:xfrm>
            <a:off x="8302458" y="3912115"/>
            <a:ext cx="1466849" cy="400110"/>
          </a:xfrm>
          <a:prstGeom prst="rect">
            <a:avLst/>
          </a:prstGeom>
          <a:solidFill>
            <a:schemeClr val="bg1"/>
          </a:solidFill>
          <a:ln w="15875">
            <a:solidFill>
              <a:srgbClr val="0070C0"/>
            </a:solidFill>
          </a:ln>
        </p:spPr>
        <p:txBody>
          <a:bodyPr wrap="square" rtlCol="0">
            <a:spAutoFit/>
          </a:bodyPr>
          <a:lstStyle/>
          <a:p>
            <a:pPr algn="ctr"/>
            <a:r>
              <a:rPr lang="en-GB" sz="2000" b="1">
                <a:solidFill>
                  <a:srgbClr val="0070C0"/>
                </a:solidFill>
              </a:rPr>
              <a:t>-  $1,396</a:t>
            </a:r>
          </a:p>
        </p:txBody>
      </p:sp>
      <p:sp>
        <p:nvSpPr>
          <p:cNvPr id="24" name="TextBox 23">
            <a:extLst>
              <a:ext uri="{FF2B5EF4-FFF2-40B4-BE49-F238E27FC236}">
                <a16:creationId xmlns:a16="http://schemas.microsoft.com/office/drawing/2014/main" id="{8BAD3696-80D9-721E-63FC-A2E836392111}"/>
              </a:ext>
            </a:extLst>
          </p:cNvPr>
          <p:cNvSpPr txBox="1"/>
          <p:nvPr/>
        </p:nvSpPr>
        <p:spPr>
          <a:xfrm>
            <a:off x="9977621" y="3912115"/>
            <a:ext cx="1290638" cy="400110"/>
          </a:xfrm>
          <a:prstGeom prst="rect">
            <a:avLst/>
          </a:prstGeom>
          <a:solidFill>
            <a:schemeClr val="bg1"/>
          </a:solidFill>
          <a:ln w="15875">
            <a:solidFill>
              <a:srgbClr val="0070C0"/>
            </a:solidFill>
          </a:ln>
        </p:spPr>
        <p:txBody>
          <a:bodyPr wrap="square" rtlCol="0">
            <a:spAutoFit/>
          </a:bodyPr>
          <a:lstStyle/>
          <a:p>
            <a:pPr algn="ctr"/>
            <a:r>
              <a:rPr lang="en-GB" sz="2000" b="1">
                <a:solidFill>
                  <a:srgbClr val="0070C0"/>
                </a:solidFill>
              </a:rPr>
              <a:t>+ 0.8</a:t>
            </a:r>
          </a:p>
        </p:txBody>
      </p:sp>
      <p:sp>
        <p:nvSpPr>
          <p:cNvPr id="33" name="Rectangle 32">
            <a:extLst>
              <a:ext uri="{FF2B5EF4-FFF2-40B4-BE49-F238E27FC236}">
                <a16:creationId xmlns:a16="http://schemas.microsoft.com/office/drawing/2014/main" id="{30A897C4-FB65-D578-3588-915836EEA0FA}"/>
              </a:ext>
            </a:extLst>
          </p:cNvPr>
          <p:cNvSpPr/>
          <p:nvPr/>
        </p:nvSpPr>
        <p:spPr>
          <a:xfrm>
            <a:off x="1064184" y="3431952"/>
            <a:ext cx="10572759" cy="41227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5" name="Rectangle 34">
            <a:extLst>
              <a:ext uri="{FF2B5EF4-FFF2-40B4-BE49-F238E27FC236}">
                <a16:creationId xmlns:a16="http://schemas.microsoft.com/office/drawing/2014/main" id="{ED36E991-4DDA-C9E2-6929-2358224E2D3F}"/>
              </a:ext>
            </a:extLst>
          </p:cNvPr>
          <p:cNvSpPr/>
          <p:nvPr/>
        </p:nvSpPr>
        <p:spPr>
          <a:xfrm>
            <a:off x="1064184" y="3890642"/>
            <a:ext cx="10572759" cy="41227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 name="Rectangle 6">
            <a:extLst>
              <a:ext uri="{FF2B5EF4-FFF2-40B4-BE49-F238E27FC236}">
                <a16:creationId xmlns:a16="http://schemas.microsoft.com/office/drawing/2014/main" id="{F63B596B-FABC-1549-7B03-49587E3D826C}"/>
              </a:ext>
            </a:extLst>
          </p:cNvPr>
          <p:cNvSpPr/>
          <p:nvPr/>
        </p:nvSpPr>
        <p:spPr>
          <a:xfrm>
            <a:off x="0" y="4667454"/>
            <a:ext cx="12192000" cy="129573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chemeClr val="bg1"/>
                </a:solidFill>
                <a:latin typeface="Calibri"/>
                <a:ea typeface="Calibri" panose="020F0502020204030204" pitchFamily="34" charset="0"/>
                <a:cs typeface="Calibri"/>
              </a:rPr>
              <a:t>BioMimics 3D</a:t>
            </a:r>
            <a:r>
              <a:rPr lang="en-GB" sz="2800" b="1">
                <a:latin typeface="Calibri"/>
                <a:ea typeface="Calibri" panose="020F0502020204030204" pitchFamily="34" charset="0"/>
                <a:cs typeface="Calibri"/>
              </a:rPr>
              <a:t> </a:t>
            </a:r>
            <a:r>
              <a:rPr lang="en-GB" sz="2800">
                <a:solidFill>
                  <a:schemeClr val="bg1"/>
                </a:solidFill>
                <a:latin typeface="Calibri"/>
                <a:ea typeface="Calibri" panose="020F0502020204030204" pitchFamily="34" charset="0"/>
                <a:cs typeface="Calibri"/>
              </a:rPr>
              <a:t>demonstrates significant cost effectiveness when compared to both BMS and </a:t>
            </a:r>
            <a:r>
              <a:rPr lang="en-GB" sz="2800" err="1">
                <a:solidFill>
                  <a:schemeClr val="bg1"/>
                </a:solidFill>
                <a:latin typeface="Calibri"/>
                <a:ea typeface="Calibri" panose="020F0502020204030204" pitchFamily="34" charset="0"/>
                <a:cs typeface="Calibri"/>
              </a:rPr>
              <a:t>Zilver</a:t>
            </a:r>
            <a:r>
              <a:rPr lang="en-GB" sz="2800">
                <a:solidFill>
                  <a:schemeClr val="bg1"/>
                </a:solidFill>
                <a:latin typeface="Calibri"/>
                <a:ea typeface="Calibri" panose="020F0502020204030204" pitchFamily="34" charset="0"/>
                <a:cs typeface="Calibri"/>
              </a:rPr>
              <a:t> PTX in the treatment of complex SFA lesions from 3 years</a:t>
            </a:r>
          </a:p>
        </p:txBody>
      </p:sp>
      <p:sp>
        <p:nvSpPr>
          <p:cNvPr id="3" name="TextBox 2">
            <a:extLst>
              <a:ext uri="{FF2B5EF4-FFF2-40B4-BE49-F238E27FC236}">
                <a16:creationId xmlns:a16="http://schemas.microsoft.com/office/drawing/2014/main" id="{F4EC88DC-008F-8FC7-F9A5-4763527B4D1D}"/>
              </a:ext>
            </a:extLst>
          </p:cNvPr>
          <p:cNvSpPr txBox="1"/>
          <p:nvPr/>
        </p:nvSpPr>
        <p:spPr>
          <a:xfrm>
            <a:off x="228600" y="6532033"/>
            <a:ext cx="1752403" cy="246221"/>
          </a:xfrm>
          <a:prstGeom prst="rect">
            <a:avLst/>
          </a:prstGeom>
          <a:noFill/>
        </p:spPr>
        <p:txBody>
          <a:bodyPr wrap="none" rtlCol="0">
            <a:spAutoFit/>
          </a:bodyPr>
          <a:lstStyle/>
          <a:p>
            <a:r>
              <a:rPr lang="en-US" sz="1000"/>
              <a:t>Data on file at Veryan Medical</a:t>
            </a:r>
            <a:endParaRPr lang="en-GB" sz="1000"/>
          </a:p>
        </p:txBody>
      </p:sp>
    </p:spTree>
    <p:extLst>
      <p:ext uri="{BB962C8B-B14F-4D97-AF65-F5344CB8AC3E}">
        <p14:creationId xmlns:p14="http://schemas.microsoft.com/office/powerpoint/2010/main" val="26225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53CFFA-175C-6FC2-E3B2-A49026B2E40B}"/>
              </a:ext>
            </a:extLst>
          </p:cNvPr>
          <p:cNvSpPr txBox="1">
            <a:spLocks/>
          </p:cNvSpPr>
          <p:nvPr/>
        </p:nvSpPr>
        <p:spPr>
          <a:xfrm>
            <a:off x="474773" y="364102"/>
            <a:ext cx="10934400" cy="6006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67" kern="1200">
                <a:solidFill>
                  <a:schemeClr val="tx2"/>
                </a:solidFill>
                <a:latin typeface="+mj-lt"/>
                <a:ea typeface="+mj-ea"/>
                <a:cs typeface="+mj-cs"/>
              </a:defRPr>
            </a:lvl1pPr>
          </a:lstStyle>
          <a:p>
            <a:r>
              <a:rPr lang="en-GB" sz="3600" err="1"/>
              <a:t>Probabilitistic</a:t>
            </a:r>
            <a:r>
              <a:rPr lang="en-GB" sz="3600"/>
              <a:t> Sensitivity Analysis - </a:t>
            </a:r>
            <a:r>
              <a:rPr lang="en-GB" sz="3600">
                <a:solidFill>
                  <a:schemeClr val="accent1"/>
                </a:solidFill>
              </a:rPr>
              <a:t>BioMimics 3D v. BMS</a:t>
            </a:r>
          </a:p>
          <a:p>
            <a:endParaRPr lang="en-GB" sz="3600"/>
          </a:p>
        </p:txBody>
      </p:sp>
      <p:pic>
        <p:nvPicPr>
          <p:cNvPr id="12" name="Picture 11">
            <a:extLst>
              <a:ext uri="{FF2B5EF4-FFF2-40B4-BE49-F238E27FC236}">
                <a16:creationId xmlns:a16="http://schemas.microsoft.com/office/drawing/2014/main" id="{E512CAB3-7067-70FB-76E7-FDD858FFBD2E}"/>
              </a:ext>
            </a:extLst>
          </p:cNvPr>
          <p:cNvPicPr>
            <a:picLocks noChangeAspect="1"/>
          </p:cNvPicPr>
          <p:nvPr/>
        </p:nvPicPr>
        <p:blipFill rotWithShape="1">
          <a:blip r:embed="rId3"/>
          <a:srcRect t="12523" b="2468"/>
          <a:stretch/>
        </p:blipFill>
        <p:spPr>
          <a:xfrm>
            <a:off x="1979246" y="1079351"/>
            <a:ext cx="8233508" cy="5457853"/>
          </a:xfrm>
          <a:prstGeom prst="rect">
            <a:avLst/>
          </a:prstGeom>
        </p:spPr>
      </p:pic>
      <p:pic>
        <p:nvPicPr>
          <p:cNvPr id="13" name="Picture 12">
            <a:extLst>
              <a:ext uri="{FF2B5EF4-FFF2-40B4-BE49-F238E27FC236}">
                <a16:creationId xmlns:a16="http://schemas.microsoft.com/office/drawing/2014/main" id="{BE60D48E-BAB2-BE67-92BC-19CB9335D83C}"/>
              </a:ext>
            </a:extLst>
          </p:cNvPr>
          <p:cNvPicPr>
            <a:picLocks noChangeAspect="1"/>
          </p:cNvPicPr>
          <p:nvPr/>
        </p:nvPicPr>
        <p:blipFill rotWithShape="1">
          <a:blip r:embed="rId3"/>
          <a:srcRect l="56917" t="73283" r="7311" b="13025"/>
          <a:stretch/>
        </p:blipFill>
        <p:spPr>
          <a:xfrm>
            <a:off x="6587721" y="4976155"/>
            <a:ext cx="2945277" cy="879037"/>
          </a:xfrm>
          <a:prstGeom prst="rect">
            <a:avLst/>
          </a:prstGeom>
        </p:spPr>
      </p:pic>
    </p:spTree>
    <p:extLst>
      <p:ext uri="{BB962C8B-B14F-4D97-AF65-F5344CB8AC3E}">
        <p14:creationId xmlns:p14="http://schemas.microsoft.com/office/powerpoint/2010/main" val="56057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53CFFA-175C-6FC2-E3B2-A49026B2E40B}"/>
              </a:ext>
            </a:extLst>
          </p:cNvPr>
          <p:cNvSpPr txBox="1">
            <a:spLocks/>
          </p:cNvSpPr>
          <p:nvPr/>
        </p:nvSpPr>
        <p:spPr>
          <a:xfrm>
            <a:off x="474772" y="364102"/>
            <a:ext cx="11260869" cy="6006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67" kern="1200">
                <a:solidFill>
                  <a:schemeClr val="tx2"/>
                </a:solidFill>
                <a:latin typeface="+mj-lt"/>
                <a:ea typeface="+mj-ea"/>
                <a:cs typeface="+mj-cs"/>
              </a:defRPr>
            </a:lvl1pPr>
          </a:lstStyle>
          <a:p>
            <a:r>
              <a:rPr lang="en-GB" sz="3600" err="1"/>
              <a:t>Probabilitistic</a:t>
            </a:r>
            <a:r>
              <a:rPr lang="en-GB" sz="3600"/>
              <a:t> Sensitivity Analysis - </a:t>
            </a:r>
            <a:r>
              <a:rPr lang="en-GB" sz="3600">
                <a:solidFill>
                  <a:schemeClr val="accent1"/>
                </a:solidFill>
              </a:rPr>
              <a:t>BioMimics 3D v. Zilver PTX</a:t>
            </a:r>
          </a:p>
          <a:p>
            <a:endParaRPr lang="en-GB" sz="3600"/>
          </a:p>
        </p:txBody>
      </p:sp>
      <p:pic>
        <p:nvPicPr>
          <p:cNvPr id="3" name="Picture 2" descr="A graph with blue dots&#10;&#10;Description automatically generated with medium confidence">
            <a:extLst>
              <a:ext uri="{FF2B5EF4-FFF2-40B4-BE49-F238E27FC236}">
                <a16:creationId xmlns:a16="http://schemas.microsoft.com/office/drawing/2014/main" id="{1B483374-515D-D13C-DD8F-ABC88F3A8C0A}"/>
              </a:ext>
            </a:extLst>
          </p:cNvPr>
          <p:cNvPicPr>
            <a:picLocks noChangeAspect="1"/>
          </p:cNvPicPr>
          <p:nvPr/>
        </p:nvPicPr>
        <p:blipFill rotWithShape="1">
          <a:blip r:embed="rId3">
            <a:extLst>
              <a:ext uri="{28A0092B-C50C-407E-A947-70E740481C1C}">
                <a14:useLocalDpi xmlns:a14="http://schemas.microsoft.com/office/drawing/2010/main" val="0"/>
              </a:ext>
            </a:extLst>
          </a:blip>
          <a:srcRect t="13875"/>
          <a:stretch/>
        </p:blipFill>
        <p:spPr>
          <a:xfrm>
            <a:off x="1965887" y="1076062"/>
            <a:ext cx="8278638" cy="5561899"/>
          </a:xfrm>
          <a:prstGeom prst="rect">
            <a:avLst/>
          </a:prstGeom>
        </p:spPr>
      </p:pic>
      <p:pic>
        <p:nvPicPr>
          <p:cNvPr id="5" name="Picture 4" descr="A graph with blue dots&#10;&#10;Description automatically generated with medium confidence">
            <a:extLst>
              <a:ext uri="{FF2B5EF4-FFF2-40B4-BE49-F238E27FC236}">
                <a16:creationId xmlns:a16="http://schemas.microsoft.com/office/drawing/2014/main" id="{CA900ACF-7873-B92F-C53A-0DD96DC7FF80}"/>
              </a:ext>
            </a:extLst>
          </p:cNvPr>
          <p:cNvPicPr>
            <a:picLocks noChangeAspect="1"/>
          </p:cNvPicPr>
          <p:nvPr/>
        </p:nvPicPr>
        <p:blipFill rotWithShape="1">
          <a:blip r:embed="rId3">
            <a:extLst>
              <a:ext uri="{28A0092B-C50C-407E-A947-70E740481C1C}">
                <a14:useLocalDpi xmlns:a14="http://schemas.microsoft.com/office/drawing/2010/main" val="0"/>
              </a:ext>
            </a:extLst>
          </a:blip>
          <a:srcRect l="56612" t="73080" r="6591" b="13621"/>
          <a:stretch/>
        </p:blipFill>
        <p:spPr>
          <a:xfrm>
            <a:off x="6668552" y="4923109"/>
            <a:ext cx="3046316" cy="858829"/>
          </a:xfrm>
          <a:prstGeom prst="rect">
            <a:avLst/>
          </a:prstGeom>
        </p:spPr>
      </p:pic>
    </p:spTree>
    <p:extLst>
      <p:ext uri="{BB962C8B-B14F-4D97-AF65-F5344CB8AC3E}">
        <p14:creationId xmlns:p14="http://schemas.microsoft.com/office/powerpoint/2010/main" val="16535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8F63-F054-CF01-D141-349295225C92}"/>
              </a:ext>
            </a:extLst>
          </p:cNvPr>
          <p:cNvSpPr>
            <a:spLocks noGrp="1"/>
          </p:cNvSpPr>
          <p:nvPr>
            <p:ph type="title"/>
          </p:nvPr>
        </p:nvSpPr>
        <p:spPr/>
        <p:txBody>
          <a:bodyPr/>
          <a:lstStyle/>
          <a:p>
            <a:r>
              <a:rPr lang="en-GB"/>
              <a:t>Summary</a:t>
            </a:r>
          </a:p>
        </p:txBody>
      </p:sp>
      <p:sp>
        <p:nvSpPr>
          <p:cNvPr id="5" name="Text Placeholder 4">
            <a:extLst>
              <a:ext uri="{FF2B5EF4-FFF2-40B4-BE49-F238E27FC236}">
                <a16:creationId xmlns:a16="http://schemas.microsoft.com/office/drawing/2014/main" id="{D39FD948-95B6-F5D5-0645-5E554EA1E328}"/>
              </a:ext>
            </a:extLst>
          </p:cNvPr>
          <p:cNvSpPr>
            <a:spLocks noGrp="1"/>
          </p:cNvSpPr>
          <p:nvPr>
            <p:ph type="body" sz="quarter" idx="11"/>
          </p:nvPr>
        </p:nvSpPr>
        <p:spPr/>
        <p:txBody>
          <a:bodyPr vert="horz" lIns="0" tIns="0" rIns="0" bIns="0" rtlCol="0" anchor="t">
            <a:normAutofit fontScale="92500" lnSpcReduction="20000"/>
          </a:bodyPr>
          <a:lstStyle/>
          <a:p>
            <a:pPr marL="342900" indent="-342900">
              <a:buFont typeface="Arial" panose="020B0604020202020204" pitchFamily="34" charset="0"/>
              <a:buChar char="•"/>
            </a:pPr>
            <a:r>
              <a:rPr lang="en-GB"/>
              <a:t>Study limitations: </a:t>
            </a:r>
          </a:p>
          <a:p>
            <a:pPr marL="822325" lvl="2" indent="-342900"/>
            <a:r>
              <a:rPr lang="en-GB" sz="2100"/>
              <a:t>Procedure costs were calculated for CMS reimbursement to hospitals only</a:t>
            </a:r>
            <a:endParaRPr lang="en-GB" sz="2100">
              <a:cs typeface="Calibri"/>
            </a:endParaRPr>
          </a:p>
          <a:p>
            <a:pPr marL="822325" lvl="2" indent="-342900"/>
            <a:r>
              <a:rPr lang="en-GB" sz="2100"/>
              <a:t>Patient follow-up costs were not included in analysis </a:t>
            </a:r>
          </a:p>
          <a:p>
            <a:pPr marL="822325" lvl="2" indent="-342900"/>
            <a:r>
              <a:rPr lang="en-GB" sz="2100">
                <a:ea typeface="+mn-lt"/>
                <a:cs typeface="+mn-lt"/>
              </a:rPr>
              <a:t>Some modern stents were not included (Supera</a:t>
            </a:r>
            <a:r>
              <a:rPr lang="en-GB" sz="2100"/>
              <a:t> and Eluvia) due to the absence of long-term data in complex lesions</a:t>
            </a:r>
            <a:endParaRPr lang="en-GB" sz="2100">
              <a:cs typeface="Calibri"/>
            </a:endParaRPr>
          </a:p>
          <a:p>
            <a:pPr marL="822325" lvl="2" indent="-342900"/>
            <a:endParaRPr lang="en-GB">
              <a:cs typeface="Calibri" panose="020F0502020204030204"/>
            </a:endParaRPr>
          </a:p>
          <a:p>
            <a:pPr marL="342900" indent="-342900">
              <a:buFont typeface="Arial" panose="020B0604020202020204" pitchFamily="34" charset="0"/>
              <a:buChar char="•"/>
            </a:pPr>
            <a:r>
              <a:rPr lang="en-GB"/>
              <a:t>Systematic literature review indicated improved outcomes for patients treated with BioMimics 3D and Zilver PTX compared to conventional BMS</a:t>
            </a:r>
          </a:p>
          <a:p>
            <a:pPr marL="342900" indent="-342900">
              <a:buFont typeface="Arial" panose="020B0604020202020204" pitchFamily="34" charset="0"/>
              <a:buChar char="•"/>
            </a:pPr>
            <a:r>
              <a:rPr lang="en-GB"/>
              <a:t>Model demonstrates the dominance of BioMimics 3D over conventional BMS and Zilver PTX for the treatment of long SFA lesions, with considerable cost savings per patient</a:t>
            </a:r>
          </a:p>
          <a:p>
            <a:pPr marL="342900" indent="-342900">
              <a:buFont typeface="Arial" panose="020B0604020202020204" pitchFamily="34" charset="0"/>
              <a:buChar char="•"/>
            </a:pPr>
            <a:r>
              <a:rPr lang="en-GB"/>
              <a:t>More analysis is needed to assess the economic benefits of modern endovascular technologies compared to current standard of care</a:t>
            </a:r>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146767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E42A8B-4CDB-8B6A-FCD2-5802E1908550}"/>
              </a:ext>
            </a:extLst>
          </p:cNvPr>
          <p:cNvSpPr>
            <a:spLocks noGrp="1"/>
          </p:cNvSpPr>
          <p:nvPr>
            <p:ph type="title"/>
          </p:nvPr>
        </p:nvSpPr>
        <p:spPr/>
        <p:txBody>
          <a:bodyPr/>
          <a:lstStyle/>
          <a:p>
            <a:r>
              <a:rPr lang="en-GB"/>
              <a:t>Disclosures</a:t>
            </a:r>
          </a:p>
        </p:txBody>
      </p:sp>
      <p:sp>
        <p:nvSpPr>
          <p:cNvPr id="6" name="Text Placeholder 5">
            <a:extLst>
              <a:ext uri="{FF2B5EF4-FFF2-40B4-BE49-F238E27FC236}">
                <a16:creationId xmlns:a16="http://schemas.microsoft.com/office/drawing/2014/main" id="{01A2BCC6-5136-2DB1-DDC6-7D6AFFB066C2}"/>
              </a:ext>
            </a:extLst>
          </p:cNvPr>
          <p:cNvSpPr>
            <a:spLocks noGrp="1"/>
          </p:cNvSpPr>
          <p:nvPr>
            <p:ph type="body" sz="quarter" idx="11"/>
          </p:nvPr>
        </p:nvSpPr>
        <p:spPr/>
        <p:txBody>
          <a:bodyPr/>
          <a:lstStyle/>
          <a:p>
            <a:r>
              <a:rPr lang="en-GB"/>
              <a:t>Disclosures</a:t>
            </a:r>
          </a:p>
          <a:p>
            <a:endParaRPr lang="en-GB"/>
          </a:p>
        </p:txBody>
      </p:sp>
    </p:spTree>
    <p:extLst>
      <p:ext uri="{BB962C8B-B14F-4D97-AF65-F5344CB8AC3E}">
        <p14:creationId xmlns:p14="http://schemas.microsoft.com/office/powerpoint/2010/main" val="233739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92B7F8-8997-25C5-8273-1E34F59D6129}"/>
              </a:ext>
            </a:extLst>
          </p:cNvPr>
          <p:cNvSpPr>
            <a:spLocks noGrp="1"/>
          </p:cNvSpPr>
          <p:nvPr>
            <p:ph type="title"/>
          </p:nvPr>
        </p:nvSpPr>
        <p:spPr/>
        <p:txBody>
          <a:bodyPr/>
          <a:lstStyle/>
          <a:p>
            <a:r>
              <a:rPr lang="en-GB"/>
              <a:t>Study Background</a:t>
            </a:r>
          </a:p>
        </p:txBody>
      </p:sp>
      <p:sp>
        <p:nvSpPr>
          <p:cNvPr id="6" name="Text Placeholder 5">
            <a:extLst>
              <a:ext uri="{FF2B5EF4-FFF2-40B4-BE49-F238E27FC236}">
                <a16:creationId xmlns:a16="http://schemas.microsoft.com/office/drawing/2014/main" id="{49457DAF-65C5-4E59-C4D3-F808045AE7A0}"/>
              </a:ext>
            </a:extLst>
          </p:cNvPr>
          <p:cNvSpPr>
            <a:spLocks noGrp="1"/>
          </p:cNvSpPr>
          <p:nvPr>
            <p:ph type="body" sz="quarter" idx="11"/>
          </p:nvPr>
        </p:nvSpPr>
        <p:spPr>
          <a:xfrm>
            <a:off x="484540" y="1401097"/>
            <a:ext cx="10932761" cy="4778477"/>
          </a:xfrm>
        </p:spPr>
        <p:txBody>
          <a:bodyPr>
            <a:normAutofit/>
          </a:bodyPr>
          <a:lstStyle/>
          <a:p>
            <a:r>
              <a:rPr lang="en-GB" b="1"/>
              <a:t>Peripheral arterial disease (PAD) is a growing burden to global healthcare systems</a:t>
            </a:r>
            <a:r>
              <a:rPr lang="en-GB" b="1" baseline="30000"/>
              <a:t>1</a:t>
            </a:r>
            <a:r>
              <a:rPr lang="en-GB" b="1"/>
              <a:t> </a:t>
            </a:r>
          </a:p>
          <a:p>
            <a:pPr marL="582894" lvl="1" indent="-342900"/>
            <a:r>
              <a:rPr lang="en-US"/>
              <a:t>Recent report shows the prevalence of PAD in the US has nearly doubled between 1995 and 2020 </a:t>
            </a:r>
          </a:p>
          <a:p>
            <a:pPr marL="582894" lvl="1" indent="-342900"/>
            <a:r>
              <a:rPr lang="en-US"/>
              <a:t>Increasing from </a:t>
            </a:r>
            <a:r>
              <a:rPr lang="en-US" b="1" i="1"/>
              <a:t>11.3M to 21.0M </a:t>
            </a:r>
            <a:r>
              <a:rPr lang="en-US"/>
              <a:t>within the study period</a:t>
            </a:r>
          </a:p>
          <a:p>
            <a:endParaRPr lang="en-GB"/>
          </a:p>
          <a:p>
            <a:r>
              <a:rPr lang="en-GB" b="1"/>
              <a:t>Majority of PAD intervention is due to disease within the femoropopliteal segment</a:t>
            </a:r>
            <a:r>
              <a:rPr lang="en-GB" b="1" baseline="30000"/>
              <a:t>2</a:t>
            </a:r>
            <a:r>
              <a:rPr lang="en-GB" b="1"/>
              <a:t> </a:t>
            </a:r>
          </a:p>
          <a:p>
            <a:pPr marL="582894" lvl="1" indent="-342900">
              <a:lnSpc>
                <a:spcPct val="115000"/>
              </a:lnSpc>
            </a:pPr>
            <a:r>
              <a:rPr lang="en-GB"/>
              <a:t>Challenging vessel to treat due to location and anatomical complexity</a:t>
            </a:r>
          </a:p>
          <a:p>
            <a:pPr marL="582894" lvl="1" indent="-342900"/>
            <a:r>
              <a:rPr lang="en-GB"/>
              <a:t>Limited clinical study data beyond 1 year detailing outcomes for endovascular treatment of complex (TASC C/D) femoropopliteal lesions</a:t>
            </a:r>
          </a:p>
          <a:p>
            <a:pPr marL="582894" lvl="1" indent="-342900"/>
            <a:r>
              <a:rPr lang="en-US"/>
              <a:t>Disease complexity drives significant increase in costs within the first two years of treatment (R2-3: $11,416, R4-5: $24,846, R6:$25,720)</a:t>
            </a:r>
          </a:p>
          <a:p>
            <a:pPr marL="582894" lvl="1" indent="-342900"/>
            <a:endParaRPr lang="en-GB"/>
          </a:p>
          <a:p>
            <a:pPr marL="582894" lvl="1" indent="-342900"/>
            <a:endParaRPr lang="en-GB"/>
          </a:p>
          <a:p>
            <a:pPr marL="582894" lvl="1" indent="-342900"/>
            <a:endParaRPr lang="en-GB"/>
          </a:p>
          <a:p>
            <a:endParaRPr lang="en-GB"/>
          </a:p>
        </p:txBody>
      </p:sp>
      <p:sp>
        <p:nvSpPr>
          <p:cNvPr id="7" name="TextBox 6">
            <a:extLst>
              <a:ext uri="{FF2B5EF4-FFF2-40B4-BE49-F238E27FC236}">
                <a16:creationId xmlns:a16="http://schemas.microsoft.com/office/drawing/2014/main" id="{0443AE4B-654C-203A-16E1-F7F4E495A033}"/>
              </a:ext>
            </a:extLst>
          </p:cNvPr>
          <p:cNvSpPr txBox="1"/>
          <p:nvPr/>
        </p:nvSpPr>
        <p:spPr>
          <a:xfrm>
            <a:off x="72064" y="6320072"/>
            <a:ext cx="8215842" cy="415498"/>
          </a:xfrm>
          <a:prstGeom prst="rect">
            <a:avLst/>
          </a:prstGeom>
          <a:noFill/>
        </p:spPr>
        <p:txBody>
          <a:bodyPr wrap="square" rtlCol="0">
            <a:spAutoFit/>
          </a:bodyPr>
          <a:lstStyle/>
          <a:p>
            <a:pPr marL="228600" indent="-228600">
              <a:buAutoNum type="arabicPeriod"/>
            </a:pPr>
            <a:r>
              <a:rPr lang="en-US" sz="1000" b="0" i="0" u="none" strike="noStrike">
                <a:solidFill>
                  <a:srgbClr val="212529"/>
                </a:solidFill>
                <a:effectLst/>
              </a:rPr>
              <a:t>Vascular Disease Management 2023;20(4):E67-E73</a:t>
            </a:r>
          </a:p>
          <a:p>
            <a:pPr marL="228600" indent="-228600">
              <a:buAutoNum type="arabicPeriod"/>
            </a:pPr>
            <a:r>
              <a:rPr lang="en-US" sz="1000" b="0" i="0" u="none" strike="noStrike">
                <a:effectLst/>
              </a:rPr>
              <a:t>Journal of Medical Economics 2021, VOL. 24, NO. 1, 570–580</a:t>
            </a:r>
            <a:endParaRPr lang="en-GB" sz="1000"/>
          </a:p>
        </p:txBody>
      </p:sp>
    </p:spTree>
    <p:extLst>
      <p:ext uri="{BB962C8B-B14F-4D97-AF65-F5344CB8AC3E}">
        <p14:creationId xmlns:p14="http://schemas.microsoft.com/office/powerpoint/2010/main" val="3285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97B2-05B9-4986-1467-A89DD4798C77}"/>
              </a:ext>
            </a:extLst>
          </p:cNvPr>
          <p:cNvSpPr>
            <a:spLocks noGrp="1"/>
          </p:cNvSpPr>
          <p:nvPr>
            <p:ph type="title"/>
          </p:nvPr>
        </p:nvSpPr>
        <p:spPr/>
        <p:txBody>
          <a:bodyPr/>
          <a:lstStyle/>
          <a:p>
            <a:r>
              <a:rPr lang="en-GB"/>
              <a:t>The Role of Scaffolds in Complex Disease</a:t>
            </a:r>
          </a:p>
        </p:txBody>
      </p:sp>
      <p:sp>
        <p:nvSpPr>
          <p:cNvPr id="3" name="Content Placeholder 2">
            <a:extLst>
              <a:ext uri="{FF2B5EF4-FFF2-40B4-BE49-F238E27FC236}">
                <a16:creationId xmlns:a16="http://schemas.microsoft.com/office/drawing/2014/main" id="{B5654B66-66B9-165B-407C-4C097B47BE59}"/>
              </a:ext>
            </a:extLst>
          </p:cNvPr>
          <p:cNvSpPr>
            <a:spLocks noGrp="1"/>
          </p:cNvSpPr>
          <p:nvPr>
            <p:ph sz="quarter" idx="12"/>
          </p:nvPr>
        </p:nvSpPr>
        <p:spPr>
          <a:xfrm>
            <a:off x="484538" y="1427967"/>
            <a:ext cx="7532119" cy="4509369"/>
          </a:xfrm>
        </p:spPr>
        <p:txBody>
          <a:bodyPr>
            <a:normAutofit/>
          </a:bodyPr>
          <a:lstStyle/>
          <a:p>
            <a:pPr lvl="1"/>
            <a:r>
              <a:rPr lang="en-US" sz="2400"/>
              <a:t>The need for adjunctive stenting remains high in complex lesions, reported in </a:t>
            </a:r>
            <a:r>
              <a:rPr lang="en-US" sz="2400" b="1" i="1"/>
              <a:t>up to 68%</a:t>
            </a:r>
            <a:r>
              <a:rPr lang="en-US" sz="2400" b="1" i="1" baseline="30000"/>
              <a:t>1  </a:t>
            </a:r>
            <a:r>
              <a:rPr lang="en-US" sz="2400"/>
              <a:t>of cases in a recent meta-analysis</a:t>
            </a:r>
          </a:p>
          <a:p>
            <a:pPr lvl="1"/>
            <a:r>
              <a:rPr lang="en-US" sz="2400"/>
              <a:t>However, traditional straight stent platforms have not shown durable results in complex lesions </a:t>
            </a:r>
          </a:p>
          <a:p>
            <a:pPr lvl="2"/>
            <a:r>
              <a:rPr lang="en-US"/>
              <a:t>Primary patency rates reported as low as 41% at 3 years</a:t>
            </a:r>
            <a:r>
              <a:rPr lang="en-US" baseline="30000"/>
              <a:t>1</a:t>
            </a:r>
            <a:endParaRPr lang="en-US"/>
          </a:p>
          <a:p>
            <a:pPr lvl="1"/>
            <a:r>
              <a:rPr lang="en-US" sz="2400"/>
              <a:t>DES offer some promise, but very limited data in complex lesions</a:t>
            </a:r>
          </a:p>
          <a:p>
            <a:pPr lvl="1"/>
            <a:r>
              <a:rPr lang="en-US" err="1"/>
              <a:t>BioMimics</a:t>
            </a:r>
            <a:r>
              <a:rPr lang="en-US"/>
              <a:t> 3D incorporates a unique, helical centerline design that may address some of the challenges other platforms face, in a cost-effective manner</a:t>
            </a:r>
            <a:endParaRPr lang="en-GB"/>
          </a:p>
        </p:txBody>
      </p:sp>
      <p:sp>
        <p:nvSpPr>
          <p:cNvPr id="5" name="TextBox 4">
            <a:extLst>
              <a:ext uri="{FF2B5EF4-FFF2-40B4-BE49-F238E27FC236}">
                <a16:creationId xmlns:a16="http://schemas.microsoft.com/office/drawing/2014/main" id="{266E10A3-4C5C-A426-346F-ADF499AC4AD7}"/>
              </a:ext>
            </a:extLst>
          </p:cNvPr>
          <p:cNvSpPr txBox="1"/>
          <p:nvPr/>
        </p:nvSpPr>
        <p:spPr>
          <a:xfrm>
            <a:off x="81451" y="6460839"/>
            <a:ext cx="8215842" cy="253916"/>
          </a:xfrm>
          <a:prstGeom prst="rect">
            <a:avLst/>
          </a:prstGeom>
          <a:noFill/>
        </p:spPr>
        <p:txBody>
          <a:bodyPr wrap="square" rtlCol="0">
            <a:spAutoFit/>
          </a:bodyPr>
          <a:lstStyle/>
          <a:p>
            <a:r>
              <a:rPr lang="en-US" sz="1000">
                <a:effectLst/>
                <a:ea typeface="Calibri" panose="020F0502020204030204" pitchFamily="34" charset="0"/>
                <a:cs typeface="Times New Roman" panose="02020603050405020304" pitchFamily="18" charset="0"/>
              </a:rPr>
              <a:t>1. S. Giannopoulos et </a:t>
            </a:r>
            <a:r>
              <a:rPr lang="en-US" sz="1000" err="1">
                <a:effectLst/>
                <a:ea typeface="Calibri" panose="020F0502020204030204" pitchFamily="34" charset="0"/>
                <a:cs typeface="Times New Roman" panose="02020603050405020304" pitchFamily="18" charset="0"/>
              </a:rPr>
              <a:t>al.Cardiovascular</a:t>
            </a:r>
            <a:r>
              <a:rPr lang="en-US" sz="1000">
                <a:effectLst/>
                <a:ea typeface="Calibri" panose="020F0502020204030204" pitchFamily="34" charset="0"/>
                <a:cs typeface="Times New Roman" panose="02020603050405020304" pitchFamily="18" charset="0"/>
              </a:rPr>
              <a:t> Revascularization Medicine 22 (2021) 52–65</a:t>
            </a:r>
          </a:p>
        </p:txBody>
      </p:sp>
      <p:pic>
        <p:nvPicPr>
          <p:cNvPr id="4" name="scene3.mp4">
            <a:hlinkClick r:id="" action="ppaction://ole?verb=0"/>
            <a:extLst>
              <a:ext uri="{FF2B5EF4-FFF2-40B4-BE49-F238E27FC236}">
                <a16:creationId xmlns:a16="http://schemas.microsoft.com/office/drawing/2014/main" id="{7BA2819C-8446-2337-B289-02A64B16CDA7}"/>
              </a:ext>
            </a:extLst>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8700110" y="1275155"/>
            <a:ext cx="3001165" cy="2153845"/>
          </a:xfrm>
          <a:prstGeom prst="roundRect">
            <a:avLst>
              <a:gd name="adj" fmla="val 5439"/>
            </a:avLst>
          </a:prstGeom>
          <a:ln>
            <a:noFill/>
          </a:ln>
          <a:effectLst>
            <a:innerShdw blurRad="114300" dist="50800">
              <a:srgbClr val="000000">
                <a:alpha val="0"/>
              </a:srgbClr>
            </a:innerShdw>
          </a:effectLst>
        </p:spPr>
      </p:pic>
      <p:pic>
        <p:nvPicPr>
          <p:cNvPr id="6" name="scene4">
            <a:hlinkClick r:id="" action="ppaction://media"/>
            <a:extLst>
              <a:ext uri="{FF2B5EF4-FFF2-40B4-BE49-F238E27FC236}">
                <a16:creationId xmlns:a16="http://schemas.microsoft.com/office/drawing/2014/main" id="{D05F0CF1-3397-6921-8E9B-84890FAF743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700380" y="3538421"/>
            <a:ext cx="3000895" cy="2176361"/>
          </a:xfrm>
          <a:prstGeom prst="roundRect">
            <a:avLst>
              <a:gd name="adj" fmla="val 5439"/>
            </a:avLst>
          </a:prstGeom>
          <a:ln>
            <a:noFill/>
          </a:ln>
          <a:effectLst>
            <a:innerShdw blurRad="114300" dist="50800">
              <a:srgbClr val="000000">
                <a:alpha val="0"/>
              </a:srgbClr>
            </a:innerShdw>
          </a:effectLst>
        </p:spPr>
      </p:pic>
      <p:sp>
        <p:nvSpPr>
          <p:cNvPr id="7" name="TextBox 6">
            <a:extLst>
              <a:ext uri="{FF2B5EF4-FFF2-40B4-BE49-F238E27FC236}">
                <a16:creationId xmlns:a16="http://schemas.microsoft.com/office/drawing/2014/main" id="{2810DCC4-A9A8-F6E4-40E8-AA13234B2DF7}"/>
              </a:ext>
            </a:extLst>
          </p:cNvPr>
          <p:cNvSpPr txBox="1"/>
          <p:nvPr/>
        </p:nvSpPr>
        <p:spPr>
          <a:xfrm>
            <a:off x="8700380" y="3186647"/>
            <a:ext cx="2805830" cy="646331"/>
          </a:xfrm>
          <a:prstGeom prst="rect">
            <a:avLst/>
          </a:prstGeom>
          <a:noFill/>
        </p:spPr>
        <p:txBody>
          <a:bodyPr wrap="square" rtlCol="0">
            <a:spAutoFit/>
          </a:bodyPr>
          <a:lstStyle/>
          <a:p>
            <a:pPr algn="ctr"/>
            <a:r>
              <a:rPr lang="en-US"/>
              <a:t>Traditional Straight Stent Designs</a:t>
            </a:r>
          </a:p>
        </p:txBody>
      </p:sp>
      <p:sp>
        <p:nvSpPr>
          <p:cNvPr id="8" name="TextBox 7">
            <a:extLst>
              <a:ext uri="{FF2B5EF4-FFF2-40B4-BE49-F238E27FC236}">
                <a16:creationId xmlns:a16="http://schemas.microsoft.com/office/drawing/2014/main" id="{388B006D-3BA5-1C0D-B95C-0971075603B0}"/>
              </a:ext>
            </a:extLst>
          </p:cNvPr>
          <p:cNvSpPr txBox="1"/>
          <p:nvPr/>
        </p:nvSpPr>
        <p:spPr>
          <a:xfrm>
            <a:off x="8700380" y="5345450"/>
            <a:ext cx="2805830" cy="646331"/>
          </a:xfrm>
          <a:prstGeom prst="rect">
            <a:avLst/>
          </a:prstGeom>
          <a:noFill/>
        </p:spPr>
        <p:txBody>
          <a:bodyPr wrap="square" rtlCol="0">
            <a:spAutoFit/>
          </a:bodyPr>
          <a:lstStyle/>
          <a:p>
            <a:pPr algn="ctr"/>
            <a:r>
              <a:rPr lang="en-US"/>
              <a:t>BioMimics 3D – Helical Centerline</a:t>
            </a:r>
          </a:p>
        </p:txBody>
      </p:sp>
    </p:spTree>
    <p:extLst>
      <p:ext uri="{BB962C8B-B14F-4D97-AF65-F5344CB8AC3E}">
        <p14:creationId xmlns:p14="http://schemas.microsoft.com/office/powerpoint/2010/main" val="374143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2" fill="hold"/>
                                        <p:tgtEl>
                                          <p:spTgt spid="4"/>
                                        </p:tgtEl>
                                      </p:cBhvr>
                                    </p:cmd>
                                  </p:childTnLst>
                                </p:cTn>
                              </p:par>
                              <p:par>
                                <p:cTn id="7" presetID="1" presetClass="mediacall" presetSubtype="0" fill="hold" nodeType="withEffect">
                                  <p:stCondLst>
                                    <p:cond delay="0"/>
                                  </p:stCondLst>
                                  <p:childTnLst>
                                    <p:cmd type="call" cmd="playFrom(0.0)">
                                      <p:cBhvr>
                                        <p:cTn id="8" dur="1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
                </p:tgtEl>
              </p:cMediaNode>
            </p:video>
            <p:video>
              <p:cMediaNode vol="80000">
                <p:cTn id="10"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A2E3-14BF-E2E1-79DD-3EEFF2B71D03}"/>
              </a:ext>
            </a:extLst>
          </p:cNvPr>
          <p:cNvSpPr>
            <a:spLocks noGrp="1"/>
          </p:cNvSpPr>
          <p:nvPr>
            <p:ph type="title"/>
          </p:nvPr>
        </p:nvSpPr>
        <p:spPr/>
        <p:txBody>
          <a:bodyPr/>
          <a:lstStyle/>
          <a:p>
            <a:r>
              <a:rPr lang="en-US"/>
              <a:t>BioMimics 3D</a:t>
            </a:r>
            <a:endParaRPr lang="en-GB"/>
          </a:p>
        </p:txBody>
      </p:sp>
      <p:pic>
        <p:nvPicPr>
          <p:cNvPr id="4" name="Revolving stent">
            <a:hlinkClick r:id="" action="ppaction://media"/>
            <a:extLst>
              <a:ext uri="{FF2B5EF4-FFF2-40B4-BE49-F238E27FC236}">
                <a16:creationId xmlns:a16="http://schemas.microsoft.com/office/drawing/2014/main" id="{46AB5EC5-FE47-E8A0-A15F-160C1F818A7B}"/>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5"/>
          <a:stretch>
            <a:fillRect/>
          </a:stretch>
        </p:blipFill>
        <p:spPr>
          <a:xfrm>
            <a:off x="2382838" y="1735138"/>
            <a:ext cx="7137399" cy="4014787"/>
          </a:xfrm>
          <a:prstGeom prst="rect">
            <a:avLst/>
          </a:prstGeom>
        </p:spPr>
      </p:pic>
      <p:sp>
        <p:nvSpPr>
          <p:cNvPr id="5" name="TextBox 4">
            <a:extLst>
              <a:ext uri="{FF2B5EF4-FFF2-40B4-BE49-F238E27FC236}">
                <a16:creationId xmlns:a16="http://schemas.microsoft.com/office/drawing/2014/main" id="{8EBCBFB1-B7E7-E984-A7BF-263E998DC13F}"/>
              </a:ext>
            </a:extLst>
          </p:cNvPr>
          <p:cNvSpPr txBox="1"/>
          <p:nvPr/>
        </p:nvSpPr>
        <p:spPr>
          <a:xfrm>
            <a:off x="102832" y="6386467"/>
            <a:ext cx="6123866" cy="400110"/>
          </a:xfrm>
          <a:prstGeom prst="rect">
            <a:avLst/>
          </a:prstGeom>
          <a:noFill/>
        </p:spPr>
        <p:txBody>
          <a:bodyPr wrap="square">
            <a:spAutoFit/>
          </a:bodyPr>
          <a:lstStyle/>
          <a:p>
            <a:r>
              <a:rPr lang="en-US" sz="1000">
                <a:cs typeface="Arial" panose="020B0604020202020204" pitchFamily="34" charset="0"/>
              </a:rPr>
              <a:t>The BioMimics 3D Vascular Stent System has FDA, PMDA and CE Mark approval.</a:t>
            </a:r>
          </a:p>
          <a:p>
            <a:r>
              <a:rPr lang="en-US" sz="1000">
                <a:cs typeface="Arial" panose="020B0604020202020204" pitchFamily="34" charset="0"/>
              </a:rPr>
              <a:t>CAUTION: Federal law restricts this device to sale by or on the order of a physician</a:t>
            </a:r>
            <a:endParaRPr lang="en-GB" sz="1000"/>
          </a:p>
        </p:txBody>
      </p:sp>
      <p:sp>
        <p:nvSpPr>
          <p:cNvPr id="6" name="TextBox 5">
            <a:extLst>
              <a:ext uri="{FF2B5EF4-FFF2-40B4-BE49-F238E27FC236}">
                <a16:creationId xmlns:a16="http://schemas.microsoft.com/office/drawing/2014/main" id="{E2657620-CEB6-9F88-553D-4FCAC5DCF071}"/>
              </a:ext>
            </a:extLst>
          </p:cNvPr>
          <p:cNvSpPr txBox="1"/>
          <p:nvPr/>
        </p:nvSpPr>
        <p:spPr>
          <a:xfrm>
            <a:off x="10781585" y="6507690"/>
            <a:ext cx="1274708" cy="246221"/>
          </a:xfrm>
          <a:prstGeom prst="rect">
            <a:avLst/>
          </a:prstGeom>
          <a:noFill/>
        </p:spPr>
        <p:txBody>
          <a:bodyPr wrap="none" rtlCol="0">
            <a:spAutoFit/>
          </a:bodyPr>
          <a:lstStyle/>
          <a:p>
            <a:r>
              <a:rPr lang="en-US" sz="1000"/>
              <a:t>PAM 345 Version 1.0</a:t>
            </a:r>
            <a:endParaRPr lang="en-GB" sz="1000"/>
          </a:p>
        </p:txBody>
      </p:sp>
    </p:spTree>
    <p:extLst>
      <p:ext uri="{BB962C8B-B14F-4D97-AF65-F5344CB8AC3E}">
        <p14:creationId xmlns:p14="http://schemas.microsoft.com/office/powerpoint/2010/main" val="22455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BDBC-4435-DED3-DF66-514662DF9727}"/>
              </a:ext>
            </a:extLst>
          </p:cNvPr>
          <p:cNvSpPr>
            <a:spLocks noGrp="1"/>
          </p:cNvSpPr>
          <p:nvPr>
            <p:ph type="title"/>
          </p:nvPr>
        </p:nvSpPr>
        <p:spPr/>
        <p:txBody>
          <a:bodyPr/>
          <a:lstStyle/>
          <a:p>
            <a:r>
              <a:rPr lang="en-GB"/>
              <a:t>Study Methodology</a:t>
            </a:r>
          </a:p>
        </p:txBody>
      </p:sp>
      <p:sp>
        <p:nvSpPr>
          <p:cNvPr id="86" name="Text Placeholder 85">
            <a:extLst>
              <a:ext uri="{FF2B5EF4-FFF2-40B4-BE49-F238E27FC236}">
                <a16:creationId xmlns:a16="http://schemas.microsoft.com/office/drawing/2014/main" id="{F8E46972-99C8-FB40-A8E1-A6C321F22B05}"/>
              </a:ext>
            </a:extLst>
          </p:cNvPr>
          <p:cNvSpPr>
            <a:spLocks noGrp="1"/>
          </p:cNvSpPr>
          <p:nvPr>
            <p:ph type="body" sz="quarter" idx="12"/>
          </p:nvPr>
        </p:nvSpPr>
        <p:spPr>
          <a:xfrm>
            <a:off x="545417" y="2623140"/>
            <a:ext cx="5327787" cy="4038783"/>
          </a:xfrm>
        </p:spPr>
        <p:txBody>
          <a:bodyPr>
            <a:normAutofit/>
          </a:bodyPr>
          <a:lstStyle/>
          <a:p>
            <a:r>
              <a:rPr lang="en-GB"/>
              <a:t>Markov decision model using long-term </a:t>
            </a:r>
          </a:p>
          <a:p>
            <a:r>
              <a:rPr lang="en-GB"/>
              <a:t>data published from independent studies</a:t>
            </a:r>
          </a:p>
          <a:p>
            <a:endParaRPr lang="en-GB" sz="1200"/>
          </a:p>
          <a:p>
            <a:r>
              <a:rPr lang="en-GB"/>
              <a:t>Primary outcomes for long SFA lesions, over 15cm</a:t>
            </a:r>
          </a:p>
          <a:p>
            <a:pPr marL="582894" lvl="1" indent="-342900"/>
            <a:r>
              <a:rPr lang="en-GB"/>
              <a:t>(freedom from) CD-TLR</a:t>
            </a:r>
          </a:p>
          <a:p>
            <a:pPr marL="582894" lvl="1" indent="-342900"/>
            <a:r>
              <a:rPr lang="en-GB"/>
              <a:t>Major amputation</a:t>
            </a:r>
          </a:p>
          <a:p>
            <a:pPr marL="582894" lvl="1" indent="-342900"/>
            <a:r>
              <a:rPr lang="en-GB"/>
              <a:t>Death </a:t>
            </a:r>
          </a:p>
          <a:p>
            <a:endParaRPr lang="en-GB" sz="1200"/>
          </a:p>
          <a:p>
            <a:r>
              <a:rPr lang="en-GB"/>
              <a:t>Analysis conducted over lifetime time horizon</a:t>
            </a:r>
          </a:p>
          <a:p>
            <a:endParaRPr lang="en-GB"/>
          </a:p>
        </p:txBody>
      </p:sp>
      <p:grpSp>
        <p:nvGrpSpPr>
          <p:cNvPr id="3" name="Group 2">
            <a:extLst>
              <a:ext uri="{FF2B5EF4-FFF2-40B4-BE49-F238E27FC236}">
                <a16:creationId xmlns:a16="http://schemas.microsoft.com/office/drawing/2014/main" id="{D71B81F2-D12E-0B23-063F-26011A495E4B}"/>
              </a:ext>
            </a:extLst>
          </p:cNvPr>
          <p:cNvGrpSpPr/>
          <p:nvPr/>
        </p:nvGrpSpPr>
        <p:grpSpPr>
          <a:xfrm>
            <a:off x="5298334" y="2276733"/>
            <a:ext cx="6437703" cy="4011121"/>
            <a:chOff x="5325868" y="1354989"/>
            <a:chExt cx="6437703" cy="4011121"/>
          </a:xfrm>
        </p:grpSpPr>
        <p:sp>
          <p:nvSpPr>
            <p:cNvPr id="4" name="Oval 3">
              <a:extLst>
                <a:ext uri="{FF2B5EF4-FFF2-40B4-BE49-F238E27FC236}">
                  <a16:creationId xmlns:a16="http://schemas.microsoft.com/office/drawing/2014/main" id="{463C0AF4-4D07-BCCD-9D9C-BF6D9892E5EC}"/>
                </a:ext>
              </a:extLst>
            </p:cNvPr>
            <p:cNvSpPr/>
            <p:nvPr/>
          </p:nvSpPr>
          <p:spPr>
            <a:xfrm>
              <a:off x="5325868" y="1354989"/>
              <a:ext cx="1323703" cy="1140823"/>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PAD patient</a:t>
              </a:r>
            </a:p>
          </p:txBody>
        </p:sp>
        <p:sp>
          <p:nvSpPr>
            <p:cNvPr id="5" name="Oval 4">
              <a:extLst>
                <a:ext uri="{FF2B5EF4-FFF2-40B4-BE49-F238E27FC236}">
                  <a16:creationId xmlns:a16="http://schemas.microsoft.com/office/drawing/2014/main" id="{ED889F3C-FEAD-18DC-B69C-52536FC21811}"/>
                </a:ext>
              </a:extLst>
            </p:cNvPr>
            <p:cNvSpPr/>
            <p:nvPr/>
          </p:nvSpPr>
          <p:spPr>
            <a:xfrm>
              <a:off x="7022246" y="1389325"/>
              <a:ext cx="1925406" cy="1079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First intervention</a:t>
              </a:r>
            </a:p>
          </p:txBody>
        </p:sp>
        <p:sp>
          <p:nvSpPr>
            <p:cNvPr id="6" name="Oval 5">
              <a:extLst>
                <a:ext uri="{FF2B5EF4-FFF2-40B4-BE49-F238E27FC236}">
                  <a16:creationId xmlns:a16="http://schemas.microsoft.com/office/drawing/2014/main" id="{6DA2F8EF-61BD-2ACF-64A1-5960A1087ECB}"/>
                </a:ext>
              </a:extLst>
            </p:cNvPr>
            <p:cNvSpPr/>
            <p:nvPr/>
          </p:nvSpPr>
          <p:spPr>
            <a:xfrm>
              <a:off x="8556639" y="2824594"/>
              <a:ext cx="1846218" cy="1079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Major amputation</a:t>
              </a:r>
            </a:p>
          </p:txBody>
        </p:sp>
        <p:sp>
          <p:nvSpPr>
            <p:cNvPr id="7" name="Oval 6">
              <a:extLst>
                <a:ext uri="{FF2B5EF4-FFF2-40B4-BE49-F238E27FC236}">
                  <a16:creationId xmlns:a16="http://schemas.microsoft.com/office/drawing/2014/main" id="{B9C06EB5-AE38-620A-B0E1-6A98A76E28F5}"/>
                </a:ext>
              </a:extLst>
            </p:cNvPr>
            <p:cNvSpPr/>
            <p:nvPr/>
          </p:nvSpPr>
          <p:spPr>
            <a:xfrm>
              <a:off x="8760822" y="4286247"/>
              <a:ext cx="1463040" cy="1079863"/>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Death</a:t>
              </a:r>
            </a:p>
          </p:txBody>
        </p:sp>
        <p:cxnSp>
          <p:nvCxnSpPr>
            <p:cNvPr id="8" name="Straight Arrow Connector 7">
              <a:extLst>
                <a:ext uri="{FF2B5EF4-FFF2-40B4-BE49-F238E27FC236}">
                  <a16:creationId xmlns:a16="http://schemas.microsoft.com/office/drawing/2014/main" id="{DA65680F-4F4F-8C04-DEA6-37E3F0F6DEDD}"/>
                </a:ext>
              </a:extLst>
            </p:cNvPr>
            <p:cNvCxnSpPr>
              <a:cxnSpLocks/>
              <a:stCxn id="4" idx="6"/>
              <a:endCxn id="5" idx="2"/>
            </p:cNvCxnSpPr>
            <p:nvPr/>
          </p:nvCxnSpPr>
          <p:spPr>
            <a:xfrm>
              <a:off x="6649571" y="1925401"/>
              <a:ext cx="372675" cy="38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E7790A4-961D-1423-6794-192F4B87BFFC}"/>
                </a:ext>
              </a:extLst>
            </p:cNvPr>
            <p:cNvCxnSpPr>
              <a:cxnSpLocks/>
              <a:stCxn id="5" idx="5"/>
              <a:endCxn id="6" idx="0"/>
            </p:cNvCxnSpPr>
            <p:nvPr/>
          </p:nvCxnSpPr>
          <p:spPr>
            <a:xfrm>
              <a:off x="8665683" y="2311046"/>
              <a:ext cx="814065" cy="5135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76BAFB-E639-30DF-8DFA-8AC86B858530}"/>
                </a:ext>
              </a:extLst>
            </p:cNvPr>
            <p:cNvCxnSpPr>
              <a:cxnSpLocks/>
              <a:stCxn id="6" idx="4"/>
              <a:endCxn id="7" idx="0"/>
            </p:cNvCxnSpPr>
            <p:nvPr/>
          </p:nvCxnSpPr>
          <p:spPr>
            <a:xfrm>
              <a:off x="9479748" y="3904457"/>
              <a:ext cx="12594" cy="3817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734482-B039-20EA-5BDD-AEEC49AD7F54}"/>
                </a:ext>
              </a:extLst>
            </p:cNvPr>
            <p:cNvCxnSpPr>
              <a:cxnSpLocks/>
              <a:stCxn id="5" idx="4"/>
              <a:endCxn id="7" idx="1"/>
            </p:cNvCxnSpPr>
            <p:nvPr/>
          </p:nvCxnSpPr>
          <p:spPr>
            <a:xfrm>
              <a:off x="7984949" y="2469188"/>
              <a:ext cx="990130" cy="1975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2CBC7D6-C8E0-8B87-A740-B66C6FCDF8EB}"/>
                </a:ext>
              </a:extLst>
            </p:cNvPr>
            <p:cNvSpPr/>
            <p:nvPr/>
          </p:nvSpPr>
          <p:spPr>
            <a:xfrm>
              <a:off x="10013148" y="1389325"/>
              <a:ext cx="1750423" cy="107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CD-TLR</a:t>
              </a:r>
            </a:p>
            <a:p>
              <a:pPr algn="ctr"/>
              <a:r>
                <a:rPr lang="en-GB" sz="1200"/>
                <a:t>Second intervention</a:t>
              </a:r>
            </a:p>
          </p:txBody>
        </p:sp>
        <p:cxnSp>
          <p:nvCxnSpPr>
            <p:cNvPr id="13" name="Straight Arrow Connector 12">
              <a:extLst>
                <a:ext uri="{FF2B5EF4-FFF2-40B4-BE49-F238E27FC236}">
                  <a16:creationId xmlns:a16="http://schemas.microsoft.com/office/drawing/2014/main" id="{461C1A1A-2EEA-6319-1A77-C88DDA341860}"/>
                </a:ext>
              </a:extLst>
            </p:cNvPr>
            <p:cNvCxnSpPr>
              <a:cxnSpLocks/>
              <a:stCxn id="5" idx="6"/>
              <a:endCxn id="12" idx="2"/>
            </p:cNvCxnSpPr>
            <p:nvPr/>
          </p:nvCxnSpPr>
          <p:spPr>
            <a:xfrm>
              <a:off x="8947652" y="1929257"/>
              <a:ext cx="10654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1530BB-2956-DE82-E134-A356924540F7}"/>
                </a:ext>
              </a:extLst>
            </p:cNvPr>
            <p:cNvCxnSpPr>
              <a:cxnSpLocks/>
              <a:stCxn id="12" idx="3"/>
              <a:endCxn id="6" idx="0"/>
            </p:cNvCxnSpPr>
            <p:nvPr/>
          </p:nvCxnSpPr>
          <p:spPr>
            <a:xfrm flipH="1">
              <a:off x="9479748" y="2311047"/>
              <a:ext cx="789744" cy="5135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5BD6A2B-F009-9632-B5F5-49E10B634AEC}"/>
                </a:ext>
              </a:extLst>
            </p:cNvPr>
            <p:cNvCxnSpPr>
              <a:cxnSpLocks/>
              <a:stCxn id="12" idx="4"/>
              <a:endCxn id="7" idx="7"/>
            </p:cNvCxnSpPr>
            <p:nvPr/>
          </p:nvCxnSpPr>
          <p:spPr>
            <a:xfrm flipH="1">
              <a:off x="10009605" y="2469189"/>
              <a:ext cx="878755" cy="1975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D51DA94-AEB3-341C-51E9-89A78719F4C2}"/>
              </a:ext>
            </a:extLst>
          </p:cNvPr>
          <p:cNvSpPr txBox="1"/>
          <p:nvPr/>
        </p:nvSpPr>
        <p:spPr>
          <a:xfrm>
            <a:off x="484538" y="1382836"/>
            <a:ext cx="11069287" cy="1084912"/>
          </a:xfrm>
          <a:prstGeom prst="rect">
            <a:avLst/>
          </a:prstGeom>
          <a:noFill/>
        </p:spPr>
        <p:txBody>
          <a:bodyPr wrap="square" rtlCol="0">
            <a:spAutoFit/>
          </a:bodyPr>
          <a:lstStyle/>
          <a:p>
            <a:r>
              <a:rPr lang="en-GB" sz="2150" b="1"/>
              <a:t>Study Intent</a:t>
            </a:r>
            <a:r>
              <a:rPr lang="en-GB" sz="2150"/>
              <a:t>: To determine how the different stent platforms and design modalities impact on patient outcomes and how those outcomes impact on the cost of intervention for long complex lesions</a:t>
            </a:r>
          </a:p>
        </p:txBody>
      </p:sp>
    </p:spTree>
    <p:extLst>
      <p:ext uri="{BB962C8B-B14F-4D97-AF65-F5344CB8AC3E}">
        <p14:creationId xmlns:p14="http://schemas.microsoft.com/office/powerpoint/2010/main" val="290860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C89B-CAEC-D6E0-C2D0-E6DE27F98E37}"/>
              </a:ext>
            </a:extLst>
          </p:cNvPr>
          <p:cNvSpPr>
            <a:spLocks noGrp="1"/>
          </p:cNvSpPr>
          <p:nvPr>
            <p:ph type="title"/>
          </p:nvPr>
        </p:nvSpPr>
        <p:spPr/>
        <p:txBody>
          <a:bodyPr/>
          <a:lstStyle/>
          <a:p>
            <a:r>
              <a:rPr lang="en-US"/>
              <a:t>Lesions characteristics and studies utilized</a:t>
            </a:r>
            <a:endParaRPr lang="en-GB"/>
          </a:p>
        </p:txBody>
      </p:sp>
      <p:sp>
        <p:nvSpPr>
          <p:cNvPr id="3" name="Text Placeholder 2">
            <a:extLst>
              <a:ext uri="{FF2B5EF4-FFF2-40B4-BE49-F238E27FC236}">
                <a16:creationId xmlns:a16="http://schemas.microsoft.com/office/drawing/2014/main" id="{4F821DC3-CD17-24C2-0EE8-68BDAB2A7474}"/>
              </a:ext>
            </a:extLst>
          </p:cNvPr>
          <p:cNvSpPr>
            <a:spLocks noGrp="1"/>
          </p:cNvSpPr>
          <p:nvPr>
            <p:ph type="body" sz="quarter" idx="12"/>
          </p:nvPr>
        </p:nvSpPr>
        <p:spPr>
          <a:xfrm>
            <a:off x="484539" y="1695269"/>
            <a:ext cx="11393136" cy="2171881"/>
          </a:xfrm>
        </p:spPr>
        <p:txBody>
          <a:bodyPr>
            <a:normAutofit/>
          </a:bodyPr>
          <a:lstStyle/>
          <a:p>
            <a:pPr marL="285750" indent="-285750">
              <a:buFont typeface="Arial" panose="020B0604020202020204" pitchFamily="34" charset="0"/>
              <a:buChar char="•"/>
            </a:pPr>
            <a:r>
              <a:rPr lang="en-GB" sz="2000" b="1" err="1"/>
              <a:t>BioMimics</a:t>
            </a:r>
            <a:r>
              <a:rPr lang="en-GB" sz="2000" b="1"/>
              <a:t> 3D</a:t>
            </a:r>
            <a:r>
              <a:rPr lang="en-GB" sz="2000"/>
              <a:t> data derived from long lesion cohort (&gt;15 cm) of MIMICS 3D observational trial</a:t>
            </a:r>
            <a:r>
              <a:rPr lang="en-GB" sz="2000" baseline="30000"/>
              <a:t>1</a:t>
            </a:r>
            <a:r>
              <a:rPr lang="en-GB" sz="2000"/>
              <a:t> </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2000" b="1"/>
              <a:t>BMS</a:t>
            </a:r>
            <a:r>
              <a:rPr lang="en-GB" sz="2000"/>
              <a:t> results pooled from systematic literature search: 8 trials reporting outcomes for primary BMS procedures in long lesions (&gt;15 cm) </a:t>
            </a:r>
            <a:r>
              <a:rPr lang="en-GB" sz="2000" u="sng"/>
              <a:t>OR </a:t>
            </a:r>
            <a:r>
              <a:rPr lang="en-GB" sz="2000"/>
              <a:t>TASC II C &amp; D lesions of SFA / fempop artery</a:t>
            </a:r>
            <a:r>
              <a:rPr lang="en-GB" sz="2000" baseline="30000"/>
              <a:t>2-9</a:t>
            </a:r>
            <a:r>
              <a:rPr lang="en-GB" sz="2000"/>
              <a:t> </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2000" b="1"/>
              <a:t>Zilver PTX </a:t>
            </a:r>
            <a:r>
              <a:rPr lang="en-GB" sz="2000"/>
              <a:t>data derived from ZILVERPASS study</a:t>
            </a:r>
            <a:r>
              <a:rPr lang="en-GB" sz="2000" baseline="30000"/>
              <a:t>10</a:t>
            </a:r>
            <a:endParaRPr lang="en-GB" sz="2000"/>
          </a:p>
        </p:txBody>
      </p:sp>
      <p:graphicFrame>
        <p:nvGraphicFramePr>
          <p:cNvPr id="5" name="Table 4">
            <a:extLst>
              <a:ext uri="{FF2B5EF4-FFF2-40B4-BE49-F238E27FC236}">
                <a16:creationId xmlns:a16="http://schemas.microsoft.com/office/drawing/2014/main" id="{AEFB4F71-484F-6333-25F7-B11C298576C0}"/>
              </a:ext>
            </a:extLst>
          </p:cNvPr>
          <p:cNvGraphicFramePr>
            <a:graphicFrameLocks/>
          </p:cNvGraphicFramePr>
          <p:nvPr>
            <p:extLst>
              <p:ext uri="{D42A27DB-BD31-4B8C-83A1-F6EECF244321}">
                <p14:modId xmlns:p14="http://schemas.microsoft.com/office/powerpoint/2010/main" val="1723396325"/>
              </p:ext>
            </p:extLst>
          </p:nvPr>
        </p:nvGraphicFramePr>
        <p:xfrm>
          <a:off x="1126628" y="4016556"/>
          <a:ext cx="7346707" cy="1854200"/>
        </p:xfrm>
        <a:graphic>
          <a:graphicData uri="http://schemas.openxmlformats.org/drawingml/2006/table">
            <a:tbl>
              <a:tblPr firstRow="1" bandRow="1">
                <a:tableStyleId>{5C22544A-7EE6-4342-B048-85BDC9FD1C3A}</a:tableStyleId>
              </a:tblPr>
              <a:tblGrid>
                <a:gridCol w="2690842">
                  <a:extLst>
                    <a:ext uri="{9D8B030D-6E8A-4147-A177-3AD203B41FA5}">
                      <a16:colId xmlns:a16="http://schemas.microsoft.com/office/drawing/2014/main" val="2417953789"/>
                    </a:ext>
                  </a:extLst>
                </a:gridCol>
                <a:gridCol w="1551955">
                  <a:extLst>
                    <a:ext uri="{9D8B030D-6E8A-4147-A177-3AD203B41FA5}">
                      <a16:colId xmlns:a16="http://schemas.microsoft.com/office/drawing/2014/main" val="369149925"/>
                    </a:ext>
                  </a:extLst>
                </a:gridCol>
                <a:gridCol w="1551955">
                  <a:extLst>
                    <a:ext uri="{9D8B030D-6E8A-4147-A177-3AD203B41FA5}">
                      <a16:colId xmlns:a16="http://schemas.microsoft.com/office/drawing/2014/main" val="3663743188"/>
                    </a:ext>
                  </a:extLst>
                </a:gridCol>
                <a:gridCol w="1551955">
                  <a:extLst>
                    <a:ext uri="{9D8B030D-6E8A-4147-A177-3AD203B41FA5}">
                      <a16:colId xmlns:a16="http://schemas.microsoft.com/office/drawing/2014/main" val="1888990709"/>
                    </a:ext>
                  </a:extLst>
                </a:gridCol>
              </a:tblGrid>
              <a:tr h="370840">
                <a:tc>
                  <a:txBody>
                    <a:bodyPr/>
                    <a:lstStyle/>
                    <a:p>
                      <a:r>
                        <a:rPr lang="en-GB" sz="1600"/>
                        <a:t>Lesion Characteristics</a:t>
                      </a:r>
                    </a:p>
                  </a:txBody>
                  <a:tcPr/>
                </a:tc>
                <a:tc>
                  <a:txBody>
                    <a:bodyPr/>
                    <a:lstStyle/>
                    <a:p>
                      <a:pPr algn="ctr"/>
                      <a:r>
                        <a:rPr lang="en-GB" sz="1600" err="1"/>
                        <a:t>BioMimics</a:t>
                      </a:r>
                      <a:r>
                        <a:rPr lang="en-GB" sz="1600"/>
                        <a:t> 3D </a:t>
                      </a:r>
                    </a:p>
                  </a:txBody>
                  <a:tcPr/>
                </a:tc>
                <a:tc>
                  <a:txBody>
                    <a:bodyPr/>
                    <a:lstStyle/>
                    <a:p>
                      <a:pPr algn="ctr"/>
                      <a:r>
                        <a:rPr lang="en-GB" sz="1600"/>
                        <a:t>BMS </a:t>
                      </a:r>
                    </a:p>
                  </a:txBody>
                  <a:tcPr/>
                </a:tc>
                <a:tc>
                  <a:txBody>
                    <a:bodyPr/>
                    <a:lstStyle/>
                    <a:p>
                      <a:pPr algn="ctr"/>
                      <a:r>
                        <a:rPr lang="en-GB" sz="1600" err="1"/>
                        <a:t>Zilver</a:t>
                      </a:r>
                      <a:r>
                        <a:rPr lang="en-GB" sz="1600"/>
                        <a:t> PTX</a:t>
                      </a:r>
                    </a:p>
                  </a:txBody>
                  <a:tcPr/>
                </a:tc>
                <a:extLst>
                  <a:ext uri="{0D108BD9-81ED-4DB2-BD59-A6C34878D82A}">
                    <a16:rowId xmlns:a16="http://schemas.microsoft.com/office/drawing/2014/main" val="4036821737"/>
                  </a:ext>
                </a:extLst>
              </a:tr>
              <a:tr h="370840">
                <a:tc>
                  <a:txBody>
                    <a:bodyPr/>
                    <a:lstStyle/>
                    <a:p>
                      <a:r>
                        <a:rPr lang="en-GB" sz="1600"/>
                        <a:t>Patient number (N)</a:t>
                      </a:r>
                    </a:p>
                  </a:txBody>
                  <a:tcPr/>
                </a:tc>
                <a:tc>
                  <a:txBody>
                    <a:bodyPr/>
                    <a:lstStyle/>
                    <a:p>
                      <a:pPr algn="ctr"/>
                      <a:r>
                        <a:rPr lang="en-GB" sz="1600"/>
                        <a:t>127</a:t>
                      </a:r>
                    </a:p>
                  </a:txBody>
                  <a:tcPr/>
                </a:tc>
                <a:tc>
                  <a:txBody>
                    <a:bodyPr/>
                    <a:lstStyle/>
                    <a:p>
                      <a:pPr algn="ctr"/>
                      <a:r>
                        <a:rPr lang="en-GB" sz="1600"/>
                        <a:t>649</a:t>
                      </a:r>
                    </a:p>
                  </a:txBody>
                  <a:tcPr/>
                </a:tc>
                <a:tc>
                  <a:txBody>
                    <a:bodyPr/>
                    <a:lstStyle/>
                    <a:p>
                      <a:pPr algn="ctr"/>
                      <a:r>
                        <a:rPr lang="en-GB" sz="1600"/>
                        <a:t>113</a:t>
                      </a:r>
                    </a:p>
                  </a:txBody>
                  <a:tcPr/>
                </a:tc>
                <a:extLst>
                  <a:ext uri="{0D108BD9-81ED-4DB2-BD59-A6C34878D82A}">
                    <a16:rowId xmlns:a16="http://schemas.microsoft.com/office/drawing/2014/main" val="3142263911"/>
                  </a:ext>
                </a:extLst>
              </a:tr>
              <a:tr h="370840">
                <a:tc>
                  <a:txBody>
                    <a:bodyPr/>
                    <a:lstStyle/>
                    <a:p>
                      <a:r>
                        <a:rPr lang="en-GB" sz="1600"/>
                        <a:t>Mean lesion length (mm)</a:t>
                      </a:r>
                    </a:p>
                  </a:txBody>
                  <a:tcPr/>
                </a:tc>
                <a:tc>
                  <a:txBody>
                    <a:bodyPr/>
                    <a:lstStyle/>
                    <a:p>
                      <a:pPr algn="ctr"/>
                      <a:r>
                        <a:rPr lang="en-GB" sz="1600"/>
                        <a:t>254.0</a:t>
                      </a:r>
                    </a:p>
                  </a:txBody>
                  <a:tcPr/>
                </a:tc>
                <a:tc>
                  <a:txBody>
                    <a:bodyPr/>
                    <a:lstStyle/>
                    <a:p>
                      <a:pPr algn="ctr"/>
                      <a:r>
                        <a:rPr lang="en-GB" sz="1600"/>
                        <a:t>224.9</a:t>
                      </a:r>
                    </a:p>
                  </a:txBody>
                  <a:tcPr/>
                </a:tc>
                <a:tc>
                  <a:txBody>
                    <a:bodyPr/>
                    <a:lstStyle/>
                    <a:p>
                      <a:pPr algn="ctr"/>
                      <a:r>
                        <a:rPr lang="en-GB" sz="1600"/>
                        <a:t>241.7</a:t>
                      </a:r>
                    </a:p>
                  </a:txBody>
                  <a:tcPr/>
                </a:tc>
                <a:extLst>
                  <a:ext uri="{0D108BD9-81ED-4DB2-BD59-A6C34878D82A}">
                    <a16:rowId xmlns:a16="http://schemas.microsoft.com/office/drawing/2014/main" val="3868270661"/>
                  </a:ext>
                </a:extLst>
              </a:tr>
              <a:tr h="370840">
                <a:tc>
                  <a:txBody>
                    <a:bodyPr/>
                    <a:lstStyle/>
                    <a:p>
                      <a:r>
                        <a:rPr lang="en-GB" sz="1600"/>
                        <a:t>Average patient age (years)</a:t>
                      </a:r>
                    </a:p>
                  </a:txBody>
                  <a:tcPr/>
                </a:tc>
                <a:tc>
                  <a:txBody>
                    <a:bodyPr/>
                    <a:lstStyle/>
                    <a:p>
                      <a:pPr algn="ctr"/>
                      <a:r>
                        <a:rPr lang="en-GB" sz="1600"/>
                        <a:t>70.3</a:t>
                      </a:r>
                    </a:p>
                  </a:txBody>
                  <a:tcPr/>
                </a:tc>
                <a:tc>
                  <a:txBody>
                    <a:bodyPr/>
                    <a:lstStyle/>
                    <a:p>
                      <a:pPr algn="ctr"/>
                      <a:r>
                        <a:rPr lang="en-GB" sz="1600"/>
                        <a:t>70.5</a:t>
                      </a:r>
                    </a:p>
                  </a:txBody>
                  <a:tcPr/>
                </a:tc>
                <a:tc>
                  <a:txBody>
                    <a:bodyPr/>
                    <a:lstStyle/>
                    <a:p>
                      <a:pPr algn="ctr"/>
                      <a:r>
                        <a:rPr lang="en-GB" sz="1600"/>
                        <a:t>69.6</a:t>
                      </a:r>
                    </a:p>
                  </a:txBody>
                  <a:tcPr/>
                </a:tc>
                <a:extLst>
                  <a:ext uri="{0D108BD9-81ED-4DB2-BD59-A6C34878D82A}">
                    <a16:rowId xmlns:a16="http://schemas.microsoft.com/office/drawing/2014/main" val="2239524891"/>
                  </a:ext>
                </a:extLst>
              </a:tr>
              <a:tr h="370840">
                <a:tc>
                  <a:txBody>
                    <a:bodyPr/>
                    <a:lstStyle/>
                    <a:p>
                      <a:r>
                        <a:rPr lang="en-GB" sz="1600"/>
                        <a:t>Diabetes mellitus (%)</a:t>
                      </a:r>
                    </a:p>
                  </a:txBody>
                  <a:tcPr/>
                </a:tc>
                <a:tc>
                  <a:txBody>
                    <a:bodyPr/>
                    <a:lstStyle/>
                    <a:p>
                      <a:pPr algn="ctr"/>
                      <a:r>
                        <a:rPr lang="en-GB" sz="1600"/>
                        <a:t>38.3</a:t>
                      </a:r>
                    </a:p>
                  </a:txBody>
                  <a:tcPr/>
                </a:tc>
                <a:tc>
                  <a:txBody>
                    <a:bodyPr/>
                    <a:lstStyle/>
                    <a:p>
                      <a:pPr algn="ctr"/>
                      <a:r>
                        <a:rPr lang="en-GB" sz="1600"/>
                        <a:t>39.4</a:t>
                      </a:r>
                    </a:p>
                  </a:txBody>
                  <a:tcPr/>
                </a:tc>
                <a:tc>
                  <a:txBody>
                    <a:bodyPr/>
                    <a:lstStyle/>
                    <a:p>
                      <a:pPr algn="ctr"/>
                      <a:r>
                        <a:rPr lang="en-GB" sz="1600"/>
                        <a:t>27.4</a:t>
                      </a:r>
                    </a:p>
                  </a:txBody>
                  <a:tcPr/>
                </a:tc>
                <a:extLst>
                  <a:ext uri="{0D108BD9-81ED-4DB2-BD59-A6C34878D82A}">
                    <a16:rowId xmlns:a16="http://schemas.microsoft.com/office/drawing/2014/main" val="1659166027"/>
                  </a:ext>
                </a:extLst>
              </a:tr>
            </a:tbl>
          </a:graphicData>
        </a:graphic>
      </p:graphicFrame>
      <p:sp>
        <p:nvSpPr>
          <p:cNvPr id="6" name="TextBox 5">
            <a:extLst>
              <a:ext uri="{FF2B5EF4-FFF2-40B4-BE49-F238E27FC236}">
                <a16:creationId xmlns:a16="http://schemas.microsoft.com/office/drawing/2014/main" id="{29622F0F-C49D-E078-D9E2-F459C14734FE}"/>
              </a:ext>
            </a:extLst>
          </p:cNvPr>
          <p:cNvSpPr txBox="1"/>
          <p:nvPr/>
        </p:nvSpPr>
        <p:spPr>
          <a:xfrm>
            <a:off x="8584405" y="4651268"/>
            <a:ext cx="3029799" cy="584775"/>
          </a:xfrm>
          <a:prstGeom prst="rect">
            <a:avLst/>
          </a:prstGeom>
          <a:noFill/>
        </p:spPr>
        <p:txBody>
          <a:bodyPr wrap="square" rtlCol="0">
            <a:spAutoFit/>
          </a:bodyPr>
          <a:lstStyle/>
          <a:p>
            <a:r>
              <a:rPr lang="en-GB" sz="1600"/>
              <a:t>No significant differences between patient cohorts</a:t>
            </a:r>
          </a:p>
        </p:txBody>
      </p:sp>
      <p:sp>
        <p:nvSpPr>
          <p:cNvPr id="4" name="TextBox 3">
            <a:extLst>
              <a:ext uri="{FF2B5EF4-FFF2-40B4-BE49-F238E27FC236}">
                <a16:creationId xmlns:a16="http://schemas.microsoft.com/office/drawing/2014/main" id="{3A4AF915-BBE2-7BCB-CF85-8F85A0BB15D2}"/>
              </a:ext>
            </a:extLst>
          </p:cNvPr>
          <p:cNvSpPr txBox="1"/>
          <p:nvPr/>
        </p:nvSpPr>
        <p:spPr>
          <a:xfrm>
            <a:off x="56971" y="6338073"/>
            <a:ext cx="7126996" cy="415498"/>
          </a:xfrm>
          <a:prstGeom prst="rect">
            <a:avLst/>
          </a:prstGeom>
          <a:noFill/>
        </p:spPr>
        <p:txBody>
          <a:bodyPr wrap="square" rtlCol="0">
            <a:spAutoFit/>
          </a:bodyPr>
          <a:lstStyle/>
          <a:p>
            <a:r>
              <a:rPr lang="en-GB" sz="1000"/>
              <a:t>1. M Piorkowski et al (2023), 2. FK </a:t>
            </a:r>
            <a:r>
              <a:rPr lang="en-GB" sz="1000" err="1"/>
              <a:t>Enzmann</a:t>
            </a:r>
            <a:r>
              <a:rPr lang="en-GB" sz="1000"/>
              <a:t> et al (2019), 3.  M </a:t>
            </a:r>
            <a:r>
              <a:rPr lang="en-GB" sz="1000" err="1"/>
              <a:t>Kluckner</a:t>
            </a:r>
            <a:r>
              <a:rPr lang="en-GB" sz="1000"/>
              <a:t> et al (2022), 4. N Zamani et al (2021), 5. J Lammer et al (2014), 6. JM Davaine et al (2012), 7. GF </a:t>
            </a:r>
            <a:r>
              <a:rPr lang="en-GB" sz="1000" err="1"/>
              <a:t>Veraldi</a:t>
            </a:r>
            <a:r>
              <a:rPr lang="en-GB" sz="1000"/>
              <a:t> et al (2018), 8. MY Yin et al (2013), 9. DT </a:t>
            </a:r>
            <a:r>
              <a:rPr lang="en-GB" sz="1000" err="1"/>
              <a:t>Baril</a:t>
            </a:r>
            <a:r>
              <a:rPr lang="en-GB" sz="1000"/>
              <a:t> et al (2010), 10. MJ Bosier et al (2023)</a:t>
            </a:r>
          </a:p>
        </p:txBody>
      </p:sp>
      <p:sp>
        <p:nvSpPr>
          <p:cNvPr id="7" name="Rounded Rectangle 8">
            <a:extLst>
              <a:ext uri="{FF2B5EF4-FFF2-40B4-BE49-F238E27FC236}">
                <a16:creationId xmlns:a16="http://schemas.microsoft.com/office/drawing/2014/main" id="{093E444D-3543-DA14-7478-288E063BD15D}"/>
              </a:ext>
            </a:extLst>
          </p:cNvPr>
          <p:cNvSpPr/>
          <p:nvPr/>
        </p:nvSpPr>
        <p:spPr>
          <a:xfrm>
            <a:off x="979055" y="4770660"/>
            <a:ext cx="7586877"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59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4BF6-1A9E-1E14-7E7A-464153D788A9}"/>
              </a:ext>
            </a:extLst>
          </p:cNvPr>
          <p:cNvSpPr>
            <a:spLocks noGrp="1"/>
          </p:cNvSpPr>
          <p:nvPr>
            <p:ph type="title"/>
          </p:nvPr>
        </p:nvSpPr>
        <p:spPr/>
        <p:txBody>
          <a:bodyPr/>
          <a:lstStyle/>
          <a:p>
            <a:r>
              <a:rPr lang="en-GB"/>
              <a:t>Model Inputs - Outcomes</a:t>
            </a:r>
          </a:p>
        </p:txBody>
      </p:sp>
      <p:graphicFrame>
        <p:nvGraphicFramePr>
          <p:cNvPr id="5" name="Table 5">
            <a:extLst>
              <a:ext uri="{FF2B5EF4-FFF2-40B4-BE49-F238E27FC236}">
                <a16:creationId xmlns:a16="http://schemas.microsoft.com/office/drawing/2014/main" id="{00D9DC2A-53EC-1BEC-9666-BDF0C7AB37A6}"/>
              </a:ext>
            </a:extLst>
          </p:cNvPr>
          <p:cNvGraphicFramePr>
            <a:graphicFrameLocks noGrp="1"/>
          </p:cNvGraphicFramePr>
          <p:nvPr/>
        </p:nvGraphicFramePr>
        <p:xfrm>
          <a:off x="484536" y="1658407"/>
          <a:ext cx="6859242" cy="1483360"/>
        </p:xfrm>
        <a:graphic>
          <a:graphicData uri="http://schemas.openxmlformats.org/drawingml/2006/table">
            <a:tbl>
              <a:tblPr firstRow="1" bandRow="1">
                <a:tableStyleId>{5C22544A-7EE6-4342-B048-85BDC9FD1C3A}</a:tableStyleId>
              </a:tblPr>
              <a:tblGrid>
                <a:gridCol w="2289932">
                  <a:extLst>
                    <a:ext uri="{9D8B030D-6E8A-4147-A177-3AD203B41FA5}">
                      <a16:colId xmlns:a16="http://schemas.microsoft.com/office/drawing/2014/main" val="1006740880"/>
                    </a:ext>
                  </a:extLst>
                </a:gridCol>
                <a:gridCol w="1523104">
                  <a:extLst>
                    <a:ext uri="{9D8B030D-6E8A-4147-A177-3AD203B41FA5}">
                      <a16:colId xmlns:a16="http://schemas.microsoft.com/office/drawing/2014/main" val="2243762854"/>
                    </a:ext>
                  </a:extLst>
                </a:gridCol>
                <a:gridCol w="1523103">
                  <a:extLst>
                    <a:ext uri="{9D8B030D-6E8A-4147-A177-3AD203B41FA5}">
                      <a16:colId xmlns:a16="http://schemas.microsoft.com/office/drawing/2014/main" val="3726525510"/>
                    </a:ext>
                  </a:extLst>
                </a:gridCol>
                <a:gridCol w="1523103">
                  <a:extLst>
                    <a:ext uri="{9D8B030D-6E8A-4147-A177-3AD203B41FA5}">
                      <a16:colId xmlns:a16="http://schemas.microsoft.com/office/drawing/2014/main" val="1666947575"/>
                    </a:ext>
                  </a:extLst>
                </a:gridCol>
              </a:tblGrid>
              <a:tr h="370840">
                <a:tc gridSpan="3">
                  <a:txBody>
                    <a:bodyPr/>
                    <a:lstStyle/>
                    <a:p>
                      <a:r>
                        <a:rPr lang="en-GB"/>
                        <a:t>Year 1</a:t>
                      </a:r>
                    </a:p>
                  </a:txBody>
                  <a:tcPr/>
                </a:tc>
                <a:tc hMerge="1">
                  <a:txBody>
                    <a:bodyPr/>
                    <a:lstStyle/>
                    <a:p>
                      <a:pPr algn="ctr"/>
                      <a:endParaRPr lang="en-GB"/>
                    </a:p>
                  </a:txBody>
                  <a:tcPr/>
                </a:tc>
                <a:tc hMerge="1">
                  <a:txBody>
                    <a:bodyPr/>
                    <a:lstStyle/>
                    <a:p>
                      <a:pPr algn="ctr"/>
                      <a:endParaRPr lang="en-GB"/>
                    </a:p>
                  </a:txBody>
                  <a:tcPr/>
                </a:tc>
                <a:tc>
                  <a:txBody>
                    <a:bodyPr/>
                    <a:lstStyle/>
                    <a:p>
                      <a:endParaRPr lang="en-GB"/>
                    </a:p>
                  </a:txBody>
                  <a:tcPr/>
                </a:tc>
                <a:extLst>
                  <a:ext uri="{0D108BD9-81ED-4DB2-BD59-A6C34878D82A}">
                    <a16:rowId xmlns:a16="http://schemas.microsoft.com/office/drawing/2014/main" val="4107567689"/>
                  </a:ext>
                </a:extLst>
              </a:tr>
              <a:tr h="370840">
                <a:tc>
                  <a:txBody>
                    <a:bodyPr/>
                    <a:lstStyle/>
                    <a:p>
                      <a:r>
                        <a:rPr lang="en-GB"/>
                        <a:t>Clinically-driven TLR</a:t>
                      </a:r>
                    </a:p>
                  </a:txBody>
                  <a:tcPr/>
                </a:tc>
                <a:tc>
                  <a:txBody>
                    <a:bodyPr/>
                    <a:lstStyle/>
                    <a:p>
                      <a:pPr algn="ctr"/>
                      <a:r>
                        <a:rPr lang="en-GB"/>
                        <a:t>19.3%</a:t>
                      </a:r>
                    </a:p>
                  </a:txBody>
                  <a:tcPr/>
                </a:tc>
                <a:tc>
                  <a:txBody>
                    <a:bodyPr/>
                    <a:lstStyle/>
                    <a:p>
                      <a:pPr algn="ctr"/>
                      <a:r>
                        <a:rPr lang="en-GB"/>
                        <a:t>24.9%</a:t>
                      </a:r>
                    </a:p>
                  </a:txBody>
                  <a:tcPr/>
                </a:tc>
                <a:tc>
                  <a:txBody>
                    <a:bodyPr/>
                    <a:lstStyle/>
                    <a:p>
                      <a:pPr algn="ctr"/>
                      <a:r>
                        <a:rPr lang="en-GB"/>
                        <a:t>19.2%</a:t>
                      </a:r>
                    </a:p>
                  </a:txBody>
                  <a:tcPr/>
                </a:tc>
                <a:extLst>
                  <a:ext uri="{0D108BD9-81ED-4DB2-BD59-A6C34878D82A}">
                    <a16:rowId xmlns:a16="http://schemas.microsoft.com/office/drawing/2014/main" val="140318710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Major amputation</a:t>
                      </a:r>
                    </a:p>
                  </a:txBody>
                  <a:tcPr/>
                </a:tc>
                <a:tc>
                  <a:txBody>
                    <a:bodyPr/>
                    <a:lstStyle/>
                    <a:p>
                      <a:pPr algn="ctr"/>
                      <a:r>
                        <a:rPr lang="en-GB"/>
                        <a:t>2.6%</a:t>
                      </a:r>
                    </a:p>
                  </a:txBody>
                  <a:tcPr/>
                </a:tc>
                <a:tc>
                  <a:txBody>
                    <a:bodyPr/>
                    <a:lstStyle/>
                    <a:p>
                      <a:pPr algn="ctr"/>
                      <a:r>
                        <a:rPr lang="en-GB"/>
                        <a:t>1.7%</a:t>
                      </a:r>
                    </a:p>
                  </a:txBody>
                  <a:tcPr/>
                </a:tc>
                <a:tc>
                  <a:txBody>
                    <a:bodyPr/>
                    <a:lstStyle/>
                    <a:p>
                      <a:pPr algn="ctr"/>
                      <a:r>
                        <a:rPr lang="en-GB"/>
                        <a:t>2.1%</a:t>
                      </a:r>
                    </a:p>
                  </a:txBody>
                  <a:tcPr/>
                </a:tc>
                <a:extLst>
                  <a:ext uri="{0D108BD9-81ED-4DB2-BD59-A6C34878D82A}">
                    <a16:rowId xmlns:a16="http://schemas.microsoft.com/office/drawing/2014/main" val="156818858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Death</a:t>
                      </a:r>
                    </a:p>
                  </a:txBody>
                  <a:tcPr/>
                </a:tc>
                <a:tc>
                  <a:txBody>
                    <a:bodyPr/>
                    <a:lstStyle/>
                    <a:p>
                      <a:pPr algn="ctr"/>
                      <a:r>
                        <a:rPr lang="en-GB"/>
                        <a:t>7.7%</a:t>
                      </a:r>
                    </a:p>
                  </a:txBody>
                  <a:tcPr/>
                </a:tc>
                <a:tc>
                  <a:txBody>
                    <a:bodyPr/>
                    <a:lstStyle/>
                    <a:p>
                      <a:pPr algn="ctr"/>
                      <a:r>
                        <a:rPr lang="en-GB"/>
                        <a:t>7.6%</a:t>
                      </a:r>
                    </a:p>
                  </a:txBody>
                  <a:tcPr/>
                </a:tc>
                <a:tc>
                  <a:txBody>
                    <a:bodyPr/>
                    <a:lstStyle/>
                    <a:p>
                      <a:pPr algn="ctr"/>
                      <a:r>
                        <a:rPr lang="en-GB"/>
                        <a:t>6.4%</a:t>
                      </a:r>
                    </a:p>
                  </a:txBody>
                  <a:tcPr/>
                </a:tc>
                <a:extLst>
                  <a:ext uri="{0D108BD9-81ED-4DB2-BD59-A6C34878D82A}">
                    <a16:rowId xmlns:a16="http://schemas.microsoft.com/office/drawing/2014/main" val="3758094170"/>
                  </a:ext>
                </a:extLst>
              </a:tr>
            </a:tbl>
          </a:graphicData>
        </a:graphic>
      </p:graphicFrame>
      <p:graphicFrame>
        <p:nvGraphicFramePr>
          <p:cNvPr id="6" name="Table 5">
            <a:extLst>
              <a:ext uri="{FF2B5EF4-FFF2-40B4-BE49-F238E27FC236}">
                <a16:creationId xmlns:a16="http://schemas.microsoft.com/office/drawing/2014/main" id="{4B1CB484-6F6E-4ED4-8A1C-91C3FF2BC296}"/>
              </a:ext>
            </a:extLst>
          </p:cNvPr>
          <p:cNvGraphicFramePr>
            <a:graphicFrameLocks noGrp="1"/>
          </p:cNvGraphicFramePr>
          <p:nvPr/>
        </p:nvGraphicFramePr>
        <p:xfrm>
          <a:off x="484536" y="3164495"/>
          <a:ext cx="6859241" cy="1483360"/>
        </p:xfrm>
        <a:graphic>
          <a:graphicData uri="http://schemas.openxmlformats.org/drawingml/2006/table">
            <a:tbl>
              <a:tblPr firstRow="1" bandRow="1">
                <a:tableStyleId>{5C22544A-7EE6-4342-B048-85BDC9FD1C3A}</a:tableStyleId>
              </a:tblPr>
              <a:tblGrid>
                <a:gridCol w="2289932">
                  <a:extLst>
                    <a:ext uri="{9D8B030D-6E8A-4147-A177-3AD203B41FA5}">
                      <a16:colId xmlns:a16="http://schemas.microsoft.com/office/drawing/2014/main" val="1006740880"/>
                    </a:ext>
                  </a:extLst>
                </a:gridCol>
                <a:gridCol w="1523103">
                  <a:extLst>
                    <a:ext uri="{9D8B030D-6E8A-4147-A177-3AD203B41FA5}">
                      <a16:colId xmlns:a16="http://schemas.microsoft.com/office/drawing/2014/main" val="2243762854"/>
                    </a:ext>
                  </a:extLst>
                </a:gridCol>
                <a:gridCol w="1523103">
                  <a:extLst>
                    <a:ext uri="{9D8B030D-6E8A-4147-A177-3AD203B41FA5}">
                      <a16:colId xmlns:a16="http://schemas.microsoft.com/office/drawing/2014/main" val="3726525510"/>
                    </a:ext>
                  </a:extLst>
                </a:gridCol>
                <a:gridCol w="1523103">
                  <a:extLst>
                    <a:ext uri="{9D8B030D-6E8A-4147-A177-3AD203B41FA5}">
                      <a16:colId xmlns:a16="http://schemas.microsoft.com/office/drawing/2014/main" val="2545335996"/>
                    </a:ext>
                  </a:extLst>
                </a:gridCol>
              </a:tblGrid>
              <a:tr h="370840">
                <a:tc gridSpan="3">
                  <a:txBody>
                    <a:bodyPr/>
                    <a:lstStyle/>
                    <a:p>
                      <a:r>
                        <a:rPr lang="en-GB"/>
                        <a:t>Year 2</a:t>
                      </a:r>
                    </a:p>
                  </a:txBody>
                  <a:tcPr/>
                </a:tc>
                <a:tc hMerge="1">
                  <a:txBody>
                    <a:bodyPr/>
                    <a:lstStyle/>
                    <a:p>
                      <a:pPr algn="ctr"/>
                      <a:endParaRPr lang="en-GB"/>
                    </a:p>
                  </a:txBody>
                  <a:tcPr/>
                </a:tc>
                <a:tc hMerge="1">
                  <a:txBody>
                    <a:bodyPr/>
                    <a:lstStyle/>
                    <a:p>
                      <a:pPr algn="ctr"/>
                      <a:endParaRPr lang="en-GB"/>
                    </a:p>
                  </a:txBody>
                  <a:tcPr/>
                </a:tc>
                <a:tc>
                  <a:txBody>
                    <a:bodyPr/>
                    <a:lstStyle/>
                    <a:p>
                      <a:endParaRPr lang="en-GB"/>
                    </a:p>
                  </a:txBody>
                  <a:tcPr/>
                </a:tc>
                <a:extLst>
                  <a:ext uri="{0D108BD9-81ED-4DB2-BD59-A6C34878D82A}">
                    <a16:rowId xmlns:a16="http://schemas.microsoft.com/office/drawing/2014/main" val="4107567689"/>
                  </a:ext>
                </a:extLst>
              </a:tr>
              <a:tr h="370840">
                <a:tc>
                  <a:txBody>
                    <a:bodyPr/>
                    <a:lstStyle/>
                    <a:p>
                      <a:r>
                        <a:rPr lang="en-GB"/>
                        <a:t>Clinically-driven TLR</a:t>
                      </a:r>
                    </a:p>
                  </a:txBody>
                  <a:tcPr/>
                </a:tc>
                <a:tc>
                  <a:txBody>
                    <a:bodyPr/>
                    <a:lstStyle/>
                    <a:p>
                      <a:pPr algn="ctr"/>
                      <a:r>
                        <a:rPr lang="en-GB"/>
                        <a:t>26.2%</a:t>
                      </a:r>
                    </a:p>
                  </a:txBody>
                  <a:tcPr/>
                </a:tc>
                <a:tc>
                  <a:txBody>
                    <a:bodyPr/>
                    <a:lstStyle/>
                    <a:p>
                      <a:pPr algn="ctr"/>
                      <a:r>
                        <a:rPr lang="en-GB"/>
                        <a:t>31.6%</a:t>
                      </a:r>
                    </a:p>
                  </a:txBody>
                  <a:tcPr/>
                </a:tc>
                <a:tc>
                  <a:txBody>
                    <a:bodyPr/>
                    <a:lstStyle/>
                    <a:p>
                      <a:pPr algn="ctr"/>
                      <a:r>
                        <a:rPr lang="en-GB"/>
                        <a:t>26.8%</a:t>
                      </a:r>
                    </a:p>
                  </a:txBody>
                  <a:tcPr/>
                </a:tc>
                <a:extLst>
                  <a:ext uri="{0D108BD9-81ED-4DB2-BD59-A6C34878D82A}">
                    <a16:rowId xmlns:a16="http://schemas.microsoft.com/office/drawing/2014/main" val="140318710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Major amputation</a:t>
                      </a:r>
                    </a:p>
                  </a:txBody>
                  <a:tcPr/>
                </a:tc>
                <a:tc>
                  <a:txBody>
                    <a:bodyPr/>
                    <a:lstStyle/>
                    <a:p>
                      <a:pPr algn="ctr"/>
                      <a:r>
                        <a:rPr lang="en-GB"/>
                        <a:t>2.8%</a:t>
                      </a:r>
                    </a:p>
                  </a:txBody>
                  <a:tcPr/>
                </a:tc>
                <a:tc>
                  <a:txBody>
                    <a:bodyPr/>
                    <a:lstStyle/>
                    <a:p>
                      <a:pPr algn="ctr"/>
                      <a:r>
                        <a:rPr lang="en-GB"/>
                        <a:t>5.9%</a:t>
                      </a:r>
                    </a:p>
                  </a:txBody>
                  <a:tcPr/>
                </a:tc>
                <a:tc>
                  <a:txBody>
                    <a:bodyPr/>
                    <a:lstStyle/>
                    <a:p>
                      <a:pPr algn="ctr"/>
                      <a:r>
                        <a:rPr lang="en-GB"/>
                        <a:t>3.5%</a:t>
                      </a:r>
                    </a:p>
                  </a:txBody>
                  <a:tcPr/>
                </a:tc>
                <a:extLst>
                  <a:ext uri="{0D108BD9-81ED-4DB2-BD59-A6C34878D82A}">
                    <a16:rowId xmlns:a16="http://schemas.microsoft.com/office/drawing/2014/main" val="156818858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Death</a:t>
                      </a:r>
                    </a:p>
                  </a:txBody>
                  <a:tcPr/>
                </a:tc>
                <a:tc>
                  <a:txBody>
                    <a:bodyPr/>
                    <a:lstStyle/>
                    <a:p>
                      <a:pPr algn="ctr"/>
                      <a:r>
                        <a:rPr lang="en-GB"/>
                        <a:t>14.2%</a:t>
                      </a:r>
                    </a:p>
                  </a:txBody>
                  <a:tcPr/>
                </a:tc>
                <a:tc>
                  <a:txBody>
                    <a:bodyPr/>
                    <a:lstStyle/>
                    <a:p>
                      <a:pPr algn="ctr"/>
                      <a:r>
                        <a:rPr lang="en-GB"/>
                        <a:t>10.9%</a:t>
                      </a:r>
                    </a:p>
                  </a:txBody>
                  <a:tcPr/>
                </a:tc>
                <a:tc>
                  <a:txBody>
                    <a:bodyPr/>
                    <a:lstStyle/>
                    <a:p>
                      <a:pPr algn="ctr"/>
                      <a:r>
                        <a:rPr lang="en-GB"/>
                        <a:t>13.1%</a:t>
                      </a:r>
                    </a:p>
                  </a:txBody>
                  <a:tcPr/>
                </a:tc>
                <a:extLst>
                  <a:ext uri="{0D108BD9-81ED-4DB2-BD59-A6C34878D82A}">
                    <a16:rowId xmlns:a16="http://schemas.microsoft.com/office/drawing/2014/main" val="3758094170"/>
                  </a:ext>
                </a:extLst>
              </a:tr>
            </a:tbl>
          </a:graphicData>
        </a:graphic>
      </p:graphicFrame>
      <p:graphicFrame>
        <p:nvGraphicFramePr>
          <p:cNvPr id="7" name="Table 5">
            <a:extLst>
              <a:ext uri="{FF2B5EF4-FFF2-40B4-BE49-F238E27FC236}">
                <a16:creationId xmlns:a16="http://schemas.microsoft.com/office/drawing/2014/main" id="{98A4206F-9469-408C-7761-F63177609652}"/>
              </a:ext>
            </a:extLst>
          </p:cNvPr>
          <p:cNvGraphicFramePr>
            <a:graphicFrameLocks noGrp="1"/>
          </p:cNvGraphicFramePr>
          <p:nvPr/>
        </p:nvGraphicFramePr>
        <p:xfrm>
          <a:off x="484535" y="4676430"/>
          <a:ext cx="6859241" cy="1483360"/>
        </p:xfrm>
        <a:graphic>
          <a:graphicData uri="http://schemas.openxmlformats.org/drawingml/2006/table">
            <a:tbl>
              <a:tblPr firstRow="1" bandRow="1">
                <a:tableStyleId>{5C22544A-7EE6-4342-B048-85BDC9FD1C3A}</a:tableStyleId>
              </a:tblPr>
              <a:tblGrid>
                <a:gridCol w="2289932">
                  <a:extLst>
                    <a:ext uri="{9D8B030D-6E8A-4147-A177-3AD203B41FA5}">
                      <a16:colId xmlns:a16="http://schemas.microsoft.com/office/drawing/2014/main" val="1006740880"/>
                    </a:ext>
                  </a:extLst>
                </a:gridCol>
                <a:gridCol w="1523103">
                  <a:extLst>
                    <a:ext uri="{9D8B030D-6E8A-4147-A177-3AD203B41FA5}">
                      <a16:colId xmlns:a16="http://schemas.microsoft.com/office/drawing/2014/main" val="2243762854"/>
                    </a:ext>
                  </a:extLst>
                </a:gridCol>
                <a:gridCol w="1523103">
                  <a:extLst>
                    <a:ext uri="{9D8B030D-6E8A-4147-A177-3AD203B41FA5}">
                      <a16:colId xmlns:a16="http://schemas.microsoft.com/office/drawing/2014/main" val="3726525510"/>
                    </a:ext>
                  </a:extLst>
                </a:gridCol>
                <a:gridCol w="1523103">
                  <a:extLst>
                    <a:ext uri="{9D8B030D-6E8A-4147-A177-3AD203B41FA5}">
                      <a16:colId xmlns:a16="http://schemas.microsoft.com/office/drawing/2014/main" val="1175222520"/>
                    </a:ext>
                  </a:extLst>
                </a:gridCol>
              </a:tblGrid>
              <a:tr h="370840">
                <a:tc gridSpan="3">
                  <a:txBody>
                    <a:bodyPr/>
                    <a:lstStyle/>
                    <a:p>
                      <a:r>
                        <a:rPr lang="en-GB"/>
                        <a:t>Year 3</a:t>
                      </a:r>
                    </a:p>
                  </a:txBody>
                  <a:tcPr/>
                </a:tc>
                <a:tc hMerge="1">
                  <a:txBody>
                    <a:bodyPr/>
                    <a:lstStyle/>
                    <a:p>
                      <a:pPr algn="ctr"/>
                      <a:endParaRPr lang="en-GB"/>
                    </a:p>
                  </a:txBody>
                  <a:tcPr/>
                </a:tc>
                <a:tc hMerge="1">
                  <a:txBody>
                    <a:bodyPr/>
                    <a:lstStyle/>
                    <a:p>
                      <a:pPr algn="ctr"/>
                      <a:endParaRPr lang="en-GB"/>
                    </a:p>
                  </a:txBody>
                  <a:tcPr/>
                </a:tc>
                <a:tc>
                  <a:txBody>
                    <a:bodyPr/>
                    <a:lstStyle/>
                    <a:p>
                      <a:endParaRPr lang="en-GB"/>
                    </a:p>
                  </a:txBody>
                  <a:tcPr/>
                </a:tc>
                <a:extLst>
                  <a:ext uri="{0D108BD9-81ED-4DB2-BD59-A6C34878D82A}">
                    <a16:rowId xmlns:a16="http://schemas.microsoft.com/office/drawing/2014/main" val="4107567689"/>
                  </a:ext>
                </a:extLst>
              </a:tr>
              <a:tr h="370840">
                <a:tc>
                  <a:txBody>
                    <a:bodyPr/>
                    <a:lstStyle/>
                    <a:p>
                      <a:r>
                        <a:rPr lang="en-GB"/>
                        <a:t>Clinically-driven TLR</a:t>
                      </a:r>
                    </a:p>
                  </a:txBody>
                  <a:tcPr/>
                </a:tc>
                <a:tc>
                  <a:txBody>
                    <a:bodyPr/>
                    <a:lstStyle/>
                    <a:p>
                      <a:pPr algn="ctr"/>
                      <a:r>
                        <a:rPr lang="en-GB"/>
                        <a:t>31.6%</a:t>
                      </a:r>
                    </a:p>
                  </a:txBody>
                  <a:tcPr/>
                </a:tc>
                <a:tc>
                  <a:txBody>
                    <a:bodyPr/>
                    <a:lstStyle/>
                    <a:p>
                      <a:pPr algn="ctr"/>
                      <a:r>
                        <a:rPr lang="en-GB"/>
                        <a:t>38.4%</a:t>
                      </a:r>
                    </a:p>
                  </a:txBody>
                  <a:tcPr/>
                </a:tc>
                <a:tc>
                  <a:txBody>
                    <a:bodyPr/>
                    <a:lstStyle/>
                    <a:p>
                      <a:pPr algn="ctr"/>
                      <a:r>
                        <a:rPr lang="en-GB"/>
                        <a:t>34.0%</a:t>
                      </a:r>
                    </a:p>
                  </a:txBody>
                  <a:tcPr/>
                </a:tc>
                <a:extLst>
                  <a:ext uri="{0D108BD9-81ED-4DB2-BD59-A6C34878D82A}">
                    <a16:rowId xmlns:a16="http://schemas.microsoft.com/office/drawing/2014/main" val="140318710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Major amputation</a:t>
                      </a:r>
                    </a:p>
                  </a:txBody>
                  <a:tcPr/>
                </a:tc>
                <a:tc>
                  <a:txBody>
                    <a:bodyPr/>
                    <a:lstStyle/>
                    <a:p>
                      <a:pPr algn="ctr"/>
                      <a:r>
                        <a:rPr lang="en-GB"/>
                        <a:t>3.2%</a:t>
                      </a:r>
                    </a:p>
                  </a:txBody>
                  <a:tcPr/>
                </a:tc>
                <a:tc>
                  <a:txBody>
                    <a:bodyPr/>
                    <a:lstStyle/>
                    <a:p>
                      <a:pPr algn="ctr"/>
                      <a:r>
                        <a:rPr lang="en-GB"/>
                        <a:t>13.7%</a:t>
                      </a:r>
                    </a:p>
                  </a:txBody>
                  <a:tcPr/>
                </a:tc>
                <a:tc>
                  <a:txBody>
                    <a:bodyPr/>
                    <a:lstStyle/>
                    <a:p>
                      <a:pPr algn="ctr"/>
                      <a:r>
                        <a:rPr lang="en-GB"/>
                        <a:t>3.5%</a:t>
                      </a:r>
                    </a:p>
                  </a:txBody>
                  <a:tcPr/>
                </a:tc>
                <a:extLst>
                  <a:ext uri="{0D108BD9-81ED-4DB2-BD59-A6C34878D82A}">
                    <a16:rowId xmlns:a16="http://schemas.microsoft.com/office/drawing/2014/main" val="156818858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Death</a:t>
                      </a:r>
                    </a:p>
                  </a:txBody>
                  <a:tcPr/>
                </a:tc>
                <a:tc>
                  <a:txBody>
                    <a:bodyPr/>
                    <a:lstStyle/>
                    <a:p>
                      <a:pPr algn="ctr"/>
                      <a:r>
                        <a:rPr lang="en-GB"/>
                        <a:t>17.7%</a:t>
                      </a:r>
                    </a:p>
                  </a:txBody>
                  <a:tcPr/>
                </a:tc>
                <a:tc>
                  <a:txBody>
                    <a:bodyPr/>
                    <a:lstStyle/>
                    <a:p>
                      <a:pPr algn="ctr"/>
                      <a:r>
                        <a:rPr lang="en-GB"/>
                        <a:t>16.2%</a:t>
                      </a:r>
                    </a:p>
                  </a:txBody>
                  <a:tcPr/>
                </a:tc>
                <a:tc>
                  <a:txBody>
                    <a:bodyPr/>
                    <a:lstStyle/>
                    <a:p>
                      <a:pPr algn="ctr"/>
                      <a:r>
                        <a:rPr lang="en-GB"/>
                        <a:t>18.0%</a:t>
                      </a:r>
                    </a:p>
                  </a:txBody>
                  <a:tcPr/>
                </a:tc>
                <a:extLst>
                  <a:ext uri="{0D108BD9-81ED-4DB2-BD59-A6C34878D82A}">
                    <a16:rowId xmlns:a16="http://schemas.microsoft.com/office/drawing/2014/main" val="3758094170"/>
                  </a:ext>
                </a:extLst>
              </a:tr>
            </a:tbl>
          </a:graphicData>
        </a:graphic>
      </p:graphicFrame>
      <p:sp>
        <p:nvSpPr>
          <p:cNvPr id="8" name="TextBox 7">
            <a:extLst>
              <a:ext uri="{FF2B5EF4-FFF2-40B4-BE49-F238E27FC236}">
                <a16:creationId xmlns:a16="http://schemas.microsoft.com/office/drawing/2014/main" id="{957DD79F-739E-DAD7-D1E1-6BC19DE852F1}"/>
              </a:ext>
            </a:extLst>
          </p:cNvPr>
          <p:cNvSpPr txBox="1"/>
          <p:nvPr/>
        </p:nvSpPr>
        <p:spPr>
          <a:xfrm>
            <a:off x="2761219" y="1257375"/>
            <a:ext cx="1505981" cy="369332"/>
          </a:xfrm>
          <a:prstGeom prst="rect">
            <a:avLst/>
          </a:prstGeom>
          <a:solidFill>
            <a:schemeClr val="bg1"/>
          </a:solidFill>
          <a:ln w="19050">
            <a:solidFill>
              <a:schemeClr val="accent6"/>
            </a:solidFill>
          </a:ln>
        </p:spPr>
        <p:txBody>
          <a:bodyPr wrap="square" rtlCol="0">
            <a:spAutoFit/>
          </a:bodyPr>
          <a:lstStyle/>
          <a:p>
            <a:pPr algn="ctr"/>
            <a:r>
              <a:rPr lang="en-GB" b="1" err="1"/>
              <a:t>BioMimics</a:t>
            </a:r>
            <a:r>
              <a:rPr lang="en-GB" b="1"/>
              <a:t> 3D</a:t>
            </a:r>
          </a:p>
        </p:txBody>
      </p:sp>
      <p:sp>
        <p:nvSpPr>
          <p:cNvPr id="10" name="TextBox 9">
            <a:extLst>
              <a:ext uri="{FF2B5EF4-FFF2-40B4-BE49-F238E27FC236}">
                <a16:creationId xmlns:a16="http://schemas.microsoft.com/office/drawing/2014/main" id="{A7583116-E09F-BFF0-32F1-2E221C172581}"/>
              </a:ext>
            </a:extLst>
          </p:cNvPr>
          <p:cNvSpPr txBox="1"/>
          <p:nvPr/>
        </p:nvSpPr>
        <p:spPr>
          <a:xfrm>
            <a:off x="4333876" y="1257375"/>
            <a:ext cx="1457326" cy="369332"/>
          </a:xfrm>
          <a:prstGeom prst="rect">
            <a:avLst/>
          </a:prstGeom>
          <a:solidFill>
            <a:schemeClr val="bg1"/>
          </a:solidFill>
          <a:ln w="19050">
            <a:solidFill>
              <a:schemeClr val="accent6"/>
            </a:solidFill>
          </a:ln>
        </p:spPr>
        <p:txBody>
          <a:bodyPr wrap="square" rtlCol="0">
            <a:spAutoFit/>
          </a:bodyPr>
          <a:lstStyle/>
          <a:p>
            <a:pPr algn="ctr"/>
            <a:r>
              <a:rPr lang="en-GB" b="1"/>
              <a:t>BMS</a:t>
            </a:r>
          </a:p>
        </p:txBody>
      </p:sp>
      <p:sp>
        <p:nvSpPr>
          <p:cNvPr id="3" name="TextBox 2">
            <a:extLst>
              <a:ext uri="{FF2B5EF4-FFF2-40B4-BE49-F238E27FC236}">
                <a16:creationId xmlns:a16="http://schemas.microsoft.com/office/drawing/2014/main" id="{84776E3C-F8BF-D157-D12E-A1F4109A2747}"/>
              </a:ext>
            </a:extLst>
          </p:cNvPr>
          <p:cNvSpPr txBox="1"/>
          <p:nvPr/>
        </p:nvSpPr>
        <p:spPr>
          <a:xfrm>
            <a:off x="5857878" y="1257375"/>
            <a:ext cx="1457326" cy="369332"/>
          </a:xfrm>
          <a:prstGeom prst="rect">
            <a:avLst/>
          </a:prstGeom>
          <a:solidFill>
            <a:schemeClr val="bg1"/>
          </a:solidFill>
          <a:ln w="19050">
            <a:solidFill>
              <a:schemeClr val="accent6"/>
            </a:solidFill>
          </a:ln>
        </p:spPr>
        <p:txBody>
          <a:bodyPr wrap="square" rtlCol="0">
            <a:spAutoFit/>
          </a:bodyPr>
          <a:lstStyle/>
          <a:p>
            <a:pPr algn="ctr"/>
            <a:r>
              <a:rPr lang="en-GB" b="1" err="1"/>
              <a:t>Zilver</a:t>
            </a:r>
            <a:r>
              <a:rPr lang="en-GB" b="1"/>
              <a:t> PTX</a:t>
            </a:r>
          </a:p>
        </p:txBody>
      </p:sp>
      <p:sp>
        <p:nvSpPr>
          <p:cNvPr id="9" name="Rounded Rectangle 8">
            <a:extLst>
              <a:ext uri="{FF2B5EF4-FFF2-40B4-BE49-F238E27FC236}">
                <a16:creationId xmlns:a16="http://schemas.microsoft.com/office/drawing/2014/main" id="{533B524A-4CAB-F3FF-8096-07EB5AF7F948}"/>
              </a:ext>
            </a:extLst>
          </p:cNvPr>
          <p:cNvSpPr/>
          <p:nvPr/>
        </p:nvSpPr>
        <p:spPr>
          <a:xfrm>
            <a:off x="2761221" y="2054098"/>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F62B0FF-7881-4037-CAD7-63E76534ABC7}"/>
              </a:ext>
            </a:extLst>
          </p:cNvPr>
          <p:cNvSpPr/>
          <p:nvPr/>
        </p:nvSpPr>
        <p:spPr>
          <a:xfrm>
            <a:off x="2761219" y="2428662"/>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F1578F4-3F3C-8EA0-7605-CBE83A9F453D}"/>
              </a:ext>
            </a:extLst>
          </p:cNvPr>
          <p:cNvSpPr/>
          <p:nvPr/>
        </p:nvSpPr>
        <p:spPr>
          <a:xfrm>
            <a:off x="2761219" y="3521083"/>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6F4B295-E564-6A91-BC78-D3CEA2B6DF71}"/>
              </a:ext>
            </a:extLst>
          </p:cNvPr>
          <p:cNvSpPr/>
          <p:nvPr/>
        </p:nvSpPr>
        <p:spPr>
          <a:xfrm>
            <a:off x="2761220" y="5020661"/>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DE8BE32-C397-D0AF-BD92-38A5D1F96324}"/>
              </a:ext>
            </a:extLst>
          </p:cNvPr>
          <p:cNvSpPr/>
          <p:nvPr/>
        </p:nvSpPr>
        <p:spPr>
          <a:xfrm>
            <a:off x="2761220" y="5418110"/>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9FE423E-6348-8000-7813-4DD6D47526AF}"/>
              </a:ext>
            </a:extLst>
          </p:cNvPr>
          <p:cNvSpPr/>
          <p:nvPr/>
        </p:nvSpPr>
        <p:spPr>
          <a:xfrm>
            <a:off x="2744750" y="3914155"/>
            <a:ext cx="4582555" cy="345989"/>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AF145F-926D-BAF4-72DC-D75C01EDF424}"/>
              </a:ext>
            </a:extLst>
          </p:cNvPr>
          <p:cNvSpPr txBox="1"/>
          <p:nvPr/>
        </p:nvSpPr>
        <p:spPr>
          <a:xfrm>
            <a:off x="7734301" y="2610907"/>
            <a:ext cx="4275188" cy="646331"/>
          </a:xfrm>
          <a:prstGeom prst="rect">
            <a:avLst/>
          </a:prstGeom>
          <a:noFill/>
        </p:spPr>
        <p:txBody>
          <a:bodyPr wrap="square" rtlCol="0">
            <a:spAutoFit/>
          </a:bodyPr>
          <a:lstStyle/>
          <a:p>
            <a:r>
              <a:rPr lang="en-GB"/>
              <a:t>CD-TLR and rates of major amputation were main points of difference between cohorts</a:t>
            </a:r>
          </a:p>
        </p:txBody>
      </p:sp>
      <p:sp>
        <p:nvSpPr>
          <p:cNvPr id="11" name="TextBox 10">
            <a:extLst>
              <a:ext uri="{FF2B5EF4-FFF2-40B4-BE49-F238E27FC236}">
                <a16:creationId xmlns:a16="http://schemas.microsoft.com/office/drawing/2014/main" id="{B45B17FC-3DB0-CA4F-7357-E882B289C10B}"/>
              </a:ext>
            </a:extLst>
          </p:cNvPr>
          <p:cNvSpPr txBox="1"/>
          <p:nvPr/>
        </p:nvSpPr>
        <p:spPr>
          <a:xfrm>
            <a:off x="56971" y="6338073"/>
            <a:ext cx="7126996" cy="415498"/>
          </a:xfrm>
          <a:prstGeom prst="rect">
            <a:avLst/>
          </a:prstGeom>
          <a:noFill/>
        </p:spPr>
        <p:txBody>
          <a:bodyPr wrap="square" rtlCol="0">
            <a:spAutoFit/>
          </a:bodyPr>
          <a:lstStyle/>
          <a:p>
            <a:r>
              <a:rPr lang="en-GB" sz="1000"/>
              <a:t>1. M Piorkowski et al (2023), 2. FK </a:t>
            </a:r>
            <a:r>
              <a:rPr lang="en-GB" sz="1000" err="1"/>
              <a:t>Enzmann</a:t>
            </a:r>
            <a:r>
              <a:rPr lang="en-GB" sz="1000"/>
              <a:t> et al (2019), 3.  M </a:t>
            </a:r>
            <a:r>
              <a:rPr lang="en-GB" sz="1000" err="1"/>
              <a:t>Kluckner</a:t>
            </a:r>
            <a:r>
              <a:rPr lang="en-GB" sz="1000"/>
              <a:t> et al (2022), 4. N Zamani et al (2021), 5. J Lammer et al (2014), 6. JM Davaine et al (2012), 7. GF </a:t>
            </a:r>
            <a:r>
              <a:rPr lang="en-GB" sz="1000" err="1"/>
              <a:t>Veraldi</a:t>
            </a:r>
            <a:r>
              <a:rPr lang="en-GB" sz="1000"/>
              <a:t> et al (2018), 8. MY Yin et al (2013), 9. DT </a:t>
            </a:r>
            <a:r>
              <a:rPr lang="en-GB" sz="1000" err="1"/>
              <a:t>Baril</a:t>
            </a:r>
            <a:r>
              <a:rPr lang="en-GB" sz="1000"/>
              <a:t> et al (2010), 10. MJ Bosier et al (2023)</a:t>
            </a:r>
          </a:p>
        </p:txBody>
      </p:sp>
    </p:spTree>
    <p:extLst>
      <p:ext uri="{BB962C8B-B14F-4D97-AF65-F5344CB8AC3E}">
        <p14:creationId xmlns:p14="http://schemas.microsoft.com/office/powerpoint/2010/main" val="177710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4BF6-1A9E-1E14-7E7A-464153D788A9}"/>
              </a:ext>
            </a:extLst>
          </p:cNvPr>
          <p:cNvSpPr>
            <a:spLocks noGrp="1"/>
          </p:cNvSpPr>
          <p:nvPr>
            <p:ph type="title"/>
          </p:nvPr>
        </p:nvSpPr>
        <p:spPr/>
        <p:txBody>
          <a:bodyPr/>
          <a:lstStyle/>
          <a:p>
            <a:r>
              <a:rPr lang="en-GB"/>
              <a:t>Model Inputs – Hospital Costs</a:t>
            </a:r>
          </a:p>
        </p:txBody>
      </p:sp>
      <p:sp>
        <p:nvSpPr>
          <p:cNvPr id="4" name="TextBox 3">
            <a:extLst>
              <a:ext uri="{FF2B5EF4-FFF2-40B4-BE49-F238E27FC236}">
                <a16:creationId xmlns:a16="http://schemas.microsoft.com/office/drawing/2014/main" id="{678B2E87-4507-B114-790E-AC61940D2022}"/>
              </a:ext>
            </a:extLst>
          </p:cNvPr>
          <p:cNvSpPr txBox="1"/>
          <p:nvPr/>
        </p:nvSpPr>
        <p:spPr>
          <a:xfrm>
            <a:off x="48505" y="6393106"/>
            <a:ext cx="8215842" cy="246221"/>
          </a:xfrm>
          <a:prstGeom prst="rect">
            <a:avLst/>
          </a:prstGeom>
          <a:noFill/>
        </p:spPr>
        <p:txBody>
          <a:bodyPr wrap="square" rtlCol="0">
            <a:spAutoFit/>
          </a:bodyPr>
          <a:lstStyle/>
          <a:p>
            <a:r>
              <a:rPr lang="en-GB" sz="1000"/>
              <a:t>Source: Public use files, data.CMS.gov; accessed October 2023</a:t>
            </a:r>
          </a:p>
        </p:txBody>
      </p:sp>
      <p:graphicFrame>
        <p:nvGraphicFramePr>
          <p:cNvPr id="5" name="Table 5">
            <a:extLst>
              <a:ext uri="{FF2B5EF4-FFF2-40B4-BE49-F238E27FC236}">
                <a16:creationId xmlns:a16="http://schemas.microsoft.com/office/drawing/2014/main" id="{00D9DC2A-53EC-1BEC-9666-BDF0C7AB37A6}"/>
              </a:ext>
            </a:extLst>
          </p:cNvPr>
          <p:cNvGraphicFramePr>
            <a:graphicFrameLocks noGrp="1"/>
          </p:cNvGraphicFramePr>
          <p:nvPr>
            <p:extLst>
              <p:ext uri="{D42A27DB-BD31-4B8C-83A1-F6EECF244321}">
                <p14:modId xmlns:p14="http://schemas.microsoft.com/office/powerpoint/2010/main" val="1076656484"/>
              </p:ext>
            </p:extLst>
          </p:nvPr>
        </p:nvGraphicFramePr>
        <p:xfrm>
          <a:off x="484537" y="1658407"/>
          <a:ext cx="6314616" cy="2595880"/>
        </p:xfrm>
        <a:graphic>
          <a:graphicData uri="http://schemas.openxmlformats.org/drawingml/2006/table">
            <a:tbl>
              <a:tblPr firstRow="1" bandRow="1">
                <a:tableStyleId>{5C22544A-7EE6-4342-B048-85BDC9FD1C3A}</a:tableStyleId>
              </a:tblPr>
              <a:tblGrid>
                <a:gridCol w="3792265">
                  <a:extLst>
                    <a:ext uri="{9D8B030D-6E8A-4147-A177-3AD203B41FA5}">
                      <a16:colId xmlns:a16="http://schemas.microsoft.com/office/drawing/2014/main" val="1006740880"/>
                    </a:ext>
                  </a:extLst>
                </a:gridCol>
                <a:gridCol w="2522351">
                  <a:extLst>
                    <a:ext uri="{9D8B030D-6E8A-4147-A177-3AD203B41FA5}">
                      <a16:colId xmlns:a16="http://schemas.microsoft.com/office/drawing/2014/main" val="3726525510"/>
                    </a:ext>
                  </a:extLst>
                </a:gridCol>
              </a:tblGrid>
              <a:tr h="370840">
                <a:tc>
                  <a:txBody>
                    <a:bodyPr/>
                    <a:lstStyle/>
                    <a:p>
                      <a:endParaRPr lang="en-GB"/>
                    </a:p>
                  </a:txBody>
                  <a:tcPr/>
                </a:tc>
                <a:tc>
                  <a:txBody>
                    <a:bodyPr/>
                    <a:lstStyle/>
                    <a:p>
                      <a:pPr algn="ctr"/>
                      <a:r>
                        <a:rPr lang="en-GB"/>
                        <a:t>CMS procedural cost</a:t>
                      </a:r>
                    </a:p>
                  </a:txBody>
                  <a:tcPr/>
                </a:tc>
                <a:extLst>
                  <a:ext uri="{0D108BD9-81ED-4DB2-BD59-A6C34878D82A}">
                    <a16:rowId xmlns:a16="http://schemas.microsoft.com/office/drawing/2014/main" val="4107567689"/>
                  </a:ext>
                </a:extLst>
              </a:tr>
              <a:tr h="370840">
                <a:tc>
                  <a:txBody>
                    <a:bodyPr/>
                    <a:lstStyle/>
                    <a:p>
                      <a:r>
                        <a:rPr lang="en-GB"/>
                        <a:t>PTA + stent placement</a:t>
                      </a:r>
                    </a:p>
                  </a:txBody>
                  <a:tcPr/>
                </a:tc>
                <a:tc>
                  <a:txBody>
                    <a:bodyPr/>
                    <a:lstStyle/>
                    <a:p>
                      <a:pPr algn="ctr"/>
                      <a:r>
                        <a:rPr lang="en-GB"/>
                        <a:t>$11,452.69</a:t>
                      </a:r>
                    </a:p>
                  </a:txBody>
                  <a:tcPr/>
                </a:tc>
                <a:extLst>
                  <a:ext uri="{0D108BD9-81ED-4DB2-BD59-A6C34878D82A}">
                    <a16:rowId xmlns:a16="http://schemas.microsoft.com/office/drawing/2014/main" val="1403187100"/>
                  </a:ext>
                </a:extLst>
              </a:tr>
              <a:tr h="370840">
                <a:tc>
                  <a:txBody>
                    <a:bodyPr/>
                    <a:lstStyle/>
                    <a:p>
                      <a:pPr lvl="1"/>
                      <a:r>
                        <a:rPr lang="en-GB"/>
                        <a:t>BMS average list price</a:t>
                      </a:r>
                    </a:p>
                  </a:txBody>
                  <a:tcPr/>
                </a:tc>
                <a:tc>
                  <a:txBody>
                    <a:bodyPr/>
                    <a:lstStyle/>
                    <a:p>
                      <a:pPr algn="ctr"/>
                      <a:r>
                        <a:rPr lang="en-GB"/>
                        <a:t>$814.00</a:t>
                      </a:r>
                    </a:p>
                  </a:txBody>
                  <a:tcPr/>
                </a:tc>
                <a:extLst>
                  <a:ext uri="{0D108BD9-81ED-4DB2-BD59-A6C34878D82A}">
                    <a16:rowId xmlns:a16="http://schemas.microsoft.com/office/drawing/2014/main" val="1268560677"/>
                  </a:ext>
                </a:extLst>
              </a:tr>
              <a:tr h="370840">
                <a:tc>
                  <a:txBody>
                    <a:bodyPr/>
                    <a:lstStyle/>
                    <a:p>
                      <a:pPr lvl="1"/>
                      <a:r>
                        <a:rPr lang="en-GB"/>
                        <a:t>BioMimics-3D list price</a:t>
                      </a:r>
                    </a:p>
                  </a:txBody>
                  <a:tcPr/>
                </a:tc>
                <a:tc>
                  <a:txBody>
                    <a:bodyPr/>
                    <a:lstStyle/>
                    <a:p>
                      <a:pPr algn="ctr"/>
                      <a:r>
                        <a:rPr lang="en-GB"/>
                        <a:t>$1,239.00</a:t>
                      </a:r>
                    </a:p>
                  </a:txBody>
                  <a:tcPr/>
                </a:tc>
                <a:extLst>
                  <a:ext uri="{0D108BD9-81ED-4DB2-BD59-A6C34878D82A}">
                    <a16:rowId xmlns:a16="http://schemas.microsoft.com/office/drawing/2014/main" val="3282994319"/>
                  </a:ext>
                </a:extLst>
              </a:tr>
              <a:tr h="370840">
                <a:tc>
                  <a:txBody>
                    <a:bodyPr/>
                    <a:lstStyle/>
                    <a:p>
                      <a:pPr lvl="1"/>
                      <a:r>
                        <a:rPr lang="en-GB" err="1"/>
                        <a:t>Zilver</a:t>
                      </a:r>
                      <a:r>
                        <a:rPr lang="en-GB"/>
                        <a:t> PTX list price</a:t>
                      </a:r>
                    </a:p>
                  </a:txBody>
                  <a:tcPr/>
                </a:tc>
                <a:tc>
                  <a:txBody>
                    <a:bodyPr/>
                    <a:lstStyle/>
                    <a:p>
                      <a:pPr algn="ctr"/>
                      <a:r>
                        <a:rPr lang="en-GB"/>
                        <a:t>$1,744.05</a:t>
                      </a:r>
                    </a:p>
                  </a:txBody>
                  <a:tcPr/>
                </a:tc>
                <a:extLst>
                  <a:ext uri="{0D108BD9-81ED-4DB2-BD59-A6C34878D82A}">
                    <a16:rowId xmlns:a16="http://schemas.microsoft.com/office/drawing/2014/main" val="424692545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PTA only (reintervention)</a:t>
                      </a:r>
                    </a:p>
                  </a:txBody>
                  <a:tcPr/>
                </a:tc>
                <a:tc>
                  <a:txBody>
                    <a:bodyPr/>
                    <a:lstStyle/>
                    <a:p>
                      <a:pPr algn="ctr"/>
                      <a:r>
                        <a:rPr lang="en-GB"/>
                        <a:t>$7,043.06</a:t>
                      </a:r>
                    </a:p>
                  </a:txBody>
                  <a:tcPr/>
                </a:tc>
                <a:extLst>
                  <a:ext uri="{0D108BD9-81ED-4DB2-BD59-A6C34878D82A}">
                    <a16:rowId xmlns:a16="http://schemas.microsoft.com/office/drawing/2014/main" val="156818858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Major lower limb amputation</a:t>
                      </a:r>
                    </a:p>
                  </a:txBody>
                  <a:tcPr/>
                </a:tc>
                <a:tc>
                  <a:txBody>
                    <a:bodyPr/>
                    <a:lstStyle/>
                    <a:p>
                      <a:pPr algn="ctr"/>
                      <a:r>
                        <a:rPr lang="en-GB">
                          <a:solidFill>
                            <a:schemeClr val="tx1"/>
                          </a:solidFill>
                        </a:rPr>
                        <a:t>$36,429.05</a:t>
                      </a:r>
                    </a:p>
                  </a:txBody>
                  <a:tcPr/>
                </a:tc>
                <a:extLst>
                  <a:ext uri="{0D108BD9-81ED-4DB2-BD59-A6C34878D82A}">
                    <a16:rowId xmlns:a16="http://schemas.microsoft.com/office/drawing/2014/main" val="466923095"/>
                  </a:ext>
                </a:extLst>
              </a:tr>
            </a:tbl>
          </a:graphicData>
        </a:graphic>
      </p:graphicFrame>
      <p:graphicFrame>
        <p:nvGraphicFramePr>
          <p:cNvPr id="3" name="Table 5">
            <a:extLst>
              <a:ext uri="{FF2B5EF4-FFF2-40B4-BE49-F238E27FC236}">
                <a16:creationId xmlns:a16="http://schemas.microsoft.com/office/drawing/2014/main" id="{E11FC6FA-36BE-98F7-69AD-A3BCC182E912}"/>
              </a:ext>
            </a:extLst>
          </p:cNvPr>
          <p:cNvGraphicFramePr>
            <a:graphicFrameLocks noGrp="1"/>
          </p:cNvGraphicFramePr>
          <p:nvPr/>
        </p:nvGraphicFramePr>
        <p:xfrm>
          <a:off x="484537" y="4643333"/>
          <a:ext cx="4075813" cy="1112520"/>
        </p:xfrm>
        <a:graphic>
          <a:graphicData uri="http://schemas.openxmlformats.org/drawingml/2006/table">
            <a:tbl>
              <a:tblPr firstRow="1" bandRow="1">
                <a:tableStyleId>{5C22544A-7EE6-4342-B048-85BDC9FD1C3A}</a:tableStyleId>
              </a:tblPr>
              <a:tblGrid>
                <a:gridCol w="2390926">
                  <a:extLst>
                    <a:ext uri="{9D8B030D-6E8A-4147-A177-3AD203B41FA5}">
                      <a16:colId xmlns:a16="http://schemas.microsoft.com/office/drawing/2014/main" val="2832934690"/>
                    </a:ext>
                  </a:extLst>
                </a:gridCol>
                <a:gridCol w="1684887">
                  <a:extLst>
                    <a:ext uri="{9D8B030D-6E8A-4147-A177-3AD203B41FA5}">
                      <a16:colId xmlns:a16="http://schemas.microsoft.com/office/drawing/2014/main" val="1608291087"/>
                    </a:ext>
                  </a:extLst>
                </a:gridCol>
              </a:tblGrid>
              <a:tr h="370840">
                <a:tc gridSpan="2">
                  <a:txBody>
                    <a:bodyPr/>
                    <a:lstStyle/>
                    <a:p>
                      <a:r>
                        <a:rPr lang="en-GB"/>
                        <a:t>Discount rates (per annum)</a:t>
                      </a:r>
                    </a:p>
                  </a:txBody>
                  <a:tcPr/>
                </a:tc>
                <a:tc hMerge="1">
                  <a:txBody>
                    <a:bodyPr/>
                    <a:lstStyle/>
                    <a:p>
                      <a:r>
                        <a:rPr lang="en-GB"/>
                        <a:t>Per annum</a:t>
                      </a:r>
                    </a:p>
                  </a:txBody>
                  <a:tcPr/>
                </a:tc>
                <a:extLst>
                  <a:ext uri="{0D108BD9-81ED-4DB2-BD59-A6C34878D82A}">
                    <a16:rowId xmlns:a16="http://schemas.microsoft.com/office/drawing/2014/main" val="1856885782"/>
                  </a:ext>
                </a:extLst>
              </a:tr>
              <a:tr h="370840">
                <a:tc>
                  <a:txBody>
                    <a:bodyPr/>
                    <a:lstStyle/>
                    <a:p>
                      <a:r>
                        <a:rPr lang="en-GB"/>
                        <a:t>Treatment costs</a:t>
                      </a:r>
                    </a:p>
                  </a:txBody>
                  <a:tcPr/>
                </a:tc>
                <a:tc>
                  <a:txBody>
                    <a:bodyPr/>
                    <a:lstStyle/>
                    <a:p>
                      <a:pPr algn="ctr"/>
                      <a:r>
                        <a:rPr lang="en-GB"/>
                        <a:t>3.5%</a:t>
                      </a:r>
                    </a:p>
                  </a:txBody>
                  <a:tcPr/>
                </a:tc>
                <a:extLst>
                  <a:ext uri="{0D108BD9-81ED-4DB2-BD59-A6C34878D82A}">
                    <a16:rowId xmlns:a16="http://schemas.microsoft.com/office/drawing/2014/main" val="3674859998"/>
                  </a:ext>
                </a:extLst>
              </a:tr>
              <a:tr h="370840">
                <a:tc>
                  <a:txBody>
                    <a:bodyPr/>
                    <a:lstStyle/>
                    <a:p>
                      <a:r>
                        <a:rPr lang="en-GB"/>
                        <a:t>QALY</a:t>
                      </a:r>
                    </a:p>
                  </a:txBody>
                  <a:tcPr/>
                </a:tc>
                <a:tc>
                  <a:txBody>
                    <a:bodyPr/>
                    <a:lstStyle/>
                    <a:p>
                      <a:pPr algn="ctr"/>
                      <a:r>
                        <a:rPr lang="en-GB"/>
                        <a:t>3.5%</a:t>
                      </a:r>
                    </a:p>
                  </a:txBody>
                  <a:tcPr/>
                </a:tc>
                <a:extLst>
                  <a:ext uri="{0D108BD9-81ED-4DB2-BD59-A6C34878D82A}">
                    <a16:rowId xmlns:a16="http://schemas.microsoft.com/office/drawing/2014/main" val="521274515"/>
                  </a:ext>
                </a:extLst>
              </a:tr>
            </a:tbl>
          </a:graphicData>
        </a:graphic>
      </p:graphicFrame>
      <p:sp>
        <p:nvSpPr>
          <p:cNvPr id="6" name="TextBox 5">
            <a:extLst>
              <a:ext uri="{FF2B5EF4-FFF2-40B4-BE49-F238E27FC236}">
                <a16:creationId xmlns:a16="http://schemas.microsoft.com/office/drawing/2014/main" id="{5A993E3A-0EDE-E14F-C2DB-41BFF813183A}"/>
              </a:ext>
            </a:extLst>
          </p:cNvPr>
          <p:cNvSpPr txBox="1"/>
          <p:nvPr/>
        </p:nvSpPr>
        <p:spPr>
          <a:xfrm>
            <a:off x="7125097" y="1680776"/>
            <a:ext cx="4293842" cy="3693319"/>
          </a:xfrm>
          <a:prstGeom prst="rect">
            <a:avLst/>
          </a:prstGeom>
          <a:noFill/>
        </p:spPr>
        <p:txBody>
          <a:bodyPr wrap="square" rtlCol="0">
            <a:spAutoFit/>
          </a:bodyPr>
          <a:lstStyle/>
          <a:p>
            <a:pPr marL="285750" indent="-285750">
              <a:buFont typeface="Arial" panose="020B0604020202020204" pitchFamily="34" charset="0"/>
              <a:buChar char="•"/>
            </a:pPr>
            <a:r>
              <a:rPr lang="en-GB"/>
              <a:t>Calendar year 2021 most recent data available </a:t>
            </a:r>
          </a:p>
          <a:p>
            <a:pPr marL="285750" indent="-285750">
              <a:buFont typeface="Arial" panose="020B0604020202020204" pitchFamily="34" charset="0"/>
              <a:buChar char="•"/>
            </a:pPr>
            <a:r>
              <a:rPr lang="en-GB"/>
              <a:t>Procedure costs based on CMS average</a:t>
            </a:r>
          </a:p>
          <a:p>
            <a:pPr marL="285750" indent="-285750">
              <a:buFont typeface="Arial" panose="020B0604020202020204" pitchFamily="34" charset="0"/>
              <a:buChar char="•"/>
            </a:pPr>
            <a:r>
              <a:rPr lang="en-GB"/>
              <a:t>Reimbursement based on CPT / HCPCS and MS-DRG codes </a:t>
            </a:r>
          </a:p>
          <a:p>
            <a:pPr marL="285750" indent="-285750">
              <a:buFont typeface="Arial" panose="020B0604020202020204" pitchFamily="34" charset="0"/>
              <a:buChar char="•"/>
            </a:pPr>
            <a:r>
              <a:rPr lang="en-GB"/>
              <a:t>Cost of individual stents based on hospital list prices and may vary between institutions </a:t>
            </a:r>
          </a:p>
          <a:p>
            <a:pPr marL="285750" indent="-285750">
              <a:buFont typeface="Arial" panose="020B0604020202020204" pitchFamily="34" charset="0"/>
              <a:buChar char="•"/>
            </a:pPr>
            <a:r>
              <a:rPr lang="en-GB"/>
              <a:t>Did not account for physician payments or additional follow up for patients following completed procedures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108326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ryan 2020">
  <a:themeElements>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fontScheme name="Test">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209FB94B30D46BB526986D28AD1D4" ma:contentTypeVersion="14" ma:contentTypeDescription="Create a new document." ma:contentTypeScope="" ma:versionID="6351afcd78c1885d3a4da4af9da0575f">
  <xsd:schema xmlns:xsd="http://www.w3.org/2001/XMLSchema" xmlns:xs="http://www.w3.org/2001/XMLSchema" xmlns:p="http://schemas.microsoft.com/office/2006/metadata/properties" xmlns:ns2="b7863cdd-6ce6-4e45-87ec-ad95804ddc93" xmlns:ns3="205864fe-f168-40af-a463-8dfcda9951fc" targetNamespace="http://schemas.microsoft.com/office/2006/metadata/properties" ma:root="true" ma:fieldsID="8615a8a11a2231bca84b63b245240258" ns2:_="" ns3:_="">
    <xsd:import namespace="b7863cdd-6ce6-4e45-87ec-ad95804ddc93"/>
    <xsd:import namespace="205864fe-f168-40af-a463-8dfcda9951f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63cdd-6ce6-4e45-87ec-ad95804ddc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864fe-f168-40af-a463-8dfcda9951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b7863cdd-6ce6-4e45-87ec-ad95804ddc93">DJ45ZNFCPKMD-561489882-20828</_dlc_DocId>
    <_dlc_DocIdUrl xmlns="b7863cdd-6ce6-4e45-87ec-ad95804ddc93">
      <Url>https://veryanmed.sharepoint.com/Commercial/_layouts/15/DocIdRedir.aspx?ID=DJ45ZNFCPKMD-561489882-20828</Url>
      <Description>DJ45ZNFCPKMD-561489882-20828</Description>
    </_dlc_DocIdUrl>
    <SharedWithUsers xmlns="b7863cdd-6ce6-4e45-87ec-ad95804ddc93">
      <UserInfo>
        <DisplayName>Myriam Stieler</DisplayName>
        <AccountId>3083</AccountId>
        <AccountType/>
      </UserInfo>
      <UserInfo>
        <DisplayName>Amy Yip</DisplayName>
        <AccountId>4244</AccountId>
        <AccountType/>
      </UserInfo>
      <UserInfo>
        <DisplayName>Joe DeJohn</DisplayName>
        <AccountId>1705</AccountId>
        <AccountType/>
      </UserInfo>
      <UserInfo>
        <DisplayName>Brian Chambless</DisplayName>
        <AccountId>2061</AccountId>
        <AccountType/>
      </UserInfo>
    </SharedWithUsers>
  </documentManagement>
</p:properties>
</file>

<file path=customXml/itemProps1.xml><?xml version="1.0" encoding="utf-8"?>
<ds:datastoreItem xmlns:ds="http://schemas.openxmlformats.org/officeDocument/2006/customXml" ds:itemID="{99C5CEFE-8C6A-4600-9904-0FD545F212FC}">
  <ds:schemaRefs>
    <ds:schemaRef ds:uri="205864fe-f168-40af-a463-8dfcda9951fc"/>
    <ds:schemaRef ds:uri="b7863cdd-6ce6-4e45-87ec-ad95804ddc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AF395D5-8E21-40C7-937A-0D7F48CBE1B2}">
  <ds:schemaRefs>
    <ds:schemaRef ds:uri="http://schemas.microsoft.com/sharepoint/v3/contenttype/forms"/>
  </ds:schemaRefs>
</ds:datastoreItem>
</file>

<file path=customXml/itemProps3.xml><?xml version="1.0" encoding="utf-8"?>
<ds:datastoreItem xmlns:ds="http://schemas.openxmlformats.org/officeDocument/2006/customXml" ds:itemID="{88433885-2D72-4FF7-A2E7-C51D27560171}">
  <ds:schemaRefs>
    <ds:schemaRef ds:uri="http://schemas.microsoft.com/sharepoint/events"/>
  </ds:schemaRefs>
</ds:datastoreItem>
</file>

<file path=customXml/itemProps4.xml><?xml version="1.0" encoding="utf-8"?>
<ds:datastoreItem xmlns:ds="http://schemas.openxmlformats.org/officeDocument/2006/customXml" ds:itemID="{AFF48904-33F0-4A85-B458-5D33090389DC}">
  <ds:schemaRefs>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b7863cdd-6ce6-4e45-87ec-ad95804ddc93"/>
    <ds:schemaRef ds:uri="http://schemas.microsoft.com/office/infopath/2007/PartnerControls"/>
    <ds:schemaRef ds:uri="205864fe-f168-40af-a463-8dfcda9951f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1749</Words>
  <Application>Microsoft Office PowerPoint</Application>
  <PresentationFormat>Widescreen</PresentationFormat>
  <Paragraphs>219</Paragraphs>
  <Slides>13</Slides>
  <Notes>12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System Font</vt:lpstr>
      <vt:lpstr>Webdings</vt:lpstr>
      <vt:lpstr>Office Theme</vt:lpstr>
      <vt:lpstr>Veryan 2020</vt:lpstr>
      <vt:lpstr>Three-Year Results For The BioMimics 3D Swirling Flow Stent Show Why It Is The Most Cost-Effective Stent For Patients with Long, Complex SFA Lesions</vt:lpstr>
      <vt:lpstr>Disclosures</vt:lpstr>
      <vt:lpstr>Study Background</vt:lpstr>
      <vt:lpstr>The Role of Scaffolds in Complex Disease</vt:lpstr>
      <vt:lpstr>BioMimics 3D</vt:lpstr>
      <vt:lpstr>Study Methodology</vt:lpstr>
      <vt:lpstr>Lesions characteristics and studies utilized</vt:lpstr>
      <vt:lpstr>Model Inputs - Outcomes</vt:lpstr>
      <vt:lpstr>Model Inputs – Hospital Costs</vt:lpstr>
      <vt:lpstr>BioMimics 3D could have considerable cost and QoL improvements when treating patients with long SFA lesions</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Three-Year Results For The BioMimics 3D Swirling Flow Stent Show Why It Is The Most Cost-Effective Stent Of Choice For CLTI Patients</dc:title>
  <dc:creator>Vanessa Lee</dc:creator>
  <cp:lastModifiedBy>Vanessa Lee</cp:lastModifiedBy>
  <cp:revision>1</cp:revision>
  <dcterms:created xsi:type="dcterms:W3CDTF">2023-11-08T09:54:53Z</dcterms:created>
  <dcterms:modified xsi:type="dcterms:W3CDTF">2023-11-11T10:50:24Z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0x0101007C1209FB94B30D46BB526986D28AD1D4</vt:lpwstr>
  </property>
  <property fmtid="{D5CDD505-2E9C-101B-9397-08002B2CF9AE}" pid="3" name="_dlc_DocIdItemGuid">
    <vt:lpwstr>d422dd84-32ed-4372-bd01-dd83c1fdb690</vt:lpwstr>
  </property>
</Properties>
</file>