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9"/>
  </p:notesMasterIdLst>
  <p:sldIdLst>
    <p:sldId id="256" r:id="rId6"/>
    <p:sldId id="3501" r:id="rId7"/>
    <p:sldId id="3502" r:id="rId8"/>
    <p:sldId id="3503" r:id="rId9"/>
    <p:sldId id="3504" r:id="rId10"/>
    <p:sldId id="3511" r:id="rId11"/>
    <p:sldId id="257" r:id="rId12"/>
    <p:sldId id="3508" r:id="rId13"/>
    <p:sldId id="2371" r:id="rId14"/>
    <p:sldId id="3509" r:id="rId15"/>
    <p:sldId id="3495" r:id="rId16"/>
    <p:sldId id="3510" r:id="rId17"/>
    <p:sldId id="35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852"/>
    <a:srgbClr val="000000"/>
    <a:srgbClr val="D9D9D9"/>
    <a:srgbClr val="9AA6E1"/>
    <a:srgbClr val="C00000"/>
    <a:srgbClr val="2A3B8E"/>
    <a:srgbClr val="38A23B"/>
    <a:srgbClr val="5B3F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8F0498-5872-4AE2-9457-0C077A7F8304}" v="7" dt="2023-09-18T17:11:01.9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7" autoAdjust="0"/>
    <p:restoredTop sz="97100"/>
  </p:normalViewPr>
  <p:slideViewPr>
    <p:cSldViewPr snapToGrid="0" showGuides="1">
      <p:cViewPr varScale="1">
        <p:scale>
          <a:sx n="110" d="100"/>
          <a:sy n="110" d="100"/>
        </p:scale>
        <p:origin x="41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Lee" userId="d974803c-22ef-4e42-9f8b-11ddefdf48e8" providerId="ADAL" clId="{308F0498-5872-4AE2-9457-0C077A7F8304}"/>
    <pc:docChg chg="undo custSel modSld">
      <pc:chgData name="Vanessa Lee" userId="d974803c-22ef-4e42-9f8b-11ddefdf48e8" providerId="ADAL" clId="{308F0498-5872-4AE2-9457-0C077A7F8304}" dt="2023-09-18T17:11:01.900" v="111"/>
      <pc:docMkLst>
        <pc:docMk/>
      </pc:docMkLst>
      <pc:sldChg chg="addSp delSp modSp mod">
        <pc:chgData name="Vanessa Lee" userId="d974803c-22ef-4e42-9f8b-11ddefdf48e8" providerId="ADAL" clId="{308F0498-5872-4AE2-9457-0C077A7F8304}" dt="2023-09-18T17:01:49.545" v="103" actId="20577"/>
        <pc:sldMkLst>
          <pc:docMk/>
          <pc:sldMk cId="2864298958" sldId="3495"/>
        </pc:sldMkLst>
        <pc:spChg chg="mod">
          <ac:chgData name="Vanessa Lee" userId="d974803c-22ef-4e42-9f8b-11ddefdf48e8" providerId="ADAL" clId="{308F0498-5872-4AE2-9457-0C077A7F8304}" dt="2023-09-18T16:54:23.059" v="12" actId="207"/>
          <ac:spMkLst>
            <pc:docMk/>
            <pc:sldMk cId="2864298958" sldId="3495"/>
            <ac:spMk id="2" creationId="{F725C844-7C10-0D79-3716-30C2197E7EEA}"/>
          </ac:spMkLst>
        </pc:spChg>
        <pc:spChg chg="mod">
          <ac:chgData name="Vanessa Lee" userId="d974803c-22ef-4e42-9f8b-11ddefdf48e8" providerId="ADAL" clId="{308F0498-5872-4AE2-9457-0C077A7F8304}" dt="2023-09-18T16:53:23.896" v="6" actId="1076"/>
          <ac:spMkLst>
            <pc:docMk/>
            <pc:sldMk cId="2864298958" sldId="3495"/>
            <ac:spMk id="3" creationId="{60D511B4-2A55-2C26-913E-FE37B3F55777}"/>
          </ac:spMkLst>
        </pc:spChg>
        <pc:spChg chg="add mod">
          <ac:chgData name="Vanessa Lee" userId="d974803c-22ef-4e42-9f8b-11ddefdf48e8" providerId="ADAL" clId="{308F0498-5872-4AE2-9457-0C077A7F8304}" dt="2023-09-18T17:01:49.545" v="103" actId="20577"/>
          <ac:spMkLst>
            <pc:docMk/>
            <pc:sldMk cId="2864298958" sldId="3495"/>
            <ac:spMk id="4" creationId="{1A8B4D7D-6CB3-4A7E-609C-ECB4DDB90095}"/>
          </ac:spMkLst>
        </pc:spChg>
        <pc:spChg chg="mod">
          <ac:chgData name="Vanessa Lee" userId="d974803c-22ef-4e42-9f8b-11ddefdf48e8" providerId="ADAL" clId="{308F0498-5872-4AE2-9457-0C077A7F8304}" dt="2023-09-18T16:53:32.028" v="8" actId="1076"/>
          <ac:spMkLst>
            <pc:docMk/>
            <pc:sldMk cId="2864298958" sldId="3495"/>
            <ac:spMk id="5" creationId="{36D4EBD1-E661-983B-972C-EC57FF18C352}"/>
          </ac:spMkLst>
        </pc:spChg>
        <pc:spChg chg="mod">
          <ac:chgData name="Vanessa Lee" userId="d974803c-22ef-4e42-9f8b-11ddefdf48e8" providerId="ADAL" clId="{308F0498-5872-4AE2-9457-0C077A7F8304}" dt="2023-09-18T16:57:03.832" v="37" actId="948"/>
          <ac:spMkLst>
            <pc:docMk/>
            <pc:sldMk cId="2864298958" sldId="3495"/>
            <ac:spMk id="6" creationId="{47702D1E-3873-B85A-AE39-134930846901}"/>
          </ac:spMkLst>
        </pc:spChg>
        <pc:spChg chg="add mod">
          <ac:chgData name="Vanessa Lee" userId="d974803c-22ef-4e42-9f8b-11ddefdf48e8" providerId="ADAL" clId="{308F0498-5872-4AE2-9457-0C077A7F8304}" dt="2023-09-18T16:58:35.052" v="48" actId="1076"/>
          <ac:spMkLst>
            <pc:docMk/>
            <pc:sldMk cId="2864298958" sldId="3495"/>
            <ac:spMk id="7" creationId="{929FD86E-6448-59AD-643B-050C14ABEEAE}"/>
          </ac:spMkLst>
        </pc:spChg>
        <pc:spChg chg="add del mod">
          <ac:chgData name="Vanessa Lee" userId="d974803c-22ef-4e42-9f8b-11ddefdf48e8" providerId="ADAL" clId="{308F0498-5872-4AE2-9457-0C077A7F8304}" dt="2023-09-18T17:01:40.366" v="102" actId="478"/>
          <ac:spMkLst>
            <pc:docMk/>
            <pc:sldMk cId="2864298958" sldId="3495"/>
            <ac:spMk id="11" creationId="{E357494F-940E-9F68-CAA9-0FC919CBCB9C}"/>
          </ac:spMkLst>
        </pc:spChg>
        <pc:spChg chg="mod">
          <ac:chgData name="Vanessa Lee" userId="d974803c-22ef-4e42-9f8b-11ddefdf48e8" providerId="ADAL" clId="{308F0498-5872-4AE2-9457-0C077A7F8304}" dt="2023-09-18T16:53:27.772" v="7" actId="1076"/>
          <ac:spMkLst>
            <pc:docMk/>
            <pc:sldMk cId="2864298958" sldId="3495"/>
            <ac:spMk id="101" creationId="{0FB90EFE-A297-42CA-030E-2E9ECC8290EB}"/>
          </ac:spMkLst>
        </pc:spChg>
        <pc:picChg chg="mod">
          <ac:chgData name="Vanessa Lee" userId="d974803c-22ef-4e42-9f8b-11ddefdf48e8" providerId="ADAL" clId="{308F0498-5872-4AE2-9457-0C077A7F8304}" dt="2023-09-18T16:53:17.653" v="5" actId="1076"/>
          <ac:picMkLst>
            <pc:docMk/>
            <pc:sldMk cId="2864298958" sldId="3495"/>
            <ac:picMk id="10" creationId="{00000000-0000-0000-0000-000000000000}"/>
          </ac:picMkLst>
        </pc:picChg>
      </pc:sldChg>
      <pc:sldChg chg="delSp mod modAnim">
        <pc:chgData name="Vanessa Lee" userId="d974803c-22ef-4e42-9f8b-11ddefdf48e8" providerId="ADAL" clId="{308F0498-5872-4AE2-9457-0C077A7F8304}" dt="2023-09-18T17:11:01.900" v="111"/>
        <pc:sldMkLst>
          <pc:docMk/>
          <pc:sldMk cId="399744460" sldId="3504"/>
        </pc:sldMkLst>
        <pc:spChg chg="del">
          <ac:chgData name="Vanessa Lee" userId="d974803c-22ef-4e42-9f8b-11ddefdf48e8" providerId="ADAL" clId="{308F0498-5872-4AE2-9457-0C077A7F8304}" dt="2023-09-18T17:03:39.623" v="109" actId="478"/>
          <ac:spMkLst>
            <pc:docMk/>
            <pc:sldMk cId="399744460" sldId="3504"/>
            <ac:spMk id="9" creationId="{0FB90EFE-A297-42CA-030E-2E9ECC8290EB}"/>
          </ac:spMkLst>
        </pc:spChg>
      </pc:sldChg>
      <pc:sldChg chg="addSp delSp modSp mod">
        <pc:chgData name="Vanessa Lee" userId="d974803c-22ef-4e42-9f8b-11ddefdf48e8" providerId="ADAL" clId="{308F0498-5872-4AE2-9457-0C077A7F8304}" dt="2023-09-18T17:02:47.356" v="108"/>
        <pc:sldMkLst>
          <pc:docMk/>
          <pc:sldMk cId="167004511" sldId="3510"/>
        </pc:sldMkLst>
        <pc:spChg chg="add mod">
          <ac:chgData name="Vanessa Lee" userId="d974803c-22ef-4e42-9f8b-11ddefdf48e8" providerId="ADAL" clId="{308F0498-5872-4AE2-9457-0C077A7F8304}" dt="2023-09-18T17:02:29.829" v="106" actId="14100"/>
          <ac:spMkLst>
            <pc:docMk/>
            <pc:sldMk cId="167004511" sldId="3510"/>
            <ac:spMk id="4" creationId="{416E56E3-B013-22DC-5619-F62400C7D0A7}"/>
          </ac:spMkLst>
        </pc:spChg>
        <pc:spChg chg="add mod">
          <ac:chgData name="Vanessa Lee" userId="d974803c-22ef-4e42-9f8b-11ddefdf48e8" providerId="ADAL" clId="{308F0498-5872-4AE2-9457-0C077A7F8304}" dt="2023-09-18T17:02:24.330" v="105" actId="1076"/>
          <ac:spMkLst>
            <pc:docMk/>
            <pc:sldMk cId="167004511" sldId="3510"/>
            <ac:spMk id="5" creationId="{23F8D39F-7213-CCDB-1F0A-08C29292351D}"/>
          </ac:spMkLst>
        </pc:spChg>
        <pc:spChg chg="del">
          <ac:chgData name="Vanessa Lee" userId="d974803c-22ef-4e42-9f8b-11ddefdf48e8" providerId="ADAL" clId="{308F0498-5872-4AE2-9457-0C077A7F8304}" dt="2023-09-18T17:02:45.239" v="107" actId="478"/>
          <ac:spMkLst>
            <pc:docMk/>
            <pc:sldMk cId="167004511" sldId="3510"/>
            <ac:spMk id="6" creationId="{47702D1E-3873-B85A-AE39-134930846901}"/>
          </ac:spMkLst>
        </pc:spChg>
        <pc:spChg chg="add mod">
          <ac:chgData name="Vanessa Lee" userId="d974803c-22ef-4e42-9f8b-11ddefdf48e8" providerId="ADAL" clId="{308F0498-5872-4AE2-9457-0C077A7F8304}" dt="2023-09-18T17:02:47.356" v="108"/>
          <ac:spMkLst>
            <pc:docMk/>
            <pc:sldMk cId="167004511" sldId="3510"/>
            <ac:spMk id="7" creationId="{6858E4E4-0870-6AD9-A341-5F50EA761655}"/>
          </ac:spMkLst>
        </pc:spChg>
        <pc:spChg chg="mod">
          <ac:chgData name="Vanessa Lee" userId="d974803c-22ef-4e42-9f8b-11ddefdf48e8" providerId="ADAL" clId="{308F0498-5872-4AE2-9457-0C077A7F8304}" dt="2023-09-18T16:59:46.245" v="52" actId="1076"/>
          <ac:spMkLst>
            <pc:docMk/>
            <pc:sldMk cId="167004511" sldId="3510"/>
            <ac:spMk id="101" creationId="{0FB90EFE-A297-42CA-030E-2E9ECC8290EB}"/>
          </ac:spMkLst>
        </pc:spChg>
        <pc:picChg chg="mod">
          <ac:chgData name="Vanessa Lee" userId="d974803c-22ef-4e42-9f8b-11ddefdf48e8" providerId="ADAL" clId="{308F0498-5872-4AE2-9457-0C077A7F8304}" dt="2023-09-18T16:58:59.156" v="49" actId="1076"/>
          <ac:picMkLst>
            <pc:docMk/>
            <pc:sldMk cId="167004511" sldId="3510"/>
            <ac:picMk id="1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D9F91-8CD0-4E9D-A617-95A774DE1424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03C7B-EA05-4C2F-B242-EFF41874EC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85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03C7B-EA05-4C2F-B242-EFF41874EC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110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03C7B-EA05-4C2F-B242-EFF41874EC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696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03C7B-EA05-4C2F-B242-EFF41874EC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11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03C7B-EA05-4C2F-B242-EFF41874EC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870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Goal: Given the prevalence of distal lesions, wanted to do a subgroup analysis to determine if there was a difference in 3 year outcomes with patients treated is the distal segment compared to those treated in the proximal segment.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DB2DB-F2DB-9E47-8501-78AC5A9614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26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03C7B-EA05-4C2F-B242-EFF41874EC6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426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03C7B-EA05-4C2F-B242-EFF41874EC6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8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etch, graphics, pink, vector graphics&#10;&#10;Description automatically generated">
            <a:extLst>
              <a:ext uri="{FF2B5EF4-FFF2-40B4-BE49-F238E27FC236}">
                <a16:creationId xmlns:a16="http://schemas.microsoft.com/office/drawing/2014/main" id="{C7FE1A19-431B-9D7E-C066-2A72653A1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4704" y="746975"/>
            <a:ext cx="10058400" cy="1515414"/>
          </a:xfrm>
        </p:spPr>
        <p:txBody>
          <a:bodyPr anchor="b">
            <a:normAutofit/>
          </a:bodyPr>
          <a:lstStyle>
            <a:lvl1pPr algn="ctr">
              <a:defRPr sz="540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4704" y="2608294"/>
            <a:ext cx="10058400" cy="654891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Subhead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094704" y="4092692"/>
            <a:ext cx="10058400" cy="457200"/>
          </a:xfrm>
        </p:spPr>
        <p:txBody>
          <a:bodyPr/>
          <a:lstStyle>
            <a:lvl1pPr marL="0" indent="0" algn="ctr">
              <a:buNone/>
              <a:defRPr sz="2400" i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Hospital Name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1094704" y="4613731"/>
            <a:ext cx="10058400" cy="533400"/>
          </a:xfrm>
        </p:spPr>
        <p:txBody>
          <a:bodyPr/>
          <a:lstStyle>
            <a:lvl1pPr marL="0" indent="0" algn="ctr">
              <a:buNone/>
              <a:defRPr sz="2400" i="1"/>
            </a:lvl1pPr>
            <a:lvl5pPr>
              <a:defRPr/>
            </a:lvl5pPr>
          </a:lstStyle>
          <a:p>
            <a:pPr lvl="0"/>
            <a:r>
              <a:rPr lang="en-US" dirty="0"/>
              <a:t>City, State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1094704" y="3535877"/>
            <a:ext cx="10058400" cy="457200"/>
          </a:xfrm>
        </p:spPr>
        <p:txBody>
          <a:bodyPr/>
          <a:lstStyle>
            <a:lvl1pPr marL="0" indent="0" algn="ctr">
              <a:buNone/>
              <a:defRPr sz="2400" i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Speaker First Name, Last Name, Designation (MD/DO/RN, etc.)</a:t>
            </a:r>
          </a:p>
        </p:txBody>
      </p:sp>
    </p:spTree>
    <p:extLst>
      <p:ext uri="{BB962C8B-B14F-4D97-AF65-F5344CB8AC3E}">
        <p14:creationId xmlns:p14="http://schemas.microsoft.com/office/powerpoint/2010/main" val="286218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7264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29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7264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29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3203FDE-DE70-4340-82A1-247FE0C26F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14222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E977202-5386-4BA3-94A2-6C418922FD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500207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A2D9185-F2F0-4B0C-B671-2E46706C0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439414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ABCA2BEC-8826-40A3-AD62-168EBC8CF1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710927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7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57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57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CD39B89-FC27-49B6-8592-B87DABA7DA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618121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768">
          <p15:clr>
            <a:srgbClr val="FBAE40"/>
          </p15:clr>
        </p15:guide>
        <p15:guide id="4" pos="52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7264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29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7264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29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714B146-6282-41AC-8654-153BCE29A7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984778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397BD02-765F-4298-85C4-F8DA46A24E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994723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A0B9EBC-377D-4D6E-84D7-0A084E5980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115098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ACDFD7E-52F2-4CC9-AC52-955B0B10C0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267275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7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57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57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FA73B97-9583-477E-9BDA-50CB2D3C66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575609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768">
          <p15:clr>
            <a:srgbClr val="FBAE40"/>
          </p15:clr>
        </p15:guide>
        <p15:guide id="4" pos="5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30329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76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7264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29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7264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29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EAF48F9-C18D-41EF-BF7B-DB990B4BFD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759036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23F2399-0841-4BA3-897A-8CDAE89410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64771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0FA15BA1-7130-40FF-AD6D-E53EA7021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18029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47B6A-9481-5D41-B298-48B62F26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E81DA4-6764-A14F-BBC5-9CE3A9AB0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A07B2C-C627-C84F-B936-9A46E361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142615-E0F0-814D-A1D9-CB41D19F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5580D5-8607-4F46-A421-4B3D0012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69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519927"/>
            <a:ext cx="10515600" cy="6006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0E36789-24CE-4443-8E7B-4E0385BD5D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4539" y="1279589"/>
            <a:ext cx="11301061" cy="44309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2667"/>
            </a:lvl1pPr>
            <a:lvl2pPr marL="239994" indent="-239994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667"/>
            </a:lvl2pPr>
            <a:lvl3pPr marL="479988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SzPct val="100000"/>
              <a:buFont typeface="System Font"/>
              <a:buChar char="‣"/>
              <a:defRPr sz="2667"/>
            </a:lvl3pPr>
            <a:lvl4pPr marL="719982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defRPr sz="2000"/>
            </a:lvl4pPr>
            <a:lvl5pPr marL="959976" indent="-239994">
              <a:lnSpc>
                <a:spcPct val="105000"/>
              </a:lnSpc>
              <a:spcBef>
                <a:spcPts val="0"/>
              </a:spcBef>
              <a:spcAft>
                <a:spcPts val="133"/>
              </a:spcAft>
              <a:buClr>
                <a:schemeClr val="tx2"/>
              </a:buCl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90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0670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864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05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57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57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280558D-49D3-42DC-A070-849D68AC00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39486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768" userDrawn="1">
          <p15:clr>
            <a:srgbClr val="FBAE40"/>
          </p15:clr>
        </p15:guide>
        <p15:guide id="4" pos="52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7264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29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7264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29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688AC3A-7BB4-41BE-8F35-7C5C9886C7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5769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641C9C74-579E-4766-A06F-6844BB64F1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93018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EC1C3D9-E537-45AC-8B68-290644C0E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94725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2865D4F9-9DBC-45BD-9C34-23B13DAE7D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498626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7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57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57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207F325-D2CF-4A80-A4E4-923C2827B7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56944"/>
            <a:ext cx="7996238" cy="458845"/>
          </a:xfrm>
        </p:spPr>
        <p:txBody>
          <a:bodyPr anchor="b">
            <a:noAutofit/>
          </a:bodyPr>
          <a:lstStyle>
            <a:lvl1pPr marL="0" indent="0">
              <a:buFont typeface="+mj-lt"/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665007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768">
          <p15:clr>
            <a:srgbClr val="FBAE40"/>
          </p15:clr>
        </p15:guide>
        <p15:guide id="4" pos="5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596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 txBox="1">
            <a:spLocks/>
          </p:cNvSpPr>
          <p:nvPr userDrawn="1"/>
        </p:nvSpPr>
        <p:spPr>
          <a:xfrm>
            <a:off x="179157" y="6340475"/>
            <a:ext cx="4345341" cy="304800"/>
          </a:xfrm>
          <a:prstGeom prst="rect">
            <a:avLst/>
          </a:prstGeom>
        </p:spPr>
        <p:txBody>
          <a:bodyPr/>
          <a:lstStyle>
            <a:lvl1pPr marL="0" indent="0" algn="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 b="1" i="1" baseline="0">
                <a:solidFill>
                  <a:srgbClr val="913560"/>
                </a:solidFill>
                <a:latin typeface="+mn-lt"/>
                <a:ea typeface="+mn-ea"/>
                <a:cs typeface="+mn-cs"/>
              </a:defRPr>
            </a:lvl1pPr>
            <a:lvl2pPr marL="457200" indent="0" algn="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</a:defRPr>
            </a:lvl2pPr>
            <a:lvl3pPr marL="914400" indent="0" algn="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</a:defRPr>
            </a:lvl3pPr>
            <a:lvl4pPr marL="1371600" indent="0" algn="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</a:defRPr>
            </a:lvl4pPr>
            <a:lvl5pPr marL="1828800" indent="0" algn="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kern="0" dirty="0">
                <a:solidFill>
                  <a:schemeClr val="tx2"/>
                </a:solidFill>
                <a:effectLst/>
              </a:rPr>
              <a:t>Speaker Name </a:t>
            </a:r>
            <a:r>
              <a:rPr lang="en-US" b="0" kern="0" dirty="0">
                <a:solidFill>
                  <a:schemeClr val="tx2"/>
                </a:solidFill>
                <a:effectLst/>
              </a:rPr>
              <a:t>(VIVA staff will add during review) </a:t>
            </a:r>
          </a:p>
        </p:txBody>
      </p:sp>
    </p:spTree>
    <p:extLst>
      <p:ext uri="{BB962C8B-B14F-4D97-AF65-F5344CB8AC3E}">
        <p14:creationId xmlns:p14="http://schemas.microsoft.com/office/powerpoint/2010/main" val="12997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60" r:id="rId9"/>
    <p:sldLayoutId id="2147483661" r:id="rId10"/>
    <p:sldLayoutId id="2147483662" r:id="rId11"/>
    <p:sldLayoutId id="2147483663" r:id="rId12"/>
    <p:sldLayoutId id="2147483666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9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7.png"/><Relationship Id="rId5" Type="http://schemas.microsoft.com/office/2007/relationships/media" Target="../media/media4.mp4"/><Relationship Id="rId10" Type="http://schemas.openxmlformats.org/officeDocument/2006/relationships/image" Target="../media/image6.png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4704" y="1092880"/>
            <a:ext cx="10058400" cy="1515414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  <a:ea typeface="Calibri" panose="020F0502020204030204" pitchFamily="34" charset="0"/>
              </a:rPr>
              <a:t>Compelling 36-Month Outcomes </a:t>
            </a:r>
            <a:br>
              <a:rPr lang="en-US" sz="3200" dirty="0">
                <a:effectLst/>
                <a:ea typeface="Calibri" panose="020F0502020204030204" pitchFamily="34" charset="0"/>
              </a:rPr>
            </a:br>
            <a:r>
              <a:rPr lang="en-US" sz="2400" b="0" dirty="0">
                <a:effectLst/>
                <a:ea typeface="Calibri" panose="020F0502020204030204" pitchFamily="34" charset="0"/>
              </a:rPr>
              <a:t>for the </a:t>
            </a:r>
            <a:br>
              <a:rPr lang="en-US" sz="3200" dirty="0">
                <a:effectLst/>
                <a:ea typeface="Calibri" panose="020F0502020204030204" pitchFamily="34" charset="0"/>
              </a:rPr>
            </a:br>
            <a:r>
              <a:rPr lang="en-US" sz="3200" dirty="0">
                <a:effectLst/>
                <a:ea typeface="Calibri" panose="020F0502020204030204" pitchFamily="34" charset="0"/>
              </a:rPr>
              <a:t>BioMimics 3D Stent in TASC-D Lesions</a:t>
            </a:r>
            <a:br>
              <a:rPr lang="en-GB" sz="3200" dirty="0">
                <a:effectLst/>
                <a:ea typeface="Calibri" panose="020F0502020204030204" pitchFamily="34" charset="0"/>
              </a:rPr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ffectLst/>
                <a:ea typeface="Calibri" panose="020F0502020204030204" pitchFamily="34" charset="0"/>
              </a:rPr>
              <a:t>A Subgroup Analysis of the MIMICS-3D EU Registry</a:t>
            </a:r>
            <a:endParaRPr lang="en-GB" sz="3200" dirty="0">
              <a:effectLst/>
              <a:ea typeface="Calibri" panose="020F0502020204030204" pitchFamily="34" charset="0"/>
            </a:endParaRPr>
          </a:p>
          <a:p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Palm Vascular Centers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Miami Beach, FL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Robert E Beasley</a:t>
            </a:r>
          </a:p>
        </p:txBody>
      </p:sp>
    </p:spTree>
    <p:extLst>
      <p:ext uri="{BB962C8B-B14F-4D97-AF65-F5344CB8AC3E}">
        <p14:creationId xmlns:p14="http://schemas.microsoft.com/office/powerpoint/2010/main" val="3821217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B90EFE-A297-42CA-030E-2E9ECC8290EB}"/>
              </a:ext>
            </a:extLst>
          </p:cNvPr>
          <p:cNvSpPr/>
          <p:nvPr/>
        </p:nvSpPr>
        <p:spPr>
          <a:xfrm>
            <a:off x="0" y="2086577"/>
            <a:ext cx="12381053" cy="2952562"/>
          </a:xfrm>
          <a:prstGeom prst="rect">
            <a:avLst/>
          </a:prstGeom>
          <a:solidFill>
            <a:schemeClr val="bg2">
              <a:alpha val="36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sx="102000" sy="102000" algn="ctr" rotWithShape="0">
              <a:sysClr val="windowText" lastClr="000000"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0283F8-9A2E-ECEA-E893-3DCC2948F542}"/>
              </a:ext>
            </a:extLst>
          </p:cNvPr>
          <p:cNvSpPr txBox="1">
            <a:spLocks/>
          </p:cNvSpPr>
          <p:nvPr/>
        </p:nvSpPr>
        <p:spPr>
          <a:xfrm>
            <a:off x="685800" y="361951"/>
            <a:ext cx="8486775" cy="139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dirty="0"/>
              <a:t>Mimics-3D Registry</a:t>
            </a:r>
          </a:p>
          <a:p>
            <a:pPr>
              <a:spcBef>
                <a:spcPts val="1351"/>
              </a:spcBef>
            </a:pPr>
            <a:r>
              <a:rPr lang="en-GB" sz="2400" b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55" y="1403927"/>
            <a:ext cx="10058400" cy="4413192"/>
          </a:xfrm>
          <a:prstGeom prst="rect">
            <a:avLst/>
          </a:prstGeom>
        </p:spPr>
      </p:pic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03A04D19-145D-43F7-933E-62ECAB7F88AD}"/>
              </a:ext>
            </a:extLst>
          </p:cNvPr>
          <p:cNvSpPr/>
          <p:nvPr/>
        </p:nvSpPr>
        <p:spPr>
          <a:xfrm>
            <a:off x="6847609" y="2901821"/>
            <a:ext cx="4405746" cy="12025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71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0FB90EFE-A297-42CA-030E-2E9ECC8290EB}"/>
              </a:ext>
            </a:extLst>
          </p:cNvPr>
          <p:cNvSpPr/>
          <p:nvPr/>
        </p:nvSpPr>
        <p:spPr>
          <a:xfrm>
            <a:off x="44823" y="2045598"/>
            <a:ext cx="12381053" cy="2952562"/>
          </a:xfrm>
          <a:prstGeom prst="rect">
            <a:avLst/>
          </a:prstGeom>
          <a:solidFill>
            <a:schemeClr val="bg2">
              <a:alpha val="36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sx="102000" sy="102000" algn="ctr" rotWithShape="0">
              <a:sysClr val="windowText" lastClr="000000"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5C844-7C10-0D79-3716-30C2197E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65" y="337751"/>
            <a:ext cx="12424319" cy="1134259"/>
          </a:xfrm>
        </p:spPr>
        <p:txBody>
          <a:bodyPr anchor="t">
            <a:normAutofit/>
          </a:bodyPr>
          <a:lstStyle/>
          <a:p>
            <a:r>
              <a:rPr lang="en-US" dirty="0"/>
              <a:t>Results</a:t>
            </a:r>
            <a:br>
              <a:rPr lang="en-US" b="0" dirty="0"/>
            </a:br>
            <a:r>
              <a:rPr lang="en-US" sz="2200" b="0" dirty="0"/>
              <a:t>KM Estimate of </a:t>
            </a:r>
            <a:r>
              <a:rPr lang="en-US" sz="2200" b="0" dirty="0">
                <a:solidFill>
                  <a:srgbClr val="242852"/>
                </a:solidFill>
              </a:rPr>
              <a:t>Freedom from </a:t>
            </a:r>
            <a:r>
              <a:rPr lang="en-US" sz="2200" b="0" dirty="0"/>
              <a:t>Loss of Primary Patency</a:t>
            </a:r>
            <a:endParaRPr lang="en-GB" sz="22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D511B4-2A55-2C26-913E-FE37B3F55777}"/>
              </a:ext>
            </a:extLst>
          </p:cNvPr>
          <p:cNvSpPr txBox="1"/>
          <p:nvPr/>
        </p:nvSpPr>
        <p:spPr>
          <a:xfrm>
            <a:off x="11594699" y="2473553"/>
            <a:ext cx="29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42852"/>
                </a:solidFill>
              </a:rPr>
              <a:t>*</a:t>
            </a:r>
            <a:endParaRPr lang="en-GB" dirty="0">
              <a:solidFill>
                <a:srgbClr val="242852"/>
              </a:solidFill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33BBB6D6-347C-5FA6-D3AE-DCC3DB6D872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19063" y="1873250"/>
            <a:ext cx="662940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0E95791-B767-9BB2-D2B5-F4D22EDD2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871663"/>
            <a:ext cx="12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97" name="AutoShape 107">
            <a:extLst>
              <a:ext uri="{FF2B5EF4-FFF2-40B4-BE49-F238E27FC236}">
                <a16:creationId xmlns:a16="http://schemas.microsoft.com/office/drawing/2014/main" id="{7110B1AE-DD51-44D0-13D7-128FC71CB5E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9375" y="1871663"/>
            <a:ext cx="687705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2098" name="Rectangle 109">
            <a:extLst>
              <a:ext uri="{FF2B5EF4-FFF2-40B4-BE49-F238E27FC236}">
                <a16:creationId xmlns:a16="http://schemas.microsoft.com/office/drawing/2014/main" id="{E08BB1F4-74CB-1DF1-4230-C73B7B912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" y="1871663"/>
            <a:ext cx="1333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702D1E-3873-B85A-AE39-134930846901}"/>
              </a:ext>
            </a:extLst>
          </p:cNvPr>
          <p:cNvSpPr txBox="1">
            <a:spLocks/>
          </p:cNvSpPr>
          <p:nvPr/>
        </p:nvSpPr>
        <p:spPr>
          <a:xfrm>
            <a:off x="180974" y="5835038"/>
            <a:ext cx="4471707" cy="191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Data on file at Veryan Medical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AutoNum type="arabicPeriod"/>
              <a:defRPr/>
            </a:pPr>
            <a:r>
              <a:rPr lang="en-US" sz="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S. Giannopoulos et </a:t>
            </a:r>
            <a:r>
              <a:rPr lang="en-US" sz="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al.Cardiovascular</a:t>
            </a:r>
            <a:r>
              <a:rPr lang="en-US" sz="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Revascularization Medicine 22 (2021) 52–65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8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GB" sz="8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GB" sz="8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2" y="1793798"/>
            <a:ext cx="5863500" cy="3868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D4EBD1-E661-983B-972C-EC57FF18C352}"/>
              </a:ext>
            </a:extLst>
          </p:cNvPr>
          <p:cNvSpPr txBox="1"/>
          <p:nvPr/>
        </p:nvSpPr>
        <p:spPr>
          <a:xfrm>
            <a:off x="6624636" y="3283372"/>
            <a:ext cx="30340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242852"/>
                </a:solidFill>
              </a:rPr>
              <a:t>*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</a:rPr>
              <a:t>ITT population. PSVR &gt;2.4</a:t>
            </a:r>
            <a:endParaRPr lang="en-GB" sz="1000" dirty="0">
              <a:solidFill>
                <a:srgbClr val="24285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355" y="1893893"/>
            <a:ext cx="4915294" cy="1331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8B4D7D-6CB3-4A7E-609C-ECB4DDB90095}"/>
              </a:ext>
            </a:extLst>
          </p:cNvPr>
          <p:cNvSpPr txBox="1"/>
          <p:nvPr/>
        </p:nvSpPr>
        <p:spPr>
          <a:xfrm>
            <a:off x="6624636" y="3587342"/>
            <a:ext cx="5448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42852"/>
                </a:solidFill>
                <a:effectLst/>
                <a:ea typeface="Calibri" panose="020F0502020204030204" pitchFamily="34" charset="0"/>
              </a:rPr>
              <a:t>As expected, the highly complex TASC D lesion population shows lower primary patency compared to the overall cohort but is well above the 41% at 3-years reported in the literature</a:t>
            </a:r>
            <a:r>
              <a:rPr lang="en-US" sz="1600" baseline="30000" dirty="0">
                <a:solidFill>
                  <a:srgbClr val="242852"/>
                </a:solidFill>
                <a:effectLst/>
                <a:ea typeface="Calibri" panose="020F0502020204030204" pitchFamily="34" charset="0"/>
              </a:rPr>
              <a:t>2</a:t>
            </a:r>
            <a:endParaRPr lang="en-GB" sz="1600" dirty="0">
              <a:solidFill>
                <a:srgbClr val="24285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9FD86E-6448-59AD-643B-050C14ABEEAE}"/>
              </a:ext>
            </a:extLst>
          </p:cNvPr>
          <p:cNvSpPr txBox="1"/>
          <p:nvPr/>
        </p:nvSpPr>
        <p:spPr>
          <a:xfrm>
            <a:off x="11647466" y="3037151"/>
            <a:ext cx="9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8642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0FB90EFE-A297-42CA-030E-2E9ECC8290EB}"/>
              </a:ext>
            </a:extLst>
          </p:cNvPr>
          <p:cNvSpPr/>
          <p:nvPr/>
        </p:nvSpPr>
        <p:spPr>
          <a:xfrm>
            <a:off x="0" y="2086577"/>
            <a:ext cx="12381053" cy="2952562"/>
          </a:xfrm>
          <a:prstGeom prst="rect">
            <a:avLst/>
          </a:prstGeom>
          <a:solidFill>
            <a:schemeClr val="bg2">
              <a:alpha val="36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sx="102000" sy="102000" algn="ctr" rotWithShape="0">
              <a:sysClr val="windowText" lastClr="000000"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5C844-7C10-0D79-3716-30C2197E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65" y="345989"/>
            <a:ext cx="12424319" cy="1126021"/>
          </a:xfrm>
        </p:spPr>
        <p:txBody>
          <a:bodyPr anchor="t">
            <a:normAutofit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sz="2200" b="0" dirty="0"/>
              <a:t>KM Estimate of Freedom from Clinically-Driven TLR</a:t>
            </a:r>
            <a:endParaRPr lang="en-GB" sz="2200" b="0" dirty="0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33BBB6D6-347C-5FA6-D3AE-DCC3DB6D872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19063" y="1873250"/>
            <a:ext cx="662940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0E95791-B767-9BB2-D2B5-F4D22EDD2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871663"/>
            <a:ext cx="12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97" name="AutoShape 107">
            <a:extLst>
              <a:ext uri="{FF2B5EF4-FFF2-40B4-BE49-F238E27FC236}">
                <a16:creationId xmlns:a16="http://schemas.microsoft.com/office/drawing/2014/main" id="{7110B1AE-DD51-44D0-13D7-128FC71CB5E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9375" y="1871663"/>
            <a:ext cx="687705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2098" name="Rectangle 109">
            <a:extLst>
              <a:ext uri="{FF2B5EF4-FFF2-40B4-BE49-F238E27FC236}">
                <a16:creationId xmlns:a16="http://schemas.microsoft.com/office/drawing/2014/main" id="{E08BB1F4-74CB-1DF1-4230-C73B7B912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" y="1871663"/>
            <a:ext cx="1333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2" y="1793798"/>
            <a:ext cx="5863500" cy="38688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80" y="1871663"/>
            <a:ext cx="4911130" cy="1331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E56E3-B013-22DC-5619-F62400C7D0A7}"/>
              </a:ext>
            </a:extLst>
          </p:cNvPr>
          <p:cNvSpPr txBox="1"/>
          <p:nvPr/>
        </p:nvSpPr>
        <p:spPr>
          <a:xfrm>
            <a:off x="6062382" y="3416720"/>
            <a:ext cx="60105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en-US" sz="1600" dirty="0">
                <a:solidFill>
                  <a:srgbClr val="242852"/>
                </a:solidFill>
                <a:effectLst/>
                <a:ea typeface="Calibri" panose="020F0502020204030204" pitchFamily="34" charset="0"/>
              </a:rPr>
              <a:t>As expected, the highly complex TASC D lesion population shows lower freedom from CD-TLR compared to the overall cohort but the 71% observed in the MIMICS study are comparable to the 2-year data (68%) reported in the literature</a:t>
            </a:r>
            <a:r>
              <a:rPr lang="en-US" sz="1600" baseline="30000" dirty="0">
                <a:solidFill>
                  <a:srgbClr val="242852"/>
                </a:solidFill>
                <a:effectLst/>
                <a:ea typeface="Calibri" panose="020F0502020204030204" pitchFamily="34" charset="0"/>
              </a:rPr>
              <a:t>2</a:t>
            </a:r>
            <a:endParaRPr lang="en-GB" sz="1600" dirty="0">
              <a:solidFill>
                <a:srgbClr val="242852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8D39F-7213-CCDB-1F0A-08C29292351D}"/>
              </a:ext>
            </a:extLst>
          </p:cNvPr>
          <p:cNvSpPr txBox="1"/>
          <p:nvPr/>
        </p:nvSpPr>
        <p:spPr>
          <a:xfrm>
            <a:off x="11479910" y="2986326"/>
            <a:ext cx="94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  <a:endParaRPr lang="en-GB" sz="1000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858E4E4-0870-6AD9-A341-5F50EA761655}"/>
              </a:ext>
            </a:extLst>
          </p:cNvPr>
          <p:cNvSpPr txBox="1">
            <a:spLocks/>
          </p:cNvSpPr>
          <p:nvPr/>
        </p:nvSpPr>
        <p:spPr>
          <a:xfrm>
            <a:off x="180974" y="5835038"/>
            <a:ext cx="4471707" cy="191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Data on file at Veryan Medical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AutoNum type="arabicPeriod"/>
              <a:defRPr/>
            </a:pPr>
            <a:r>
              <a:rPr lang="en-US" sz="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S. Giannopoulos et </a:t>
            </a:r>
            <a:r>
              <a:rPr lang="en-US" sz="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al.Cardiovascular</a:t>
            </a:r>
            <a:r>
              <a:rPr lang="en-US" sz="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Revascularization Medicine 22 (2021) 52–65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8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GB" sz="8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GB" sz="8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0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D6B4D0E1-C9E7-4B89-88C6-140ADE306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27" t="-3174" r="31807" b="3174"/>
          <a:stretch/>
        </p:blipFill>
        <p:spPr>
          <a:xfrm rot="1251553">
            <a:off x="9028840" y="677225"/>
            <a:ext cx="3158003" cy="5010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91838F-3B1E-45C0-8499-492C32AF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27" y="345989"/>
            <a:ext cx="10694773" cy="892714"/>
          </a:xfrm>
        </p:spPr>
        <p:txBody>
          <a:bodyPr anchor="t">
            <a:normAutofit/>
          </a:bodyPr>
          <a:lstStyle/>
          <a:p>
            <a:r>
              <a:rPr lang="en-GB" sz="4267" dirty="0">
                <a:latin typeface="+mn-lt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DD852-1805-48A8-BE18-621708AE8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20" y="1238700"/>
            <a:ext cx="9552437" cy="4707789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285115" indent="-285115">
              <a:tabLst>
                <a:tab pos="239913" algn="l"/>
                <a:tab pos="240509" algn="l"/>
              </a:tabLst>
              <a:defRPr/>
            </a:pPr>
            <a:r>
              <a:rPr lang="en-US" sz="2000" dirty="0">
                <a:solidFill>
                  <a:srgbClr val="242852"/>
                </a:solidFill>
              </a:rPr>
              <a:t>BioMimics 3D is a unique, helical stent platform that has demonstrated </a:t>
            </a:r>
            <a:br>
              <a:rPr lang="en-US" sz="2000" dirty="0">
                <a:solidFill>
                  <a:srgbClr val="242852"/>
                </a:solidFill>
              </a:rPr>
            </a:br>
            <a:r>
              <a:rPr lang="en-US" sz="2000" dirty="0">
                <a:solidFill>
                  <a:srgbClr val="242852"/>
                </a:solidFill>
              </a:rPr>
              <a:t>excellent results and durability in several trials</a:t>
            </a:r>
          </a:p>
          <a:p>
            <a:pPr marL="285115" indent="-285115">
              <a:tabLst>
                <a:tab pos="239913" algn="l"/>
                <a:tab pos="240509" algn="l"/>
              </a:tabLst>
              <a:defRPr/>
            </a:pPr>
            <a:r>
              <a:rPr lang="en-US" sz="2000" dirty="0">
                <a:solidFill>
                  <a:srgbClr val="242852"/>
                </a:solidFill>
              </a:rPr>
              <a:t>Subgroup analysis performed to determine outcomes in patients with</a:t>
            </a:r>
            <a:br>
              <a:rPr lang="en-US" sz="2000" dirty="0">
                <a:solidFill>
                  <a:srgbClr val="242852"/>
                </a:solidFill>
              </a:rPr>
            </a:br>
            <a:r>
              <a:rPr lang="en-US" sz="2000" dirty="0">
                <a:solidFill>
                  <a:srgbClr val="242852"/>
                </a:solidFill>
              </a:rPr>
              <a:t> TASC D femoropopliteal lesions treated with BioMimics3D shows:</a:t>
            </a:r>
          </a:p>
          <a:p>
            <a:pPr marL="742315" lvl="1" indent="-285115">
              <a:tabLst>
                <a:tab pos="239913" algn="l"/>
                <a:tab pos="240509" algn="l"/>
              </a:tabLst>
              <a:defRPr/>
            </a:pPr>
            <a:r>
              <a:rPr lang="en-US" sz="1800" dirty="0">
                <a:solidFill>
                  <a:srgbClr val="242852"/>
                </a:solidFill>
              </a:rPr>
              <a:t>21% of pts with TASC D lesions</a:t>
            </a:r>
          </a:p>
          <a:p>
            <a:pPr marL="742315" lvl="1" indent="-285115">
              <a:tabLst>
                <a:tab pos="239913" algn="l"/>
                <a:tab pos="240509" algn="l"/>
              </a:tabLst>
              <a:defRPr/>
            </a:pPr>
            <a:r>
              <a:rPr lang="en-US" sz="1800" dirty="0">
                <a:solidFill>
                  <a:srgbClr val="242852"/>
                </a:solidFill>
              </a:rPr>
              <a:t>Average lesion length of 273mm, 94% presenting with CTO</a:t>
            </a:r>
            <a:endParaRPr lang="en-US" sz="1800" dirty="0">
              <a:solidFill>
                <a:srgbClr val="242852"/>
              </a:solidFill>
              <a:cs typeface="Arial"/>
            </a:endParaRPr>
          </a:p>
          <a:p>
            <a:pPr marL="285115" indent="-285115"/>
            <a:r>
              <a:rPr lang="en-US" sz="2000" dirty="0">
                <a:solidFill>
                  <a:srgbClr val="242852"/>
                </a:solidFill>
                <a:cs typeface="Arial"/>
              </a:rPr>
              <a:t>Durable 3-year outcomes with BioMimics3D platform in extremely complex lesions</a:t>
            </a:r>
          </a:p>
          <a:p>
            <a:pPr marL="742315" lvl="1" indent="-285115"/>
            <a:r>
              <a:rPr lang="en-US" sz="1800" dirty="0">
                <a:solidFill>
                  <a:srgbClr val="242852"/>
                </a:solidFill>
                <a:effectLst/>
                <a:cs typeface="Arial"/>
              </a:rPr>
              <a:t>3-year </a:t>
            </a:r>
            <a:r>
              <a:rPr lang="en-US" sz="1800" dirty="0">
                <a:solidFill>
                  <a:srgbClr val="242852"/>
                </a:solidFill>
                <a:cs typeface="Arial"/>
              </a:rPr>
              <a:t>KM freedom from l</a:t>
            </a:r>
            <a:r>
              <a:rPr lang="en-US" sz="1800" dirty="0">
                <a:solidFill>
                  <a:srgbClr val="242852"/>
                </a:solidFill>
                <a:effectLst/>
                <a:cs typeface="Arial"/>
              </a:rPr>
              <a:t>oss of</a:t>
            </a:r>
            <a:r>
              <a:rPr lang="en-US" sz="1800" dirty="0">
                <a:solidFill>
                  <a:srgbClr val="242852"/>
                </a:solidFill>
                <a:cs typeface="Arial"/>
              </a:rPr>
              <a:t> p</a:t>
            </a:r>
            <a:r>
              <a:rPr lang="en-US" sz="1800" dirty="0">
                <a:solidFill>
                  <a:srgbClr val="242852"/>
                </a:solidFill>
                <a:effectLst/>
                <a:cs typeface="Arial"/>
              </a:rPr>
              <a:t>rimary </a:t>
            </a:r>
            <a:r>
              <a:rPr lang="en-US" sz="1800" dirty="0">
                <a:solidFill>
                  <a:srgbClr val="242852"/>
                </a:solidFill>
                <a:cs typeface="Arial"/>
              </a:rPr>
              <a:t>p</a:t>
            </a:r>
            <a:r>
              <a:rPr lang="en-US" sz="1800" dirty="0">
                <a:solidFill>
                  <a:srgbClr val="242852"/>
                </a:solidFill>
                <a:effectLst/>
                <a:cs typeface="Arial"/>
              </a:rPr>
              <a:t>atency: 60%</a:t>
            </a:r>
          </a:p>
          <a:p>
            <a:pPr marL="742315" lvl="1" indent="-285115"/>
            <a:r>
              <a:rPr lang="en-US" sz="1800" dirty="0">
                <a:solidFill>
                  <a:srgbClr val="242852"/>
                </a:solidFill>
                <a:cs typeface="Arial"/>
              </a:rPr>
              <a:t>3-year KM freedom from CDTLR: 71%</a:t>
            </a:r>
          </a:p>
          <a:p>
            <a:pPr marL="742315" lvl="1" indent="-285115"/>
            <a:r>
              <a:rPr lang="en-US" sz="1800" dirty="0">
                <a:solidFill>
                  <a:srgbClr val="242852"/>
                </a:solidFill>
                <a:cs typeface="Arial"/>
              </a:rPr>
              <a:t>3-year </a:t>
            </a:r>
            <a:r>
              <a:rPr lang="en-GB" sz="1800" dirty="0">
                <a:solidFill>
                  <a:srgbClr val="242852"/>
                </a:solidFill>
              </a:rPr>
              <a:t>stent fracture rate: 1.9% (2/107). </a:t>
            </a:r>
            <a:r>
              <a:rPr lang="en-US" sz="1800" dirty="0">
                <a:solidFill>
                  <a:srgbClr val="242852"/>
                </a:solidFill>
                <a:ea typeface="Calibri" panose="020F0502020204030204" pitchFamily="34" charset="0"/>
              </a:rPr>
              <a:t>(Overall cohort: 0.4% (3/676))</a:t>
            </a:r>
            <a:endParaRPr lang="en-GB" sz="1800" dirty="0">
              <a:solidFill>
                <a:srgbClr val="242852"/>
              </a:solidFill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242852"/>
                </a:solidFill>
                <a:effectLst/>
                <a:cs typeface="Arial"/>
              </a:rPr>
              <a:t>In 3 separate subgroup analyses, BioMimics 3D continues to demonstrate durable outcomes regardless of lesio</a:t>
            </a:r>
            <a:r>
              <a:rPr lang="en-US" sz="2000" dirty="0">
                <a:solidFill>
                  <a:srgbClr val="242852"/>
                </a:solidFill>
                <a:cs typeface="Arial"/>
              </a:rPr>
              <a:t>n location, morphology or length </a:t>
            </a:r>
            <a:br>
              <a:rPr lang="en-US" sz="2000" dirty="0">
                <a:solidFill>
                  <a:srgbClr val="242852"/>
                </a:solidFill>
                <a:cs typeface="Arial"/>
              </a:rPr>
            </a:br>
            <a:r>
              <a:rPr lang="en-US" sz="2000" dirty="0">
                <a:solidFill>
                  <a:srgbClr val="242852"/>
                </a:solidFill>
                <a:cs typeface="Arial"/>
              </a:rPr>
              <a:t>through 3 years of follow up</a:t>
            </a:r>
            <a:endParaRPr lang="en-US" sz="2000" dirty="0">
              <a:solidFill>
                <a:srgbClr val="242852"/>
              </a:solidFill>
              <a:effectLst/>
              <a:cs typeface="Arial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816D80-4965-45E7-8C47-C5351AAEEEFF}"/>
              </a:ext>
            </a:extLst>
          </p:cNvPr>
          <p:cNvSpPr txBox="1">
            <a:spLocks/>
          </p:cNvSpPr>
          <p:nvPr/>
        </p:nvSpPr>
        <p:spPr>
          <a:xfrm>
            <a:off x="10075325" y="5828181"/>
            <a:ext cx="2620108" cy="214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 dirty="0">
                <a:solidFill>
                  <a:schemeClr val="bg1"/>
                </a:solidFill>
              </a:rPr>
              <a:t>Data on file at Veryan Medical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A2931B3-7E12-BCF0-A9FD-768A7D15B213}"/>
              </a:ext>
            </a:extLst>
          </p:cNvPr>
          <p:cNvSpPr txBox="1">
            <a:spLocks/>
          </p:cNvSpPr>
          <p:nvPr/>
        </p:nvSpPr>
        <p:spPr>
          <a:xfrm>
            <a:off x="145021" y="5978507"/>
            <a:ext cx="2620108" cy="214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Data on file at Veryan Medical</a:t>
            </a:r>
          </a:p>
        </p:txBody>
      </p:sp>
    </p:spTree>
    <p:extLst>
      <p:ext uri="{BB962C8B-B14F-4D97-AF65-F5344CB8AC3E}">
        <p14:creationId xmlns:p14="http://schemas.microsoft.com/office/powerpoint/2010/main" val="10798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1097-CA81-24A6-6377-DF4BD9604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357809"/>
            <a:ext cx="10589519" cy="1332879"/>
          </a:xfrm>
        </p:spPr>
        <p:txBody>
          <a:bodyPr anchor="t"/>
          <a:lstStyle/>
          <a:p>
            <a:r>
              <a:rPr lang="en-US" dirty="0"/>
              <a:t>TASC D Lesions in Clinical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AE4A0-F6F3-6247-45E7-2C9839C53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4" y="1425146"/>
            <a:ext cx="6293126" cy="41775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242852"/>
                </a:solidFill>
                <a:effectLst/>
              </a:rPr>
              <a:t>In clinical practice, treatment of long, complex femoropopliteal lesions is commonplace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242852"/>
                </a:solidFill>
              </a:rPr>
              <a:t>There are numerous interventional and surgical options, but no consensus and little data to support a particular approach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242852"/>
                </a:solidFill>
                <a:effectLst/>
              </a:rPr>
              <a:t>Unfortunately, most device trials exclude patients with complex lesions, especially those &gt; 20 cm</a:t>
            </a:r>
            <a:r>
              <a:rPr lang="en-US" sz="2400" baseline="30000" dirty="0">
                <a:solidFill>
                  <a:srgbClr val="242852"/>
                </a:solidFill>
              </a:rPr>
              <a:t>1</a:t>
            </a:r>
            <a:endParaRPr lang="en-US" sz="2400" dirty="0">
              <a:solidFill>
                <a:srgbClr val="242852"/>
              </a:solidFill>
              <a:effectLst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AEB75-CA64-4D62-5D7D-AEEC7052F4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698" y="5707430"/>
            <a:ext cx="7996238" cy="458845"/>
          </a:xfrm>
        </p:spPr>
        <p:txBody>
          <a:bodyPr/>
          <a:lstStyle/>
          <a:p>
            <a:pPr marL="228600" indent="-228600">
              <a:buAutoNum type="arabicPeriod"/>
            </a:pPr>
            <a:r>
              <a:rPr lang="en-US" sz="800" dirty="0"/>
              <a:t>Phillips JA, </a:t>
            </a:r>
            <a:r>
              <a:rPr lang="en-US" sz="800" u="sng" dirty="0"/>
              <a:t>et al </a:t>
            </a:r>
            <a:r>
              <a:rPr lang="en-US" sz="800" dirty="0"/>
              <a:t>. JEVT. 2018;25(3):295-301.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en-US" sz="800" dirty="0"/>
              <a:t>Nguyen Viet Lam et al, Radiology Case Reports 2020, Volume 15 Issue 11, 2116-2119</a:t>
            </a:r>
          </a:p>
        </p:txBody>
      </p:sp>
      <p:pic>
        <p:nvPicPr>
          <p:cNvPr id="1026" name="Picture 2" descr="Endovascular treatment for chronic total occlusion of superficial femoral  artery: Is retrograde approach from popliteal artery effective and safe? -  ScienceDirect">
            <a:extLst>
              <a:ext uri="{FF2B5EF4-FFF2-40B4-BE49-F238E27FC236}">
                <a16:creationId xmlns:a16="http://schemas.microsoft.com/office/drawing/2014/main" id="{F74E4709-D6FE-3FBD-752C-CEB22360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535" y="1690688"/>
            <a:ext cx="4495763" cy="359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58A7CC-199C-3719-BD92-DCF185F590AC}"/>
              </a:ext>
            </a:extLst>
          </p:cNvPr>
          <p:cNvSpPr txBox="1"/>
          <p:nvPr/>
        </p:nvSpPr>
        <p:spPr>
          <a:xfrm>
            <a:off x="11856934" y="5119142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2</a:t>
            </a:r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36024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8DAB-D4C3-BB21-86AD-E132E4BC2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95" y="357809"/>
            <a:ext cx="10697205" cy="1332880"/>
          </a:xfrm>
        </p:spPr>
        <p:txBody>
          <a:bodyPr anchor="t"/>
          <a:lstStyle/>
          <a:p>
            <a:r>
              <a:rPr lang="en-US" dirty="0"/>
              <a:t>Surgical Bypass – The Gold Standard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039BD-64A4-D233-962A-A2D10FFF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95" y="1425146"/>
            <a:ext cx="9193083" cy="399686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242852"/>
                </a:solidFill>
              </a:rPr>
              <a:t>Trans-Atlantic Inter-Society Consensus II recommendations suggest bypass for the treatment of TASC D lesions</a:t>
            </a:r>
          </a:p>
          <a:p>
            <a:r>
              <a:rPr lang="en-US" sz="2400" dirty="0">
                <a:solidFill>
                  <a:srgbClr val="242852"/>
                </a:solidFill>
              </a:rPr>
              <a:t>Potential for improved mid-term patency compared to endovascular approach</a:t>
            </a:r>
          </a:p>
          <a:p>
            <a:pPr lvl="1"/>
            <a:r>
              <a:rPr lang="en-US" sz="2000" dirty="0">
                <a:solidFill>
                  <a:srgbClr val="242852"/>
                </a:solidFill>
              </a:rPr>
              <a:t>72% vs 62% at 1 year</a:t>
            </a:r>
            <a:r>
              <a:rPr lang="en-US" sz="2000" baseline="30000" dirty="0">
                <a:solidFill>
                  <a:srgbClr val="242852"/>
                </a:solidFill>
              </a:rPr>
              <a:t>1</a:t>
            </a:r>
            <a:endParaRPr lang="en-US" sz="2000" dirty="0">
              <a:solidFill>
                <a:srgbClr val="242852"/>
              </a:solidFill>
            </a:endParaRPr>
          </a:p>
          <a:p>
            <a:r>
              <a:rPr lang="en-US" sz="2400" dirty="0">
                <a:solidFill>
                  <a:srgbClr val="242852"/>
                </a:solidFill>
              </a:rPr>
              <a:t>Significantly higher 30-day morbidity (37%) noted in </a:t>
            </a:r>
            <a:br>
              <a:rPr lang="en-US" sz="2400" dirty="0">
                <a:solidFill>
                  <a:srgbClr val="242852"/>
                </a:solidFill>
              </a:rPr>
            </a:br>
            <a:r>
              <a:rPr lang="en-US" sz="2400" dirty="0">
                <a:solidFill>
                  <a:srgbClr val="242852"/>
                </a:solidFill>
              </a:rPr>
              <a:t>surgical bypass</a:t>
            </a:r>
            <a:r>
              <a:rPr lang="en-US" sz="2000" baseline="30000" dirty="0">
                <a:solidFill>
                  <a:srgbClr val="242852"/>
                </a:solidFill>
              </a:rPr>
              <a:t>2</a:t>
            </a:r>
          </a:p>
          <a:p>
            <a:pPr lvl="1"/>
            <a:r>
              <a:rPr lang="en-US" sz="2000" dirty="0">
                <a:solidFill>
                  <a:srgbClr val="242852"/>
                </a:solidFill>
              </a:rPr>
              <a:t>8.2% infection rate noted in meta analysis of surgical</a:t>
            </a:r>
            <a:br>
              <a:rPr lang="en-US" sz="2000" dirty="0">
                <a:solidFill>
                  <a:srgbClr val="242852"/>
                </a:solidFill>
              </a:rPr>
            </a:br>
            <a:r>
              <a:rPr lang="en-US" sz="2000" dirty="0">
                <a:solidFill>
                  <a:srgbClr val="242852"/>
                </a:solidFill>
              </a:rPr>
              <a:t>fem pop outcomes</a:t>
            </a:r>
          </a:p>
          <a:p>
            <a:r>
              <a:rPr lang="en-US" sz="2400" dirty="0">
                <a:solidFill>
                  <a:srgbClr val="242852"/>
                </a:solidFill>
              </a:rPr>
              <a:t>Patient preference for endovascular treatment</a:t>
            </a:r>
          </a:p>
          <a:p>
            <a:endParaRPr lang="en-US" dirty="0">
              <a:solidFill>
                <a:srgbClr val="24285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86B48-B7B9-9CDD-42AF-901F2BD3FC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251" y="5498673"/>
            <a:ext cx="7996238" cy="665726"/>
          </a:xfrm>
        </p:spPr>
        <p:txBody>
          <a:bodyPr/>
          <a:lstStyle/>
          <a:p>
            <a:br>
              <a:rPr lang="en-US" sz="800" dirty="0">
                <a:effectLst/>
              </a:rPr>
            </a:br>
            <a:endParaRPr lang="en-US" sz="800" dirty="0">
              <a:effectLst/>
            </a:endParaRPr>
          </a:p>
          <a:p>
            <a:br>
              <a:rPr lang="en-US" sz="800" dirty="0">
                <a:effectLst/>
              </a:rPr>
            </a:br>
            <a:endParaRPr lang="en-US" sz="800" dirty="0">
              <a:effectLst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800" dirty="0"/>
              <a:t>George A. Antoniou et al, </a:t>
            </a:r>
            <a:r>
              <a:rPr lang="en-US" sz="800" dirty="0" err="1"/>
              <a:t>JVS,Volume</a:t>
            </a:r>
            <a:r>
              <a:rPr lang="en-US" sz="800" dirty="0"/>
              <a:t> 57, Issue 1,2013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en-US" sz="800" dirty="0">
                <a:effectLst/>
              </a:rPr>
              <a:t>Shah, T, </a:t>
            </a:r>
            <a:r>
              <a:rPr lang="en-US" sz="800" dirty="0"/>
              <a:t>et al</a:t>
            </a:r>
            <a:r>
              <a:rPr lang="en-US" sz="800" dirty="0">
                <a:effectLst/>
              </a:rPr>
              <a:t>. J CRIT LIMB ISCHEM 2022;2(4):E122-E130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05C928D-AFC1-D8EA-49B7-AC007A388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76" t="34373" r="59358" b="36728"/>
          <a:stretch/>
        </p:blipFill>
        <p:spPr bwMode="auto">
          <a:xfrm>
            <a:off x="9462053" y="1690687"/>
            <a:ext cx="2108850" cy="4293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733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5FDA-2ADC-09A0-C5DD-45AAD51B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337931"/>
            <a:ext cx="10717696" cy="1352758"/>
          </a:xfrm>
        </p:spPr>
        <p:txBody>
          <a:bodyPr anchor="t"/>
          <a:lstStyle/>
          <a:p>
            <a:r>
              <a:rPr lang="en-US" dirty="0"/>
              <a:t>Endovascular First Approach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38271-0277-CE41-38AC-5DD4DDFA4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4" y="1425146"/>
            <a:ext cx="9996037" cy="419459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242852"/>
                </a:solidFill>
              </a:rPr>
              <a:t>Leave nothing behind:</a:t>
            </a:r>
          </a:p>
          <a:p>
            <a:pPr lvl="1"/>
            <a:r>
              <a:rPr lang="en-US" sz="2000" dirty="0">
                <a:solidFill>
                  <a:srgbClr val="242852"/>
                </a:solidFill>
              </a:rPr>
              <a:t>Numerous endovascular strategies available to avoid traditional scaffolds due to concerns over long term outcomes </a:t>
            </a:r>
          </a:p>
          <a:p>
            <a:pPr lvl="1"/>
            <a:r>
              <a:rPr lang="en-US" sz="2000" dirty="0">
                <a:solidFill>
                  <a:srgbClr val="242852"/>
                </a:solidFill>
              </a:rPr>
              <a:t>However, the need for adjunctive stenting remains high in TASC D lesions, reported in up to 68%</a:t>
            </a:r>
            <a:r>
              <a:rPr lang="en-US" sz="2000" baseline="30000" dirty="0">
                <a:solidFill>
                  <a:srgbClr val="242852"/>
                </a:solidFill>
              </a:rPr>
              <a:t>1  </a:t>
            </a:r>
            <a:r>
              <a:rPr lang="en-US" sz="2000" dirty="0">
                <a:solidFill>
                  <a:srgbClr val="242852"/>
                </a:solidFill>
              </a:rPr>
              <a:t>of cases in a recent meta-analysis</a:t>
            </a:r>
          </a:p>
          <a:p>
            <a:r>
              <a:rPr lang="en-US" sz="2400" dirty="0">
                <a:solidFill>
                  <a:srgbClr val="242852"/>
                </a:solidFill>
              </a:rPr>
              <a:t>Outcomes with scaffolds:</a:t>
            </a:r>
          </a:p>
          <a:p>
            <a:pPr lvl="1"/>
            <a:r>
              <a:rPr lang="en-US" sz="2000" dirty="0">
                <a:solidFill>
                  <a:srgbClr val="242852"/>
                </a:solidFill>
              </a:rPr>
              <a:t>Primary patency rates reported as low as 64% at 1 year and 41% at 3 years in TASC D lesions</a:t>
            </a:r>
            <a:r>
              <a:rPr lang="en-US" sz="2000" baseline="30000" dirty="0">
                <a:solidFill>
                  <a:srgbClr val="242852"/>
                </a:solidFill>
              </a:rPr>
              <a:t>1</a:t>
            </a:r>
            <a:endParaRPr lang="en-US" sz="2000" dirty="0">
              <a:solidFill>
                <a:srgbClr val="242852"/>
              </a:solidFill>
            </a:endParaRPr>
          </a:p>
          <a:p>
            <a:pPr lvl="1"/>
            <a:r>
              <a:rPr lang="en-US" sz="2000" dirty="0">
                <a:solidFill>
                  <a:srgbClr val="242852"/>
                </a:solidFill>
              </a:rPr>
              <a:t>DES offer some promise, but very limited data in TASC D to date (73% primary patency at 1 year)</a:t>
            </a:r>
          </a:p>
          <a:p>
            <a:r>
              <a:rPr lang="en-US" sz="2400" dirty="0">
                <a:solidFill>
                  <a:srgbClr val="242852"/>
                </a:solidFill>
              </a:rPr>
              <a:t>New therapies such as </a:t>
            </a:r>
            <a:r>
              <a:rPr lang="en-GB" sz="2400" b="0" i="0" dirty="0">
                <a:solidFill>
                  <a:srgbClr val="242852"/>
                </a:solidFill>
                <a:effectLst/>
              </a:rPr>
              <a:t>percutaneous transmural arterial bypass (PTAB) </a:t>
            </a:r>
            <a:r>
              <a:rPr lang="en-US" sz="2400" dirty="0">
                <a:solidFill>
                  <a:srgbClr val="242852"/>
                </a:solidFill>
              </a:rPr>
              <a:t>may offer promise, but there is limited follow-up data available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166CDA-1E77-124B-0EC2-CD633BAEC2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306" y="5619737"/>
            <a:ext cx="7996238" cy="458845"/>
          </a:xfr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S. Giannopoulos et </a:t>
            </a:r>
            <a:r>
              <a:rPr lang="en-US" sz="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al.Cardiovascular</a:t>
            </a:r>
            <a:r>
              <a:rPr lang="en-US" sz="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Revascularization Medicine 22 (2021) 52–65</a:t>
            </a:r>
          </a:p>
        </p:txBody>
      </p:sp>
    </p:spTree>
    <p:extLst>
      <p:ext uri="{BB962C8B-B14F-4D97-AF65-F5344CB8AC3E}">
        <p14:creationId xmlns:p14="http://schemas.microsoft.com/office/powerpoint/2010/main" val="39960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volving stent">
            <a:hlinkClick r:id="" action="ppaction://media"/>
            <a:extLst>
              <a:ext uri="{FF2B5EF4-FFF2-40B4-BE49-F238E27FC236}">
                <a16:creationId xmlns:a16="http://schemas.microsoft.com/office/drawing/2014/main" id="{CD52A16B-32B9-6AAB-610B-A9C2E788B6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5700" y="1265767"/>
            <a:ext cx="7387637" cy="415554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0283F8-9A2E-ECEA-E893-3DCC2948F542}"/>
              </a:ext>
            </a:extLst>
          </p:cNvPr>
          <p:cNvSpPr txBox="1">
            <a:spLocks/>
          </p:cNvSpPr>
          <p:nvPr/>
        </p:nvSpPr>
        <p:spPr>
          <a:xfrm>
            <a:off x="644235" y="405245"/>
            <a:ext cx="11192779" cy="10445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dirty="0" err="1"/>
              <a:t>BioMimics</a:t>
            </a:r>
            <a:r>
              <a:rPr lang="en-US" dirty="0"/>
              <a:t> 3D</a:t>
            </a:r>
          </a:p>
          <a:p>
            <a:pPr defTabSz="914377">
              <a:defRPr/>
            </a:pPr>
            <a:r>
              <a:rPr lang="en-US" sz="2400" b="0" dirty="0"/>
              <a:t>Designed Specifically for the Femoropopliteal Segment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17664-1738-BF5C-5A45-AB1EBF3C7D67}"/>
              </a:ext>
            </a:extLst>
          </p:cNvPr>
          <p:cNvSpPr txBox="1"/>
          <p:nvPr/>
        </p:nvSpPr>
        <p:spPr>
          <a:xfrm>
            <a:off x="199713" y="5815946"/>
            <a:ext cx="53322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cs typeface="Arial" panose="020B0604020202020204" pitchFamily="34" charset="0"/>
              </a:rPr>
              <a:t>The BioMimics 3D Vascular Stent System has FDA, PMDA and CE Mark approval.</a:t>
            </a:r>
          </a:p>
          <a:p>
            <a:r>
              <a:rPr lang="en-US" sz="800" dirty="0">
                <a:solidFill>
                  <a:schemeClr val="tx2"/>
                </a:solidFill>
                <a:cs typeface="Arial" panose="020B0604020202020204" pitchFamily="34" charset="0"/>
              </a:rPr>
              <a:t>CAUTION: Federal law restricts this device to sale by or on the order of a physician</a:t>
            </a:r>
            <a:endParaRPr lang="en-GB" sz="8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4F748-2406-BC49-C914-D17C69774701}"/>
              </a:ext>
            </a:extLst>
          </p:cNvPr>
          <p:cNvSpPr txBox="1"/>
          <p:nvPr/>
        </p:nvSpPr>
        <p:spPr>
          <a:xfrm>
            <a:off x="10676122" y="5877501"/>
            <a:ext cx="11608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PAM 344 Version 1.0</a:t>
            </a:r>
            <a:endParaRPr lang="en-GB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FB90EFE-A297-42CA-030E-2E9ECC8290EB}"/>
              </a:ext>
            </a:extLst>
          </p:cNvPr>
          <p:cNvSpPr/>
          <p:nvPr/>
        </p:nvSpPr>
        <p:spPr>
          <a:xfrm>
            <a:off x="23518" y="1839342"/>
            <a:ext cx="12192000" cy="2514356"/>
          </a:xfrm>
          <a:prstGeom prst="rect">
            <a:avLst/>
          </a:prstGeom>
          <a:solidFill>
            <a:schemeClr val="bg2">
              <a:alpha val="36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sx="102000" sy="102000" algn="ctr" rotWithShape="0">
              <a:sysClr val="windowText" lastClr="000000"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54A642-2328-1BE4-B2FB-EA3C05DAAEB6}"/>
              </a:ext>
            </a:extLst>
          </p:cNvPr>
          <p:cNvGrpSpPr/>
          <p:nvPr/>
        </p:nvGrpSpPr>
        <p:grpSpPr>
          <a:xfrm>
            <a:off x="6672929" y="4571794"/>
            <a:ext cx="5040231" cy="1446642"/>
            <a:chOff x="1617435" y="2526158"/>
            <a:chExt cx="4429549" cy="15540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DEAB2C-BBB4-A932-62F0-60E2B7AF3688}"/>
                </a:ext>
              </a:extLst>
            </p:cNvPr>
            <p:cNvSpPr/>
            <p:nvPr/>
          </p:nvSpPr>
          <p:spPr>
            <a:xfrm>
              <a:off x="1713381" y="2526158"/>
              <a:ext cx="4333603" cy="605685"/>
            </a:xfrm>
            <a:prstGeom prst="rect">
              <a:avLst/>
            </a:prstGeom>
          </p:spPr>
          <p:txBody>
            <a:bodyPr lIns="0" tIns="0" rIns="0" bIns="0" anchor="t" anchorCtr="0">
              <a:normAutofit/>
            </a:bodyPr>
            <a:lstStyle/>
            <a:p>
              <a:pPr lvl="0" defTabSz="130377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en-GB" spc="300" dirty="0">
                  <a:solidFill>
                    <a:srgbClr val="242852"/>
                  </a:solidFill>
                  <a:latin typeface="+mj-lt"/>
                  <a:cs typeface="Calibri"/>
                </a:rPr>
                <a:t>Elevated Wall Shear Stress</a:t>
              </a:r>
              <a:r>
                <a:rPr lang="en-GB" spc="300" baseline="30000" dirty="0">
                  <a:solidFill>
                    <a:srgbClr val="242852"/>
                  </a:solidFill>
                  <a:latin typeface="+mj-lt"/>
                  <a:cs typeface="Calibri"/>
                </a:rPr>
                <a:t>2</a:t>
              </a:r>
              <a:endParaRPr lang="en-GB" spc="300" dirty="0">
                <a:solidFill>
                  <a:srgbClr val="242852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6FD9DB-3187-C8F8-7284-9141C688CDD7}"/>
                </a:ext>
              </a:extLst>
            </p:cNvPr>
            <p:cNvSpPr/>
            <p:nvPr/>
          </p:nvSpPr>
          <p:spPr>
            <a:xfrm>
              <a:off x="1617435" y="2863494"/>
              <a:ext cx="4429549" cy="12167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1007457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1600" b="1" dirty="0">
                  <a:solidFill>
                    <a:srgbClr val="242852"/>
                  </a:solidFill>
                  <a:cs typeface="Calibri"/>
                </a:rPr>
                <a:t>Reduces </a:t>
              </a:r>
              <a:r>
                <a:rPr lang="en-US" sz="1600" dirty="0">
                  <a:solidFill>
                    <a:srgbClr val="242852"/>
                  </a:solidFill>
                  <a:cs typeface="Calibri"/>
                </a:rPr>
                <a:t>restenosis by reducing thrombus formation and inflammation</a:t>
              </a:r>
              <a:endParaRPr lang="en-US" sz="1600" baseline="30000" dirty="0">
                <a:solidFill>
                  <a:srgbClr val="242852"/>
                </a:solidFill>
                <a:cs typeface="Calibri" panose="020F0502020204030204" pitchFamily="34" charset="0"/>
              </a:endParaRPr>
            </a:p>
            <a:p>
              <a:pPr marL="0" lvl="1" defTabSz="1007457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1600" b="1" dirty="0">
                  <a:solidFill>
                    <a:srgbClr val="242852"/>
                  </a:solidFill>
                  <a:cs typeface="Calibri" panose="020F0502020204030204" pitchFamily="34" charset="0"/>
                </a:rPr>
                <a:t>Reduces</a:t>
              </a:r>
              <a:r>
                <a:rPr lang="en-US" sz="1600" dirty="0">
                  <a:solidFill>
                    <a:srgbClr val="242852"/>
                  </a:solidFill>
                  <a:cs typeface="Calibri" panose="020F0502020204030204" pitchFamily="34" charset="0"/>
                </a:rPr>
                <a:t> Smooth Muscle Cell proliferation</a:t>
              </a:r>
              <a:r>
                <a:rPr lang="en-GB" sz="1600" dirty="0">
                  <a:solidFill>
                    <a:srgbClr val="242852"/>
                  </a:solidFill>
                  <a:cs typeface="Calibri" panose="020F0502020204030204" pitchFamily="34" charset="0"/>
                </a:rPr>
                <a:t> </a:t>
              </a:r>
            </a:p>
            <a:p>
              <a:pPr marL="0" lvl="1" defTabSz="1007457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GB" sz="1600" b="1" dirty="0">
                  <a:solidFill>
                    <a:srgbClr val="242852"/>
                  </a:solidFill>
                  <a:cs typeface="Calibri" panose="020F0502020204030204" pitchFamily="34" charset="0"/>
                </a:rPr>
                <a:t>Reduces</a:t>
              </a:r>
              <a:r>
                <a:rPr lang="en-GB" sz="1600" dirty="0">
                  <a:solidFill>
                    <a:srgbClr val="242852"/>
                  </a:solidFill>
                  <a:cs typeface="Calibri" panose="020F0502020204030204" pitchFamily="34" charset="0"/>
                </a:rPr>
                <a:t> </a:t>
              </a:r>
              <a:r>
                <a:rPr lang="en-US" sz="1600" dirty="0" err="1">
                  <a:solidFill>
                    <a:srgbClr val="242852"/>
                  </a:solidFill>
                  <a:cs typeface="Calibri" panose="020F0502020204030204" pitchFamily="34" charset="0"/>
                </a:rPr>
                <a:t>neointimal</a:t>
              </a:r>
              <a:r>
                <a:rPr lang="en-US" sz="1600" dirty="0">
                  <a:solidFill>
                    <a:srgbClr val="242852"/>
                  </a:solidFill>
                  <a:cs typeface="Calibri" panose="020F0502020204030204" pitchFamily="34" charset="0"/>
                </a:rPr>
                <a:t> hyperplasia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93862" y="634314"/>
            <a:ext cx="4565895" cy="3763382"/>
            <a:chOff x="7118375" y="427915"/>
            <a:chExt cx="3949424" cy="3255263"/>
          </a:xfrm>
        </p:grpSpPr>
        <p:pic>
          <p:nvPicPr>
            <p:cNvPr id="18" name="control7">
              <a:hlinkClick r:id="" action="ppaction://media"/>
              <a:extLst>
                <a:ext uri="{FF2B5EF4-FFF2-40B4-BE49-F238E27FC236}">
                  <a16:creationId xmlns:a16="http://schemas.microsoft.com/office/drawing/2014/main" id="{C2EEF7F7-21D2-37C1-F84C-5C979C53D0FB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 rotWithShape="1">
            <a:blip r:embed="rId10"/>
            <a:srcRect l="18072" r="20847"/>
            <a:stretch/>
          </p:blipFill>
          <p:spPr>
            <a:xfrm>
              <a:off x="7221652" y="427915"/>
              <a:ext cx="1703974" cy="2833088"/>
            </a:xfrm>
            <a:prstGeom prst="roundRect">
              <a:avLst>
                <a:gd name="adj" fmla="val 5439"/>
              </a:avLst>
            </a:prstGeom>
            <a:ln>
              <a:noFill/>
            </a:ln>
            <a:effectLst>
              <a:innerShdw blurRad="114300" dist="50800">
                <a:srgbClr val="000000">
                  <a:alpha val="0"/>
                </a:srgbClr>
              </a:innerShdw>
            </a:effectLst>
          </p:spPr>
        </p:pic>
        <p:pic>
          <p:nvPicPr>
            <p:cNvPr id="19" name="biomimic3">
              <a:hlinkClick r:id="" action="ppaction://media"/>
              <a:extLst>
                <a:ext uri="{FF2B5EF4-FFF2-40B4-BE49-F238E27FC236}">
                  <a16:creationId xmlns:a16="http://schemas.microsoft.com/office/drawing/2014/main" id="{2235FE81-F4FB-E6AC-29CE-E04609CBBD21}"/>
                </a:ext>
              </a:extLst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 rotWithShape="1">
            <a:blip r:embed="rId11"/>
            <a:srcRect l="30937" r="23644"/>
            <a:stretch/>
          </p:blipFill>
          <p:spPr>
            <a:xfrm>
              <a:off x="9251188" y="438375"/>
              <a:ext cx="1703974" cy="2833088"/>
            </a:xfrm>
            <a:prstGeom prst="roundRect">
              <a:avLst>
                <a:gd name="adj" fmla="val 5439"/>
              </a:avLst>
            </a:prstGeom>
            <a:ln>
              <a:noFill/>
            </a:ln>
            <a:effectLst>
              <a:innerShdw blurRad="114300" dist="50800">
                <a:srgbClr val="000000">
                  <a:alpha val="0"/>
                </a:srgbClr>
              </a:inn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181594-8EED-29A2-E8E2-693C20B44176}"/>
                </a:ext>
              </a:extLst>
            </p:cNvPr>
            <p:cNvSpPr txBox="1"/>
            <p:nvPr/>
          </p:nvSpPr>
          <p:spPr>
            <a:xfrm>
              <a:off x="7118375" y="3375400"/>
              <a:ext cx="18862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Straight laminar flow 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181594-8EED-29A2-E8E2-693C20B44176}"/>
                </a:ext>
              </a:extLst>
            </p:cNvPr>
            <p:cNvSpPr txBox="1"/>
            <p:nvPr/>
          </p:nvSpPr>
          <p:spPr>
            <a:xfrm>
              <a:off x="9114267" y="3375401"/>
              <a:ext cx="1953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Swirling laminar flow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A70283F8-9A2E-ECEA-E893-3DCC2948F542}"/>
              </a:ext>
            </a:extLst>
          </p:cNvPr>
          <p:cNvSpPr txBox="1">
            <a:spLocks/>
          </p:cNvSpPr>
          <p:nvPr/>
        </p:nvSpPr>
        <p:spPr>
          <a:xfrm>
            <a:off x="644236" y="420685"/>
            <a:ext cx="11192778" cy="1379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dirty="0" err="1"/>
              <a:t>BioMimics</a:t>
            </a:r>
            <a:r>
              <a:rPr lang="en-US" dirty="0"/>
              <a:t> 3D</a:t>
            </a:r>
          </a:p>
          <a:p>
            <a:pPr defTabSz="914377">
              <a:defRPr/>
            </a:pPr>
            <a:r>
              <a:rPr lang="en-US" sz="2400" b="0" dirty="0"/>
              <a:t>Designed Specifically for the </a:t>
            </a:r>
            <a:br>
              <a:rPr lang="en-US" sz="2400" b="0" dirty="0"/>
            </a:br>
            <a:r>
              <a:rPr lang="en-US" sz="2400" b="0" dirty="0"/>
              <a:t>Femoropopliteal Segment</a:t>
            </a:r>
            <a:endParaRPr lang="en-GB" sz="2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644236" y="2160304"/>
            <a:ext cx="5196392" cy="2184830"/>
            <a:chOff x="5540290" y="2304463"/>
            <a:chExt cx="6326885" cy="2660147"/>
          </a:xfrm>
        </p:grpSpPr>
        <p:pic>
          <p:nvPicPr>
            <p:cNvPr id="24" name="scene3.mp4">
              <a:hlinkClick r:id="" action="ppaction://ole?verb=0"/>
              <a:extLst>
                <a:ext uri="{FF2B5EF4-FFF2-40B4-BE49-F238E27FC236}">
                  <a16:creationId xmlns:a16="http://schemas.microsoft.com/office/drawing/2014/main" id="{649C1FB9-0985-9034-BBB6-28AFDC8965B0}"/>
                </a:ext>
              </a:extLst>
            </p:cNvPr>
            <p:cNvPicPr>
              <a:picLocks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5540290" y="2328997"/>
              <a:ext cx="3001165" cy="2153845"/>
            </a:xfrm>
            <a:prstGeom prst="roundRect">
              <a:avLst>
                <a:gd name="adj" fmla="val 5439"/>
              </a:avLst>
            </a:prstGeom>
            <a:ln>
              <a:noFill/>
            </a:ln>
            <a:effectLst>
              <a:innerShdw blurRad="114300" dist="50800">
                <a:srgbClr val="000000">
                  <a:alpha val="0"/>
                </a:srgbClr>
              </a:innerShdw>
            </a:effectLst>
          </p:spPr>
        </p:pic>
        <p:pic>
          <p:nvPicPr>
            <p:cNvPr id="25" name="scene4">
              <a:hlinkClick r:id="" action="ppaction://media"/>
              <a:extLst>
                <a:ext uri="{FF2B5EF4-FFF2-40B4-BE49-F238E27FC236}">
                  <a16:creationId xmlns:a16="http://schemas.microsoft.com/office/drawing/2014/main" id="{7F44EB99-8CE9-9317-C604-38858E5F0761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8866280" y="2304463"/>
              <a:ext cx="3000895" cy="2176361"/>
            </a:xfrm>
            <a:prstGeom prst="roundRect">
              <a:avLst>
                <a:gd name="adj" fmla="val 5439"/>
              </a:avLst>
            </a:prstGeom>
            <a:ln>
              <a:noFill/>
            </a:ln>
            <a:effectLst>
              <a:innerShdw blurRad="114300" dist="50800">
                <a:srgbClr val="000000">
                  <a:alpha val="0"/>
                </a:srgbClr>
              </a:inn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181594-8EED-29A2-E8E2-693C20B44176}"/>
                </a:ext>
              </a:extLst>
            </p:cNvPr>
            <p:cNvSpPr txBox="1"/>
            <p:nvPr/>
          </p:nvSpPr>
          <p:spPr>
            <a:xfrm>
              <a:off x="6190213" y="4589875"/>
              <a:ext cx="5406318" cy="374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Straight stent                               BioMimics 3D stent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54A642-2328-1BE4-B2FB-EA3C05DAAEB6}"/>
              </a:ext>
            </a:extLst>
          </p:cNvPr>
          <p:cNvGrpSpPr/>
          <p:nvPr/>
        </p:nvGrpSpPr>
        <p:grpSpPr>
          <a:xfrm>
            <a:off x="636104" y="4571793"/>
            <a:ext cx="5435182" cy="1229219"/>
            <a:chOff x="1617435" y="2521670"/>
            <a:chExt cx="4776647" cy="132047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9DEAB2C-BBB4-A932-62F0-60E2B7AF3688}"/>
                </a:ext>
              </a:extLst>
            </p:cNvPr>
            <p:cNvSpPr/>
            <p:nvPr/>
          </p:nvSpPr>
          <p:spPr>
            <a:xfrm>
              <a:off x="1698902" y="2521670"/>
              <a:ext cx="3546504" cy="604951"/>
            </a:xfrm>
            <a:prstGeom prst="rect">
              <a:avLst/>
            </a:prstGeom>
          </p:spPr>
          <p:txBody>
            <a:bodyPr lIns="0" tIns="0" rIns="0" bIns="0" anchor="t" anchorCtr="0">
              <a:norm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i="0" u="none" strike="noStrike" kern="1200" cap="none" spc="300" normalizeH="0" baseline="0" noProof="0" dirty="0" err="1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BioMimetic</a:t>
              </a:r>
              <a:r>
                <a:rPr kumimoji="0" lang="en-GB" i="0" u="none" strike="noStrike" kern="1200" cap="none" spc="30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Design</a:t>
              </a:r>
              <a:r>
                <a:rPr kumimoji="0" lang="en-GB" sz="1600" i="0" u="none" strike="noStrike" kern="1200" cap="none" spc="300" normalizeH="0" baseline="3000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  <a:endParaRPr kumimoji="0" lang="en-GB" sz="1600" i="0" u="none" strike="noStrike" kern="1200" cap="none" spc="30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16FD9DB-3187-C8F8-7284-9141C688CDD7}"/>
                </a:ext>
              </a:extLst>
            </p:cNvPr>
            <p:cNvSpPr/>
            <p:nvPr/>
          </p:nvSpPr>
          <p:spPr>
            <a:xfrm>
              <a:off x="1617435" y="2863493"/>
              <a:ext cx="4776647" cy="978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100745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Mimics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natural movement of the femoropopliteal segment</a:t>
              </a:r>
            </a:p>
            <a:p>
              <a:pPr marL="0" marR="0" lvl="1" indent="0" algn="l" defTabSz="100745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Aids in reducing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localized trauma</a:t>
              </a:r>
            </a:p>
            <a:p>
              <a:pPr marL="0" marR="0" lvl="1" indent="0" algn="l" defTabSz="100745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Helps reduce risk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of stent fracture in dynamic artery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0EFBC10-968F-A801-41A4-1F60F2F82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015" y="5719596"/>
            <a:ext cx="7996238" cy="458845"/>
          </a:xfrm>
        </p:spPr>
        <p:txBody>
          <a:bodyPr/>
          <a:lstStyle/>
          <a:p>
            <a:pPr marL="228600" lvl="0" indent="-228600" defTabSz="914332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GB" sz="800" dirty="0"/>
              <a:t>Data on file at </a:t>
            </a:r>
            <a:r>
              <a:rPr lang="en-GB" sz="800" dirty="0" err="1"/>
              <a:t>Veryan</a:t>
            </a:r>
            <a:r>
              <a:rPr lang="en-GB" sz="800" dirty="0"/>
              <a:t> Medical</a:t>
            </a:r>
            <a:endParaRPr lang="en-US" sz="800" dirty="0"/>
          </a:p>
          <a:p>
            <a:pPr marL="228600" lvl="0" indent="-228600" defTabSz="914332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pt-BR" sz="800" dirty="0"/>
              <a:t>Murphy EA, </a:t>
            </a:r>
            <a:r>
              <a:rPr lang="en-GB" sz="800" dirty="0"/>
              <a:t>Cardiovascular Engineering and Technology 2012</a:t>
            </a:r>
            <a:r>
              <a:rPr lang="pt-BR" sz="800" i="1" dirty="0"/>
              <a:t> 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32891346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100000">
                <p:cTn id="4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5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B90EFE-A297-42CA-030E-2E9ECC8290EB}"/>
              </a:ext>
            </a:extLst>
          </p:cNvPr>
          <p:cNvSpPr/>
          <p:nvPr/>
        </p:nvSpPr>
        <p:spPr>
          <a:xfrm>
            <a:off x="0" y="1746422"/>
            <a:ext cx="12381053" cy="3292717"/>
          </a:xfrm>
          <a:prstGeom prst="rect">
            <a:avLst/>
          </a:prstGeom>
          <a:solidFill>
            <a:schemeClr val="bg2">
              <a:alpha val="36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sx="102000" sy="102000" algn="ctr" rotWithShape="0">
              <a:sysClr val="windowText" lastClr="000000"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95AFF2-4789-5858-50CC-5E778C328792}"/>
              </a:ext>
            </a:extLst>
          </p:cNvPr>
          <p:cNvSpPr txBox="1"/>
          <p:nvPr/>
        </p:nvSpPr>
        <p:spPr>
          <a:xfrm>
            <a:off x="6241344" y="5190093"/>
            <a:ext cx="197539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GB" sz="2000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1750+ </a:t>
            </a:r>
            <a:r>
              <a:rPr lang="en-GB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patients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0283F8-9A2E-ECEA-E893-3DCC2948F542}"/>
              </a:ext>
            </a:extLst>
          </p:cNvPr>
          <p:cNvSpPr txBox="1">
            <a:spLocks/>
          </p:cNvSpPr>
          <p:nvPr/>
        </p:nvSpPr>
        <p:spPr>
          <a:xfrm>
            <a:off x="636104" y="290627"/>
            <a:ext cx="11200913" cy="1285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dirty="0"/>
              <a:t>Mimics </a:t>
            </a:r>
            <a:r>
              <a:rPr lang="en-US" dirty="0">
                <a:solidFill>
                  <a:srgbClr val="242852"/>
                </a:solidFill>
              </a:rPr>
              <a:t>Clinical</a:t>
            </a:r>
            <a:r>
              <a:rPr lang="en-US" dirty="0"/>
              <a:t> Program </a:t>
            </a:r>
          </a:p>
          <a:p>
            <a:pPr defTabSz="914377">
              <a:defRPr/>
            </a:pPr>
            <a:r>
              <a:rPr lang="en-US" sz="2400" b="0" dirty="0"/>
              <a:t>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1988206"/>
            <a:ext cx="10919792" cy="26244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4FB95A0-EA08-D763-A353-D3B0B5872D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082" y="4266178"/>
            <a:ext cx="2205346" cy="1964548"/>
          </a:xfrm>
          <a:prstGeom prst="rect">
            <a:avLst/>
          </a:prstGeom>
          <a:effectLst>
            <a:outerShdw blurRad="279400" dist="38100" dir="16200000" rotWithShape="0">
              <a:srgbClr val="0D4E9D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70283F8-9A2E-ECEA-E893-3DCC2948F542}"/>
              </a:ext>
            </a:extLst>
          </p:cNvPr>
          <p:cNvSpPr txBox="1">
            <a:spLocks/>
          </p:cNvSpPr>
          <p:nvPr/>
        </p:nvSpPr>
        <p:spPr>
          <a:xfrm>
            <a:off x="636105" y="477795"/>
            <a:ext cx="8536470" cy="146894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dirty="0"/>
              <a:t>Mimics-3D Registry</a:t>
            </a:r>
          </a:p>
          <a:p>
            <a:pPr>
              <a:spcBef>
                <a:spcPts val="1351"/>
              </a:spcBef>
            </a:pPr>
            <a:r>
              <a:rPr lang="en-GB" sz="2200" b="0" dirty="0">
                <a:solidFill>
                  <a:srgbClr val="24285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 prospective, multicentre observational study to evaluate </a:t>
            </a:r>
            <a:r>
              <a:rPr lang="en-GB" sz="2200" b="0" dirty="0" err="1">
                <a:solidFill>
                  <a:srgbClr val="24285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BioMimics</a:t>
            </a:r>
            <a:r>
              <a:rPr lang="en-GB" sz="2200" b="0" dirty="0">
                <a:solidFill>
                  <a:srgbClr val="24285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3D stent in PAD in the real world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90EFE-A297-42CA-030E-2E9ECC8290EB}"/>
              </a:ext>
            </a:extLst>
          </p:cNvPr>
          <p:cNvSpPr/>
          <p:nvPr/>
        </p:nvSpPr>
        <p:spPr>
          <a:xfrm>
            <a:off x="0" y="2086577"/>
            <a:ext cx="12381053" cy="3389432"/>
          </a:xfrm>
          <a:prstGeom prst="rect">
            <a:avLst/>
          </a:prstGeom>
          <a:solidFill>
            <a:schemeClr val="bg2">
              <a:alpha val="36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42900" sx="102000" sy="102000" algn="ctr" rotWithShape="0">
              <a:sysClr val="windowText" lastClr="000000"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009" y="1960846"/>
            <a:ext cx="7484522" cy="38045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6FD9DB-3187-C8F8-7284-9141C688CDD7}"/>
              </a:ext>
            </a:extLst>
          </p:cNvPr>
          <p:cNvSpPr/>
          <p:nvPr/>
        </p:nvSpPr>
        <p:spPr>
          <a:xfrm>
            <a:off x="636105" y="2301361"/>
            <a:ext cx="41229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24285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PI: Michael Lichtenberg</a:t>
            </a:r>
            <a:endParaRPr lang="en-GB" sz="2000" dirty="0">
              <a:solidFill>
                <a:srgbClr val="24285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24285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23 Investigational sites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24285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507 patients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srgbClr val="24285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Independent Clinical Event Committee (</a:t>
            </a:r>
            <a:r>
              <a:rPr lang="en-GB" sz="2000" dirty="0">
                <a:solidFill>
                  <a:srgbClr val="242852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adjudication)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srgbClr val="242852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3-year follow up</a:t>
            </a:r>
            <a:endParaRPr lang="en-US" sz="2000" dirty="0">
              <a:solidFill>
                <a:srgbClr val="24285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DEAB2C-BBB4-A932-62F0-60E2B7AF3688}"/>
              </a:ext>
            </a:extLst>
          </p:cNvPr>
          <p:cNvSpPr/>
          <p:nvPr/>
        </p:nvSpPr>
        <p:spPr>
          <a:xfrm>
            <a:off x="745278" y="4829022"/>
            <a:ext cx="3587731" cy="96573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242852"/>
                </a:solidFill>
              </a:rPr>
              <a:t>CLTI present in 24% </a:t>
            </a:r>
            <a:br>
              <a:rPr lang="en-US" sz="2400" dirty="0">
                <a:solidFill>
                  <a:srgbClr val="242852"/>
                </a:solidFill>
              </a:rPr>
            </a:br>
            <a:r>
              <a:rPr lang="en-US" sz="2400" dirty="0">
                <a:solidFill>
                  <a:srgbClr val="242852"/>
                </a:solidFill>
              </a:rPr>
              <a:t>of enrolled subjects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1AB569A-24E8-4AF9-B945-60FA2BB2BC53}"/>
              </a:ext>
            </a:extLst>
          </p:cNvPr>
          <p:cNvSpPr txBox="1">
            <a:spLocks/>
          </p:cNvSpPr>
          <p:nvPr/>
        </p:nvSpPr>
        <p:spPr>
          <a:xfrm>
            <a:off x="207366" y="5978507"/>
            <a:ext cx="2620108" cy="214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Data on file at </a:t>
            </a:r>
            <a:r>
              <a:rPr kumimoji="0" lang="en-GB" sz="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Veryan</a:t>
            </a:r>
            <a:r>
              <a:rPr kumimoji="0" lang="en-GB" sz="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Medical</a:t>
            </a: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03A04D19-145D-43F7-933E-62ECAB7F88AD}"/>
              </a:ext>
            </a:extLst>
          </p:cNvPr>
          <p:cNvSpPr/>
          <p:nvPr/>
        </p:nvSpPr>
        <p:spPr>
          <a:xfrm>
            <a:off x="6982691" y="4858348"/>
            <a:ext cx="4910417" cy="90708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261297-CFBB-2448-BAA1-9DAD3D4A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519926"/>
            <a:ext cx="6533777" cy="1124011"/>
          </a:xfrm>
        </p:spPr>
        <p:txBody>
          <a:bodyPr/>
          <a:lstStyle/>
          <a:p>
            <a:r>
              <a:rPr lang="en-US" sz="3200" dirty="0"/>
              <a:t>Subgroup analysis of outcomes in TASC D Lesions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C63D85-FB79-A74C-A73E-74A136D2E4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C30B13-0197-B346-BF97-3ED25BE841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4539" y="1911927"/>
            <a:ext cx="8208200" cy="3798591"/>
          </a:xfrm>
        </p:spPr>
        <p:txBody>
          <a:bodyPr>
            <a:normAutofit/>
          </a:bodyPr>
          <a:lstStyle/>
          <a:p>
            <a:r>
              <a:rPr lang="en-US" sz="2400" dirty="0"/>
              <a:t>As part of the 3-year follow up, a separate analysis was conducted to determine:</a:t>
            </a:r>
          </a:p>
          <a:p>
            <a:pPr marL="697194" lvl="1" indent="-457200"/>
            <a:r>
              <a:rPr lang="en-US" sz="2400" dirty="0"/>
              <a:t>Overall prevalence of TASC D lesions </a:t>
            </a:r>
          </a:p>
          <a:p>
            <a:pPr marL="697194" lvl="1" indent="-457200"/>
            <a:r>
              <a:rPr lang="en-US" sz="2400" dirty="0"/>
              <a:t>Impact on primary patency</a:t>
            </a:r>
          </a:p>
          <a:p>
            <a:pPr marL="697194" lvl="1" indent="-457200"/>
            <a:r>
              <a:rPr lang="en-US" sz="2400" dirty="0"/>
              <a:t>Impact on freedom from clinically-driven TLR </a:t>
            </a:r>
          </a:p>
          <a:p>
            <a:pPr marL="697194" lvl="1" indent="-457200"/>
            <a:r>
              <a:rPr lang="en-US" sz="2400" dirty="0"/>
              <a:t>Freedom from stent fracture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1ABDD-33E8-D7BA-730D-923BCDB98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30846" flipH="1">
            <a:off x="7858896" y="1784278"/>
            <a:ext cx="3998100" cy="405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1AB569A-24E8-4AF9-B945-60FA2BB2BC53}"/>
              </a:ext>
            </a:extLst>
          </p:cNvPr>
          <p:cNvSpPr txBox="1">
            <a:spLocks/>
          </p:cNvSpPr>
          <p:nvPr/>
        </p:nvSpPr>
        <p:spPr>
          <a:xfrm>
            <a:off x="207366" y="5978507"/>
            <a:ext cx="2620108" cy="214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Data on file at Veryan Medical</a:t>
            </a:r>
          </a:p>
        </p:txBody>
      </p:sp>
    </p:spTree>
    <p:extLst>
      <p:ext uri="{BB962C8B-B14F-4D97-AF65-F5344CB8AC3E}">
        <p14:creationId xmlns:p14="http://schemas.microsoft.com/office/powerpoint/2010/main" val="340065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VIVA">
      <a:dk1>
        <a:srgbClr val="2A3B8E"/>
      </a:dk1>
      <a:lt1>
        <a:sysClr val="window" lastClr="FFFFFF"/>
      </a:lt1>
      <a:dk2>
        <a:srgbClr val="242852"/>
      </a:dk2>
      <a:lt2>
        <a:srgbClr val="FFFFFF"/>
      </a:lt2>
      <a:accent1>
        <a:srgbClr val="4F3EB8"/>
      </a:accent1>
      <a:accent2>
        <a:srgbClr val="C86040"/>
      </a:accent2>
      <a:accent3>
        <a:srgbClr val="297FD5"/>
      </a:accent3>
      <a:accent4>
        <a:srgbClr val="E1AE1F"/>
      </a:accent4>
      <a:accent5>
        <a:srgbClr val="5AA2AE"/>
      </a:accent5>
      <a:accent6>
        <a:srgbClr val="FF000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4C67F003-7F2E-4B6A-9B71-F3B93D79D88D}" vid="{EF6B324B-F653-4B1C-A299-B9E0BE520C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7863cdd-6ce6-4e45-87ec-ad95804ddc93">DJ45ZNFCPKMD-561489882-20755</_dlc_DocId>
    <_dlc_DocIdUrl xmlns="b7863cdd-6ce6-4e45-87ec-ad95804ddc93">
      <Url>https://veryanmed.sharepoint.com/Commercial/_layouts/15/DocIdRedir.aspx?ID=DJ45ZNFCPKMD-561489882-20755</Url>
      <Description>DJ45ZNFCPKMD-561489882-20755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209FB94B30D46BB526986D28AD1D4" ma:contentTypeVersion="14" ma:contentTypeDescription="Create a new document." ma:contentTypeScope="" ma:versionID="6351afcd78c1885d3a4da4af9da0575f">
  <xsd:schema xmlns:xsd="http://www.w3.org/2001/XMLSchema" xmlns:xs="http://www.w3.org/2001/XMLSchema" xmlns:p="http://schemas.microsoft.com/office/2006/metadata/properties" xmlns:ns2="b7863cdd-6ce6-4e45-87ec-ad95804ddc93" xmlns:ns3="205864fe-f168-40af-a463-8dfcda9951fc" targetNamespace="http://schemas.microsoft.com/office/2006/metadata/properties" ma:root="true" ma:fieldsID="8615a8a11a2231bca84b63b245240258" ns2:_="" ns3:_="">
    <xsd:import namespace="b7863cdd-6ce6-4e45-87ec-ad95804ddc93"/>
    <xsd:import namespace="205864fe-f168-40af-a463-8dfcda9951f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863cdd-6ce6-4e45-87ec-ad95804ddc9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864fe-f168-40af-a463-8dfcda9951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E15BD84-4C53-41EF-865E-4ECF4CDBF636}">
  <ds:schemaRefs>
    <ds:schemaRef ds:uri="http://schemas.microsoft.com/office/2006/metadata/properties"/>
    <ds:schemaRef ds:uri="http://schemas.microsoft.com/office/infopath/2007/PartnerControls"/>
    <ds:schemaRef ds:uri="b7863cdd-6ce6-4e45-87ec-ad95804ddc93"/>
  </ds:schemaRefs>
</ds:datastoreItem>
</file>

<file path=customXml/itemProps2.xml><?xml version="1.0" encoding="utf-8"?>
<ds:datastoreItem xmlns:ds="http://schemas.openxmlformats.org/officeDocument/2006/customXml" ds:itemID="{499B266E-8ADF-4F88-B2EC-DB26EAC62B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EE2B25-E8AC-43BA-9295-5B7404F15B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863cdd-6ce6-4e45-87ec-ad95804ddc93"/>
    <ds:schemaRef ds:uri="205864fe-f168-40af-a463-8dfcda9951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91D88AC-A915-40F3-BDB9-2531CEDE22A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</TotalTime>
  <Words>930</Words>
  <Application>Microsoft Office PowerPoint</Application>
  <PresentationFormat>Widescreen</PresentationFormat>
  <Paragraphs>116</Paragraphs>
  <Slides>13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System Font</vt:lpstr>
      <vt:lpstr>Office Theme</vt:lpstr>
      <vt:lpstr>Compelling 36-Month Outcomes  for the  BioMimics 3D Stent in TASC-D Lesions </vt:lpstr>
      <vt:lpstr>TASC D Lesions in Clinical Practice</vt:lpstr>
      <vt:lpstr>Surgical Bypass – The Gold Standard</vt:lpstr>
      <vt:lpstr>Endovascular First Approach</vt:lpstr>
      <vt:lpstr>PowerPoint Presentation</vt:lpstr>
      <vt:lpstr>PowerPoint Presentation</vt:lpstr>
      <vt:lpstr>PowerPoint Presentation</vt:lpstr>
      <vt:lpstr>PowerPoint Presentation</vt:lpstr>
      <vt:lpstr>Subgroup analysis of outcomes in TASC D Lesions</vt:lpstr>
      <vt:lpstr>PowerPoint Presentation</vt:lpstr>
      <vt:lpstr>Results KM Estimate of Freedom from Loss of Primary Patency</vt:lpstr>
      <vt:lpstr>Results KM Estimate of Freedom from Clinically-Driven TLR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Set-Up</dc:title>
  <dc:creator>Eileen Wagner</dc:creator>
  <cp:lastModifiedBy>Jason Marsh</cp:lastModifiedBy>
  <cp:revision>84</cp:revision>
  <dcterms:created xsi:type="dcterms:W3CDTF">2019-04-02T21:42:34Z</dcterms:created>
  <dcterms:modified xsi:type="dcterms:W3CDTF">2023-11-28T17:07:09Z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0x0101007C1209FB94B30D46BB526986D28AD1D4</vt:lpwstr>
  </property>
  <property fmtid="{D5CDD505-2E9C-101B-9397-08002B2CF9AE}" pid="3" name="_dlc_DocIdItemGuid">
    <vt:lpwstr>50ed5611-f47d-41ee-a7e1-40e4c154c1a9</vt:lpwstr>
  </property>
</Properties>
</file>