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comments/modernComment_3EA_D370B91B.xml" ContentType="application/vnd.ms-powerpoint.comments+xml"/>
  <Override PartName="/ppt/notesSlides/notesSlide11.xml" ContentType="application/vnd.openxmlformats-officedocument.presentationml.notesSlide+xml"/>
  <Override PartName="/ppt/comments/modernComment_913_ED151464.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07" r:id="rId5"/>
  </p:sldMasterIdLst>
  <p:notesMasterIdLst>
    <p:notesMasterId r:id="rId52"/>
  </p:notesMasterIdLst>
  <p:handoutMasterIdLst>
    <p:handoutMasterId r:id="rId53"/>
  </p:handoutMasterIdLst>
  <p:sldIdLst>
    <p:sldId id="2259" r:id="rId6"/>
    <p:sldId id="1907" r:id="rId7"/>
    <p:sldId id="343" r:id="rId8"/>
    <p:sldId id="1947" r:id="rId9"/>
    <p:sldId id="2260" r:id="rId10"/>
    <p:sldId id="2257" r:id="rId11"/>
    <p:sldId id="278" r:id="rId12"/>
    <p:sldId id="279" r:id="rId13"/>
    <p:sldId id="280" r:id="rId14"/>
    <p:sldId id="281" r:id="rId15"/>
    <p:sldId id="282" r:id="rId16"/>
    <p:sldId id="283" r:id="rId17"/>
    <p:sldId id="284" r:id="rId18"/>
    <p:sldId id="2262" r:id="rId19"/>
    <p:sldId id="256" r:id="rId20"/>
    <p:sldId id="257" r:id="rId21"/>
    <p:sldId id="258" r:id="rId22"/>
    <p:sldId id="259" r:id="rId23"/>
    <p:sldId id="260" r:id="rId24"/>
    <p:sldId id="261" r:id="rId25"/>
    <p:sldId id="262" r:id="rId26"/>
    <p:sldId id="263" r:id="rId27"/>
    <p:sldId id="2253" r:id="rId28"/>
    <p:sldId id="2254" r:id="rId29"/>
    <p:sldId id="2255" r:id="rId30"/>
    <p:sldId id="2256" r:id="rId31"/>
    <p:sldId id="268" r:id="rId32"/>
    <p:sldId id="269" r:id="rId33"/>
    <p:sldId id="1003" r:id="rId34"/>
    <p:sldId id="1004" r:id="rId35"/>
    <p:sldId id="313" r:id="rId36"/>
    <p:sldId id="2265" r:id="rId37"/>
    <p:sldId id="1955" r:id="rId38"/>
    <p:sldId id="1954" r:id="rId39"/>
    <p:sldId id="1953" r:id="rId40"/>
    <p:sldId id="1951" r:id="rId41"/>
    <p:sldId id="1957" r:id="rId42"/>
    <p:sldId id="1943" r:id="rId43"/>
    <p:sldId id="2321" r:id="rId44"/>
    <p:sldId id="1002" r:id="rId45"/>
    <p:sldId id="2322" r:id="rId46"/>
    <p:sldId id="2323" r:id="rId47"/>
    <p:sldId id="2324" r:id="rId48"/>
    <p:sldId id="2325" r:id="rId49"/>
    <p:sldId id="3481" r:id="rId50"/>
    <p:sldId id="1956"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7A7F1E-7D6D-D794-E8CD-9B8BAFFEB4C3}" name="Vanessa Lee" initials="VL" userId="S::vanessa.lee@veryanmed.com::d974803c-22ef-4e42-9f8b-11ddefdf48e8" providerId="AD"/>
  <p188:author id="{17AC9F2D-7A87-8C9B-CD60-8484BAC7ECB7}" name="Leona Moylan" initials="LM" userId="S::Leona.Moylan@veryanmed.com::3f201d8e-58a4-444e-a34c-3666178bfd0d" providerId="AD"/>
  <p188:author id="{17B8364E-B4C1-01F4-7E11-7FB5D40E5AE8}" name="Brian Chambless" initials="BC" userId="S::brian.chambless@veryanmed.com::9adc511e-18c4-4941-8739-86b77c1cf2c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ona Moylan" initials="LM" lastIdx="11" clrIdx="0">
    <p:extLst>
      <p:ext uri="{19B8F6BF-5375-455C-9EA6-DF929625EA0E}">
        <p15:presenceInfo xmlns:p15="http://schemas.microsoft.com/office/powerpoint/2012/main" userId="S::leona.moylan@veryanmed.com::3f201d8e-58a4-444e-a34c-3666178bfd0d" providerId="AD"/>
      </p:ext>
    </p:extLst>
  </p:cmAuthor>
  <p:cmAuthor id="2" name="Vanessa Lee" initials="VL" lastIdx="11" clrIdx="1">
    <p:extLst>
      <p:ext uri="{19B8F6BF-5375-455C-9EA6-DF929625EA0E}">
        <p15:presenceInfo xmlns:p15="http://schemas.microsoft.com/office/powerpoint/2012/main" userId="S::vanessa.lee@veryanmed.com::d974803c-22ef-4e42-9f8b-11ddefdf48e8" providerId="AD"/>
      </p:ext>
    </p:extLst>
  </p:cmAuthor>
  <p:cmAuthor id="3" name="Nick Yeo" initials="NY" lastIdx="7" clrIdx="2">
    <p:extLst>
      <p:ext uri="{19B8F6BF-5375-455C-9EA6-DF929625EA0E}">
        <p15:presenceInfo xmlns:p15="http://schemas.microsoft.com/office/powerpoint/2012/main" userId="S::nick.yeo@veryanmed.com::4e664249-1222-433c-a086-5fb05522ba5b" providerId="AD"/>
      </p:ext>
    </p:extLst>
  </p:cmAuthor>
  <p:cmAuthor id="4" name="Rob Eyers" initials="RE" lastIdx="8" clrIdx="3">
    <p:extLst>
      <p:ext uri="{19B8F6BF-5375-455C-9EA6-DF929625EA0E}">
        <p15:presenceInfo xmlns:p15="http://schemas.microsoft.com/office/powerpoint/2012/main" userId="S::rob.eyers@veryanmed.com::6124c464-d2cc-475e-b5f7-3ec5ecf98c26" providerId="AD"/>
      </p:ext>
    </p:extLst>
  </p:cmAuthor>
  <p:cmAuthor id="5" name="Judy Calt" initials="JC" lastIdx="1" clrIdx="4">
    <p:extLst>
      <p:ext uri="{19B8F6BF-5375-455C-9EA6-DF929625EA0E}">
        <p15:presenceInfo xmlns:p15="http://schemas.microsoft.com/office/powerpoint/2012/main" userId="S::judy.calt@veryanmed.com::5b74602d-d0b7-41de-b5e5-faa98b96ff05" providerId="AD"/>
      </p:ext>
    </p:extLst>
  </p:cmAuthor>
  <p:cmAuthor id="6" name="Myriam Stieler" initials="MS" lastIdx="8" clrIdx="5">
    <p:extLst>
      <p:ext uri="{19B8F6BF-5375-455C-9EA6-DF929625EA0E}">
        <p15:presenceInfo xmlns:p15="http://schemas.microsoft.com/office/powerpoint/2012/main" userId="S::myriam.stieler@veryanmed.com::d95497ac-a7e0-4d95-b789-3d06019f66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a:srgbClr val="2A6AB2"/>
    <a:srgbClr val="143B87"/>
    <a:srgbClr val="036CB5"/>
    <a:srgbClr val="AFC0E1"/>
    <a:srgbClr val="B3BF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71C23C-A78F-4896-B60B-507714978256}" v="10" dt="2022-09-15T12:08:39.6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67" d="100"/>
          <a:sy n="67" d="100"/>
        </p:scale>
        <p:origin x="648" y="40"/>
      </p:cViewPr>
      <p:guideLst/>
    </p:cSldViewPr>
  </p:slideViewPr>
  <p:notesTextViewPr>
    <p:cViewPr>
      <p:scale>
        <a:sx n="1" d="1"/>
        <a:sy n="1" d="1"/>
      </p:scale>
      <p:origin x="0" y="0"/>
    </p:cViewPr>
  </p:notesTextViewPr>
  <p:sorterViewPr>
    <p:cViewPr varScale="1">
      <p:scale>
        <a:sx n="1" d="1"/>
        <a:sy n="1" d="1"/>
      </p:scale>
      <p:origin x="0" y="-1671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60"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1yr</c:v>
                </c:pt>
              </c:strCache>
            </c:strRef>
          </c:tx>
          <c:spPr>
            <a:solidFill>
              <a:schemeClr val="accent1"/>
            </a:solidFill>
            <a:ln>
              <a:noFill/>
            </a:ln>
            <a:effectLst/>
          </c:spPr>
          <c:invertIfNegative val="0"/>
          <c:cat>
            <c:strRef>
              <c:f>Sheet1!$A$2:$A$7</c:f>
              <c:strCache>
                <c:ptCount val="6"/>
                <c:pt idx="0">
                  <c:v>MIMICS-RCT</c:v>
                </c:pt>
                <c:pt idx="1">
                  <c:v>MIMICS-2  </c:v>
                </c:pt>
                <c:pt idx="2">
                  <c:v>MIMICS-3D</c:v>
                </c:pt>
                <c:pt idx="3">
                  <c:v>Superb </c:v>
                </c:pt>
                <c:pt idx="4">
                  <c:v>Imperial</c:v>
                </c:pt>
                <c:pt idx="5">
                  <c:v>Imperial</c:v>
                </c:pt>
              </c:strCache>
            </c:strRef>
          </c:cat>
          <c:val>
            <c:numRef>
              <c:f>Sheet1!$B$2:$B$7</c:f>
              <c:numCache>
                <c:formatCode>General</c:formatCode>
                <c:ptCount val="6"/>
                <c:pt idx="0">
                  <c:v>91</c:v>
                </c:pt>
                <c:pt idx="1">
                  <c:v>89</c:v>
                </c:pt>
                <c:pt idx="2">
                  <c:v>90</c:v>
                </c:pt>
                <c:pt idx="3">
                  <c:v>89</c:v>
                </c:pt>
                <c:pt idx="4">
                  <c:v>95</c:v>
                </c:pt>
                <c:pt idx="5">
                  <c:v>91</c:v>
                </c:pt>
              </c:numCache>
            </c:numRef>
          </c:val>
          <c:extLst>
            <c:ext xmlns:c16="http://schemas.microsoft.com/office/drawing/2014/chart" uri="{C3380CC4-5D6E-409C-BE32-E72D297353CC}">
              <c16:uniqueId val="{00000000-4C2C-E542-9BE3-ADEF8402206C}"/>
            </c:ext>
          </c:extLst>
        </c:ser>
        <c:ser>
          <c:idx val="1"/>
          <c:order val="1"/>
          <c:tx>
            <c:strRef>
              <c:f>Sheet1!$C$1</c:f>
              <c:strCache>
                <c:ptCount val="1"/>
                <c:pt idx="0">
                  <c:v>2yr</c:v>
                </c:pt>
              </c:strCache>
            </c:strRef>
          </c:tx>
          <c:spPr>
            <a:solidFill>
              <a:schemeClr val="accent3"/>
            </a:solidFill>
            <a:ln>
              <a:noFill/>
            </a:ln>
            <a:effectLst/>
          </c:spPr>
          <c:invertIfNegative val="0"/>
          <c:cat>
            <c:strRef>
              <c:f>Sheet1!$A$2:$A$7</c:f>
              <c:strCache>
                <c:ptCount val="6"/>
                <c:pt idx="0">
                  <c:v>MIMICS-RCT</c:v>
                </c:pt>
                <c:pt idx="1">
                  <c:v>MIMICS-2  </c:v>
                </c:pt>
                <c:pt idx="2">
                  <c:v>MIMICS-3D</c:v>
                </c:pt>
                <c:pt idx="3">
                  <c:v>Superb </c:v>
                </c:pt>
                <c:pt idx="4">
                  <c:v>Imperial</c:v>
                </c:pt>
                <c:pt idx="5">
                  <c:v>Imperial</c:v>
                </c:pt>
              </c:strCache>
            </c:strRef>
          </c:cat>
          <c:val>
            <c:numRef>
              <c:f>Sheet1!$C$2:$C$7</c:f>
              <c:numCache>
                <c:formatCode>General</c:formatCode>
                <c:ptCount val="6"/>
                <c:pt idx="0">
                  <c:v>91</c:v>
                </c:pt>
                <c:pt idx="1">
                  <c:v>84</c:v>
                </c:pt>
                <c:pt idx="2">
                  <c:v>82</c:v>
                </c:pt>
                <c:pt idx="3">
                  <c:v>84</c:v>
                </c:pt>
                <c:pt idx="4">
                  <c:v>87</c:v>
                </c:pt>
                <c:pt idx="5">
                  <c:v>79</c:v>
                </c:pt>
              </c:numCache>
            </c:numRef>
          </c:val>
          <c:extLst>
            <c:ext xmlns:c16="http://schemas.microsoft.com/office/drawing/2014/chart" uri="{C3380CC4-5D6E-409C-BE32-E72D297353CC}">
              <c16:uniqueId val="{00000001-4C2C-E542-9BE3-ADEF8402206C}"/>
            </c:ext>
          </c:extLst>
        </c:ser>
        <c:ser>
          <c:idx val="2"/>
          <c:order val="2"/>
          <c:tx>
            <c:strRef>
              <c:f>Sheet1!$D$1</c:f>
              <c:strCache>
                <c:ptCount val="1"/>
                <c:pt idx="0">
                  <c:v>3yr</c:v>
                </c:pt>
              </c:strCache>
            </c:strRef>
          </c:tx>
          <c:spPr>
            <a:solidFill>
              <a:schemeClr val="accent5"/>
            </a:solidFill>
            <a:ln>
              <a:noFill/>
            </a:ln>
            <a:effectLst/>
          </c:spPr>
          <c:invertIfNegative val="0"/>
          <c:cat>
            <c:strRef>
              <c:f>Sheet1!$A$2:$A$7</c:f>
              <c:strCache>
                <c:ptCount val="6"/>
                <c:pt idx="0">
                  <c:v>MIMICS-RCT</c:v>
                </c:pt>
                <c:pt idx="1">
                  <c:v>MIMICS-2  </c:v>
                </c:pt>
                <c:pt idx="2">
                  <c:v>MIMICS-3D</c:v>
                </c:pt>
                <c:pt idx="3">
                  <c:v>Superb </c:v>
                </c:pt>
                <c:pt idx="4">
                  <c:v>Imperial</c:v>
                </c:pt>
                <c:pt idx="5">
                  <c:v>Imperial</c:v>
                </c:pt>
              </c:strCache>
            </c:strRef>
          </c:cat>
          <c:val>
            <c:numRef>
              <c:f>Sheet1!$D$2:$D$7</c:f>
              <c:numCache>
                <c:formatCode>General</c:formatCode>
                <c:ptCount val="6"/>
                <c:pt idx="1">
                  <c:v>81</c:v>
                </c:pt>
                <c:pt idx="2">
                  <c:v>78</c:v>
                </c:pt>
                <c:pt idx="3">
                  <c:v>82</c:v>
                </c:pt>
              </c:numCache>
            </c:numRef>
          </c:val>
          <c:extLst>
            <c:ext xmlns:c16="http://schemas.microsoft.com/office/drawing/2014/chart" uri="{C3380CC4-5D6E-409C-BE32-E72D297353CC}">
              <c16:uniqueId val="{00000002-4C2C-E542-9BE3-ADEF8402206C}"/>
            </c:ext>
          </c:extLst>
        </c:ser>
        <c:dLbls>
          <c:showLegendKey val="0"/>
          <c:showVal val="0"/>
          <c:showCatName val="0"/>
          <c:showSerName val="0"/>
          <c:showPercent val="0"/>
          <c:showBubbleSize val="0"/>
        </c:dLbls>
        <c:gapWidth val="219"/>
        <c:overlap val="-27"/>
        <c:axId val="805304704"/>
        <c:axId val="912018144"/>
      </c:barChart>
      <c:lineChart>
        <c:grouping val="stacked"/>
        <c:varyColors val="0"/>
        <c:ser>
          <c:idx val="3"/>
          <c:order val="3"/>
          <c:tx>
            <c:strRef>
              <c:f>Sheet1!$E$1</c:f>
              <c:strCache>
                <c:ptCount val="1"/>
                <c:pt idx="0">
                  <c:v>Avg LL</c:v>
                </c:pt>
              </c:strCache>
            </c:strRef>
          </c:tx>
          <c:spPr>
            <a:ln w="25400" cap="rnd">
              <a:noFill/>
              <a:round/>
            </a:ln>
            <a:effectLst/>
          </c:spPr>
          <c:marker>
            <c:symbol val="circle"/>
            <c:size val="5"/>
            <c:spPr>
              <a:noFill/>
              <a:ln w="9525">
                <a:noFill/>
              </a:ln>
              <a:effectLst/>
            </c:spPr>
          </c:marker>
          <c:cat>
            <c:strRef>
              <c:f>Sheet1!$A$2:$A$7</c:f>
              <c:strCache>
                <c:ptCount val="6"/>
                <c:pt idx="0">
                  <c:v>MIMICS-RCT</c:v>
                </c:pt>
                <c:pt idx="1">
                  <c:v>MIMICS-2  </c:v>
                </c:pt>
                <c:pt idx="2">
                  <c:v>MIMICS-3D</c:v>
                </c:pt>
                <c:pt idx="3">
                  <c:v>Superb </c:v>
                </c:pt>
                <c:pt idx="4">
                  <c:v>Imperial</c:v>
                </c:pt>
                <c:pt idx="5">
                  <c:v>Imperial</c:v>
                </c:pt>
              </c:strCache>
            </c:strRef>
          </c:cat>
          <c:val>
            <c:numRef>
              <c:f>Sheet1!$E$2:$E$7</c:f>
              <c:numCache>
                <c:formatCode>General</c:formatCode>
                <c:ptCount val="6"/>
                <c:pt idx="0">
                  <c:v>6.6</c:v>
                </c:pt>
                <c:pt idx="1">
                  <c:v>8.1</c:v>
                </c:pt>
                <c:pt idx="2">
                  <c:v>12.6</c:v>
                </c:pt>
                <c:pt idx="3">
                  <c:v>7.8</c:v>
                </c:pt>
                <c:pt idx="4">
                  <c:v>8.6</c:v>
                </c:pt>
                <c:pt idx="5">
                  <c:v>8.1</c:v>
                </c:pt>
              </c:numCache>
            </c:numRef>
          </c:val>
          <c:smooth val="0"/>
          <c:extLst>
            <c:ext xmlns:c16="http://schemas.microsoft.com/office/drawing/2014/chart" uri="{C3380CC4-5D6E-409C-BE32-E72D297353CC}">
              <c16:uniqueId val="{00000003-4C2C-E542-9BE3-ADEF8402206C}"/>
            </c:ext>
          </c:extLst>
        </c:ser>
        <c:dLbls>
          <c:showLegendKey val="0"/>
          <c:showVal val="0"/>
          <c:showCatName val="0"/>
          <c:showSerName val="0"/>
          <c:showPercent val="0"/>
          <c:showBubbleSize val="0"/>
        </c:dLbls>
        <c:marker val="1"/>
        <c:smooth val="0"/>
        <c:axId val="87539520"/>
        <c:axId val="87537440"/>
      </c:lineChart>
      <c:catAx>
        <c:axId val="805304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venir Next LT Pro" panose="020B0504020202020204" pitchFamily="34" charset="0"/>
                <a:ea typeface="+mn-ea"/>
                <a:cs typeface="+mn-cs"/>
              </a:defRPr>
            </a:pPr>
            <a:endParaRPr lang="en-US"/>
          </a:p>
        </c:txPr>
        <c:crossAx val="912018144"/>
        <c:crosses val="autoZero"/>
        <c:auto val="1"/>
        <c:lblAlgn val="ctr"/>
        <c:lblOffset val="100"/>
        <c:noMultiLvlLbl val="0"/>
      </c:catAx>
      <c:valAx>
        <c:axId val="912018144"/>
        <c:scaling>
          <c:orientation val="minMax"/>
          <c:max val="1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rgbClr val="2F5597"/>
                    </a:solidFill>
                    <a:latin typeface="Avenir Next LT Pro" panose="020B0504020202020204" pitchFamily="34" charset="0"/>
                    <a:ea typeface="+mn-ea"/>
                    <a:cs typeface="+mn-cs"/>
                  </a:defRPr>
                </a:pPr>
                <a:r>
                  <a:rPr lang="en-US" sz="2000" b="0">
                    <a:solidFill>
                      <a:srgbClr val="2F5597"/>
                    </a:solidFill>
                  </a:rPr>
                  <a:t>Freedom from CDTLR</a:t>
                </a:r>
              </a:p>
            </c:rich>
          </c:tx>
          <c:overlay val="0"/>
          <c:spPr>
            <a:noFill/>
            <a:ln>
              <a:noFill/>
            </a:ln>
            <a:effectLst/>
          </c:spPr>
          <c:txPr>
            <a:bodyPr rot="-5400000" spcFirstLastPara="1" vertOverflow="ellipsis" vert="horz" wrap="square" anchor="ctr" anchorCtr="1"/>
            <a:lstStyle/>
            <a:p>
              <a:pPr>
                <a:defRPr sz="2000" b="0" i="0" u="none" strike="noStrike" kern="1200" baseline="0">
                  <a:solidFill>
                    <a:srgbClr val="2F5597"/>
                  </a:solidFill>
                  <a:latin typeface="Avenir Next LT Pro" panose="020B0504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venir Next LT Pro" panose="020B0504020202020204" pitchFamily="34" charset="0"/>
                <a:ea typeface="+mn-ea"/>
                <a:cs typeface="+mn-cs"/>
              </a:defRPr>
            </a:pPr>
            <a:endParaRPr lang="en-US"/>
          </a:p>
        </c:txPr>
        <c:crossAx val="805304704"/>
        <c:crosses val="autoZero"/>
        <c:crossBetween val="between"/>
      </c:valAx>
      <c:valAx>
        <c:axId val="87537440"/>
        <c:scaling>
          <c:orientation val="minMax"/>
        </c:scaling>
        <c:delete val="0"/>
        <c:axPos val="r"/>
        <c:title>
          <c:tx>
            <c:rich>
              <a:bodyPr rot="-5400000" spcFirstLastPara="1" vertOverflow="ellipsis" vert="horz" wrap="square" anchor="ctr" anchorCtr="1"/>
              <a:lstStyle/>
              <a:p>
                <a:pPr>
                  <a:defRPr sz="2000" b="0" i="0" u="none" strike="noStrike" kern="1200" baseline="0">
                    <a:solidFill>
                      <a:srgbClr val="C00000"/>
                    </a:solidFill>
                    <a:latin typeface="Avenir Next LT Pro" panose="020B0504020202020204" pitchFamily="34" charset="0"/>
                    <a:ea typeface="+mn-ea"/>
                    <a:cs typeface="+mn-cs"/>
                  </a:defRPr>
                </a:pPr>
                <a:r>
                  <a:rPr lang="en-US" sz="2000">
                    <a:solidFill>
                      <a:srgbClr val="C00000"/>
                    </a:solidFill>
                  </a:rPr>
                  <a:t>Avg Lesion Length (cm)</a:t>
                </a:r>
              </a:p>
            </c:rich>
          </c:tx>
          <c:overlay val="0"/>
          <c:spPr>
            <a:noFill/>
            <a:ln>
              <a:noFill/>
            </a:ln>
            <a:effectLst/>
          </c:spPr>
          <c:txPr>
            <a:bodyPr rot="-5400000" spcFirstLastPara="1" vertOverflow="ellipsis" vert="horz" wrap="square" anchor="ctr" anchorCtr="1"/>
            <a:lstStyle/>
            <a:p>
              <a:pPr>
                <a:defRPr sz="2000" b="0" i="0" u="none" strike="noStrike" kern="1200" baseline="0">
                  <a:solidFill>
                    <a:srgbClr val="C00000"/>
                  </a:solidFill>
                  <a:latin typeface="Avenir Next LT Pro" panose="020B0504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venir Next LT Pro" panose="020B0504020202020204" pitchFamily="34" charset="0"/>
                <a:ea typeface="+mn-ea"/>
                <a:cs typeface="+mn-cs"/>
              </a:defRPr>
            </a:pPr>
            <a:endParaRPr lang="en-US"/>
          </a:p>
        </c:txPr>
        <c:crossAx val="87539520"/>
        <c:crosses val="max"/>
        <c:crossBetween val="between"/>
      </c:valAx>
      <c:catAx>
        <c:axId val="87539520"/>
        <c:scaling>
          <c:orientation val="minMax"/>
        </c:scaling>
        <c:delete val="1"/>
        <c:axPos val="b"/>
        <c:numFmt formatCode="General" sourceLinked="1"/>
        <c:majorTickMark val="none"/>
        <c:minorTickMark val="none"/>
        <c:tickLblPos val="nextTo"/>
        <c:crossAx val="8753744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venir Next LT Pro" panose="020B05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600">
          <a:solidFill>
            <a:schemeClr val="tx1"/>
          </a:solidFill>
          <a:latin typeface="Avenir Next LT Pro" panose="020B0504020202020204" pitchFamily="34" charset="0"/>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1yr</c:v>
                </c:pt>
              </c:strCache>
            </c:strRef>
          </c:tx>
          <c:spPr>
            <a:solidFill>
              <a:schemeClr val="accent1"/>
            </a:solidFill>
            <a:ln>
              <a:noFill/>
            </a:ln>
            <a:effectLst/>
          </c:spPr>
          <c:invertIfNegative val="0"/>
          <c:cat>
            <c:strRef>
              <c:f>Sheet1!$A$2:$A$7</c:f>
              <c:strCache>
                <c:ptCount val="6"/>
                <c:pt idx="0">
                  <c:v>MIMICS3D LL</c:v>
                </c:pt>
                <c:pt idx="1">
                  <c:v>MIMICS3D VLL</c:v>
                </c:pt>
                <c:pt idx="2">
                  <c:v>VIBRANT Viabahn</c:v>
                </c:pt>
                <c:pt idx="3">
                  <c:v>RAPID</c:v>
                </c:pt>
                <c:pt idx="4">
                  <c:v>IMPERIAL LL</c:v>
                </c:pt>
                <c:pt idx="5">
                  <c:v>STELLA PTX</c:v>
                </c:pt>
              </c:strCache>
            </c:strRef>
          </c:cat>
          <c:val>
            <c:numRef>
              <c:f>Sheet1!$B$2:$B$7</c:f>
              <c:numCache>
                <c:formatCode>General</c:formatCode>
                <c:ptCount val="6"/>
                <c:pt idx="0">
                  <c:v>85</c:v>
                </c:pt>
                <c:pt idx="1">
                  <c:v>82</c:v>
                </c:pt>
                <c:pt idx="2">
                  <c:v>48</c:v>
                </c:pt>
                <c:pt idx="3">
                  <c:v>78</c:v>
                </c:pt>
                <c:pt idx="4">
                  <c:v>93</c:v>
                </c:pt>
                <c:pt idx="5">
                  <c:v>64</c:v>
                </c:pt>
              </c:numCache>
            </c:numRef>
          </c:val>
          <c:extLst>
            <c:ext xmlns:c16="http://schemas.microsoft.com/office/drawing/2014/chart" uri="{C3380CC4-5D6E-409C-BE32-E72D297353CC}">
              <c16:uniqueId val="{00000000-4C2C-E542-9BE3-ADEF8402206C}"/>
            </c:ext>
          </c:extLst>
        </c:ser>
        <c:ser>
          <c:idx val="1"/>
          <c:order val="1"/>
          <c:tx>
            <c:strRef>
              <c:f>Sheet1!$C$1</c:f>
              <c:strCache>
                <c:ptCount val="1"/>
                <c:pt idx="0">
                  <c:v>2yr</c:v>
                </c:pt>
              </c:strCache>
            </c:strRef>
          </c:tx>
          <c:spPr>
            <a:solidFill>
              <a:srgbClr val="7030A0"/>
            </a:solidFill>
            <a:ln>
              <a:noFill/>
            </a:ln>
            <a:effectLst/>
          </c:spPr>
          <c:invertIfNegative val="0"/>
          <c:cat>
            <c:strRef>
              <c:f>Sheet1!$A$2:$A$7</c:f>
              <c:strCache>
                <c:ptCount val="6"/>
                <c:pt idx="0">
                  <c:v>MIMICS3D LL</c:v>
                </c:pt>
                <c:pt idx="1">
                  <c:v>MIMICS3D VLL</c:v>
                </c:pt>
                <c:pt idx="2">
                  <c:v>VIBRANT Viabahn</c:v>
                </c:pt>
                <c:pt idx="3">
                  <c:v>RAPID</c:v>
                </c:pt>
                <c:pt idx="4">
                  <c:v>IMPERIAL LL</c:v>
                </c:pt>
                <c:pt idx="5">
                  <c:v>STELLA PTX</c:v>
                </c:pt>
              </c:strCache>
            </c:strRef>
          </c:cat>
          <c:val>
            <c:numRef>
              <c:f>Sheet1!$C$2:$C$7</c:f>
              <c:numCache>
                <c:formatCode>General</c:formatCode>
                <c:ptCount val="6"/>
                <c:pt idx="0">
                  <c:v>81</c:v>
                </c:pt>
                <c:pt idx="1">
                  <c:v>75</c:v>
                </c:pt>
                <c:pt idx="3">
                  <c:v>73</c:v>
                </c:pt>
              </c:numCache>
            </c:numRef>
          </c:val>
          <c:extLst>
            <c:ext xmlns:c16="http://schemas.microsoft.com/office/drawing/2014/chart" uri="{C3380CC4-5D6E-409C-BE32-E72D297353CC}">
              <c16:uniqueId val="{00000001-4C2C-E542-9BE3-ADEF8402206C}"/>
            </c:ext>
          </c:extLst>
        </c:ser>
        <c:ser>
          <c:idx val="2"/>
          <c:order val="2"/>
          <c:tx>
            <c:strRef>
              <c:f>Sheet1!$D$1</c:f>
              <c:strCache>
                <c:ptCount val="1"/>
                <c:pt idx="0">
                  <c:v>3yr</c:v>
                </c:pt>
              </c:strCache>
            </c:strRef>
          </c:tx>
          <c:spPr>
            <a:solidFill>
              <a:schemeClr val="accent3"/>
            </a:solidFill>
            <a:ln>
              <a:noFill/>
            </a:ln>
            <a:effectLst/>
          </c:spPr>
          <c:invertIfNegative val="0"/>
          <c:cat>
            <c:strRef>
              <c:f>Sheet1!$A$2:$A$7</c:f>
              <c:strCache>
                <c:ptCount val="6"/>
                <c:pt idx="0">
                  <c:v>MIMICS3D LL</c:v>
                </c:pt>
                <c:pt idx="1">
                  <c:v>MIMICS3D VLL</c:v>
                </c:pt>
                <c:pt idx="2">
                  <c:v>VIBRANT Viabahn</c:v>
                </c:pt>
                <c:pt idx="3">
                  <c:v>RAPID</c:v>
                </c:pt>
                <c:pt idx="4">
                  <c:v>IMPERIAL LL</c:v>
                </c:pt>
                <c:pt idx="5">
                  <c:v>STELLA PTX</c:v>
                </c:pt>
              </c:strCache>
            </c:strRef>
          </c:cat>
          <c:val>
            <c:numRef>
              <c:f>Sheet1!$D$2:$D$7</c:f>
              <c:numCache>
                <c:formatCode>General</c:formatCode>
                <c:ptCount val="6"/>
                <c:pt idx="0">
                  <c:v>78</c:v>
                </c:pt>
                <c:pt idx="1">
                  <c:v>70</c:v>
                </c:pt>
              </c:numCache>
            </c:numRef>
          </c:val>
          <c:extLst>
            <c:ext xmlns:c16="http://schemas.microsoft.com/office/drawing/2014/chart" uri="{C3380CC4-5D6E-409C-BE32-E72D297353CC}">
              <c16:uniqueId val="{00000002-4C2C-E542-9BE3-ADEF8402206C}"/>
            </c:ext>
          </c:extLst>
        </c:ser>
        <c:dLbls>
          <c:showLegendKey val="0"/>
          <c:showVal val="0"/>
          <c:showCatName val="0"/>
          <c:showSerName val="0"/>
          <c:showPercent val="0"/>
          <c:showBubbleSize val="0"/>
        </c:dLbls>
        <c:gapWidth val="219"/>
        <c:overlap val="-27"/>
        <c:axId val="805304704"/>
        <c:axId val="912018144"/>
      </c:barChart>
      <c:lineChart>
        <c:grouping val="stacked"/>
        <c:varyColors val="0"/>
        <c:ser>
          <c:idx val="3"/>
          <c:order val="3"/>
          <c:tx>
            <c:strRef>
              <c:f>Sheet1!$E$1</c:f>
              <c:strCache>
                <c:ptCount val="1"/>
                <c:pt idx="0">
                  <c:v>Avg LL</c:v>
                </c:pt>
              </c:strCache>
            </c:strRef>
          </c:tx>
          <c:spPr>
            <a:ln w="28575" cap="rnd">
              <a:noFill/>
              <a:round/>
            </a:ln>
            <a:effectLst/>
          </c:spPr>
          <c:marker>
            <c:symbol val="diamond"/>
            <c:size val="10"/>
            <c:spPr>
              <a:solidFill>
                <a:srgbClr val="FF0000"/>
              </a:solidFill>
              <a:ln w="9525">
                <a:noFill/>
              </a:ln>
              <a:effectLst/>
            </c:spPr>
          </c:marker>
          <c:cat>
            <c:strRef>
              <c:f>Sheet1!$A$2:$A$7</c:f>
              <c:strCache>
                <c:ptCount val="6"/>
                <c:pt idx="0">
                  <c:v>MIMICS3D LL</c:v>
                </c:pt>
                <c:pt idx="1">
                  <c:v>MIMICS3D VLL</c:v>
                </c:pt>
                <c:pt idx="2">
                  <c:v>VIBRANT Viabahn</c:v>
                </c:pt>
                <c:pt idx="3">
                  <c:v>RAPID</c:v>
                </c:pt>
                <c:pt idx="4">
                  <c:v>IMPERIAL LL</c:v>
                </c:pt>
                <c:pt idx="5">
                  <c:v>STELLA PTX</c:v>
                </c:pt>
              </c:strCache>
            </c:strRef>
          </c:cat>
          <c:val>
            <c:numRef>
              <c:f>Sheet1!$E$2:$E$7</c:f>
              <c:numCache>
                <c:formatCode>General</c:formatCode>
                <c:ptCount val="6"/>
                <c:pt idx="0">
                  <c:v>16</c:v>
                </c:pt>
                <c:pt idx="1">
                  <c:v>27</c:v>
                </c:pt>
                <c:pt idx="2">
                  <c:v>19</c:v>
                </c:pt>
                <c:pt idx="3">
                  <c:v>16</c:v>
                </c:pt>
                <c:pt idx="4">
                  <c:v>16</c:v>
                </c:pt>
                <c:pt idx="5">
                  <c:v>20</c:v>
                </c:pt>
              </c:numCache>
            </c:numRef>
          </c:val>
          <c:smooth val="0"/>
          <c:extLst>
            <c:ext xmlns:c16="http://schemas.microsoft.com/office/drawing/2014/chart" uri="{C3380CC4-5D6E-409C-BE32-E72D297353CC}">
              <c16:uniqueId val="{00000003-4C2C-E542-9BE3-ADEF8402206C}"/>
            </c:ext>
          </c:extLst>
        </c:ser>
        <c:dLbls>
          <c:showLegendKey val="0"/>
          <c:showVal val="0"/>
          <c:showCatName val="0"/>
          <c:showSerName val="0"/>
          <c:showPercent val="0"/>
          <c:showBubbleSize val="0"/>
        </c:dLbls>
        <c:marker val="1"/>
        <c:smooth val="0"/>
        <c:axId val="87539520"/>
        <c:axId val="87537440"/>
      </c:lineChart>
      <c:catAx>
        <c:axId val="805304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912018144"/>
        <c:crosses val="autoZero"/>
        <c:auto val="1"/>
        <c:lblAlgn val="ctr"/>
        <c:lblOffset val="100"/>
        <c:noMultiLvlLbl val="0"/>
      </c:catAx>
      <c:valAx>
        <c:axId val="912018144"/>
        <c:scaling>
          <c:orientation val="minMax"/>
          <c:max val="1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t>Freedom from CDTLR</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805304704"/>
        <c:crosses val="autoZero"/>
        <c:crossBetween val="between"/>
      </c:valAx>
      <c:valAx>
        <c:axId val="87537440"/>
        <c:scaling>
          <c:orientation val="minMax"/>
        </c:scaling>
        <c:delete val="0"/>
        <c:axPos val="r"/>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t>Avg Lesion Length</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87539520"/>
        <c:crosses val="max"/>
        <c:crossBetween val="between"/>
      </c:valAx>
      <c:catAx>
        <c:axId val="87539520"/>
        <c:scaling>
          <c:orientation val="minMax"/>
        </c:scaling>
        <c:delete val="1"/>
        <c:axPos val="b"/>
        <c:numFmt formatCode="General" sourceLinked="1"/>
        <c:majorTickMark val="out"/>
        <c:minorTickMark val="none"/>
        <c:tickLblPos val="nextTo"/>
        <c:crossAx val="87537440"/>
        <c:crosses val="autoZero"/>
        <c:auto val="1"/>
        <c:lblAlgn val="ctr"/>
        <c:lblOffset val="100"/>
        <c:noMultiLvlLbl val="0"/>
      </c:catAx>
      <c:spPr>
        <a:noFill/>
        <a:ln>
          <a:noFill/>
        </a:ln>
        <a:effectLst/>
      </c:spPr>
    </c:plotArea>
    <c:legend>
      <c:legendPos val="b"/>
      <c:layout>
        <c:manualLayout>
          <c:xMode val="edge"/>
          <c:yMode val="edge"/>
          <c:x val="0.3884169397744201"/>
          <c:y val="0.93003331395880573"/>
          <c:w val="0.23397681776264453"/>
          <c:h val="6.490552643583372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3EA_D370B91B.xml><?xml version="1.0" encoding="utf-8"?>
<p188:cmLst xmlns:a="http://schemas.openxmlformats.org/drawingml/2006/main" xmlns:r="http://schemas.openxmlformats.org/officeDocument/2006/relationships" xmlns:p188="http://schemas.microsoft.com/office/powerpoint/2018/8/main">
  <p188:cm id="{A1B86312-628F-D64F-86EA-1CFD18F9B3C4}" authorId="{17B8364E-B4C1-01F4-7E11-7FB5D40E5AE8}" status="resolved" created="2022-09-13T21:33:33.603">
    <ac:deMkLst xmlns:ac="http://schemas.microsoft.com/office/drawing/2013/main/command">
      <pc:docMk xmlns:pc="http://schemas.microsoft.com/office/powerpoint/2013/main/command"/>
      <pc:sldMk xmlns:pc="http://schemas.microsoft.com/office/powerpoint/2013/main/command" cId="3547379995" sldId="1002"/>
      <ac:spMk id="7" creationId="{036CB640-B4F5-48B6-9A8E-5C2FBFB7CE5B}"/>
    </ac:deMkLst>
    <p188:replyLst>
      <p188:reply id="{F6FF7DE9-082E-4047-A550-09299CA6BD41}" authorId="{9B7A7F1E-7D6D-D794-E8CD-9B8BAFFEB4C3}" created="2022-09-14T08:18:12.308">
        <p188:txBody>
          <a:bodyPr/>
          <a:lstStyle/>
          <a:p>
            <a:r>
              <a:rPr lang="en-US"/>
              <a:t>[@Leona Moylan] are you able to answer Brian's question here?</a:t>
            </a:r>
          </a:p>
        </p188:txBody>
      </p188:reply>
      <p188:reply id="{37F7081C-95E9-4D7A-AFE6-22111EDB728B}" authorId="{17AC9F2D-7A87-8C9B-CD60-8484BAC7ECB7}" created="2022-09-14T08:43:10.444">
        <p188:txBody>
          <a:bodyPr/>
          <a:lstStyle/>
          <a:p>
            <a:r>
              <a:rPr lang="en-IE"/>
              <a:t>&lt;140mm = 25%; 140mm-190mm = 15% and &gt;190mm = 25%</a:t>
            </a:r>
          </a:p>
        </p188:txBody>
      </p188:reply>
      <p188:reply id="{2C33D860-1311-4029-8035-5E40573637E5}" authorId="{9B7A7F1E-7D6D-D794-E8CD-9B8BAFFEB4C3}" created="2022-09-14T08:49:43.844">
        <p188:txBody>
          <a:bodyPr/>
          <a:lstStyle/>
          <a:p>
            <a:r>
              <a:rPr lang="en-US"/>
              <a:t>Thanks Leona, that doesn't alter the message so, we should leave the statement as it is. </a:t>
            </a:r>
          </a:p>
        </p188:txBody>
      </p188:reply>
    </p188:replyLst>
    <p188:txBody>
      <a:bodyPr/>
      <a:lstStyle/>
      <a:p>
        <a:r>
          <a:rPr lang="en-US"/>
          <a:t>Is there a higher % of CLTI in longer lesion groups?</a:t>
        </a:r>
      </a:p>
    </p188:txBody>
  </p188:cm>
</p188:cmLst>
</file>

<file path=ppt/comments/modernComment_913_ED151464.xml><?xml version="1.0" encoding="utf-8"?>
<p188:cmLst xmlns:a="http://schemas.openxmlformats.org/drawingml/2006/main" xmlns:r="http://schemas.openxmlformats.org/officeDocument/2006/relationships" xmlns:p188="http://schemas.microsoft.com/office/powerpoint/2018/8/main">
  <p188:cm id="{197218F8-C07D-4010-8CE4-F79BBF746B49}" authorId="{17AC9F2D-7A87-8C9B-CD60-8484BAC7ECB7}" status="resolved" created="2022-09-12T10:16:32.375">
    <ac:txMkLst xmlns:ac="http://schemas.microsoft.com/office/drawing/2013/main/command">
      <pc:docMk xmlns:pc="http://schemas.microsoft.com/office/powerpoint/2013/main/command"/>
      <pc:sldMk xmlns:pc="http://schemas.microsoft.com/office/powerpoint/2013/main/command" cId="3977581668" sldId="2323"/>
      <ac:graphicFrameMk id="4" creationId="{F369B3AA-03D8-4430-B5A5-167D3ADDD2CC}"/>
      <ac:tblMk/>
      <ac:tcMk rowId="4267869359" colId="1513446053"/>
      <ac:txMk cp="0" len="24">
        <ac:context len="25" hash="4145943651"/>
      </ac:txMk>
    </ac:txMkLst>
    <p188:pos x="2691809" y="1215287"/>
    <p188:replyLst>
      <p188:reply id="{B2CB836A-349F-4BCB-8FEA-7639C5D95430}" authorId="{9B7A7F1E-7D6D-D794-E8CD-9B8BAFFEB4C3}" created="2022-09-12T10:34:19.543">
        <p188:txBody>
          <a:bodyPr/>
          <a:lstStyle/>
          <a:p>
            <a:r>
              <a:rPr lang="en-GB"/>
              <a:t>Done</a:t>
            </a:r>
          </a:p>
        </p188:txBody>
      </p188:reply>
    </p188:replyLst>
    <p188:txBody>
      <a:bodyPr/>
      <a:lstStyle/>
      <a:p>
        <a:r>
          <a:rPr lang="en-IE"/>
          <a:t>You have used the results for the # lesions. Result % are the same as the # of pts except for the n/N. the header uses the pt # for N so there is a discrepancy.
If you want to use the pt # then update to 339/341, 46/46 and 116/119.</a:t>
        </a:r>
      </a:p>
    </p188:txBody>
  </p188:cm>
  <p188:cm id="{D08BA41D-5B3D-BD4E-AE6D-F4BA3FB8B9DA}" authorId="{17B8364E-B4C1-01F4-7E11-7FB5D40E5AE8}" status="resolved" created="2022-09-13T21:35:45.547">
    <pc:sldMkLst xmlns:pc="http://schemas.microsoft.com/office/powerpoint/2013/main/command">
      <pc:docMk/>
      <pc:sldMk cId="3977581668" sldId="2323"/>
    </pc:sldMkLst>
    <p188:replyLst>
      <p188:reply id="{634C8FEE-7284-4F97-8A0B-20F7D0B4A3EF}" authorId="{9B7A7F1E-7D6D-D794-E8CD-9B8BAFFEB4C3}" created="2022-09-14T18:34:22.873">
        <p188:txBody>
          <a:bodyPr/>
          <a:lstStyle/>
          <a:p>
            <a:r>
              <a:rPr lang="en-GB"/>
              <a:t>Done</a:t>
            </a:r>
          </a:p>
        </p188:txBody>
      </p188:reply>
    </p188:replyLst>
    <p188:txBody>
      <a:bodyPr/>
      <a:lstStyle/>
      <a:p>
        <a:r>
          <a:rPr lang="en-US"/>
          <a:t>Perhaps add amp free survival to each group?</a:t>
        </a:r>
      </a:p>
    </p188:txBody>
  </p188:cm>
  <p188:cm id="{45637635-4526-4246-B6F6-5442908B9E77}" authorId="{17AC9F2D-7A87-8C9B-CD60-8484BAC7ECB7}" status="resolved" created="2022-09-15T06:58:42.813">
    <ac:txMkLst xmlns:ac="http://schemas.microsoft.com/office/drawing/2013/main/command">
      <pc:docMk xmlns:pc="http://schemas.microsoft.com/office/powerpoint/2013/main/command"/>
      <pc:sldMk xmlns:pc="http://schemas.microsoft.com/office/powerpoint/2013/main/command" cId="3977581668" sldId="2323"/>
      <ac:graphicFrameMk id="4" creationId="{F369B3AA-03D8-4430-B5A5-167D3ADDD2CC}"/>
      <ac:tblMk/>
      <ac:tcMk rowId="845236755" colId="1513446053"/>
      <ac:txMk cp="0" len="32">
        <ac:context len="44" hash="1826694210"/>
      </ac:txMk>
    </ac:txMkLst>
    <p188:pos x="2596116" y="2735742"/>
    <p188:replyLst>
      <p188:reply id="{48E24FF5-4D61-4D2F-96B2-535F5B1CD8FD}" authorId="{9B7A7F1E-7D6D-D794-E8CD-9B8BAFFEB4C3}" created="2022-09-15T07:02:54.538">
        <p188:txBody>
          <a:bodyPr/>
          <a:lstStyle/>
          <a:p>
            <a:r>
              <a:rPr lang="en-US"/>
              <a:t>done</a:t>
            </a:r>
          </a:p>
        </p188:txBody>
      </p188:reply>
    </p188:replyLst>
    <p188:txBody>
      <a:bodyPr/>
      <a:lstStyle/>
      <a:p>
        <a:r>
          <a:rPr lang="en-IE"/>
          <a:t>[@Vanessa Lee] add timepoint</a:t>
        </a:r>
      </a:p>
    </p188:txBody>
  </p188:cm>
</p188:cmLst>
</file>

<file path=ppt/drawings/drawing1.xml><?xml version="1.0" encoding="utf-8"?>
<c:userShapes xmlns:c="http://schemas.openxmlformats.org/drawingml/2006/chart">
  <cdr:relSizeAnchor xmlns:cdr="http://schemas.openxmlformats.org/drawingml/2006/chartDrawing">
    <cdr:from>
      <cdr:x>0.2592</cdr:x>
      <cdr:y>0.32981</cdr:y>
    </cdr:from>
    <cdr:to>
      <cdr:x>0.27455</cdr:x>
      <cdr:y>0.37014</cdr:y>
    </cdr:to>
    <cdr:sp macro="" textlink="">
      <cdr:nvSpPr>
        <cdr:cNvPr id="2" name="Oval 1">
          <a:extLst xmlns:a="http://schemas.openxmlformats.org/drawingml/2006/main">
            <a:ext uri="{FF2B5EF4-FFF2-40B4-BE49-F238E27FC236}">
              <a16:creationId xmlns:a16="http://schemas.microsoft.com/office/drawing/2014/main" id="{575234DD-86EE-476B-B165-195CD45D226E}"/>
            </a:ext>
          </a:extLst>
        </cdr:cNvPr>
        <cdr:cNvSpPr/>
      </cdr:nvSpPr>
      <cdr:spPr>
        <a:xfrm xmlns:a="http://schemas.openxmlformats.org/drawingml/2006/main">
          <a:off x="2154515" y="1238198"/>
          <a:ext cx="127592" cy="151412"/>
        </a:xfrm>
        <a:prstGeom xmlns:a="http://schemas.openxmlformats.org/drawingml/2006/main" prst="ellipse">
          <a:avLst/>
        </a:prstGeom>
        <a:solidFill xmlns:a="http://schemas.openxmlformats.org/drawingml/2006/main">
          <a:srgbClr val="FF0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lang="en-GB"/>
        </a:p>
      </cdr:txBody>
    </cdr:sp>
  </cdr:relSizeAnchor>
  <cdr:relSizeAnchor xmlns:cdr="http://schemas.openxmlformats.org/drawingml/2006/chartDrawing">
    <cdr:from>
      <cdr:x>0.38387</cdr:x>
      <cdr:y>0.09859</cdr:y>
    </cdr:from>
    <cdr:to>
      <cdr:x>0.39922</cdr:x>
      <cdr:y>0.13893</cdr:y>
    </cdr:to>
    <cdr:sp macro="" textlink="">
      <cdr:nvSpPr>
        <cdr:cNvPr id="4" name="Oval 3">
          <a:extLst xmlns:a="http://schemas.openxmlformats.org/drawingml/2006/main">
            <a:ext uri="{FF2B5EF4-FFF2-40B4-BE49-F238E27FC236}">
              <a16:creationId xmlns:a16="http://schemas.microsoft.com/office/drawing/2014/main" id="{575234DD-86EE-476B-B165-195CD45D226E}"/>
            </a:ext>
          </a:extLst>
        </cdr:cNvPr>
        <cdr:cNvSpPr/>
      </cdr:nvSpPr>
      <cdr:spPr>
        <a:xfrm xmlns:a="http://schemas.openxmlformats.org/drawingml/2006/main">
          <a:off x="3190848" y="370136"/>
          <a:ext cx="127592" cy="151449"/>
        </a:xfrm>
        <a:prstGeom xmlns:a="http://schemas.openxmlformats.org/drawingml/2006/main" prst="ellipse">
          <a:avLst/>
        </a:prstGeom>
        <a:solidFill xmlns:a="http://schemas.openxmlformats.org/drawingml/2006/main">
          <a:srgbClr val="FF0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lang="en-GB"/>
        </a:p>
      </cdr:txBody>
    </cdr:sp>
  </cdr:relSizeAnchor>
  <cdr:relSizeAnchor xmlns:cdr="http://schemas.openxmlformats.org/drawingml/2006/chartDrawing">
    <cdr:from>
      <cdr:x>0.51604</cdr:x>
      <cdr:y>0.37409</cdr:y>
    </cdr:from>
    <cdr:to>
      <cdr:x>0.53139</cdr:x>
      <cdr:y>0.41443</cdr:y>
    </cdr:to>
    <cdr:sp macro="" textlink="">
      <cdr:nvSpPr>
        <cdr:cNvPr id="5" name="Oval 4">
          <a:extLst xmlns:a="http://schemas.openxmlformats.org/drawingml/2006/main">
            <a:ext uri="{FF2B5EF4-FFF2-40B4-BE49-F238E27FC236}">
              <a16:creationId xmlns:a16="http://schemas.microsoft.com/office/drawing/2014/main" id="{575234DD-86EE-476B-B165-195CD45D226E}"/>
            </a:ext>
          </a:extLst>
        </cdr:cNvPr>
        <cdr:cNvSpPr/>
      </cdr:nvSpPr>
      <cdr:spPr>
        <a:xfrm xmlns:a="http://schemas.openxmlformats.org/drawingml/2006/main">
          <a:off x="4289433" y="1404440"/>
          <a:ext cx="127593" cy="151450"/>
        </a:xfrm>
        <a:prstGeom xmlns:a="http://schemas.openxmlformats.org/drawingml/2006/main" prst="ellipse">
          <a:avLst/>
        </a:prstGeom>
        <a:solidFill xmlns:a="http://schemas.openxmlformats.org/drawingml/2006/main">
          <a:srgbClr val="FF0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lang="en-GB"/>
        </a:p>
      </cdr:txBody>
    </cdr:sp>
  </cdr:relSizeAnchor>
  <cdr:relSizeAnchor xmlns:cdr="http://schemas.openxmlformats.org/drawingml/2006/chartDrawing">
    <cdr:from>
      <cdr:x>0.64112</cdr:x>
      <cdr:y>0.31541</cdr:y>
    </cdr:from>
    <cdr:to>
      <cdr:x>0.65647</cdr:x>
      <cdr:y>0.35575</cdr:y>
    </cdr:to>
    <cdr:sp macro="" textlink="">
      <cdr:nvSpPr>
        <cdr:cNvPr id="7" name="Oval 6">
          <a:extLst xmlns:a="http://schemas.openxmlformats.org/drawingml/2006/main">
            <a:ext uri="{FF2B5EF4-FFF2-40B4-BE49-F238E27FC236}">
              <a16:creationId xmlns:a16="http://schemas.microsoft.com/office/drawing/2014/main" id="{575234DD-86EE-476B-B165-195CD45D226E}"/>
            </a:ext>
          </a:extLst>
        </cdr:cNvPr>
        <cdr:cNvSpPr/>
      </cdr:nvSpPr>
      <cdr:spPr>
        <a:xfrm xmlns:a="http://schemas.openxmlformats.org/drawingml/2006/main">
          <a:off x="5329146" y="1184141"/>
          <a:ext cx="127593" cy="151450"/>
        </a:xfrm>
        <a:prstGeom xmlns:a="http://schemas.openxmlformats.org/drawingml/2006/main" prst="ellipse">
          <a:avLst/>
        </a:prstGeom>
        <a:solidFill xmlns:a="http://schemas.openxmlformats.org/drawingml/2006/main">
          <a:srgbClr val="FF0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lang="en-GB"/>
        </a:p>
      </cdr:txBody>
    </cdr:sp>
  </cdr:relSizeAnchor>
  <cdr:relSizeAnchor xmlns:cdr="http://schemas.openxmlformats.org/drawingml/2006/chartDrawing">
    <cdr:from>
      <cdr:x>0.76985</cdr:x>
      <cdr:y>0.3391</cdr:y>
    </cdr:from>
    <cdr:to>
      <cdr:x>0.7852</cdr:x>
      <cdr:y>0.37943</cdr:y>
    </cdr:to>
    <cdr:sp macro="" textlink="">
      <cdr:nvSpPr>
        <cdr:cNvPr id="8" name="Oval 7">
          <a:extLst xmlns:a="http://schemas.openxmlformats.org/drawingml/2006/main">
            <a:ext uri="{FF2B5EF4-FFF2-40B4-BE49-F238E27FC236}">
              <a16:creationId xmlns:a16="http://schemas.microsoft.com/office/drawing/2014/main" id="{575234DD-86EE-476B-B165-195CD45D226E}"/>
            </a:ext>
          </a:extLst>
        </cdr:cNvPr>
        <cdr:cNvSpPr/>
      </cdr:nvSpPr>
      <cdr:spPr>
        <a:xfrm xmlns:a="http://schemas.openxmlformats.org/drawingml/2006/main">
          <a:off x="6399170" y="1273085"/>
          <a:ext cx="127593" cy="151412"/>
        </a:xfrm>
        <a:prstGeom xmlns:a="http://schemas.openxmlformats.org/drawingml/2006/main" prst="ellipse">
          <a:avLst/>
        </a:prstGeom>
        <a:solidFill xmlns:a="http://schemas.openxmlformats.org/drawingml/2006/main">
          <a:srgbClr val="FF0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lang="en-GB"/>
        </a:p>
      </cdr:txBody>
    </cdr:sp>
  </cdr:relSizeAnchor>
  <cdr:relSizeAnchor xmlns:cdr="http://schemas.openxmlformats.org/drawingml/2006/chartDrawing">
    <cdr:from>
      <cdr:x>0.54747</cdr:x>
      <cdr:y>0.92203</cdr:y>
    </cdr:from>
    <cdr:to>
      <cdr:x>0.56282</cdr:x>
      <cdr:y>0.96236</cdr:y>
    </cdr:to>
    <cdr:sp macro="" textlink="">
      <cdr:nvSpPr>
        <cdr:cNvPr id="9" name="Oval 8">
          <a:extLst xmlns:a="http://schemas.openxmlformats.org/drawingml/2006/main">
            <a:ext uri="{FF2B5EF4-FFF2-40B4-BE49-F238E27FC236}">
              <a16:creationId xmlns:a16="http://schemas.microsoft.com/office/drawing/2014/main" id="{575234DD-86EE-476B-B165-195CD45D226E}"/>
            </a:ext>
          </a:extLst>
        </cdr:cNvPr>
        <cdr:cNvSpPr/>
      </cdr:nvSpPr>
      <cdr:spPr>
        <a:xfrm xmlns:a="http://schemas.openxmlformats.org/drawingml/2006/main">
          <a:off x="6067538" y="4192660"/>
          <a:ext cx="170124" cy="183389"/>
        </a:xfrm>
        <a:prstGeom xmlns:a="http://schemas.openxmlformats.org/drawingml/2006/main" prst="ellipse">
          <a:avLst/>
        </a:prstGeom>
        <a:solidFill xmlns:a="http://schemas.openxmlformats.org/drawingml/2006/main">
          <a:srgbClr val="FF0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lang="en-GB"/>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D28DC8-9E51-4738-9E9F-514C935654D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7BF9F68-5BC8-45D4-A69E-7C4A9B801B5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E455EF-5F93-4862-9729-1ADF6819457C}" type="datetimeFigureOut">
              <a:rPr lang="en-US" smtClean="0"/>
              <a:t>11/10/2022</a:t>
            </a:fld>
            <a:endParaRPr lang="en-US"/>
          </a:p>
        </p:txBody>
      </p:sp>
      <p:sp>
        <p:nvSpPr>
          <p:cNvPr id="4" name="Footer Placeholder 3">
            <a:extLst>
              <a:ext uri="{FF2B5EF4-FFF2-40B4-BE49-F238E27FC236}">
                <a16:creationId xmlns:a16="http://schemas.microsoft.com/office/drawing/2014/main" id="{8EA269AB-DC36-441D-9444-04D18FCF62B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9B8523C-E2C6-4DFD-BD2D-55FA0681660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397729-9DB6-4EB8-845C-E1324A948296}" type="slidenum">
              <a:rPr lang="en-US" smtClean="0"/>
              <a:t>‹#›</a:t>
            </a:fld>
            <a:endParaRPr lang="en-US"/>
          </a:p>
        </p:txBody>
      </p:sp>
    </p:spTree>
    <p:extLst>
      <p:ext uri="{BB962C8B-B14F-4D97-AF65-F5344CB8AC3E}">
        <p14:creationId xmlns:p14="http://schemas.microsoft.com/office/powerpoint/2010/main" val="29920680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EF5514-7E1A-5B4A-97AF-40628E0EDFB4}" type="datetimeFigureOut">
              <a:rPr lang="en-US" smtClean="0"/>
              <a:t>11/10/2022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0DF21E-B350-5F49-90F8-EFCC3FE598BA}" type="slidenum">
              <a:rPr lang="en-US" smtClean="0"/>
              <a:t>‹#›</a:t>
            </a:fld>
            <a:endParaRPr lang="en-US"/>
          </a:p>
        </p:txBody>
      </p:sp>
    </p:spTree>
    <p:extLst>
      <p:ext uri="{BB962C8B-B14F-4D97-AF65-F5344CB8AC3E}">
        <p14:creationId xmlns:p14="http://schemas.microsoft.com/office/powerpoint/2010/main" val="81418014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TextEdit="1"/>
          </p:cNvSpPr>
          <p:nvPr>
            <p:ph type="sldImg"/>
          </p:nvPr>
        </p:nvSpPr>
        <p:spPr bwMode="auto">
          <a:noFill/>
          <a:ln>
            <a:solidFill>
              <a:srgbClr val="000000"/>
            </a:solidFill>
            <a:miter lim="800000"/>
            <a:headEnd/>
            <a:tailEnd/>
          </a:ln>
        </p:spPr>
      </p:sp>
      <p:sp>
        <p:nvSpPr>
          <p:cNvPr id="21507" name="Rectangle 3"/>
          <p:cNvSpPr>
            <a:spLocks noGrp="1"/>
          </p:cNvSpPr>
          <p:nvPr>
            <p:ph type="body" idx="1"/>
          </p:nvPr>
        </p:nvSpPr>
        <p:spPr bwMode="auto">
          <a:noFill/>
        </p:spPr>
        <p:txBody>
          <a:bodyPr wrap="square" numCol="1" anchor="t" anchorCtr="0" compatLnSpc="1">
            <a:prstTxWarp prst="textNoShape">
              <a:avLst/>
            </a:prstTxWarp>
          </a:bodyPr>
          <a:lstStyle/>
          <a:p>
            <a:endParaRPr lang="nl-NL"/>
          </a:p>
        </p:txBody>
      </p:sp>
    </p:spTree>
    <p:extLst>
      <p:ext uri="{BB962C8B-B14F-4D97-AF65-F5344CB8AC3E}">
        <p14:creationId xmlns:p14="http://schemas.microsoft.com/office/powerpoint/2010/main" val="3192412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eaLnBrk="1" fontAlgn="t" latinLnBrk="0" hangingPunct="1"/>
            <a:endParaRPr lang="en-GB"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9C991-712F-484B-BE9B-E502D971ECDF}"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124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9C991-712F-484B-BE9B-E502D971ECDF}"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284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839712F-C06D-4CDD-8C03-0776595F6DD1}" type="slidenum">
              <a:rPr lang="en-GB" smtClean="0"/>
              <a:t>44</a:t>
            </a:fld>
            <a:endParaRPr lang="en-GB"/>
          </a:p>
        </p:txBody>
      </p:sp>
    </p:spTree>
    <p:extLst>
      <p:ext uri="{BB962C8B-B14F-4D97-AF65-F5344CB8AC3E}">
        <p14:creationId xmlns:p14="http://schemas.microsoft.com/office/powerpoint/2010/main" val="2028522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42624F-EDF9-4084-9BEE-A7AAA538490A}"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076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Added #TL but otherwise all data is per lesion</a:t>
            </a:r>
          </a:p>
          <a:p>
            <a:endParaRPr lang="en-GB"/>
          </a:p>
          <a:p>
            <a:r>
              <a:rPr lang="en-GB"/>
              <a:t>Use </a:t>
            </a:r>
            <a:r>
              <a:rPr lang="en-GB" err="1"/>
              <a:t>prox</a:t>
            </a:r>
            <a:r>
              <a:rPr lang="en-GB"/>
              <a:t> location for lesion, “other includes quite a few ostial SFA, one confirmed iliac (!) and some other stuff under query</a:t>
            </a:r>
          </a:p>
          <a:p>
            <a:r>
              <a:rPr lang="en-GB"/>
              <a:t>Used proximal RVD</a:t>
            </a:r>
          </a:p>
          <a:p>
            <a:r>
              <a:rPr lang="en-GB"/>
              <a:t>Removed total occlusion as don’t have direct equivalent to this core lab assessment.  210/379 report max stenosis 100%</a:t>
            </a:r>
          </a:p>
          <a:p>
            <a:endParaRPr lang="en-GB"/>
          </a:p>
          <a:p>
            <a:r>
              <a:rPr lang="en-GB" sz="1200" b="1" i="0" u="none" strike="noStrike" kern="1200">
                <a:solidFill>
                  <a:schemeClr val="tx1"/>
                </a:solidFill>
                <a:effectLst/>
                <a:latin typeface="+mn-lt"/>
                <a:ea typeface="+mn-ea"/>
                <a:cs typeface="+mn-cs"/>
              </a:rPr>
              <a:t>Calcification</a:t>
            </a:r>
          </a:p>
          <a:p>
            <a:r>
              <a:rPr lang="en-GB" sz="1200" b="0" i="0" u="none" strike="noStrike" kern="1200">
                <a:solidFill>
                  <a:schemeClr val="tx1"/>
                </a:solidFill>
                <a:effectLst/>
                <a:latin typeface="+mn-lt"/>
                <a:ea typeface="+mn-ea"/>
                <a:cs typeface="+mn-cs"/>
              </a:rPr>
              <a:t>Grade 0</a:t>
            </a:r>
            <a:r>
              <a:rPr lang="en-GB"/>
              <a:t> -</a:t>
            </a:r>
            <a:r>
              <a:rPr lang="en-GB" sz="1200" b="0" i="0" u="none" strike="noStrike" kern="1200">
                <a:solidFill>
                  <a:schemeClr val="tx1"/>
                </a:solidFill>
                <a:effectLst/>
                <a:latin typeface="+mn-lt"/>
                <a:ea typeface="+mn-ea"/>
                <a:cs typeface="+mn-cs"/>
              </a:rPr>
              <a:t>70</a:t>
            </a:r>
            <a:r>
              <a:rPr lang="en-GB"/>
              <a:t> </a:t>
            </a:r>
            <a:r>
              <a:rPr lang="en-GB" sz="1200" b="0" i="0" u="none" strike="noStrike" kern="1200">
                <a:solidFill>
                  <a:schemeClr val="tx1"/>
                </a:solidFill>
                <a:effectLst/>
                <a:latin typeface="+mn-lt"/>
                <a:ea typeface="+mn-ea"/>
                <a:cs typeface="+mn-cs"/>
              </a:rPr>
              <a:t>18.6%</a:t>
            </a:r>
            <a:r>
              <a:rPr lang="en-GB"/>
              <a:t> </a:t>
            </a:r>
          </a:p>
          <a:p>
            <a:r>
              <a:rPr lang="en-GB" sz="1200" b="0" i="0" u="none" strike="noStrike" kern="1200">
                <a:solidFill>
                  <a:schemeClr val="tx1"/>
                </a:solidFill>
                <a:effectLst/>
                <a:latin typeface="+mn-lt"/>
                <a:ea typeface="+mn-ea"/>
                <a:cs typeface="+mn-cs"/>
              </a:rPr>
              <a:t>Grade 1</a:t>
            </a:r>
            <a:r>
              <a:rPr lang="en-GB"/>
              <a:t> - </a:t>
            </a:r>
            <a:r>
              <a:rPr lang="en-GB" sz="1200" b="0" i="0" u="none" strike="noStrike" kern="1200">
                <a:solidFill>
                  <a:schemeClr val="tx1"/>
                </a:solidFill>
                <a:effectLst/>
                <a:latin typeface="+mn-lt"/>
                <a:ea typeface="+mn-ea"/>
                <a:cs typeface="+mn-cs"/>
              </a:rPr>
              <a:t>120</a:t>
            </a:r>
            <a:r>
              <a:rPr lang="en-GB"/>
              <a:t> </a:t>
            </a:r>
            <a:r>
              <a:rPr lang="en-GB" sz="1200" b="0" i="0" u="none" strike="noStrike" kern="1200">
                <a:solidFill>
                  <a:schemeClr val="tx1"/>
                </a:solidFill>
                <a:effectLst/>
                <a:latin typeface="+mn-lt"/>
                <a:ea typeface="+mn-ea"/>
                <a:cs typeface="+mn-cs"/>
              </a:rPr>
              <a:t>31.8%</a:t>
            </a:r>
            <a:r>
              <a:rPr lang="en-GB"/>
              <a:t> </a:t>
            </a:r>
          </a:p>
          <a:p>
            <a:r>
              <a:rPr lang="en-GB" sz="1200" b="0" i="0" u="none" strike="noStrike" kern="1200">
                <a:solidFill>
                  <a:schemeClr val="tx1"/>
                </a:solidFill>
                <a:effectLst/>
                <a:latin typeface="+mn-lt"/>
                <a:ea typeface="+mn-ea"/>
                <a:cs typeface="+mn-cs"/>
              </a:rPr>
              <a:t>Grade 2</a:t>
            </a:r>
            <a:r>
              <a:rPr lang="en-GB"/>
              <a:t> - </a:t>
            </a:r>
            <a:r>
              <a:rPr lang="en-GB" sz="1200" b="0" i="0" u="none" strike="noStrike" kern="1200">
                <a:solidFill>
                  <a:schemeClr val="tx1"/>
                </a:solidFill>
                <a:effectLst/>
                <a:latin typeface="+mn-lt"/>
                <a:ea typeface="+mn-ea"/>
                <a:cs typeface="+mn-cs"/>
              </a:rPr>
              <a:t>88</a:t>
            </a:r>
            <a:r>
              <a:rPr lang="en-GB"/>
              <a:t> </a:t>
            </a:r>
            <a:r>
              <a:rPr lang="en-GB" sz="1200" b="0" i="0" u="none" strike="noStrike" kern="1200">
                <a:solidFill>
                  <a:schemeClr val="tx1"/>
                </a:solidFill>
                <a:effectLst/>
                <a:latin typeface="+mn-lt"/>
                <a:ea typeface="+mn-ea"/>
                <a:cs typeface="+mn-cs"/>
              </a:rPr>
              <a:t>23.3%</a:t>
            </a:r>
            <a:r>
              <a:rPr lang="en-GB"/>
              <a:t> </a:t>
            </a:r>
          </a:p>
          <a:p>
            <a:r>
              <a:rPr lang="en-GB" sz="1200" b="0" i="0" u="none" strike="noStrike" kern="1200">
                <a:solidFill>
                  <a:schemeClr val="tx1"/>
                </a:solidFill>
                <a:effectLst/>
                <a:latin typeface="+mn-lt"/>
                <a:ea typeface="+mn-ea"/>
                <a:cs typeface="+mn-cs"/>
              </a:rPr>
              <a:t>Grade 3</a:t>
            </a:r>
            <a:r>
              <a:rPr lang="en-GB"/>
              <a:t> - </a:t>
            </a:r>
            <a:r>
              <a:rPr lang="en-GB" sz="1200" b="0" i="0" u="none" strike="noStrike" kern="1200">
                <a:solidFill>
                  <a:schemeClr val="tx1"/>
                </a:solidFill>
                <a:effectLst/>
                <a:latin typeface="+mn-lt"/>
                <a:ea typeface="+mn-ea"/>
                <a:cs typeface="+mn-cs"/>
              </a:rPr>
              <a:t>49</a:t>
            </a:r>
            <a:r>
              <a:rPr lang="en-GB"/>
              <a:t> </a:t>
            </a:r>
            <a:r>
              <a:rPr lang="en-GB" sz="1200" b="0" i="0" u="none" strike="noStrike" kern="1200">
                <a:solidFill>
                  <a:schemeClr val="tx1"/>
                </a:solidFill>
                <a:effectLst/>
                <a:latin typeface="+mn-lt"/>
                <a:ea typeface="+mn-ea"/>
                <a:cs typeface="+mn-cs"/>
              </a:rPr>
              <a:t>13.0%</a:t>
            </a:r>
            <a:r>
              <a:rPr lang="en-GB"/>
              <a:t> </a:t>
            </a:r>
          </a:p>
          <a:p>
            <a:r>
              <a:rPr lang="en-GB" sz="1200" b="0" i="0" u="none" strike="noStrike" kern="1200">
                <a:solidFill>
                  <a:schemeClr val="tx1"/>
                </a:solidFill>
                <a:effectLst/>
                <a:latin typeface="+mn-lt"/>
                <a:ea typeface="+mn-ea"/>
                <a:cs typeface="+mn-cs"/>
              </a:rPr>
              <a:t>Grade 4</a:t>
            </a:r>
            <a:r>
              <a:rPr lang="en-GB"/>
              <a:t> - </a:t>
            </a:r>
            <a:r>
              <a:rPr lang="en-GB" sz="1200" b="0" i="0" u="none" strike="noStrike" kern="1200">
                <a:solidFill>
                  <a:schemeClr val="tx1"/>
                </a:solidFill>
                <a:effectLst/>
                <a:latin typeface="+mn-lt"/>
                <a:ea typeface="+mn-ea"/>
                <a:cs typeface="+mn-cs"/>
              </a:rPr>
              <a:t>50</a:t>
            </a:r>
            <a:r>
              <a:rPr lang="en-GB"/>
              <a:t> </a:t>
            </a:r>
            <a:r>
              <a:rPr lang="en-GB" sz="1200" b="0" i="0" u="none" strike="noStrike" kern="1200">
                <a:solidFill>
                  <a:schemeClr val="tx1"/>
                </a:solidFill>
                <a:effectLst/>
                <a:latin typeface="+mn-lt"/>
                <a:ea typeface="+mn-ea"/>
                <a:cs typeface="+mn-cs"/>
              </a:rPr>
              <a:t>13.3%</a:t>
            </a:r>
            <a:r>
              <a:rPr lang="en-GB"/>
              <a:t> </a:t>
            </a:r>
            <a:endParaRPr lang="en-GB" sz="1200" b="0" i="0" u="none" strike="noStrike" kern="1200">
              <a:solidFill>
                <a:schemeClr val="tx1"/>
              </a:solidFill>
              <a:effectLst/>
              <a:latin typeface="+mn-lt"/>
              <a:ea typeface="+mn-ea"/>
              <a:cs typeface="+mn-cs"/>
            </a:endParaRPr>
          </a:p>
          <a:p>
            <a:r>
              <a:rPr lang="en-GB" sz="1200" b="1" i="0" u="none" strike="noStrike" kern="1200">
                <a:solidFill>
                  <a:schemeClr val="tx1"/>
                </a:solidFill>
                <a:effectLst/>
                <a:latin typeface="+mn-lt"/>
                <a:ea typeface="+mn-ea"/>
                <a:cs typeface="+mn-cs"/>
              </a:rPr>
              <a:t>Total - 377</a:t>
            </a:r>
            <a:r>
              <a:rPr lang="en-GB"/>
              <a:t> </a:t>
            </a:r>
            <a:r>
              <a:rPr lang="en-GB" sz="1200" b="1" i="0" u="none" strike="noStrike" kern="1200">
                <a:solidFill>
                  <a:schemeClr val="tx1"/>
                </a:solidFill>
                <a:effectLst/>
                <a:latin typeface="+mn-lt"/>
                <a:ea typeface="+mn-ea"/>
                <a:cs typeface="+mn-cs"/>
              </a:rPr>
              <a:t>100.0%</a:t>
            </a:r>
            <a:r>
              <a:rPr lang="en-GB"/>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9C991-712F-484B-BE9B-E502D971ECDF}"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284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42624F-EDF9-4084-9BEE-A7AAA538490A}"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98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8F4C8F-E902-AD42-BCDF-00A69D40B457}" type="slidenum">
              <a:rPr lang="en-US" smtClean="0"/>
              <a:t>32</a:t>
            </a:fld>
            <a:endParaRPr lang="en-US"/>
          </a:p>
        </p:txBody>
      </p:sp>
    </p:spTree>
    <p:extLst>
      <p:ext uri="{BB962C8B-B14F-4D97-AF65-F5344CB8AC3E}">
        <p14:creationId xmlns:p14="http://schemas.microsoft.com/office/powerpoint/2010/main" val="2527207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Propensity matching conducted to reduce the bias due to confounding variables present in the 2 different cohorts. </a:t>
            </a:r>
          </a:p>
        </p:txBody>
      </p:sp>
      <p:sp>
        <p:nvSpPr>
          <p:cNvPr id="4" name="Slide Number Placeholder 3"/>
          <p:cNvSpPr>
            <a:spLocks noGrp="1"/>
          </p:cNvSpPr>
          <p:nvPr>
            <p:ph type="sldNum" sz="quarter" idx="5"/>
          </p:nvPr>
        </p:nvSpPr>
        <p:spPr/>
        <p:txBody>
          <a:bodyPr/>
          <a:lstStyle/>
          <a:p>
            <a:fld id="{848F4C8F-E902-AD42-BCDF-00A69D40B457}" type="slidenum">
              <a:rPr lang="en-US" smtClean="0"/>
              <a:t>33</a:t>
            </a:fld>
            <a:endParaRPr lang="en-US"/>
          </a:p>
        </p:txBody>
      </p:sp>
    </p:spTree>
    <p:extLst>
      <p:ext uri="{BB962C8B-B14F-4D97-AF65-F5344CB8AC3E}">
        <p14:creationId xmlns:p14="http://schemas.microsoft.com/office/powerpoint/2010/main" val="3314964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Propensity matching conducted to reduce the bias due to confounding variables present in the 2 different cohorts. </a:t>
            </a:r>
          </a:p>
          <a:p>
            <a:endParaRPr lang="en-GB" dirty="0"/>
          </a:p>
        </p:txBody>
      </p:sp>
      <p:sp>
        <p:nvSpPr>
          <p:cNvPr id="4" name="Slide Number Placeholder 3"/>
          <p:cNvSpPr>
            <a:spLocks noGrp="1"/>
          </p:cNvSpPr>
          <p:nvPr>
            <p:ph type="sldNum" sz="quarter" idx="5"/>
          </p:nvPr>
        </p:nvSpPr>
        <p:spPr/>
        <p:txBody>
          <a:bodyPr/>
          <a:lstStyle/>
          <a:p>
            <a:fld id="{848F4C8F-E902-AD42-BCDF-00A69D40B457}" type="slidenum">
              <a:rPr lang="en-US" smtClean="0"/>
              <a:t>34</a:t>
            </a:fld>
            <a:endParaRPr lang="en-US"/>
          </a:p>
        </p:txBody>
      </p:sp>
    </p:spTree>
    <p:extLst>
      <p:ext uri="{BB962C8B-B14F-4D97-AF65-F5344CB8AC3E}">
        <p14:creationId xmlns:p14="http://schemas.microsoft.com/office/powerpoint/2010/main" val="2368526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Propensity matching not conducted as potential confounding variables were not present in the 2 different cohorts. </a:t>
            </a:r>
          </a:p>
          <a:p>
            <a:endParaRPr lang="en-GB" dirty="0"/>
          </a:p>
        </p:txBody>
      </p:sp>
      <p:sp>
        <p:nvSpPr>
          <p:cNvPr id="4" name="Slide Number Placeholder 3"/>
          <p:cNvSpPr>
            <a:spLocks noGrp="1"/>
          </p:cNvSpPr>
          <p:nvPr>
            <p:ph type="sldNum" sz="quarter" idx="5"/>
          </p:nvPr>
        </p:nvSpPr>
        <p:spPr/>
        <p:txBody>
          <a:bodyPr/>
          <a:lstStyle/>
          <a:p>
            <a:fld id="{848F4C8F-E902-AD42-BCDF-00A69D40B457}" type="slidenum">
              <a:rPr lang="en-US" smtClean="0"/>
              <a:t>35</a:t>
            </a:fld>
            <a:endParaRPr lang="en-US"/>
          </a:p>
        </p:txBody>
      </p:sp>
    </p:spTree>
    <p:extLst>
      <p:ext uri="{BB962C8B-B14F-4D97-AF65-F5344CB8AC3E}">
        <p14:creationId xmlns:p14="http://schemas.microsoft.com/office/powerpoint/2010/main" val="1883807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Propensity matching not conducted as potential confounding variables were not present in the 2 different cohorts. </a:t>
            </a:r>
          </a:p>
          <a:p>
            <a:endParaRPr lang="en-GB" dirty="0"/>
          </a:p>
        </p:txBody>
      </p:sp>
      <p:sp>
        <p:nvSpPr>
          <p:cNvPr id="4" name="Slide Number Placeholder 3"/>
          <p:cNvSpPr>
            <a:spLocks noGrp="1"/>
          </p:cNvSpPr>
          <p:nvPr>
            <p:ph type="sldNum" sz="quarter" idx="5"/>
          </p:nvPr>
        </p:nvSpPr>
        <p:spPr/>
        <p:txBody>
          <a:bodyPr/>
          <a:lstStyle/>
          <a:p>
            <a:fld id="{848F4C8F-E902-AD42-BCDF-00A69D40B457}" type="slidenum">
              <a:rPr lang="en-US" smtClean="0"/>
              <a:t>36</a:t>
            </a:fld>
            <a:endParaRPr lang="en-US"/>
          </a:p>
        </p:txBody>
      </p:sp>
    </p:spTree>
    <p:extLst>
      <p:ext uri="{BB962C8B-B14F-4D97-AF65-F5344CB8AC3E}">
        <p14:creationId xmlns:p14="http://schemas.microsoft.com/office/powerpoint/2010/main" val="2248088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42624F-EDF9-4084-9BEE-A7AAA538490A}"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39975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B0572F4E-104B-1446-A8CB-D5B47A5175FE}"/>
              </a:ext>
            </a:extLst>
          </p:cNvPr>
          <p:cNvSpPr/>
          <p:nvPr userDrawn="1"/>
        </p:nvSpPr>
        <p:spPr>
          <a:xfrm rot="19645883">
            <a:off x="-553036" y="-482711"/>
            <a:ext cx="5163768" cy="8716480"/>
          </a:xfrm>
          <a:custGeom>
            <a:avLst/>
            <a:gdLst>
              <a:gd name="connsiteX0" fmla="*/ 2218733 w 3872826"/>
              <a:gd name="connsiteY0" fmla="*/ 0 h 6537360"/>
              <a:gd name="connsiteX1" fmla="*/ 3531640 w 3872826"/>
              <a:gd name="connsiteY1" fmla="*/ 838625 h 6537360"/>
              <a:gd name="connsiteX2" fmla="*/ 3541310 w 3872826"/>
              <a:gd name="connsiteY2" fmla="*/ 865136 h 6537360"/>
              <a:gd name="connsiteX3" fmla="*/ 3872826 w 3872826"/>
              <a:gd name="connsiteY3" fmla="*/ 3089959 h 6537360"/>
              <a:gd name="connsiteX4" fmla="*/ 3016997 w 3872826"/>
              <a:gd name="connsiteY4" fmla="*/ 6389596 h 6537360"/>
              <a:gd name="connsiteX5" fmla="*/ 2898347 w 3872826"/>
              <a:gd name="connsiteY5" fmla="*/ 6537360 h 6537360"/>
              <a:gd name="connsiteX6" fmla="*/ 181412 w 3872826"/>
              <a:gd name="connsiteY6" fmla="*/ 4801904 h 6537360"/>
              <a:gd name="connsiteX7" fmla="*/ 143096 w 3872826"/>
              <a:gd name="connsiteY7" fmla="*/ 4638854 h 6537360"/>
              <a:gd name="connsiteX8" fmla="*/ 574 w 3872826"/>
              <a:gd name="connsiteY8" fmla="*/ 3496812 h 6537360"/>
              <a:gd name="connsiteX9" fmla="*/ 0 w 3872826"/>
              <a:gd name="connsiteY9" fmla="*/ 3473526 h 65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2826" h="6537360">
                <a:moveTo>
                  <a:pt x="2218733" y="0"/>
                </a:moveTo>
                <a:lnTo>
                  <a:pt x="3531640" y="838625"/>
                </a:lnTo>
                <a:lnTo>
                  <a:pt x="3541310" y="865136"/>
                </a:lnTo>
                <a:cubicBezTo>
                  <a:pt x="3750612" y="1500225"/>
                  <a:pt x="3872826" y="2265834"/>
                  <a:pt x="3872826" y="3089959"/>
                </a:cubicBezTo>
                <a:cubicBezTo>
                  <a:pt x="3872826" y="4463500"/>
                  <a:pt x="3533343" y="5674500"/>
                  <a:pt x="3016997" y="6389596"/>
                </a:cubicBezTo>
                <a:lnTo>
                  <a:pt x="2898347" y="6537360"/>
                </a:lnTo>
                <a:lnTo>
                  <a:pt x="181412" y="4801904"/>
                </a:lnTo>
                <a:lnTo>
                  <a:pt x="143096" y="4638854"/>
                </a:lnTo>
                <a:cubicBezTo>
                  <a:pt x="69426" y="4281803"/>
                  <a:pt x="20455" y="3898122"/>
                  <a:pt x="574" y="3496812"/>
                </a:cubicBezTo>
                <a:lnTo>
                  <a:pt x="0" y="3473526"/>
                </a:lnTo>
                <a:close/>
              </a:path>
            </a:pathLst>
          </a:custGeom>
          <a:gradFill>
            <a:gsLst>
              <a:gs pos="84000">
                <a:schemeClr val="bg1"/>
              </a:gs>
              <a:gs pos="6000">
                <a:srgbClr val="E9F2FB"/>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a:t> </a:t>
            </a:r>
          </a:p>
        </p:txBody>
      </p:sp>
      <p:pic>
        <p:nvPicPr>
          <p:cNvPr id="8" name="Picture 7" descr="A close up of a logo&#10;&#10;Description automatically generated">
            <a:extLst>
              <a:ext uri="{FF2B5EF4-FFF2-40B4-BE49-F238E27FC236}">
                <a16:creationId xmlns:a16="http://schemas.microsoft.com/office/drawing/2014/main" id="{C7A9D67A-B4D5-B04D-92B6-25AA04F9FE96}"/>
              </a:ext>
            </a:extLst>
          </p:cNvPr>
          <p:cNvPicPr>
            <a:picLocks noChangeAspect="1"/>
          </p:cNvPicPr>
          <p:nvPr userDrawn="1"/>
        </p:nvPicPr>
        <p:blipFill>
          <a:blip r:embed="rId2"/>
          <a:srcRect l="34484" r="4039" b="73991"/>
          <a:stretch>
            <a:fillRect/>
          </a:stretch>
        </p:blipFill>
        <p:spPr>
          <a:xfrm>
            <a:off x="8808720" y="5858259"/>
            <a:ext cx="3383280" cy="999743"/>
          </a:xfrm>
          <a:custGeom>
            <a:avLst/>
            <a:gdLst>
              <a:gd name="connsiteX0" fmla="*/ 0 w 2537460"/>
              <a:gd name="connsiteY0" fmla="*/ 0 h 749807"/>
              <a:gd name="connsiteX1" fmla="*/ 2537460 w 2537460"/>
              <a:gd name="connsiteY1" fmla="*/ 0 h 749807"/>
              <a:gd name="connsiteX2" fmla="*/ 2537460 w 2537460"/>
              <a:gd name="connsiteY2" fmla="*/ 749807 h 749807"/>
              <a:gd name="connsiteX3" fmla="*/ 0 w 2537460"/>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2537460" h="749807">
                <a:moveTo>
                  <a:pt x="0" y="0"/>
                </a:moveTo>
                <a:lnTo>
                  <a:pt x="2537460" y="0"/>
                </a:lnTo>
                <a:lnTo>
                  <a:pt x="2537460" y="749807"/>
                </a:lnTo>
                <a:lnTo>
                  <a:pt x="0" y="749807"/>
                </a:lnTo>
                <a:close/>
              </a:path>
            </a:pathLst>
          </a:custGeom>
        </p:spPr>
      </p:pic>
      <p:pic>
        <p:nvPicPr>
          <p:cNvPr id="10" name="Picture 9">
            <a:extLst>
              <a:ext uri="{FF2B5EF4-FFF2-40B4-BE49-F238E27FC236}">
                <a16:creationId xmlns:a16="http://schemas.microsoft.com/office/drawing/2014/main" id="{F41F2E6A-C4A3-AF47-9415-D63B7821B61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1" name="Straight Connector 10">
            <a:extLst>
              <a:ext uri="{FF2B5EF4-FFF2-40B4-BE49-F238E27FC236}">
                <a16:creationId xmlns:a16="http://schemas.microsoft.com/office/drawing/2014/main" id="{CC67E9F5-CA4D-3E48-8E75-C6BBDC9E23ED}"/>
              </a:ext>
            </a:extLst>
          </p:cNvPr>
          <p:cNvCxnSpPr/>
          <p:nvPr userDrawn="1"/>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484538" y="519927"/>
            <a:ext cx="10933711" cy="600668"/>
          </a:xfrm>
          <a:prstGeom prst="rect">
            <a:avLst/>
          </a:prstGeom>
        </p:spPr>
        <p:txBody>
          <a:bodyPr lIns="0" tIns="0" rIns="0" bIns="0" anchor="t" anchorCtr="0">
            <a:noAutofit/>
          </a:bodyPr>
          <a:lstStyle>
            <a:lvl1pPr>
              <a:defRPr sz="4267">
                <a:solidFill>
                  <a:schemeClr val="tx2"/>
                </a:solidFill>
              </a:defRPr>
            </a:lvl1pPr>
          </a:lstStyle>
          <a:p>
            <a:r>
              <a:rPr lang="en-GB"/>
              <a:t>Click to edit Master title style</a:t>
            </a:r>
            <a:endParaRPr lang="en-US"/>
          </a:p>
        </p:txBody>
      </p:sp>
      <p:sp>
        <p:nvSpPr>
          <p:cNvPr id="17" name="Text Placeholder 16">
            <a:extLst>
              <a:ext uri="{FF2B5EF4-FFF2-40B4-BE49-F238E27FC236}">
                <a16:creationId xmlns:a16="http://schemas.microsoft.com/office/drawing/2014/main" id="{30E36789-24CE-4443-8E7B-4E0385BD5DE0}"/>
              </a:ext>
            </a:extLst>
          </p:cNvPr>
          <p:cNvSpPr>
            <a:spLocks noGrp="1"/>
          </p:cNvSpPr>
          <p:nvPr>
            <p:ph type="body" sz="quarter" idx="11"/>
          </p:nvPr>
        </p:nvSpPr>
        <p:spPr>
          <a:xfrm>
            <a:off x="484540" y="1735102"/>
            <a:ext cx="10932761" cy="4015249"/>
          </a:xfrm>
          <a:prstGeom prst="rect">
            <a:avLst/>
          </a:prstGeom>
        </p:spPr>
        <p:txBody>
          <a:bodyPr lIns="0" tIns="0" rIns="0" bIns="0"/>
          <a:lstStyle>
            <a:lvl1pPr marL="0" indent="0">
              <a:lnSpc>
                <a:spcPct val="105000"/>
              </a:lnSpc>
              <a:spcBef>
                <a:spcPts val="0"/>
              </a:spcBef>
              <a:spcAft>
                <a:spcPts val="533"/>
              </a:spcAft>
              <a:buFontTx/>
              <a:buNone/>
              <a:defRPr sz="2400"/>
            </a:lvl1pPr>
            <a:lvl2pPr marL="239994" indent="-239994">
              <a:lnSpc>
                <a:spcPct val="105000"/>
              </a:lnSpc>
              <a:spcBef>
                <a:spcPts val="0"/>
              </a:spcBef>
              <a:spcAft>
                <a:spcPts val="533"/>
              </a:spcAft>
              <a:buClr>
                <a:schemeClr val="tx2"/>
              </a:buClr>
              <a:buFont typeface="Arial" panose="020B0604020202020204" pitchFamily="34" charset="0"/>
              <a:buChar char="•"/>
              <a:defRPr sz="2400"/>
            </a:lvl2pPr>
            <a:lvl3pPr marL="479988" indent="-239994">
              <a:lnSpc>
                <a:spcPct val="105000"/>
              </a:lnSpc>
              <a:spcBef>
                <a:spcPts val="0"/>
              </a:spcBef>
              <a:spcAft>
                <a:spcPts val="333"/>
              </a:spcAft>
              <a:buClr>
                <a:schemeClr val="tx2"/>
              </a:buClr>
              <a:buSzPct val="100000"/>
              <a:buFont typeface="System Font"/>
              <a:buChar char="‣"/>
              <a:defRPr sz="2133"/>
            </a:lvl3pPr>
            <a:lvl4pPr marL="719982" indent="-239994">
              <a:lnSpc>
                <a:spcPct val="105000"/>
              </a:lnSpc>
              <a:spcBef>
                <a:spcPts val="0"/>
              </a:spcBef>
              <a:spcAft>
                <a:spcPts val="333"/>
              </a:spcAft>
              <a:buClr>
                <a:schemeClr val="tx2"/>
              </a:buClr>
              <a:defRPr sz="1867"/>
            </a:lvl4pPr>
            <a:lvl5pPr marL="959976" indent="-239994">
              <a:lnSpc>
                <a:spcPct val="105000"/>
              </a:lnSpc>
              <a:spcBef>
                <a:spcPts val="0"/>
              </a:spcBef>
              <a:spcAft>
                <a:spcPts val="133"/>
              </a:spcAft>
              <a:buClr>
                <a:schemeClr val="tx2"/>
              </a:buCl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0"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tx1"/>
                </a:solidFill>
              </a:defRPr>
            </a:lvl1pPr>
          </a:lstStyle>
          <a:p>
            <a:fld id="{71A97FB1-E9D4-1640-BFE1-F6979E3D621B}" type="slidenum">
              <a:rPr lang="en-US" smtClean="0"/>
              <a:pPr/>
              <a:t>‹#›</a:t>
            </a:fld>
            <a:endParaRPr lang="en-US"/>
          </a:p>
        </p:txBody>
      </p:sp>
    </p:spTree>
    <p:extLst>
      <p:ext uri="{BB962C8B-B14F-4D97-AF65-F5344CB8AC3E}">
        <p14:creationId xmlns:p14="http://schemas.microsoft.com/office/powerpoint/2010/main" val="192790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hite DIVIDER">
    <p:spTree>
      <p:nvGrpSpPr>
        <p:cNvPr id="1" name=""/>
        <p:cNvGrpSpPr/>
        <p:nvPr/>
      </p:nvGrpSpPr>
      <p:grpSpPr>
        <a:xfrm>
          <a:off x="0" y="0"/>
          <a:ext cx="0" cy="0"/>
          <a:chOff x="0" y="0"/>
          <a:chExt cx="0" cy="0"/>
        </a:xfrm>
      </p:grpSpPr>
      <p:pic>
        <p:nvPicPr>
          <p:cNvPr id="16" name="Picture 15" descr="A close up of a logo&#10;&#10;Description automatically generated">
            <a:extLst>
              <a:ext uri="{FF2B5EF4-FFF2-40B4-BE49-F238E27FC236}">
                <a16:creationId xmlns:a16="http://schemas.microsoft.com/office/drawing/2014/main" id="{724DE317-5ED4-0D4A-B431-3DABEF679FC7}"/>
              </a:ext>
            </a:extLst>
          </p:cNvPr>
          <p:cNvPicPr>
            <a:picLocks noChangeAspect="1"/>
          </p:cNvPicPr>
          <p:nvPr userDrawn="1"/>
        </p:nvPicPr>
        <p:blipFill>
          <a:blip r:embed="rId2"/>
          <a:srcRect l="6615" r="4039" b="73991"/>
          <a:stretch>
            <a:fillRect/>
          </a:stretch>
        </p:blipFill>
        <p:spPr>
          <a:xfrm>
            <a:off x="7275005" y="5858259"/>
            <a:ext cx="4916995" cy="999743"/>
          </a:xfrm>
          <a:custGeom>
            <a:avLst/>
            <a:gdLst>
              <a:gd name="connsiteX0" fmla="*/ 0 w 3687746"/>
              <a:gd name="connsiteY0" fmla="*/ 0 h 749807"/>
              <a:gd name="connsiteX1" fmla="*/ 3687746 w 3687746"/>
              <a:gd name="connsiteY1" fmla="*/ 0 h 749807"/>
              <a:gd name="connsiteX2" fmla="*/ 3687746 w 3687746"/>
              <a:gd name="connsiteY2" fmla="*/ 749807 h 749807"/>
              <a:gd name="connsiteX3" fmla="*/ 0 w 3687746"/>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3687746" h="749807">
                <a:moveTo>
                  <a:pt x="0" y="0"/>
                </a:moveTo>
                <a:lnTo>
                  <a:pt x="3687746" y="0"/>
                </a:lnTo>
                <a:lnTo>
                  <a:pt x="3687746" y="749807"/>
                </a:lnTo>
                <a:lnTo>
                  <a:pt x="0" y="749807"/>
                </a:lnTo>
                <a:close/>
              </a:path>
            </a:pathLst>
          </a:custGeom>
        </p:spPr>
      </p:pic>
      <p:pic>
        <p:nvPicPr>
          <p:cNvPr id="14" name="Picture 13" descr="A close up of a logo&#10;&#10;Description automatically generated">
            <a:extLst>
              <a:ext uri="{FF2B5EF4-FFF2-40B4-BE49-F238E27FC236}">
                <a16:creationId xmlns:a16="http://schemas.microsoft.com/office/drawing/2014/main" id="{987E290A-7EF2-3D41-A97C-AB66F362029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8244" t="24704" r="11772"/>
          <a:stretch/>
        </p:blipFill>
        <p:spPr>
          <a:xfrm rot="10800000">
            <a:off x="0" y="0"/>
            <a:ext cx="8093413" cy="6858000"/>
          </a:xfrm>
          <a:prstGeom prst="rect">
            <a:avLst/>
          </a:prstGeom>
        </p:spPr>
      </p:pic>
      <p:sp>
        <p:nvSpPr>
          <p:cNvPr id="15"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tx1"/>
                </a:solidFill>
              </a:defRPr>
            </a:lvl1pPr>
          </a:lstStyle>
          <a:p>
            <a:fld id="{71A97FB1-E9D4-1640-BFE1-F6979E3D621B}" type="slidenum">
              <a:rPr lang="en-US" smtClean="0"/>
              <a:pPr/>
              <a:t>‹#›</a:t>
            </a:fld>
            <a:endParaRPr lang="en-US"/>
          </a:p>
        </p:txBody>
      </p:sp>
      <p:sp>
        <p:nvSpPr>
          <p:cNvPr id="6" name="Title 13">
            <a:extLst>
              <a:ext uri="{FF2B5EF4-FFF2-40B4-BE49-F238E27FC236}">
                <a16:creationId xmlns:a16="http://schemas.microsoft.com/office/drawing/2014/main" id="{9FD0B2BE-AE4F-D343-A7F2-3D895E5435D0}"/>
              </a:ext>
            </a:extLst>
          </p:cNvPr>
          <p:cNvSpPr>
            <a:spLocks noGrp="1"/>
          </p:cNvSpPr>
          <p:nvPr>
            <p:ph type="title"/>
          </p:nvPr>
        </p:nvSpPr>
        <p:spPr>
          <a:xfrm>
            <a:off x="6979479" y="2531672"/>
            <a:ext cx="4829405" cy="2004987"/>
          </a:xfrm>
          <a:prstGeom prst="rect">
            <a:avLst/>
          </a:prstGeom>
        </p:spPr>
        <p:txBody>
          <a:bodyPr lIns="0" tIns="0" rIns="0" bIns="0" anchor="ctr" anchorCtr="0">
            <a:noAutofit/>
          </a:bodyPr>
          <a:lstStyle>
            <a:lvl1pPr>
              <a:defRPr sz="5333">
                <a:solidFill>
                  <a:schemeClr val="tx2"/>
                </a:solidFill>
              </a:defRPr>
            </a:lvl1pPr>
          </a:lstStyle>
          <a:p>
            <a:r>
              <a:rPr lang="en-GB"/>
              <a:t>Click to edit Master title style</a:t>
            </a:r>
            <a:endParaRPr lang="en-US"/>
          </a:p>
        </p:txBody>
      </p:sp>
      <p:pic>
        <p:nvPicPr>
          <p:cNvPr id="17" name="Picture 16">
            <a:extLst>
              <a:ext uri="{FF2B5EF4-FFF2-40B4-BE49-F238E27FC236}">
                <a16:creationId xmlns:a16="http://schemas.microsoft.com/office/drawing/2014/main" id="{F41F2E6A-C4A3-AF47-9415-D63B7821B61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9" name="Straight Connector 18">
            <a:extLst>
              <a:ext uri="{FF2B5EF4-FFF2-40B4-BE49-F238E27FC236}">
                <a16:creationId xmlns:a16="http://schemas.microsoft.com/office/drawing/2014/main" id="{CC67E9F5-CA4D-3E48-8E75-C6BBDC9E23ED}"/>
              </a:ext>
            </a:extLst>
          </p:cNvPr>
          <p:cNvCxnSpPr/>
          <p:nvPr userDrawn="1"/>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622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 DIVIDER - Image">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724DE317-5ED4-0D4A-B431-3DABEF679FC7}"/>
              </a:ext>
            </a:extLst>
          </p:cNvPr>
          <p:cNvPicPr>
            <a:picLocks noChangeAspect="1"/>
          </p:cNvPicPr>
          <p:nvPr userDrawn="1"/>
        </p:nvPicPr>
        <p:blipFill>
          <a:blip r:embed="rId2"/>
          <a:srcRect l="6615" r="4039" b="73991"/>
          <a:stretch>
            <a:fillRect/>
          </a:stretch>
        </p:blipFill>
        <p:spPr>
          <a:xfrm>
            <a:off x="7275005" y="5858259"/>
            <a:ext cx="4916995" cy="999743"/>
          </a:xfrm>
          <a:custGeom>
            <a:avLst/>
            <a:gdLst>
              <a:gd name="connsiteX0" fmla="*/ 0 w 3687746"/>
              <a:gd name="connsiteY0" fmla="*/ 0 h 749807"/>
              <a:gd name="connsiteX1" fmla="*/ 3687746 w 3687746"/>
              <a:gd name="connsiteY1" fmla="*/ 0 h 749807"/>
              <a:gd name="connsiteX2" fmla="*/ 3687746 w 3687746"/>
              <a:gd name="connsiteY2" fmla="*/ 749807 h 749807"/>
              <a:gd name="connsiteX3" fmla="*/ 0 w 3687746"/>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3687746" h="749807">
                <a:moveTo>
                  <a:pt x="0" y="0"/>
                </a:moveTo>
                <a:lnTo>
                  <a:pt x="3687746" y="0"/>
                </a:lnTo>
                <a:lnTo>
                  <a:pt x="3687746" y="749807"/>
                </a:lnTo>
                <a:lnTo>
                  <a:pt x="0" y="749807"/>
                </a:lnTo>
                <a:close/>
              </a:path>
            </a:pathLst>
          </a:custGeom>
        </p:spPr>
      </p:pic>
      <p:pic>
        <p:nvPicPr>
          <p:cNvPr id="12" name="Picture 11">
            <a:extLst>
              <a:ext uri="{FF2B5EF4-FFF2-40B4-BE49-F238E27FC236}">
                <a16:creationId xmlns:a16="http://schemas.microsoft.com/office/drawing/2014/main" id="{F41F2E6A-C4A3-AF47-9415-D63B7821B61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6" name="Straight Connector 15">
            <a:extLst>
              <a:ext uri="{FF2B5EF4-FFF2-40B4-BE49-F238E27FC236}">
                <a16:creationId xmlns:a16="http://schemas.microsoft.com/office/drawing/2014/main" id="{CC67E9F5-CA4D-3E48-8E75-C6BBDC9E23ED}"/>
              </a:ext>
            </a:extLst>
          </p:cNvPr>
          <p:cNvCxnSpPr/>
          <p:nvPr userDrawn="1"/>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9" name="Freeform 8">
            <a:extLst>
              <a:ext uri="{FF2B5EF4-FFF2-40B4-BE49-F238E27FC236}">
                <a16:creationId xmlns:a16="http://schemas.microsoft.com/office/drawing/2014/main" id="{43730FAA-6BF2-7E46-B004-B1C83316D488}"/>
              </a:ext>
            </a:extLst>
          </p:cNvPr>
          <p:cNvSpPr/>
          <p:nvPr userDrawn="1"/>
        </p:nvSpPr>
        <p:spPr>
          <a:xfrm rot="1800000">
            <a:off x="8752636" y="-590099"/>
            <a:ext cx="3396001" cy="5368772"/>
          </a:xfrm>
          <a:custGeom>
            <a:avLst/>
            <a:gdLst>
              <a:gd name="connsiteX0" fmla="*/ 23123 w 2547001"/>
              <a:gd name="connsiteY0" fmla="*/ 921491 h 4026579"/>
              <a:gd name="connsiteX1" fmla="*/ 1619193 w 2547001"/>
              <a:gd name="connsiteY1" fmla="*/ 0 h 4026579"/>
              <a:gd name="connsiteX2" fmla="*/ 2547001 w 2547001"/>
              <a:gd name="connsiteY2" fmla="*/ 1607009 h 4026579"/>
              <a:gd name="connsiteX3" fmla="*/ 2545241 w 2547001"/>
              <a:gd name="connsiteY3" fmla="*/ 1678451 h 4026579"/>
              <a:gd name="connsiteX4" fmla="*/ 1275914 w 2547001"/>
              <a:gd name="connsiteY4" fmla="*/ 4026579 h 4026579"/>
              <a:gd name="connsiteX5" fmla="*/ 0 w 2547001"/>
              <a:gd name="connsiteY5" fmla="*/ 1411025 h 4026579"/>
              <a:gd name="connsiteX6" fmla="*/ 6587 w 2547001"/>
              <a:gd name="connsiteY6" fmla="*/ 1143600 h 4026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7001" h="4026579">
                <a:moveTo>
                  <a:pt x="23123" y="921491"/>
                </a:moveTo>
                <a:lnTo>
                  <a:pt x="1619193" y="0"/>
                </a:lnTo>
                <a:lnTo>
                  <a:pt x="2547001" y="1607009"/>
                </a:lnTo>
                <a:lnTo>
                  <a:pt x="2545241" y="1678451"/>
                </a:lnTo>
                <a:cubicBezTo>
                  <a:pt x="2479901" y="2997360"/>
                  <a:pt x="1936540" y="4026579"/>
                  <a:pt x="1275914" y="4026579"/>
                </a:cubicBezTo>
                <a:cubicBezTo>
                  <a:pt x="571246" y="4026579"/>
                  <a:pt x="0" y="2855556"/>
                  <a:pt x="0" y="1411025"/>
                </a:cubicBezTo>
                <a:cubicBezTo>
                  <a:pt x="0" y="1320742"/>
                  <a:pt x="2231" y="1231527"/>
                  <a:pt x="6587" y="1143600"/>
                </a:cubicBezTo>
                <a:close/>
              </a:path>
            </a:pathLst>
          </a:custGeom>
          <a:gradFill>
            <a:gsLst>
              <a:gs pos="84000">
                <a:schemeClr val="bg1"/>
              </a:gs>
              <a:gs pos="6000">
                <a:srgbClr val="E9F2FB"/>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a:t>  </a:t>
            </a:r>
          </a:p>
        </p:txBody>
      </p: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6979479" y="2530257"/>
            <a:ext cx="4829405" cy="2007816"/>
          </a:xfrm>
          <a:prstGeom prst="rect">
            <a:avLst/>
          </a:prstGeom>
        </p:spPr>
        <p:txBody>
          <a:bodyPr lIns="0" tIns="0" rIns="0" bIns="0" anchor="ctr" anchorCtr="0">
            <a:noAutofit/>
          </a:bodyPr>
          <a:lstStyle>
            <a:lvl1pPr>
              <a:defRPr sz="5333">
                <a:solidFill>
                  <a:schemeClr val="tx2"/>
                </a:solidFill>
              </a:defRPr>
            </a:lvl1pPr>
          </a:lstStyle>
          <a:p>
            <a:r>
              <a:rPr lang="en-GB"/>
              <a:t>Click to edit Master title style</a:t>
            </a:r>
            <a:endParaRPr lang="en-US"/>
          </a:p>
        </p:txBody>
      </p:sp>
      <p:sp>
        <p:nvSpPr>
          <p:cNvPr id="7" name="Picture Placeholder 6">
            <a:extLst>
              <a:ext uri="{FF2B5EF4-FFF2-40B4-BE49-F238E27FC236}">
                <a16:creationId xmlns:a16="http://schemas.microsoft.com/office/drawing/2014/main" id="{EA1C61A2-1DAA-6B4C-90D7-57C3EDB793E1}"/>
              </a:ext>
            </a:extLst>
          </p:cNvPr>
          <p:cNvSpPr>
            <a:spLocks noGrp="1"/>
          </p:cNvSpPr>
          <p:nvPr>
            <p:ph type="pic" sz="quarter" idx="12"/>
          </p:nvPr>
        </p:nvSpPr>
        <p:spPr>
          <a:xfrm>
            <a:off x="2" y="0"/>
            <a:ext cx="6479511" cy="6858000"/>
          </a:xfrm>
          <a:custGeom>
            <a:avLst/>
            <a:gdLst>
              <a:gd name="connsiteX0" fmla="*/ 252925 w 4859633"/>
              <a:gd name="connsiteY0" fmla="*/ 0 h 5143500"/>
              <a:gd name="connsiteX1" fmla="*/ 2961459 w 4859633"/>
              <a:gd name="connsiteY1" fmla="*/ 0 h 5143500"/>
              <a:gd name="connsiteX2" fmla="*/ 3148437 w 4859633"/>
              <a:gd name="connsiteY2" fmla="*/ 144388 h 5143500"/>
              <a:gd name="connsiteX3" fmla="*/ 4306667 w 4859633"/>
              <a:gd name="connsiteY3" fmla="*/ 1594933 h 5143500"/>
              <a:gd name="connsiteX4" fmla="*/ 4544841 w 4859633"/>
              <a:gd name="connsiteY4" fmla="*/ 5024175 h 5143500"/>
              <a:gd name="connsiteX5" fmla="*/ 4466135 w 4859633"/>
              <a:gd name="connsiteY5" fmla="*/ 5143500 h 5143500"/>
              <a:gd name="connsiteX6" fmla="*/ 1437913 w 4859633"/>
              <a:gd name="connsiteY6" fmla="*/ 5143500 h 5143500"/>
              <a:gd name="connsiteX7" fmla="*/ 1291425 w 4859633"/>
              <a:gd name="connsiteY7" fmla="*/ 5019341 h 5143500"/>
              <a:gd name="connsiteX8" fmla="*/ 291643 w 4859633"/>
              <a:gd name="connsiteY8" fmla="*/ 3706315 h 5143500"/>
              <a:gd name="connsiteX9" fmla="*/ 12158 w 4859633"/>
              <a:gd name="connsiteY9" fmla="*/ 3075838 h 5143500"/>
              <a:gd name="connsiteX10" fmla="*/ 0 w 4859633"/>
              <a:gd name="connsiteY10" fmla="*/ 3038519 h 5143500"/>
              <a:gd name="connsiteX11" fmla="*/ 0 w 4859633"/>
              <a:gd name="connsiteY11" fmla="*/ 385195 h 5143500"/>
              <a:gd name="connsiteX12" fmla="*/ 53469 w 4859633"/>
              <a:gd name="connsiteY12" fmla="*/ 277074 h 5143500"/>
              <a:gd name="connsiteX13" fmla="*/ 184472 w 4859633"/>
              <a:gd name="connsiteY13" fmla="*/ 78462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59633" h="5143500">
                <a:moveTo>
                  <a:pt x="252925" y="0"/>
                </a:moveTo>
                <a:lnTo>
                  <a:pt x="2961459" y="0"/>
                </a:lnTo>
                <a:lnTo>
                  <a:pt x="3148437" y="144388"/>
                </a:lnTo>
                <a:cubicBezTo>
                  <a:pt x="3590129" y="508046"/>
                  <a:pt x="3994684" y="1001664"/>
                  <a:pt x="4306667" y="1594933"/>
                </a:cubicBezTo>
                <a:cubicBezTo>
                  <a:pt x="4964917" y="2846667"/>
                  <a:pt x="5024121" y="4186514"/>
                  <a:pt x="4544841" y="5024175"/>
                </a:cubicBezTo>
                <a:lnTo>
                  <a:pt x="4466135" y="5143500"/>
                </a:lnTo>
                <a:lnTo>
                  <a:pt x="1437913" y="5143500"/>
                </a:lnTo>
                <a:lnTo>
                  <a:pt x="1291425" y="5019341"/>
                </a:lnTo>
                <a:cubicBezTo>
                  <a:pt x="911729" y="4672410"/>
                  <a:pt x="565914" y="4227871"/>
                  <a:pt x="291643" y="3706315"/>
                </a:cubicBezTo>
                <a:cubicBezTo>
                  <a:pt x="181935" y="3497693"/>
                  <a:pt x="88867" y="3286623"/>
                  <a:pt x="12158" y="3075838"/>
                </a:cubicBezTo>
                <a:lnTo>
                  <a:pt x="0" y="3038519"/>
                </a:lnTo>
                <a:lnTo>
                  <a:pt x="0" y="385195"/>
                </a:lnTo>
                <a:lnTo>
                  <a:pt x="53469" y="277074"/>
                </a:lnTo>
                <a:cubicBezTo>
                  <a:pt x="93409" y="207269"/>
                  <a:pt x="137089" y="140951"/>
                  <a:pt x="184472" y="78462"/>
                </a:cubicBezTo>
                <a:close/>
              </a:path>
            </a:pathLst>
          </a:custGeom>
          <a:pattFill prst="pct5">
            <a:fgClr>
              <a:schemeClr val="accent1"/>
            </a:fgClr>
            <a:bgClr>
              <a:schemeClr val="accent4">
                <a:lumMod val="20000"/>
                <a:lumOff val="80000"/>
              </a:schemeClr>
            </a:bgClr>
          </a:pattFill>
        </p:spPr>
        <p:txBody>
          <a:bodyPr wrap="square" anchor="ctr" anchorCtr="0">
            <a:noAutofit/>
          </a:bodyPr>
          <a:lstStyle>
            <a:lvl1pPr>
              <a:defRPr lang="en-US" sz="2400" dirty="0"/>
            </a:lvl1pPr>
          </a:lstStyle>
          <a:p>
            <a:pPr marL="0" lvl="0" indent="0" algn="ctr">
              <a:buNone/>
            </a:pPr>
            <a:r>
              <a:rPr lang="en-US"/>
              <a:t>Click icon to add picture</a:t>
            </a:r>
          </a:p>
        </p:txBody>
      </p:sp>
      <p:sp>
        <p:nvSpPr>
          <p:cNvPr id="17"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tx1"/>
                </a:solidFill>
              </a:defRPr>
            </a:lvl1pPr>
          </a:lstStyle>
          <a:p>
            <a:fld id="{71A97FB1-E9D4-1640-BFE1-F6979E3D621B}" type="slidenum">
              <a:rPr lang="en-US" smtClean="0"/>
              <a:pPr/>
              <a:t>‹#›</a:t>
            </a:fld>
            <a:endParaRPr lang="en-US"/>
          </a:p>
        </p:txBody>
      </p:sp>
    </p:spTree>
    <p:extLst>
      <p:ext uri="{BB962C8B-B14F-4D97-AF65-F5344CB8AC3E}">
        <p14:creationId xmlns:p14="http://schemas.microsoft.com/office/powerpoint/2010/main" val="2046511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Left - White">
    <p:spTree>
      <p:nvGrpSpPr>
        <p:cNvPr id="1" name=""/>
        <p:cNvGrpSpPr/>
        <p:nvPr/>
      </p:nvGrpSpPr>
      <p:grpSpPr>
        <a:xfrm>
          <a:off x="0" y="0"/>
          <a:ext cx="0" cy="0"/>
          <a:chOff x="0" y="0"/>
          <a:chExt cx="0" cy="0"/>
        </a:xfrm>
      </p:grpSpPr>
      <p:pic>
        <p:nvPicPr>
          <p:cNvPr id="17" name="Picture 16" descr="A close up of a logo&#10;&#10;Description automatically generated">
            <a:extLst>
              <a:ext uri="{FF2B5EF4-FFF2-40B4-BE49-F238E27FC236}">
                <a16:creationId xmlns:a16="http://schemas.microsoft.com/office/drawing/2014/main" id="{724DE317-5ED4-0D4A-B431-3DABEF679FC7}"/>
              </a:ext>
            </a:extLst>
          </p:cNvPr>
          <p:cNvPicPr>
            <a:picLocks noChangeAspect="1"/>
          </p:cNvPicPr>
          <p:nvPr userDrawn="1"/>
        </p:nvPicPr>
        <p:blipFill>
          <a:blip r:embed="rId2"/>
          <a:srcRect l="6615" r="4039" b="73991"/>
          <a:stretch>
            <a:fillRect/>
          </a:stretch>
        </p:blipFill>
        <p:spPr>
          <a:xfrm>
            <a:off x="7275005" y="5858259"/>
            <a:ext cx="4916995" cy="999743"/>
          </a:xfrm>
          <a:custGeom>
            <a:avLst/>
            <a:gdLst>
              <a:gd name="connsiteX0" fmla="*/ 0 w 3687746"/>
              <a:gd name="connsiteY0" fmla="*/ 0 h 749807"/>
              <a:gd name="connsiteX1" fmla="*/ 3687746 w 3687746"/>
              <a:gd name="connsiteY1" fmla="*/ 0 h 749807"/>
              <a:gd name="connsiteX2" fmla="*/ 3687746 w 3687746"/>
              <a:gd name="connsiteY2" fmla="*/ 749807 h 749807"/>
              <a:gd name="connsiteX3" fmla="*/ 0 w 3687746"/>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3687746" h="749807">
                <a:moveTo>
                  <a:pt x="0" y="0"/>
                </a:moveTo>
                <a:lnTo>
                  <a:pt x="3687746" y="0"/>
                </a:lnTo>
                <a:lnTo>
                  <a:pt x="3687746" y="749807"/>
                </a:lnTo>
                <a:lnTo>
                  <a:pt x="0" y="749807"/>
                </a:lnTo>
                <a:close/>
              </a:path>
            </a:pathLst>
          </a:custGeom>
        </p:spPr>
      </p:pic>
      <p:pic>
        <p:nvPicPr>
          <p:cNvPr id="18" name="Picture 17">
            <a:extLst>
              <a:ext uri="{FF2B5EF4-FFF2-40B4-BE49-F238E27FC236}">
                <a16:creationId xmlns:a16="http://schemas.microsoft.com/office/drawing/2014/main" id="{F41F2E6A-C4A3-AF47-9415-D63B7821B61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9" name="Straight Connector 18">
            <a:extLst>
              <a:ext uri="{FF2B5EF4-FFF2-40B4-BE49-F238E27FC236}">
                <a16:creationId xmlns:a16="http://schemas.microsoft.com/office/drawing/2014/main" id="{CC67E9F5-CA4D-3E48-8E75-C6BBDC9E23ED}"/>
              </a:ext>
            </a:extLst>
          </p:cNvPr>
          <p:cNvCxnSpPr/>
          <p:nvPr userDrawn="1"/>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43730FAA-6BF2-7E46-B004-B1C83316D488}"/>
              </a:ext>
            </a:extLst>
          </p:cNvPr>
          <p:cNvSpPr/>
          <p:nvPr userDrawn="1"/>
        </p:nvSpPr>
        <p:spPr>
          <a:xfrm rot="1800000">
            <a:off x="8752636" y="-590099"/>
            <a:ext cx="3396001" cy="5368772"/>
          </a:xfrm>
          <a:custGeom>
            <a:avLst/>
            <a:gdLst>
              <a:gd name="connsiteX0" fmla="*/ 23123 w 2547001"/>
              <a:gd name="connsiteY0" fmla="*/ 921491 h 4026579"/>
              <a:gd name="connsiteX1" fmla="*/ 1619193 w 2547001"/>
              <a:gd name="connsiteY1" fmla="*/ 0 h 4026579"/>
              <a:gd name="connsiteX2" fmla="*/ 2547001 w 2547001"/>
              <a:gd name="connsiteY2" fmla="*/ 1607009 h 4026579"/>
              <a:gd name="connsiteX3" fmla="*/ 2545241 w 2547001"/>
              <a:gd name="connsiteY3" fmla="*/ 1678451 h 4026579"/>
              <a:gd name="connsiteX4" fmla="*/ 1275914 w 2547001"/>
              <a:gd name="connsiteY4" fmla="*/ 4026579 h 4026579"/>
              <a:gd name="connsiteX5" fmla="*/ 0 w 2547001"/>
              <a:gd name="connsiteY5" fmla="*/ 1411025 h 4026579"/>
              <a:gd name="connsiteX6" fmla="*/ 6587 w 2547001"/>
              <a:gd name="connsiteY6" fmla="*/ 1143600 h 4026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7001" h="4026579">
                <a:moveTo>
                  <a:pt x="23123" y="921491"/>
                </a:moveTo>
                <a:lnTo>
                  <a:pt x="1619193" y="0"/>
                </a:lnTo>
                <a:lnTo>
                  <a:pt x="2547001" y="1607009"/>
                </a:lnTo>
                <a:lnTo>
                  <a:pt x="2545241" y="1678451"/>
                </a:lnTo>
                <a:cubicBezTo>
                  <a:pt x="2479901" y="2997360"/>
                  <a:pt x="1936540" y="4026579"/>
                  <a:pt x="1275914" y="4026579"/>
                </a:cubicBezTo>
                <a:cubicBezTo>
                  <a:pt x="571246" y="4026579"/>
                  <a:pt x="0" y="2855556"/>
                  <a:pt x="0" y="1411025"/>
                </a:cubicBezTo>
                <a:cubicBezTo>
                  <a:pt x="0" y="1320742"/>
                  <a:pt x="2231" y="1231527"/>
                  <a:pt x="6587" y="1143600"/>
                </a:cubicBezTo>
                <a:close/>
              </a:path>
            </a:pathLst>
          </a:custGeom>
          <a:gradFill>
            <a:gsLst>
              <a:gs pos="84000">
                <a:schemeClr val="bg1"/>
              </a:gs>
              <a:gs pos="6000">
                <a:srgbClr val="E9F2FB"/>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a:t>  </a:t>
            </a:r>
          </a:p>
        </p:txBody>
      </p: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6842438" y="1049390"/>
            <a:ext cx="4966447" cy="1235343"/>
          </a:xfrm>
          <a:prstGeom prst="rect">
            <a:avLst/>
          </a:prstGeom>
        </p:spPr>
        <p:txBody>
          <a:bodyPr lIns="0" tIns="0" rIns="0" bIns="0" anchor="b" anchorCtr="0">
            <a:noAutofit/>
          </a:bodyPr>
          <a:lstStyle>
            <a:lvl1pPr>
              <a:defRPr sz="4267">
                <a:solidFill>
                  <a:schemeClr val="tx2"/>
                </a:solidFill>
              </a:defRPr>
            </a:lvl1pPr>
          </a:lstStyle>
          <a:p>
            <a:r>
              <a:rPr lang="en-GB"/>
              <a:t>Click to edit Master title style</a:t>
            </a:r>
            <a:endParaRPr lang="en-US"/>
          </a:p>
        </p:txBody>
      </p:sp>
      <p:sp>
        <p:nvSpPr>
          <p:cNvPr id="15"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defRPr lang="en-US" sz="1067" smtClean="0"/>
            </a:lvl1pPr>
          </a:lstStyle>
          <a:p>
            <a:pPr algn="r"/>
            <a:fld id="{71A97FB1-E9D4-1640-BFE1-F6979E3D621B}" type="slidenum">
              <a:rPr lang="en-GB" smtClean="0"/>
              <a:pPr algn="r"/>
              <a:t>‹#›</a:t>
            </a:fld>
            <a:endParaRPr lang="en-GB"/>
          </a:p>
        </p:txBody>
      </p:sp>
      <p:sp>
        <p:nvSpPr>
          <p:cNvPr id="9" name="Picture Placeholder 8">
            <a:extLst>
              <a:ext uri="{FF2B5EF4-FFF2-40B4-BE49-F238E27FC236}">
                <a16:creationId xmlns:a16="http://schemas.microsoft.com/office/drawing/2014/main" id="{EA1C61A2-1DAA-6B4C-90D7-57C3EDB793E1}"/>
              </a:ext>
            </a:extLst>
          </p:cNvPr>
          <p:cNvSpPr>
            <a:spLocks noGrp="1"/>
          </p:cNvSpPr>
          <p:nvPr>
            <p:ph type="pic" sz="quarter" idx="12"/>
          </p:nvPr>
        </p:nvSpPr>
        <p:spPr>
          <a:xfrm>
            <a:off x="2" y="0"/>
            <a:ext cx="6479511" cy="6858000"/>
          </a:xfrm>
          <a:custGeom>
            <a:avLst/>
            <a:gdLst>
              <a:gd name="connsiteX0" fmla="*/ 252925 w 4859633"/>
              <a:gd name="connsiteY0" fmla="*/ 0 h 5143500"/>
              <a:gd name="connsiteX1" fmla="*/ 2961459 w 4859633"/>
              <a:gd name="connsiteY1" fmla="*/ 0 h 5143500"/>
              <a:gd name="connsiteX2" fmla="*/ 3148437 w 4859633"/>
              <a:gd name="connsiteY2" fmla="*/ 144388 h 5143500"/>
              <a:gd name="connsiteX3" fmla="*/ 4306667 w 4859633"/>
              <a:gd name="connsiteY3" fmla="*/ 1594933 h 5143500"/>
              <a:gd name="connsiteX4" fmla="*/ 4544841 w 4859633"/>
              <a:gd name="connsiteY4" fmla="*/ 5024175 h 5143500"/>
              <a:gd name="connsiteX5" fmla="*/ 4466135 w 4859633"/>
              <a:gd name="connsiteY5" fmla="*/ 5143500 h 5143500"/>
              <a:gd name="connsiteX6" fmla="*/ 1437913 w 4859633"/>
              <a:gd name="connsiteY6" fmla="*/ 5143500 h 5143500"/>
              <a:gd name="connsiteX7" fmla="*/ 1291425 w 4859633"/>
              <a:gd name="connsiteY7" fmla="*/ 5019341 h 5143500"/>
              <a:gd name="connsiteX8" fmla="*/ 291643 w 4859633"/>
              <a:gd name="connsiteY8" fmla="*/ 3706315 h 5143500"/>
              <a:gd name="connsiteX9" fmla="*/ 12158 w 4859633"/>
              <a:gd name="connsiteY9" fmla="*/ 3075838 h 5143500"/>
              <a:gd name="connsiteX10" fmla="*/ 0 w 4859633"/>
              <a:gd name="connsiteY10" fmla="*/ 3038519 h 5143500"/>
              <a:gd name="connsiteX11" fmla="*/ 0 w 4859633"/>
              <a:gd name="connsiteY11" fmla="*/ 385195 h 5143500"/>
              <a:gd name="connsiteX12" fmla="*/ 53469 w 4859633"/>
              <a:gd name="connsiteY12" fmla="*/ 277074 h 5143500"/>
              <a:gd name="connsiteX13" fmla="*/ 184472 w 4859633"/>
              <a:gd name="connsiteY13" fmla="*/ 78462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59633" h="5143500">
                <a:moveTo>
                  <a:pt x="252925" y="0"/>
                </a:moveTo>
                <a:lnTo>
                  <a:pt x="2961459" y="0"/>
                </a:lnTo>
                <a:lnTo>
                  <a:pt x="3148437" y="144388"/>
                </a:lnTo>
                <a:cubicBezTo>
                  <a:pt x="3590129" y="508046"/>
                  <a:pt x="3994684" y="1001664"/>
                  <a:pt x="4306667" y="1594933"/>
                </a:cubicBezTo>
                <a:cubicBezTo>
                  <a:pt x="4964917" y="2846667"/>
                  <a:pt x="5024121" y="4186514"/>
                  <a:pt x="4544841" y="5024175"/>
                </a:cubicBezTo>
                <a:lnTo>
                  <a:pt x="4466135" y="5143500"/>
                </a:lnTo>
                <a:lnTo>
                  <a:pt x="1437913" y="5143500"/>
                </a:lnTo>
                <a:lnTo>
                  <a:pt x="1291425" y="5019341"/>
                </a:lnTo>
                <a:cubicBezTo>
                  <a:pt x="911729" y="4672410"/>
                  <a:pt x="565914" y="4227871"/>
                  <a:pt x="291643" y="3706315"/>
                </a:cubicBezTo>
                <a:cubicBezTo>
                  <a:pt x="181935" y="3497693"/>
                  <a:pt x="88867" y="3286623"/>
                  <a:pt x="12158" y="3075838"/>
                </a:cubicBezTo>
                <a:lnTo>
                  <a:pt x="0" y="3038519"/>
                </a:lnTo>
                <a:lnTo>
                  <a:pt x="0" y="385195"/>
                </a:lnTo>
                <a:lnTo>
                  <a:pt x="53469" y="277074"/>
                </a:lnTo>
                <a:cubicBezTo>
                  <a:pt x="93409" y="207269"/>
                  <a:pt x="137089" y="140951"/>
                  <a:pt x="184472" y="78462"/>
                </a:cubicBezTo>
                <a:close/>
              </a:path>
            </a:pathLst>
          </a:custGeom>
          <a:pattFill prst="pct5">
            <a:fgClr>
              <a:schemeClr val="accent1"/>
            </a:fgClr>
            <a:bgClr>
              <a:schemeClr val="accent4">
                <a:lumMod val="20000"/>
                <a:lumOff val="80000"/>
              </a:schemeClr>
            </a:bgClr>
          </a:pattFill>
        </p:spPr>
        <p:txBody>
          <a:bodyPr wrap="square" anchor="ctr" anchorCtr="0">
            <a:noAutofit/>
          </a:bodyPr>
          <a:lstStyle>
            <a:lvl1pPr>
              <a:defRPr lang="en-US" sz="2400" dirty="0"/>
            </a:lvl1pPr>
          </a:lstStyle>
          <a:p>
            <a:pPr marL="0" lvl="0" indent="0" algn="ctr">
              <a:buNone/>
            </a:pPr>
            <a:r>
              <a:rPr lang="en-US"/>
              <a:t>Click icon to add picture</a:t>
            </a:r>
          </a:p>
        </p:txBody>
      </p:sp>
      <p:sp>
        <p:nvSpPr>
          <p:cNvPr id="12" name="Text Placeholder 16">
            <a:extLst>
              <a:ext uri="{FF2B5EF4-FFF2-40B4-BE49-F238E27FC236}">
                <a16:creationId xmlns:a16="http://schemas.microsoft.com/office/drawing/2014/main" id="{0FC5A532-9A72-BF4E-8DDA-7F14FB3C0474}"/>
              </a:ext>
            </a:extLst>
          </p:cNvPr>
          <p:cNvSpPr>
            <a:spLocks noGrp="1"/>
          </p:cNvSpPr>
          <p:nvPr>
            <p:ph type="body" sz="quarter" idx="13"/>
          </p:nvPr>
        </p:nvSpPr>
        <p:spPr>
          <a:xfrm>
            <a:off x="6842438" y="2401275"/>
            <a:ext cx="4966447" cy="2869973"/>
          </a:xfrm>
          <a:prstGeom prst="rect">
            <a:avLst/>
          </a:prstGeom>
        </p:spPr>
        <p:txBody>
          <a:bodyPr lIns="0" tIns="0" rIns="0" bIns="0"/>
          <a:lstStyle>
            <a:lvl1pPr marL="0" indent="0">
              <a:lnSpc>
                <a:spcPct val="105000"/>
              </a:lnSpc>
              <a:spcBef>
                <a:spcPts val="0"/>
              </a:spcBef>
              <a:spcAft>
                <a:spcPts val="400"/>
              </a:spcAft>
              <a:buFontTx/>
              <a:buNone/>
              <a:defRPr sz="2000"/>
            </a:lvl1pPr>
            <a:lvl2pPr marL="0" indent="-239994">
              <a:lnSpc>
                <a:spcPct val="105000"/>
              </a:lnSpc>
              <a:spcBef>
                <a:spcPts val="0"/>
              </a:spcBef>
              <a:spcAft>
                <a:spcPts val="400"/>
              </a:spcAft>
              <a:buClr>
                <a:schemeClr val="tx2"/>
              </a:buClr>
              <a:buFont typeface="Arial" panose="020B0604020202020204" pitchFamily="34" charset="0"/>
              <a:buChar char="•"/>
              <a:defRPr sz="2000"/>
            </a:lvl2pPr>
            <a:lvl3pPr marL="479988" indent="-239994">
              <a:lnSpc>
                <a:spcPct val="105000"/>
              </a:lnSpc>
              <a:spcBef>
                <a:spcPts val="0"/>
              </a:spcBef>
              <a:spcAft>
                <a:spcPts val="333"/>
              </a:spcAft>
              <a:buClr>
                <a:schemeClr val="tx2"/>
              </a:buClr>
              <a:buSzPct val="100000"/>
              <a:buFont typeface="System Font"/>
              <a:buChar char="‣"/>
              <a:defRPr sz="2000"/>
            </a:lvl3pPr>
            <a:lvl4pPr marL="719982" indent="-239994">
              <a:lnSpc>
                <a:spcPct val="105000"/>
              </a:lnSpc>
              <a:spcBef>
                <a:spcPts val="0"/>
              </a:spcBef>
              <a:spcAft>
                <a:spcPts val="333"/>
              </a:spcAft>
              <a:buClr>
                <a:schemeClr val="tx2"/>
              </a:buClr>
              <a:defRPr sz="1600"/>
            </a:lvl4pPr>
            <a:lvl5pPr marL="959976" indent="-239994">
              <a:lnSpc>
                <a:spcPct val="105000"/>
              </a:lnSpc>
              <a:spcBef>
                <a:spcPts val="0"/>
              </a:spcBef>
              <a:spcAft>
                <a:spcPts val="133"/>
              </a:spcAft>
              <a:buClr>
                <a:schemeClr val="tx2"/>
              </a:buClr>
              <a:defRPr sz="1333"/>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94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Right - White">
    <p:spTree>
      <p:nvGrpSpPr>
        <p:cNvPr id="1" name=""/>
        <p:cNvGrpSpPr/>
        <p:nvPr/>
      </p:nvGrpSpPr>
      <p:grpSpPr>
        <a:xfrm>
          <a:off x="0" y="0"/>
          <a:ext cx="0" cy="0"/>
          <a:chOff x="0" y="0"/>
          <a:chExt cx="0" cy="0"/>
        </a:xfrm>
      </p:grpSpPr>
      <p:pic>
        <p:nvPicPr>
          <p:cNvPr id="16" name="Picture 15" descr="A close up of a logo&#10;&#10;Description automatically generated">
            <a:extLst>
              <a:ext uri="{FF2B5EF4-FFF2-40B4-BE49-F238E27FC236}">
                <a16:creationId xmlns:a16="http://schemas.microsoft.com/office/drawing/2014/main" id="{724DE317-5ED4-0D4A-B431-3DABEF679FC7}"/>
              </a:ext>
            </a:extLst>
          </p:cNvPr>
          <p:cNvPicPr>
            <a:picLocks noChangeAspect="1"/>
          </p:cNvPicPr>
          <p:nvPr userDrawn="1"/>
        </p:nvPicPr>
        <p:blipFill>
          <a:blip r:embed="rId2"/>
          <a:srcRect l="6615" r="4039" b="73991"/>
          <a:stretch>
            <a:fillRect/>
          </a:stretch>
        </p:blipFill>
        <p:spPr>
          <a:xfrm>
            <a:off x="7275005" y="5858259"/>
            <a:ext cx="4916995" cy="999743"/>
          </a:xfrm>
          <a:custGeom>
            <a:avLst/>
            <a:gdLst>
              <a:gd name="connsiteX0" fmla="*/ 0 w 3687746"/>
              <a:gd name="connsiteY0" fmla="*/ 0 h 749807"/>
              <a:gd name="connsiteX1" fmla="*/ 3687746 w 3687746"/>
              <a:gd name="connsiteY1" fmla="*/ 0 h 749807"/>
              <a:gd name="connsiteX2" fmla="*/ 3687746 w 3687746"/>
              <a:gd name="connsiteY2" fmla="*/ 749807 h 749807"/>
              <a:gd name="connsiteX3" fmla="*/ 0 w 3687746"/>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3687746" h="749807">
                <a:moveTo>
                  <a:pt x="0" y="0"/>
                </a:moveTo>
                <a:lnTo>
                  <a:pt x="3687746" y="0"/>
                </a:lnTo>
                <a:lnTo>
                  <a:pt x="3687746" y="749807"/>
                </a:lnTo>
                <a:lnTo>
                  <a:pt x="0" y="749807"/>
                </a:lnTo>
                <a:close/>
              </a:path>
            </a:pathLst>
          </a:custGeom>
        </p:spPr>
      </p:pic>
      <p:cxnSp>
        <p:nvCxnSpPr>
          <p:cNvPr id="18" name="Straight Connector 17">
            <a:extLst>
              <a:ext uri="{FF2B5EF4-FFF2-40B4-BE49-F238E27FC236}">
                <a16:creationId xmlns:a16="http://schemas.microsoft.com/office/drawing/2014/main" id="{CC67E9F5-CA4D-3E48-8E75-C6BBDC9E23ED}"/>
              </a:ext>
            </a:extLst>
          </p:cNvPr>
          <p:cNvCxnSpPr/>
          <p:nvPr userDrawn="1"/>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1" name="Freeform 10">
            <a:extLst>
              <a:ext uri="{FF2B5EF4-FFF2-40B4-BE49-F238E27FC236}">
                <a16:creationId xmlns:a16="http://schemas.microsoft.com/office/drawing/2014/main" id="{4A7C2D06-36B5-884C-86F3-1E5EF6658F79}"/>
              </a:ext>
            </a:extLst>
          </p:cNvPr>
          <p:cNvSpPr/>
          <p:nvPr userDrawn="1"/>
        </p:nvSpPr>
        <p:spPr>
          <a:xfrm rot="19645883">
            <a:off x="-321007" y="1903439"/>
            <a:ext cx="3402437" cy="6036919"/>
          </a:xfrm>
          <a:custGeom>
            <a:avLst/>
            <a:gdLst>
              <a:gd name="connsiteX0" fmla="*/ 1655332 w 2551828"/>
              <a:gd name="connsiteY0" fmla="*/ 76782 h 4527689"/>
              <a:gd name="connsiteX1" fmla="*/ 2551828 w 2551828"/>
              <a:gd name="connsiteY1" fmla="*/ 2574746 h 4527689"/>
              <a:gd name="connsiteX2" fmla="*/ 2178122 w 2551828"/>
              <a:gd name="connsiteY2" fmla="*/ 4424222 h 4527689"/>
              <a:gd name="connsiteX3" fmla="*/ 2122587 w 2551828"/>
              <a:gd name="connsiteY3" fmla="*/ 4527689 h 4527689"/>
              <a:gd name="connsiteX4" fmla="*/ 37725 w 2551828"/>
              <a:gd name="connsiteY4" fmla="*/ 3195972 h 4527689"/>
              <a:gd name="connsiteX5" fmla="*/ 25922 w 2551828"/>
              <a:gd name="connsiteY5" fmla="*/ 3101872 h 4527689"/>
              <a:gd name="connsiteX6" fmla="*/ 0 w 2551828"/>
              <a:gd name="connsiteY6" fmla="*/ 2574746 h 4527689"/>
              <a:gd name="connsiteX7" fmla="*/ 6056 w 2551828"/>
              <a:gd name="connsiteY7" fmla="*/ 2328880 h 4527689"/>
              <a:gd name="connsiteX8" fmla="*/ 1493641 w 2551828"/>
              <a:gd name="connsiteY8" fmla="*/ 0 h 4527689"/>
              <a:gd name="connsiteX9" fmla="*/ 1533055 w 2551828"/>
              <a:gd name="connsiteY9" fmla="*/ 12331 h 4527689"/>
              <a:gd name="connsiteX10" fmla="*/ 1655332 w 2551828"/>
              <a:gd name="connsiteY10" fmla="*/ 76782 h 452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1828" h="4527689">
                <a:moveTo>
                  <a:pt x="1655332" y="76782"/>
                </a:moveTo>
                <a:cubicBezTo>
                  <a:pt x="2174716" y="407941"/>
                  <a:pt x="2551828" y="1401065"/>
                  <a:pt x="2551828" y="2574746"/>
                </a:cubicBezTo>
                <a:cubicBezTo>
                  <a:pt x="2551828" y="3297012"/>
                  <a:pt x="2409017" y="3950900"/>
                  <a:pt x="2178122" y="4424222"/>
                </a:cubicBezTo>
                <a:lnTo>
                  <a:pt x="2122587" y="4527689"/>
                </a:lnTo>
                <a:lnTo>
                  <a:pt x="37725" y="3195972"/>
                </a:lnTo>
                <a:lnTo>
                  <a:pt x="25922" y="3101872"/>
                </a:lnTo>
                <a:cubicBezTo>
                  <a:pt x="8926" y="2931606"/>
                  <a:pt x="0" y="2755313"/>
                  <a:pt x="0" y="2574746"/>
                </a:cubicBezTo>
                <a:lnTo>
                  <a:pt x="6056" y="2328880"/>
                </a:lnTo>
                <a:lnTo>
                  <a:pt x="1493641" y="0"/>
                </a:lnTo>
                <a:lnTo>
                  <a:pt x="1533055" y="12331"/>
                </a:lnTo>
                <a:cubicBezTo>
                  <a:pt x="1574585" y="29752"/>
                  <a:pt x="1615379" y="51308"/>
                  <a:pt x="1655332" y="76782"/>
                </a:cubicBezTo>
                <a:close/>
              </a:path>
            </a:pathLst>
          </a:custGeom>
          <a:gradFill>
            <a:gsLst>
              <a:gs pos="84000">
                <a:schemeClr val="bg1"/>
              </a:gs>
              <a:gs pos="6000">
                <a:srgbClr val="E9F2FB"/>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a:t> </a:t>
            </a:r>
          </a:p>
        </p:txBody>
      </p:sp>
      <p:sp>
        <p:nvSpPr>
          <p:cNvPr id="8" name="Picture Placeholder 7">
            <a:extLst>
              <a:ext uri="{FF2B5EF4-FFF2-40B4-BE49-F238E27FC236}">
                <a16:creationId xmlns:a16="http://schemas.microsoft.com/office/drawing/2014/main" id="{0271EB5C-D1C2-484E-B911-04B1F39435DD}"/>
              </a:ext>
            </a:extLst>
          </p:cNvPr>
          <p:cNvSpPr>
            <a:spLocks noGrp="1"/>
          </p:cNvSpPr>
          <p:nvPr>
            <p:ph type="pic" sz="quarter" idx="14"/>
          </p:nvPr>
        </p:nvSpPr>
        <p:spPr>
          <a:xfrm>
            <a:off x="4545840" y="0"/>
            <a:ext cx="6967307" cy="6858000"/>
          </a:xfrm>
          <a:custGeom>
            <a:avLst/>
            <a:gdLst>
              <a:gd name="connsiteX0" fmla="*/ 1228494 w 5225480"/>
              <a:gd name="connsiteY0" fmla="*/ 0 h 5143500"/>
              <a:gd name="connsiteX1" fmla="*/ 5001854 w 5225480"/>
              <a:gd name="connsiteY1" fmla="*/ 0 h 5143500"/>
              <a:gd name="connsiteX2" fmla="*/ 5063392 w 5225480"/>
              <a:gd name="connsiteY2" fmla="*/ 150813 h 5143500"/>
              <a:gd name="connsiteX3" fmla="*/ 4733873 w 5225480"/>
              <a:gd name="connsiteY3" fmla="*/ 3183210 h 5143500"/>
              <a:gd name="connsiteX4" fmla="*/ 3034140 w 5225480"/>
              <a:gd name="connsiteY4" fmla="*/ 5071619 h 5143500"/>
              <a:gd name="connsiteX5" fmla="*/ 2892267 w 5225480"/>
              <a:gd name="connsiteY5" fmla="*/ 5143500 h 5143500"/>
              <a:gd name="connsiteX6" fmla="*/ 917977 w 5225480"/>
              <a:gd name="connsiteY6" fmla="*/ 5143500 h 5143500"/>
              <a:gd name="connsiteX7" fmla="*/ 878557 w 5225480"/>
              <a:gd name="connsiteY7" fmla="*/ 5120371 h 5143500"/>
              <a:gd name="connsiteX8" fmla="*/ 491607 w 5225480"/>
              <a:gd name="connsiteY8" fmla="*/ 1097738 h 5143500"/>
              <a:gd name="connsiteX9" fmla="*/ 1092227 w 5225480"/>
              <a:gd name="connsiteY9" fmla="*/ 15745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25480" h="5143500">
                <a:moveTo>
                  <a:pt x="1228494" y="0"/>
                </a:moveTo>
                <a:lnTo>
                  <a:pt x="5001854" y="0"/>
                </a:lnTo>
                <a:lnTo>
                  <a:pt x="5063392" y="150813"/>
                </a:lnTo>
                <a:cubicBezTo>
                  <a:pt x="5353530" y="985729"/>
                  <a:pt x="5260332" y="2112286"/>
                  <a:pt x="4733873" y="3183210"/>
                </a:cubicBezTo>
                <a:cubicBezTo>
                  <a:pt x="4312705" y="4039950"/>
                  <a:pt x="3693993" y="4698870"/>
                  <a:pt x="3034140" y="5071619"/>
                </a:cubicBezTo>
                <a:lnTo>
                  <a:pt x="2892267" y="5143500"/>
                </a:lnTo>
                <a:lnTo>
                  <a:pt x="917977" y="5143500"/>
                </a:lnTo>
                <a:lnTo>
                  <a:pt x="878557" y="5120371"/>
                </a:lnTo>
                <a:cubicBezTo>
                  <a:pt x="-112932" y="4435684"/>
                  <a:pt x="-298083" y="2704126"/>
                  <a:pt x="491607" y="1097738"/>
                </a:cubicBezTo>
                <a:cubicBezTo>
                  <a:pt x="662707" y="749688"/>
                  <a:pt x="866409" y="434285"/>
                  <a:pt x="1092227" y="157454"/>
                </a:cubicBezTo>
                <a:close/>
              </a:path>
            </a:pathLst>
          </a:custGeom>
          <a:pattFill prst="pct5">
            <a:fgClr>
              <a:schemeClr val="accent1"/>
            </a:fgClr>
            <a:bgClr>
              <a:schemeClr val="accent4">
                <a:lumMod val="20000"/>
                <a:lumOff val="80000"/>
              </a:schemeClr>
            </a:bgClr>
          </a:pattFill>
        </p:spPr>
        <p:txBody>
          <a:bodyPr wrap="square" anchor="ctr" anchorCtr="0">
            <a:noAutofit/>
          </a:bodyPr>
          <a:lstStyle>
            <a:lvl1pPr>
              <a:defRPr lang="en-US" sz="2667" dirty="0"/>
            </a:lvl1pPr>
          </a:lstStyle>
          <a:p>
            <a:pPr marL="0" lvl="0" indent="0" algn="ctr">
              <a:buNone/>
            </a:pPr>
            <a:r>
              <a:rPr lang="en-US"/>
              <a:t>Click icon to add picture</a:t>
            </a:r>
          </a:p>
        </p:txBody>
      </p: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484539" y="1049390"/>
            <a:ext cx="4177108" cy="1235343"/>
          </a:xfrm>
          <a:prstGeom prst="rect">
            <a:avLst/>
          </a:prstGeom>
        </p:spPr>
        <p:txBody>
          <a:bodyPr lIns="0" tIns="0" rIns="0" bIns="0" anchor="b" anchorCtr="0">
            <a:noAutofit/>
          </a:bodyPr>
          <a:lstStyle>
            <a:lvl1pPr>
              <a:defRPr sz="4267">
                <a:solidFill>
                  <a:schemeClr val="tx2"/>
                </a:solidFill>
              </a:defRPr>
            </a:lvl1pPr>
          </a:lstStyle>
          <a:p>
            <a:r>
              <a:rPr lang="en-GB"/>
              <a:t>Click to edit Master title style</a:t>
            </a:r>
            <a:endParaRPr lang="en-US"/>
          </a:p>
        </p:txBody>
      </p:sp>
      <p:sp>
        <p:nvSpPr>
          <p:cNvPr id="15"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defRPr lang="en-US" sz="1067" smtClean="0"/>
            </a:lvl1pPr>
          </a:lstStyle>
          <a:p>
            <a:pPr algn="r"/>
            <a:fld id="{71A97FB1-E9D4-1640-BFE1-F6979E3D621B}" type="slidenum">
              <a:rPr lang="en-GB" smtClean="0"/>
              <a:pPr algn="r"/>
              <a:t>‹#›</a:t>
            </a:fld>
            <a:endParaRPr lang="en-GB"/>
          </a:p>
        </p:txBody>
      </p:sp>
      <p:sp>
        <p:nvSpPr>
          <p:cNvPr id="12" name="Text Placeholder 16">
            <a:extLst>
              <a:ext uri="{FF2B5EF4-FFF2-40B4-BE49-F238E27FC236}">
                <a16:creationId xmlns:a16="http://schemas.microsoft.com/office/drawing/2014/main" id="{0FC5A532-9A72-BF4E-8DDA-7F14FB3C0474}"/>
              </a:ext>
            </a:extLst>
          </p:cNvPr>
          <p:cNvSpPr>
            <a:spLocks noGrp="1"/>
          </p:cNvSpPr>
          <p:nvPr>
            <p:ph type="body" sz="quarter" idx="13"/>
          </p:nvPr>
        </p:nvSpPr>
        <p:spPr>
          <a:xfrm>
            <a:off x="484539" y="2401275"/>
            <a:ext cx="3766487" cy="2869973"/>
          </a:xfrm>
          <a:prstGeom prst="rect">
            <a:avLst/>
          </a:prstGeom>
        </p:spPr>
        <p:txBody>
          <a:bodyPr lIns="0" tIns="0" rIns="0" bIns="0"/>
          <a:lstStyle>
            <a:lvl1pPr marL="0" indent="0">
              <a:lnSpc>
                <a:spcPct val="105000"/>
              </a:lnSpc>
              <a:spcBef>
                <a:spcPts val="0"/>
              </a:spcBef>
              <a:spcAft>
                <a:spcPts val="400"/>
              </a:spcAft>
              <a:buFontTx/>
              <a:buNone/>
              <a:defRPr sz="2000"/>
            </a:lvl1pPr>
            <a:lvl2pPr marL="0" indent="-239994">
              <a:lnSpc>
                <a:spcPct val="105000"/>
              </a:lnSpc>
              <a:spcBef>
                <a:spcPts val="0"/>
              </a:spcBef>
              <a:spcAft>
                <a:spcPts val="400"/>
              </a:spcAft>
              <a:buClr>
                <a:schemeClr val="tx2"/>
              </a:buClr>
              <a:buFont typeface="Arial" panose="020B0604020202020204" pitchFamily="34" charset="0"/>
              <a:buChar char="•"/>
              <a:defRPr sz="2000"/>
            </a:lvl2pPr>
            <a:lvl3pPr marL="479988" indent="-239994">
              <a:lnSpc>
                <a:spcPct val="105000"/>
              </a:lnSpc>
              <a:spcBef>
                <a:spcPts val="0"/>
              </a:spcBef>
              <a:spcAft>
                <a:spcPts val="333"/>
              </a:spcAft>
              <a:buClr>
                <a:schemeClr val="tx2"/>
              </a:buClr>
              <a:buSzPct val="100000"/>
              <a:buFont typeface="System Font"/>
              <a:buChar char="‣"/>
              <a:defRPr sz="2000"/>
            </a:lvl3pPr>
            <a:lvl4pPr marL="719982" indent="-239994">
              <a:lnSpc>
                <a:spcPct val="105000"/>
              </a:lnSpc>
              <a:spcBef>
                <a:spcPts val="0"/>
              </a:spcBef>
              <a:spcAft>
                <a:spcPts val="333"/>
              </a:spcAft>
              <a:buClr>
                <a:schemeClr val="tx2"/>
              </a:buClr>
              <a:defRPr sz="1600"/>
            </a:lvl4pPr>
            <a:lvl5pPr marL="959976" indent="-239994">
              <a:lnSpc>
                <a:spcPct val="105000"/>
              </a:lnSpc>
              <a:spcBef>
                <a:spcPts val="0"/>
              </a:spcBef>
              <a:spcAft>
                <a:spcPts val="133"/>
              </a:spcAft>
              <a:buClr>
                <a:schemeClr val="tx2"/>
              </a:buClr>
              <a:defRPr sz="1333"/>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24885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4121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COV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7E290A-7EF2-3D41-A97C-AB66F362029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3223" t="24730" r="11508"/>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821A564-AC92-4777-A048-ADE37CEC74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37693" y="5870047"/>
            <a:ext cx="1729451" cy="865656"/>
          </a:xfrm>
          <a:prstGeom prst="rect">
            <a:avLst/>
          </a:prstGeom>
        </p:spPr>
      </p:pic>
    </p:spTree>
    <p:extLst>
      <p:ext uri="{BB962C8B-B14F-4D97-AF65-F5344CB8AC3E}">
        <p14:creationId xmlns:p14="http://schemas.microsoft.com/office/powerpoint/2010/main" val="42521886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COVER - Image">
    <p:spTree>
      <p:nvGrpSpPr>
        <p:cNvPr id="1" name=""/>
        <p:cNvGrpSpPr/>
        <p:nvPr/>
      </p:nvGrpSpPr>
      <p:grpSpPr>
        <a:xfrm>
          <a:off x="0" y="0"/>
          <a:ext cx="0" cy="0"/>
          <a:chOff x="0" y="0"/>
          <a:chExt cx="0" cy="0"/>
        </a:xfrm>
      </p:grpSpPr>
      <p:pic>
        <p:nvPicPr>
          <p:cNvPr id="3" name="Picture 2" descr="A picture containing bird&#10;&#10;Description automatically generated">
            <a:extLst>
              <a:ext uri="{FF2B5EF4-FFF2-40B4-BE49-F238E27FC236}">
                <a16:creationId xmlns:a16="http://schemas.microsoft.com/office/drawing/2014/main" id="{D05338B3-480E-D84B-8042-BC6AE42B711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Picture Placeholder 15">
            <a:extLst>
              <a:ext uri="{FF2B5EF4-FFF2-40B4-BE49-F238E27FC236}">
                <a16:creationId xmlns:a16="http://schemas.microsoft.com/office/drawing/2014/main" id="{7F834579-F629-BB40-A2DB-23E94409DDBB}"/>
              </a:ext>
            </a:extLst>
          </p:cNvPr>
          <p:cNvSpPr>
            <a:spLocks noGrp="1"/>
          </p:cNvSpPr>
          <p:nvPr>
            <p:ph type="pic" sz="quarter" idx="14"/>
          </p:nvPr>
        </p:nvSpPr>
        <p:spPr>
          <a:xfrm>
            <a:off x="5540414" y="0"/>
            <a:ext cx="6651585" cy="6858000"/>
          </a:xfrm>
          <a:custGeom>
            <a:avLst/>
            <a:gdLst>
              <a:gd name="connsiteX0" fmla="*/ 1677060 w 4988689"/>
              <a:gd name="connsiteY0" fmla="*/ 0 h 5143500"/>
              <a:gd name="connsiteX1" fmla="*/ 4988689 w 4988689"/>
              <a:gd name="connsiteY1" fmla="*/ 0 h 5143500"/>
              <a:gd name="connsiteX2" fmla="*/ 4988689 w 4988689"/>
              <a:gd name="connsiteY2" fmla="*/ 4031089 h 5143500"/>
              <a:gd name="connsiteX3" fmla="*/ 4936874 w 4988689"/>
              <a:gd name="connsiteY3" fmla="*/ 4127902 h 5143500"/>
              <a:gd name="connsiteX4" fmla="*/ 4295340 w 4988689"/>
              <a:gd name="connsiteY4" fmla="*/ 5007689 h 5143500"/>
              <a:gd name="connsiteX5" fmla="*/ 4162309 w 4988689"/>
              <a:gd name="connsiteY5" fmla="*/ 5143500 h 5143500"/>
              <a:gd name="connsiteX6" fmla="*/ 318917 w 4988689"/>
              <a:gd name="connsiteY6" fmla="*/ 5143500 h 5143500"/>
              <a:gd name="connsiteX7" fmla="*/ 281685 w 4988689"/>
              <a:gd name="connsiteY7" fmla="*/ 5075362 h 5143500"/>
              <a:gd name="connsiteX8" fmla="*/ 531424 w 4988689"/>
              <a:gd name="connsiteY8" fmla="*/ 1536433 h 5143500"/>
              <a:gd name="connsiteX9" fmla="*/ 1563365 w 4988689"/>
              <a:gd name="connsiteY9" fmla="*/ 103187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88689" h="5143500">
                <a:moveTo>
                  <a:pt x="1677060" y="0"/>
                </a:moveTo>
                <a:lnTo>
                  <a:pt x="4988689" y="0"/>
                </a:lnTo>
                <a:lnTo>
                  <a:pt x="4988689" y="4031089"/>
                </a:lnTo>
                <a:lnTo>
                  <a:pt x="4936874" y="4127902"/>
                </a:lnTo>
                <a:cubicBezTo>
                  <a:pt x="4747115" y="4454594"/>
                  <a:pt x="4530299" y="4749534"/>
                  <a:pt x="4295340" y="5007689"/>
                </a:cubicBezTo>
                <a:lnTo>
                  <a:pt x="4162309" y="5143500"/>
                </a:lnTo>
                <a:lnTo>
                  <a:pt x="318917" y="5143500"/>
                </a:lnTo>
                <a:lnTo>
                  <a:pt x="281685" y="5075362"/>
                </a:lnTo>
                <a:cubicBezTo>
                  <a:pt x="-153887" y="4156057"/>
                  <a:pt x="-94586" y="2809862"/>
                  <a:pt x="531424" y="1536433"/>
                </a:cubicBezTo>
                <a:cubicBezTo>
                  <a:pt x="808860" y="972073"/>
                  <a:pt x="1165593" y="487121"/>
                  <a:pt x="1563365" y="103187"/>
                </a:cubicBezTo>
                <a:close/>
              </a:path>
            </a:pathLst>
          </a:custGeom>
          <a:pattFill prst="pct5">
            <a:fgClr>
              <a:schemeClr val="accent1"/>
            </a:fgClr>
            <a:bgClr>
              <a:schemeClr val="accent4">
                <a:lumMod val="20000"/>
                <a:lumOff val="80000"/>
              </a:schemeClr>
            </a:bgClr>
          </a:pattFill>
        </p:spPr>
        <p:txBody>
          <a:bodyPr wrap="square" anchor="ctr" anchorCtr="0">
            <a:noAutofit/>
          </a:bodyPr>
          <a:lstStyle>
            <a:lvl1pPr>
              <a:defRPr lang="en-US" sz="2667" dirty="0"/>
            </a:lvl1pPr>
          </a:lstStyle>
          <a:p>
            <a:pPr marL="0" lvl="0" indent="0" algn="ctr">
              <a:buNone/>
            </a:pPr>
            <a:r>
              <a:rPr lang="en-US"/>
              <a:t>Click icon to add picture</a:t>
            </a:r>
          </a:p>
        </p:txBody>
      </p:sp>
      <p:sp>
        <p:nvSpPr>
          <p:cNvPr id="9" name="Title 13">
            <a:extLst>
              <a:ext uri="{FF2B5EF4-FFF2-40B4-BE49-F238E27FC236}">
                <a16:creationId xmlns:a16="http://schemas.microsoft.com/office/drawing/2014/main" id="{BEC94CFF-F4C3-A94E-B63A-69672A884A55}"/>
              </a:ext>
            </a:extLst>
          </p:cNvPr>
          <p:cNvSpPr>
            <a:spLocks noGrp="1"/>
          </p:cNvSpPr>
          <p:nvPr>
            <p:ph type="title"/>
          </p:nvPr>
        </p:nvSpPr>
        <p:spPr>
          <a:xfrm>
            <a:off x="484539" y="1694305"/>
            <a:ext cx="5611461" cy="1495783"/>
          </a:xfrm>
          <a:prstGeom prst="rect">
            <a:avLst/>
          </a:prstGeom>
        </p:spPr>
        <p:txBody>
          <a:bodyPr lIns="0" tIns="0" rIns="0" bIns="0" anchor="b" anchorCtr="0">
            <a:noAutofit/>
          </a:bodyPr>
          <a:lstStyle>
            <a:lvl1pPr>
              <a:defRPr sz="5333">
                <a:solidFill>
                  <a:schemeClr val="bg1"/>
                </a:solidFill>
              </a:defRPr>
            </a:lvl1pPr>
          </a:lstStyle>
          <a:p>
            <a:r>
              <a:rPr lang="en-GB"/>
              <a:t>Click to edit Master title style</a:t>
            </a:r>
            <a:endParaRPr lang="en-US"/>
          </a:p>
        </p:txBody>
      </p:sp>
      <p:sp>
        <p:nvSpPr>
          <p:cNvPr id="12" name="Text Placeholder 3">
            <a:extLst>
              <a:ext uri="{FF2B5EF4-FFF2-40B4-BE49-F238E27FC236}">
                <a16:creationId xmlns:a16="http://schemas.microsoft.com/office/drawing/2014/main" id="{33E8F018-E5B1-7445-AB30-16655B888C07}"/>
              </a:ext>
            </a:extLst>
          </p:cNvPr>
          <p:cNvSpPr>
            <a:spLocks noGrp="1"/>
          </p:cNvSpPr>
          <p:nvPr>
            <p:ph type="body" sz="quarter" idx="15" hasCustomPrompt="1"/>
          </p:nvPr>
        </p:nvSpPr>
        <p:spPr>
          <a:xfrm>
            <a:off x="469106" y="3419088"/>
            <a:ext cx="4829724" cy="687009"/>
          </a:xfrm>
          <a:prstGeom prst="rect">
            <a:avLst/>
          </a:prstGeom>
        </p:spPr>
        <p:txBody>
          <a:bodyPr lIns="0" tIns="0" rIns="0" bIns="0"/>
          <a:lstStyle>
            <a:lvl1pPr marL="0" indent="0" algn="l" defTabSz="914377" rtl="0" eaLnBrk="1" latinLnBrk="0" hangingPunct="1">
              <a:lnSpc>
                <a:spcPct val="90000"/>
              </a:lnSpc>
              <a:spcBef>
                <a:spcPct val="0"/>
              </a:spcBef>
              <a:buNone/>
              <a:defRPr lang="en-GB" sz="2667" kern="1200" dirty="0" smtClean="0">
                <a:solidFill>
                  <a:schemeClr val="accent4">
                    <a:lumMod val="20000"/>
                    <a:lumOff val="80000"/>
                  </a:schemeClr>
                </a:solidFill>
                <a:latin typeface="+mj-lt"/>
                <a:ea typeface="+mj-ea"/>
                <a:cs typeface="+mj-cs"/>
              </a:defRPr>
            </a:lvl1pPr>
          </a:lstStyle>
          <a:p>
            <a:pPr lvl="0"/>
            <a:r>
              <a:rPr lang="en-GB"/>
              <a:t>Sub-title</a:t>
            </a:r>
          </a:p>
        </p:txBody>
      </p:sp>
      <p:sp>
        <p:nvSpPr>
          <p:cNvPr id="13" name="Text Placeholder 3">
            <a:extLst>
              <a:ext uri="{FF2B5EF4-FFF2-40B4-BE49-F238E27FC236}">
                <a16:creationId xmlns:a16="http://schemas.microsoft.com/office/drawing/2014/main" id="{E118152F-325D-4E44-A6EB-C26895A574DE}"/>
              </a:ext>
            </a:extLst>
          </p:cNvPr>
          <p:cNvSpPr>
            <a:spLocks noGrp="1"/>
          </p:cNvSpPr>
          <p:nvPr>
            <p:ph type="body" sz="quarter" idx="16" hasCustomPrompt="1"/>
          </p:nvPr>
        </p:nvSpPr>
        <p:spPr>
          <a:xfrm>
            <a:off x="469106" y="5497038"/>
            <a:ext cx="4829724" cy="237013"/>
          </a:xfrm>
          <a:prstGeom prst="rect">
            <a:avLst/>
          </a:prstGeom>
        </p:spPr>
        <p:txBody>
          <a:bodyPr lIns="0" tIns="0" rIns="0" bIns="0"/>
          <a:lstStyle>
            <a:lvl1pPr marL="0" indent="0" algn="l" defTabSz="914377" rtl="0" eaLnBrk="1" latinLnBrk="0" hangingPunct="1">
              <a:lnSpc>
                <a:spcPct val="90000"/>
              </a:lnSpc>
              <a:spcBef>
                <a:spcPct val="0"/>
              </a:spcBef>
              <a:buNone/>
              <a:defRPr lang="en-GB" sz="1333" kern="1200" dirty="0" smtClean="0">
                <a:solidFill>
                  <a:schemeClr val="bg1"/>
                </a:solidFill>
                <a:latin typeface="+mj-lt"/>
                <a:ea typeface="+mj-ea"/>
                <a:cs typeface="+mj-cs"/>
              </a:defRPr>
            </a:lvl1pPr>
          </a:lstStyle>
          <a:p>
            <a:pPr lvl="0"/>
            <a:r>
              <a:rPr lang="en-GB"/>
              <a:t>Date etc</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568" y="422769"/>
            <a:ext cx="2361600" cy="1182071"/>
          </a:xfrm>
          <a:prstGeom prst="rect">
            <a:avLst/>
          </a:prstGeom>
        </p:spPr>
      </p:pic>
    </p:spTree>
    <p:extLst>
      <p:ext uri="{BB962C8B-B14F-4D97-AF65-F5344CB8AC3E}">
        <p14:creationId xmlns:p14="http://schemas.microsoft.com/office/powerpoint/2010/main" val="3690494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DIVI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87E290A-7EF2-3D41-A97C-AB66F362029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3223" t="24730" r="11508"/>
          <a:stretch/>
        </p:blipFill>
        <p:spPr>
          <a:xfrm flipH="1" flipV="1">
            <a:off x="0" y="0"/>
            <a:ext cx="12192000" cy="6858000"/>
          </a:xfrm>
          <a:prstGeom prst="rect">
            <a:avLst/>
          </a:prstGeom>
        </p:spPr>
      </p:pic>
      <p:pic>
        <p:nvPicPr>
          <p:cNvPr id="9" name="Picture 8" descr="A close up of a logo&#10;&#10;Description automatically generated">
            <a:extLst>
              <a:ext uri="{FF2B5EF4-FFF2-40B4-BE49-F238E27FC236}">
                <a16:creationId xmlns:a16="http://schemas.microsoft.com/office/drawing/2014/main" id="{4692AC76-8256-254B-9ECC-891DB0925B09}"/>
              </a:ext>
            </a:extLst>
          </p:cNvPr>
          <p:cNvPicPr>
            <a:picLocks noChangeAspect="1"/>
          </p:cNvPicPr>
          <p:nvPr userDrawn="1"/>
        </p:nvPicPr>
        <p:blipFill>
          <a:blip r:embed="rId3"/>
          <a:srcRect l="31454" r="5315" b="74690"/>
          <a:stretch>
            <a:fillRect/>
          </a:stretch>
        </p:blipFill>
        <p:spPr>
          <a:xfrm>
            <a:off x="8712200" y="5885109"/>
            <a:ext cx="3479800" cy="972891"/>
          </a:xfrm>
          <a:custGeom>
            <a:avLst/>
            <a:gdLst>
              <a:gd name="connsiteX0" fmla="*/ 0 w 2609850"/>
              <a:gd name="connsiteY0" fmla="*/ 0 h 729668"/>
              <a:gd name="connsiteX1" fmla="*/ 2609850 w 2609850"/>
              <a:gd name="connsiteY1" fmla="*/ 0 h 729668"/>
              <a:gd name="connsiteX2" fmla="*/ 2609850 w 2609850"/>
              <a:gd name="connsiteY2" fmla="*/ 729668 h 729668"/>
              <a:gd name="connsiteX3" fmla="*/ 0 w 2609850"/>
              <a:gd name="connsiteY3" fmla="*/ 729668 h 729668"/>
            </a:gdLst>
            <a:ahLst/>
            <a:cxnLst>
              <a:cxn ang="0">
                <a:pos x="connsiteX0" y="connsiteY0"/>
              </a:cxn>
              <a:cxn ang="0">
                <a:pos x="connsiteX1" y="connsiteY1"/>
              </a:cxn>
              <a:cxn ang="0">
                <a:pos x="connsiteX2" y="connsiteY2"/>
              </a:cxn>
              <a:cxn ang="0">
                <a:pos x="connsiteX3" y="connsiteY3"/>
              </a:cxn>
            </a:cxnLst>
            <a:rect l="l" t="t" r="r" b="b"/>
            <a:pathLst>
              <a:path w="2609850" h="729668">
                <a:moveTo>
                  <a:pt x="0" y="0"/>
                </a:moveTo>
                <a:lnTo>
                  <a:pt x="2609850" y="0"/>
                </a:lnTo>
                <a:lnTo>
                  <a:pt x="2609850" y="729668"/>
                </a:lnTo>
                <a:lnTo>
                  <a:pt x="0" y="729668"/>
                </a:lnTo>
                <a:close/>
              </a:path>
            </a:pathLst>
          </a:custGeom>
        </p:spPr>
      </p:pic>
      <p:pic>
        <p:nvPicPr>
          <p:cNvPr id="10" name="Picture 9">
            <a:extLst>
              <a:ext uri="{FF2B5EF4-FFF2-40B4-BE49-F238E27FC236}">
                <a16:creationId xmlns:a16="http://schemas.microsoft.com/office/drawing/2014/main" id="{F41F2E6A-C4A3-AF47-9415-D63B7821B616}"/>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9662636" y="5998818"/>
            <a:ext cx="1651619" cy="720031"/>
          </a:xfrm>
          <a:prstGeom prst="rect">
            <a:avLst/>
          </a:prstGeom>
        </p:spPr>
      </p:pic>
      <p:sp>
        <p:nvSpPr>
          <p:cNvPr id="15"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bg1"/>
                </a:solidFill>
              </a:defRPr>
            </a:lvl1pPr>
          </a:lstStyle>
          <a:p>
            <a:fld id="{71A97FB1-E9D4-1640-BFE1-F6979E3D621B}" type="slidenum">
              <a:rPr lang="en-US" smtClean="0"/>
              <a:pPr/>
              <a:t>‹#›</a:t>
            </a:fld>
            <a:endParaRPr lang="en-US"/>
          </a:p>
        </p:txBody>
      </p:sp>
      <p:sp>
        <p:nvSpPr>
          <p:cNvPr id="6" name="Title 13">
            <a:extLst>
              <a:ext uri="{FF2B5EF4-FFF2-40B4-BE49-F238E27FC236}">
                <a16:creationId xmlns:a16="http://schemas.microsoft.com/office/drawing/2014/main" id="{9FD0B2BE-AE4F-D343-A7F2-3D895E5435D0}"/>
              </a:ext>
            </a:extLst>
          </p:cNvPr>
          <p:cNvSpPr>
            <a:spLocks noGrp="1"/>
          </p:cNvSpPr>
          <p:nvPr>
            <p:ph type="title"/>
          </p:nvPr>
        </p:nvSpPr>
        <p:spPr>
          <a:xfrm>
            <a:off x="6979479" y="2531672"/>
            <a:ext cx="4829405" cy="2004987"/>
          </a:xfrm>
          <a:prstGeom prst="rect">
            <a:avLst/>
          </a:prstGeom>
        </p:spPr>
        <p:txBody>
          <a:bodyPr lIns="0" tIns="0" rIns="0" bIns="0" anchor="ctr" anchorCtr="0">
            <a:noAutofit/>
          </a:bodyPr>
          <a:lstStyle>
            <a:lvl1pPr>
              <a:defRPr sz="5333">
                <a:solidFill>
                  <a:schemeClr val="bg1"/>
                </a:solidFill>
              </a:defRPr>
            </a:lvl1pPr>
          </a:lstStyle>
          <a:p>
            <a:r>
              <a:rPr lang="en-GB"/>
              <a:t>Click to edit Master title style</a:t>
            </a:r>
            <a:endParaRPr lang="en-US"/>
          </a:p>
        </p:txBody>
      </p:sp>
      <p:cxnSp>
        <p:nvCxnSpPr>
          <p:cNvPr id="12" name="Straight Connector 11">
            <a:extLst>
              <a:ext uri="{FF2B5EF4-FFF2-40B4-BE49-F238E27FC236}">
                <a16:creationId xmlns:a16="http://schemas.microsoft.com/office/drawing/2014/main" id="{CC67E9F5-CA4D-3E48-8E75-C6BBDC9E23ED}"/>
              </a:ext>
            </a:extLst>
          </p:cNvPr>
          <p:cNvCxnSpPr/>
          <p:nvPr userDrawn="1"/>
        </p:nvCxnSpPr>
        <p:spPr>
          <a:xfrm>
            <a:off x="11418249" y="6204128"/>
            <a:ext cx="0" cy="365125"/>
          </a:xfrm>
          <a:prstGeom prst="line">
            <a:avLst/>
          </a:prstGeom>
          <a:ln cap="rnd">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03651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DIVIDER - Image">
    <p:spTree>
      <p:nvGrpSpPr>
        <p:cNvPr id="1" name=""/>
        <p:cNvGrpSpPr/>
        <p:nvPr/>
      </p:nvGrpSpPr>
      <p:grpSpPr>
        <a:xfrm>
          <a:off x="0" y="0"/>
          <a:ext cx="0" cy="0"/>
          <a:chOff x="0" y="0"/>
          <a:chExt cx="0" cy="0"/>
        </a:xfrm>
      </p:grpSpPr>
      <p:pic>
        <p:nvPicPr>
          <p:cNvPr id="8" name="Picture 7" descr="A picture containing bird&#10;&#10;Description automatically generated">
            <a:extLst>
              <a:ext uri="{FF2B5EF4-FFF2-40B4-BE49-F238E27FC236}">
                <a16:creationId xmlns:a16="http://schemas.microsoft.com/office/drawing/2014/main" id="{972D4466-F248-6748-947A-114136171E2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A close up of a logo&#10;&#10;Description automatically generated">
            <a:extLst>
              <a:ext uri="{FF2B5EF4-FFF2-40B4-BE49-F238E27FC236}">
                <a16:creationId xmlns:a16="http://schemas.microsoft.com/office/drawing/2014/main" id="{4692AC76-8256-254B-9ECC-891DB0925B09}"/>
              </a:ext>
            </a:extLst>
          </p:cNvPr>
          <p:cNvPicPr>
            <a:picLocks noChangeAspect="1"/>
          </p:cNvPicPr>
          <p:nvPr userDrawn="1"/>
        </p:nvPicPr>
        <p:blipFill>
          <a:blip r:embed="rId3"/>
          <a:srcRect l="31454" r="5315" b="74690"/>
          <a:stretch>
            <a:fillRect/>
          </a:stretch>
        </p:blipFill>
        <p:spPr>
          <a:xfrm>
            <a:off x="8712200" y="5885109"/>
            <a:ext cx="3479800" cy="972891"/>
          </a:xfrm>
          <a:custGeom>
            <a:avLst/>
            <a:gdLst>
              <a:gd name="connsiteX0" fmla="*/ 0 w 2609850"/>
              <a:gd name="connsiteY0" fmla="*/ 0 h 729668"/>
              <a:gd name="connsiteX1" fmla="*/ 2609850 w 2609850"/>
              <a:gd name="connsiteY1" fmla="*/ 0 h 729668"/>
              <a:gd name="connsiteX2" fmla="*/ 2609850 w 2609850"/>
              <a:gd name="connsiteY2" fmla="*/ 729668 h 729668"/>
              <a:gd name="connsiteX3" fmla="*/ 0 w 2609850"/>
              <a:gd name="connsiteY3" fmla="*/ 729668 h 729668"/>
            </a:gdLst>
            <a:ahLst/>
            <a:cxnLst>
              <a:cxn ang="0">
                <a:pos x="connsiteX0" y="connsiteY0"/>
              </a:cxn>
              <a:cxn ang="0">
                <a:pos x="connsiteX1" y="connsiteY1"/>
              </a:cxn>
              <a:cxn ang="0">
                <a:pos x="connsiteX2" y="connsiteY2"/>
              </a:cxn>
              <a:cxn ang="0">
                <a:pos x="connsiteX3" y="connsiteY3"/>
              </a:cxn>
            </a:cxnLst>
            <a:rect l="l" t="t" r="r" b="b"/>
            <a:pathLst>
              <a:path w="2609850" h="729668">
                <a:moveTo>
                  <a:pt x="0" y="0"/>
                </a:moveTo>
                <a:lnTo>
                  <a:pt x="2609850" y="0"/>
                </a:lnTo>
                <a:lnTo>
                  <a:pt x="2609850" y="729668"/>
                </a:lnTo>
                <a:lnTo>
                  <a:pt x="0" y="729668"/>
                </a:lnTo>
                <a:close/>
              </a:path>
            </a:pathLst>
          </a:custGeom>
        </p:spPr>
      </p:pic>
      <p:pic>
        <p:nvPicPr>
          <p:cNvPr id="10" name="Picture 9">
            <a:extLst>
              <a:ext uri="{FF2B5EF4-FFF2-40B4-BE49-F238E27FC236}">
                <a16:creationId xmlns:a16="http://schemas.microsoft.com/office/drawing/2014/main" id="{F41F2E6A-C4A3-AF47-9415-D63B7821B616}"/>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9662636" y="5998818"/>
            <a:ext cx="1651619" cy="720031"/>
          </a:xfrm>
          <a:prstGeom prst="rect">
            <a:avLst/>
          </a:prstGeom>
        </p:spPr>
      </p:pic>
      <p:sp>
        <p:nvSpPr>
          <p:cNvPr id="15"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bg1"/>
                </a:solidFill>
              </a:defRPr>
            </a:lvl1pPr>
          </a:lstStyle>
          <a:p>
            <a:fld id="{71A97FB1-E9D4-1640-BFE1-F6979E3D621B}" type="slidenum">
              <a:rPr lang="en-US" smtClean="0"/>
              <a:pPr/>
              <a:t>‹#›</a:t>
            </a:fld>
            <a:endParaRPr lang="en-US"/>
          </a:p>
        </p:txBody>
      </p:sp>
      <p:sp>
        <p:nvSpPr>
          <p:cNvPr id="7" name="Picture Placeholder 6">
            <a:extLst>
              <a:ext uri="{FF2B5EF4-FFF2-40B4-BE49-F238E27FC236}">
                <a16:creationId xmlns:a16="http://schemas.microsoft.com/office/drawing/2014/main" id="{EA1C61A2-1DAA-6B4C-90D7-57C3EDB793E1}"/>
              </a:ext>
            </a:extLst>
          </p:cNvPr>
          <p:cNvSpPr>
            <a:spLocks noGrp="1"/>
          </p:cNvSpPr>
          <p:nvPr>
            <p:ph type="pic" sz="quarter" idx="12"/>
          </p:nvPr>
        </p:nvSpPr>
        <p:spPr>
          <a:xfrm>
            <a:off x="2" y="0"/>
            <a:ext cx="6479511" cy="6858000"/>
          </a:xfrm>
          <a:custGeom>
            <a:avLst/>
            <a:gdLst>
              <a:gd name="connsiteX0" fmla="*/ 252925 w 4859633"/>
              <a:gd name="connsiteY0" fmla="*/ 0 h 5143500"/>
              <a:gd name="connsiteX1" fmla="*/ 2961459 w 4859633"/>
              <a:gd name="connsiteY1" fmla="*/ 0 h 5143500"/>
              <a:gd name="connsiteX2" fmla="*/ 3148437 w 4859633"/>
              <a:gd name="connsiteY2" fmla="*/ 144388 h 5143500"/>
              <a:gd name="connsiteX3" fmla="*/ 4306667 w 4859633"/>
              <a:gd name="connsiteY3" fmla="*/ 1594933 h 5143500"/>
              <a:gd name="connsiteX4" fmla="*/ 4544841 w 4859633"/>
              <a:gd name="connsiteY4" fmla="*/ 5024175 h 5143500"/>
              <a:gd name="connsiteX5" fmla="*/ 4466135 w 4859633"/>
              <a:gd name="connsiteY5" fmla="*/ 5143500 h 5143500"/>
              <a:gd name="connsiteX6" fmla="*/ 1437913 w 4859633"/>
              <a:gd name="connsiteY6" fmla="*/ 5143500 h 5143500"/>
              <a:gd name="connsiteX7" fmla="*/ 1291425 w 4859633"/>
              <a:gd name="connsiteY7" fmla="*/ 5019341 h 5143500"/>
              <a:gd name="connsiteX8" fmla="*/ 291643 w 4859633"/>
              <a:gd name="connsiteY8" fmla="*/ 3706315 h 5143500"/>
              <a:gd name="connsiteX9" fmla="*/ 12158 w 4859633"/>
              <a:gd name="connsiteY9" fmla="*/ 3075838 h 5143500"/>
              <a:gd name="connsiteX10" fmla="*/ 0 w 4859633"/>
              <a:gd name="connsiteY10" fmla="*/ 3038519 h 5143500"/>
              <a:gd name="connsiteX11" fmla="*/ 0 w 4859633"/>
              <a:gd name="connsiteY11" fmla="*/ 385195 h 5143500"/>
              <a:gd name="connsiteX12" fmla="*/ 53469 w 4859633"/>
              <a:gd name="connsiteY12" fmla="*/ 277074 h 5143500"/>
              <a:gd name="connsiteX13" fmla="*/ 184472 w 4859633"/>
              <a:gd name="connsiteY13" fmla="*/ 78462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59633" h="5143500">
                <a:moveTo>
                  <a:pt x="252925" y="0"/>
                </a:moveTo>
                <a:lnTo>
                  <a:pt x="2961459" y="0"/>
                </a:lnTo>
                <a:lnTo>
                  <a:pt x="3148437" y="144388"/>
                </a:lnTo>
                <a:cubicBezTo>
                  <a:pt x="3590129" y="508046"/>
                  <a:pt x="3994684" y="1001664"/>
                  <a:pt x="4306667" y="1594933"/>
                </a:cubicBezTo>
                <a:cubicBezTo>
                  <a:pt x="4964917" y="2846667"/>
                  <a:pt x="5024121" y="4186514"/>
                  <a:pt x="4544841" y="5024175"/>
                </a:cubicBezTo>
                <a:lnTo>
                  <a:pt x="4466135" y="5143500"/>
                </a:lnTo>
                <a:lnTo>
                  <a:pt x="1437913" y="5143500"/>
                </a:lnTo>
                <a:lnTo>
                  <a:pt x="1291425" y="5019341"/>
                </a:lnTo>
                <a:cubicBezTo>
                  <a:pt x="911729" y="4672410"/>
                  <a:pt x="565914" y="4227871"/>
                  <a:pt x="291643" y="3706315"/>
                </a:cubicBezTo>
                <a:cubicBezTo>
                  <a:pt x="181935" y="3497693"/>
                  <a:pt x="88867" y="3286623"/>
                  <a:pt x="12158" y="3075838"/>
                </a:cubicBezTo>
                <a:lnTo>
                  <a:pt x="0" y="3038519"/>
                </a:lnTo>
                <a:lnTo>
                  <a:pt x="0" y="385195"/>
                </a:lnTo>
                <a:lnTo>
                  <a:pt x="53469" y="277074"/>
                </a:lnTo>
                <a:cubicBezTo>
                  <a:pt x="93409" y="207269"/>
                  <a:pt x="137089" y="140951"/>
                  <a:pt x="184472" y="78462"/>
                </a:cubicBezTo>
                <a:close/>
              </a:path>
            </a:pathLst>
          </a:custGeom>
          <a:pattFill prst="pct5">
            <a:fgClr>
              <a:schemeClr val="accent1"/>
            </a:fgClr>
            <a:bgClr>
              <a:schemeClr val="accent4">
                <a:lumMod val="20000"/>
                <a:lumOff val="80000"/>
              </a:schemeClr>
            </a:bgClr>
          </a:pattFill>
        </p:spPr>
        <p:txBody>
          <a:bodyPr wrap="square" anchor="ctr" anchorCtr="0">
            <a:noAutofit/>
          </a:bodyPr>
          <a:lstStyle>
            <a:lvl1pPr>
              <a:defRPr lang="en-US" sz="2400" dirty="0"/>
            </a:lvl1pPr>
          </a:lstStyle>
          <a:p>
            <a:pPr marL="0" lvl="0" indent="0" algn="ctr">
              <a:buNone/>
            </a:pPr>
            <a:r>
              <a:rPr lang="en-US"/>
              <a:t>Click icon to add picture</a:t>
            </a:r>
          </a:p>
        </p:txBody>
      </p:sp>
      <p:sp>
        <p:nvSpPr>
          <p:cNvPr id="6" name="Title 13">
            <a:extLst>
              <a:ext uri="{FF2B5EF4-FFF2-40B4-BE49-F238E27FC236}">
                <a16:creationId xmlns:a16="http://schemas.microsoft.com/office/drawing/2014/main" id="{9FD0B2BE-AE4F-D343-A7F2-3D895E5435D0}"/>
              </a:ext>
            </a:extLst>
          </p:cNvPr>
          <p:cNvSpPr>
            <a:spLocks noGrp="1"/>
          </p:cNvSpPr>
          <p:nvPr>
            <p:ph type="title"/>
          </p:nvPr>
        </p:nvSpPr>
        <p:spPr>
          <a:xfrm>
            <a:off x="6979479" y="2530257"/>
            <a:ext cx="4829405" cy="2006400"/>
          </a:xfrm>
          <a:prstGeom prst="rect">
            <a:avLst/>
          </a:prstGeom>
        </p:spPr>
        <p:txBody>
          <a:bodyPr lIns="0" tIns="0" rIns="0" bIns="0" anchor="ctr" anchorCtr="0">
            <a:noAutofit/>
          </a:bodyPr>
          <a:lstStyle>
            <a:lvl1pPr>
              <a:defRPr sz="5333">
                <a:solidFill>
                  <a:schemeClr val="bg1"/>
                </a:solidFill>
              </a:defRPr>
            </a:lvl1pPr>
          </a:lstStyle>
          <a:p>
            <a:r>
              <a:rPr lang="en-GB"/>
              <a:t>Click to edit Master title style</a:t>
            </a:r>
            <a:endParaRPr lang="en-US"/>
          </a:p>
        </p:txBody>
      </p:sp>
      <p:cxnSp>
        <p:nvCxnSpPr>
          <p:cNvPr id="12" name="Straight Connector 11">
            <a:extLst>
              <a:ext uri="{FF2B5EF4-FFF2-40B4-BE49-F238E27FC236}">
                <a16:creationId xmlns:a16="http://schemas.microsoft.com/office/drawing/2014/main" id="{CC67E9F5-CA4D-3E48-8E75-C6BBDC9E23ED}"/>
              </a:ext>
            </a:extLst>
          </p:cNvPr>
          <p:cNvCxnSpPr/>
          <p:nvPr userDrawn="1"/>
        </p:nvCxnSpPr>
        <p:spPr>
          <a:xfrm>
            <a:off x="11418249" y="6204128"/>
            <a:ext cx="0" cy="365125"/>
          </a:xfrm>
          <a:prstGeom prst="line">
            <a:avLst/>
          </a:prstGeom>
          <a:ln cap="rnd">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48049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Left - Blue">
    <p:spTree>
      <p:nvGrpSpPr>
        <p:cNvPr id="1" name=""/>
        <p:cNvGrpSpPr/>
        <p:nvPr/>
      </p:nvGrpSpPr>
      <p:grpSpPr>
        <a:xfrm>
          <a:off x="0" y="0"/>
          <a:ext cx="0" cy="0"/>
          <a:chOff x="0" y="0"/>
          <a:chExt cx="0" cy="0"/>
        </a:xfrm>
      </p:grpSpPr>
      <p:pic>
        <p:nvPicPr>
          <p:cNvPr id="8" name="Picture 7" descr="A picture containing bird&#10;&#10;Description automatically generated">
            <a:extLst>
              <a:ext uri="{FF2B5EF4-FFF2-40B4-BE49-F238E27FC236}">
                <a16:creationId xmlns:a16="http://schemas.microsoft.com/office/drawing/2014/main" id="{972D4466-F248-6748-947A-114136171E2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A close up of a logo&#10;&#10;Description automatically generated">
            <a:extLst>
              <a:ext uri="{FF2B5EF4-FFF2-40B4-BE49-F238E27FC236}">
                <a16:creationId xmlns:a16="http://schemas.microsoft.com/office/drawing/2014/main" id="{4692AC76-8256-254B-9ECC-891DB0925B09}"/>
              </a:ext>
            </a:extLst>
          </p:cNvPr>
          <p:cNvPicPr>
            <a:picLocks noChangeAspect="1"/>
          </p:cNvPicPr>
          <p:nvPr userDrawn="1"/>
        </p:nvPicPr>
        <p:blipFill>
          <a:blip r:embed="rId3"/>
          <a:srcRect l="31454" r="5315" b="74690"/>
          <a:stretch>
            <a:fillRect/>
          </a:stretch>
        </p:blipFill>
        <p:spPr>
          <a:xfrm>
            <a:off x="8712200" y="5885109"/>
            <a:ext cx="3479800" cy="972891"/>
          </a:xfrm>
          <a:custGeom>
            <a:avLst/>
            <a:gdLst>
              <a:gd name="connsiteX0" fmla="*/ 0 w 2609850"/>
              <a:gd name="connsiteY0" fmla="*/ 0 h 729668"/>
              <a:gd name="connsiteX1" fmla="*/ 2609850 w 2609850"/>
              <a:gd name="connsiteY1" fmla="*/ 0 h 729668"/>
              <a:gd name="connsiteX2" fmla="*/ 2609850 w 2609850"/>
              <a:gd name="connsiteY2" fmla="*/ 729668 h 729668"/>
              <a:gd name="connsiteX3" fmla="*/ 0 w 2609850"/>
              <a:gd name="connsiteY3" fmla="*/ 729668 h 729668"/>
            </a:gdLst>
            <a:ahLst/>
            <a:cxnLst>
              <a:cxn ang="0">
                <a:pos x="connsiteX0" y="connsiteY0"/>
              </a:cxn>
              <a:cxn ang="0">
                <a:pos x="connsiteX1" y="connsiteY1"/>
              </a:cxn>
              <a:cxn ang="0">
                <a:pos x="connsiteX2" y="connsiteY2"/>
              </a:cxn>
              <a:cxn ang="0">
                <a:pos x="connsiteX3" y="connsiteY3"/>
              </a:cxn>
            </a:cxnLst>
            <a:rect l="l" t="t" r="r" b="b"/>
            <a:pathLst>
              <a:path w="2609850" h="729668">
                <a:moveTo>
                  <a:pt x="0" y="0"/>
                </a:moveTo>
                <a:lnTo>
                  <a:pt x="2609850" y="0"/>
                </a:lnTo>
                <a:lnTo>
                  <a:pt x="2609850" y="729668"/>
                </a:lnTo>
                <a:lnTo>
                  <a:pt x="0" y="729668"/>
                </a:lnTo>
                <a:close/>
              </a:path>
            </a:pathLst>
          </a:custGeom>
        </p:spPr>
      </p:pic>
      <p:pic>
        <p:nvPicPr>
          <p:cNvPr id="10" name="Picture 9">
            <a:extLst>
              <a:ext uri="{FF2B5EF4-FFF2-40B4-BE49-F238E27FC236}">
                <a16:creationId xmlns:a16="http://schemas.microsoft.com/office/drawing/2014/main" id="{F41F2E6A-C4A3-AF47-9415-D63B7821B616}"/>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9662636" y="5998818"/>
            <a:ext cx="1651619" cy="720031"/>
          </a:xfrm>
          <a:prstGeom prst="rect">
            <a:avLst/>
          </a:prstGeom>
        </p:spPr>
      </p:pic>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6842438" y="1049390"/>
            <a:ext cx="4966447" cy="1235343"/>
          </a:xfrm>
          <a:prstGeom prst="rect">
            <a:avLst/>
          </a:prstGeom>
        </p:spPr>
        <p:txBody>
          <a:bodyPr lIns="0" tIns="0" rIns="0" bIns="0" anchor="b" anchorCtr="0">
            <a:noAutofit/>
          </a:bodyPr>
          <a:lstStyle>
            <a:lvl1pPr>
              <a:defRPr sz="4267">
                <a:solidFill>
                  <a:schemeClr val="bg1"/>
                </a:solidFill>
              </a:defRPr>
            </a:lvl1pPr>
          </a:lstStyle>
          <a:p>
            <a:r>
              <a:rPr lang="en-GB"/>
              <a:t>Click to edit Master title style</a:t>
            </a:r>
            <a:endParaRPr lang="en-US"/>
          </a:p>
        </p:txBody>
      </p:sp>
      <p:sp>
        <p:nvSpPr>
          <p:cNvPr id="15"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defRPr lang="en-US" sz="1067" smtClean="0">
                <a:solidFill>
                  <a:schemeClr val="bg1"/>
                </a:solidFill>
              </a:defRPr>
            </a:lvl1pPr>
          </a:lstStyle>
          <a:p>
            <a:pPr algn="r"/>
            <a:fld id="{71A97FB1-E9D4-1640-BFE1-F6979E3D621B}" type="slidenum">
              <a:rPr lang="en-GB" smtClean="0"/>
              <a:pPr algn="r"/>
              <a:t>‹#›</a:t>
            </a:fld>
            <a:endParaRPr lang="en-GB"/>
          </a:p>
        </p:txBody>
      </p:sp>
      <p:sp>
        <p:nvSpPr>
          <p:cNvPr id="7" name="Picture Placeholder 6">
            <a:extLst>
              <a:ext uri="{FF2B5EF4-FFF2-40B4-BE49-F238E27FC236}">
                <a16:creationId xmlns:a16="http://schemas.microsoft.com/office/drawing/2014/main" id="{EA1C61A2-1DAA-6B4C-90D7-57C3EDB793E1}"/>
              </a:ext>
            </a:extLst>
          </p:cNvPr>
          <p:cNvSpPr>
            <a:spLocks noGrp="1"/>
          </p:cNvSpPr>
          <p:nvPr>
            <p:ph type="pic" sz="quarter" idx="12"/>
          </p:nvPr>
        </p:nvSpPr>
        <p:spPr>
          <a:xfrm>
            <a:off x="2" y="0"/>
            <a:ext cx="6479511" cy="6858000"/>
          </a:xfrm>
          <a:custGeom>
            <a:avLst/>
            <a:gdLst>
              <a:gd name="connsiteX0" fmla="*/ 252925 w 4859633"/>
              <a:gd name="connsiteY0" fmla="*/ 0 h 5143500"/>
              <a:gd name="connsiteX1" fmla="*/ 2961459 w 4859633"/>
              <a:gd name="connsiteY1" fmla="*/ 0 h 5143500"/>
              <a:gd name="connsiteX2" fmla="*/ 3148437 w 4859633"/>
              <a:gd name="connsiteY2" fmla="*/ 144388 h 5143500"/>
              <a:gd name="connsiteX3" fmla="*/ 4306667 w 4859633"/>
              <a:gd name="connsiteY3" fmla="*/ 1594933 h 5143500"/>
              <a:gd name="connsiteX4" fmla="*/ 4544841 w 4859633"/>
              <a:gd name="connsiteY4" fmla="*/ 5024175 h 5143500"/>
              <a:gd name="connsiteX5" fmla="*/ 4466135 w 4859633"/>
              <a:gd name="connsiteY5" fmla="*/ 5143500 h 5143500"/>
              <a:gd name="connsiteX6" fmla="*/ 1437913 w 4859633"/>
              <a:gd name="connsiteY6" fmla="*/ 5143500 h 5143500"/>
              <a:gd name="connsiteX7" fmla="*/ 1291425 w 4859633"/>
              <a:gd name="connsiteY7" fmla="*/ 5019341 h 5143500"/>
              <a:gd name="connsiteX8" fmla="*/ 291643 w 4859633"/>
              <a:gd name="connsiteY8" fmla="*/ 3706315 h 5143500"/>
              <a:gd name="connsiteX9" fmla="*/ 12158 w 4859633"/>
              <a:gd name="connsiteY9" fmla="*/ 3075838 h 5143500"/>
              <a:gd name="connsiteX10" fmla="*/ 0 w 4859633"/>
              <a:gd name="connsiteY10" fmla="*/ 3038519 h 5143500"/>
              <a:gd name="connsiteX11" fmla="*/ 0 w 4859633"/>
              <a:gd name="connsiteY11" fmla="*/ 385195 h 5143500"/>
              <a:gd name="connsiteX12" fmla="*/ 53469 w 4859633"/>
              <a:gd name="connsiteY12" fmla="*/ 277074 h 5143500"/>
              <a:gd name="connsiteX13" fmla="*/ 184472 w 4859633"/>
              <a:gd name="connsiteY13" fmla="*/ 78462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59633" h="5143500">
                <a:moveTo>
                  <a:pt x="252925" y="0"/>
                </a:moveTo>
                <a:lnTo>
                  <a:pt x="2961459" y="0"/>
                </a:lnTo>
                <a:lnTo>
                  <a:pt x="3148437" y="144388"/>
                </a:lnTo>
                <a:cubicBezTo>
                  <a:pt x="3590129" y="508046"/>
                  <a:pt x="3994684" y="1001664"/>
                  <a:pt x="4306667" y="1594933"/>
                </a:cubicBezTo>
                <a:cubicBezTo>
                  <a:pt x="4964917" y="2846667"/>
                  <a:pt x="5024121" y="4186514"/>
                  <a:pt x="4544841" y="5024175"/>
                </a:cubicBezTo>
                <a:lnTo>
                  <a:pt x="4466135" y="5143500"/>
                </a:lnTo>
                <a:lnTo>
                  <a:pt x="1437913" y="5143500"/>
                </a:lnTo>
                <a:lnTo>
                  <a:pt x="1291425" y="5019341"/>
                </a:lnTo>
                <a:cubicBezTo>
                  <a:pt x="911729" y="4672410"/>
                  <a:pt x="565914" y="4227871"/>
                  <a:pt x="291643" y="3706315"/>
                </a:cubicBezTo>
                <a:cubicBezTo>
                  <a:pt x="181935" y="3497693"/>
                  <a:pt x="88867" y="3286623"/>
                  <a:pt x="12158" y="3075838"/>
                </a:cubicBezTo>
                <a:lnTo>
                  <a:pt x="0" y="3038519"/>
                </a:lnTo>
                <a:lnTo>
                  <a:pt x="0" y="385195"/>
                </a:lnTo>
                <a:lnTo>
                  <a:pt x="53469" y="277074"/>
                </a:lnTo>
                <a:cubicBezTo>
                  <a:pt x="93409" y="207269"/>
                  <a:pt x="137089" y="140951"/>
                  <a:pt x="184472" y="78462"/>
                </a:cubicBezTo>
                <a:close/>
              </a:path>
            </a:pathLst>
          </a:custGeom>
          <a:pattFill prst="pct5">
            <a:fgClr>
              <a:schemeClr val="accent1"/>
            </a:fgClr>
            <a:bgClr>
              <a:schemeClr val="accent4">
                <a:lumMod val="20000"/>
                <a:lumOff val="80000"/>
              </a:schemeClr>
            </a:bgClr>
          </a:pattFill>
        </p:spPr>
        <p:txBody>
          <a:bodyPr wrap="square" anchor="ctr" anchorCtr="0">
            <a:noAutofit/>
          </a:bodyPr>
          <a:lstStyle>
            <a:lvl1pPr>
              <a:defRPr lang="en-US" sz="2400" dirty="0"/>
            </a:lvl1pPr>
          </a:lstStyle>
          <a:p>
            <a:pPr marL="0" lvl="0" indent="0" algn="ctr">
              <a:buNone/>
            </a:pPr>
            <a:r>
              <a:rPr lang="en-US"/>
              <a:t>Click icon to add picture</a:t>
            </a:r>
          </a:p>
        </p:txBody>
      </p:sp>
      <p:sp>
        <p:nvSpPr>
          <p:cNvPr id="12" name="Text Placeholder 16">
            <a:extLst>
              <a:ext uri="{FF2B5EF4-FFF2-40B4-BE49-F238E27FC236}">
                <a16:creationId xmlns:a16="http://schemas.microsoft.com/office/drawing/2014/main" id="{0FC5A532-9A72-BF4E-8DDA-7F14FB3C0474}"/>
              </a:ext>
            </a:extLst>
          </p:cNvPr>
          <p:cNvSpPr>
            <a:spLocks noGrp="1"/>
          </p:cNvSpPr>
          <p:nvPr>
            <p:ph type="body" sz="quarter" idx="13"/>
          </p:nvPr>
        </p:nvSpPr>
        <p:spPr>
          <a:xfrm>
            <a:off x="6842438" y="2401275"/>
            <a:ext cx="4966447" cy="2869973"/>
          </a:xfrm>
          <a:prstGeom prst="rect">
            <a:avLst/>
          </a:prstGeom>
        </p:spPr>
        <p:txBody>
          <a:bodyPr lIns="0" tIns="0" rIns="0" bIns="0"/>
          <a:lstStyle>
            <a:lvl1pPr marL="0" indent="0">
              <a:lnSpc>
                <a:spcPct val="105000"/>
              </a:lnSpc>
              <a:spcBef>
                <a:spcPts val="0"/>
              </a:spcBef>
              <a:spcAft>
                <a:spcPts val="333"/>
              </a:spcAft>
              <a:buFontTx/>
              <a:buNone/>
              <a:defRPr sz="2000">
                <a:solidFill>
                  <a:schemeClr val="accent3"/>
                </a:solidFill>
              </a:defRPr>
            </a:lvl1pPr>
            <a:lvl2pPr marL="0" indent="-239994">
              <a:lnSpc>
                <a:spcPct val="105000"/>
              </a:lnSpc>
              <a:spcBef>
                <a:spcPts val="0"/>
              </a:spcBef>
              <a:spcAft>
                <a:spcPts val="333"/>
              </a:spcAft>
              <a:buClr>
                <a:schemeClr val="bg1"/>
              </a:buClr>
              <a:buFont typeface="Arial" panose="020B0604020202020204" pitchFamily="34" charset="0"/>
              <a:buChar char="•"/>
              <a:defRPr sz="2000">
                <a:solidFill>
                  <a:schemeClr val="accent3"/>
                </a:solidFill>
              </a:defRPr>
            </a:lvl2pPr>
            <a:lvl3pPr marL="479988" indent="-239994">
              <a:lnSpc>
                <a:spcPct val="105000"/>
              </a:lnSpc>
              <a:spcBef>
                <a:spcPts val="0"/>
              </a:spcBef>
              <a:spcAft>
                <a:spcPts val="333"/>
              </a:spcAft>
              <a:buClr>
                <a:schemeClr val="bg1"/>
              </a:buClr>
              <a:buSzPct val="100000"/>
              <a:buFont typeface="System Font"/>
              <a:buChar char="‣"/>
              <a:defRPr sz="2000">
                <a:solidFill>
                  <a:schemeClr val="accent3"/>
                </a:solidFill>
              </a:defRPr>
            </a:lvl3pPr>
            <a:lvl4pPr marL="719982" indent="-239994">
              <a:lnSpc>
                <a:spcPct val="105000"/>
              </a:lnSpc>
              <a:spcBef>
                <a:spcPts val="0"/>
              </a:spcBef>
              <a:spcAft>
                <a:spcPts val="333"/>
              </a:spcAft>
              <a:buClr>
                <a:schemeClr val="bg1"/>
              </a:buClr>
              <a:defRPr sz="1600">
                <a:solidFill>
                  <a:schemeClr val="accent3"/>
                </a:solidFill>
              </a:defRPr>
            </a:lvl4pPr>
            <a:lvl5pPr marL="959976" indent="-239994">
              <a:lnSpc>
                <a:spcPct val="105000"/>
              </a:lnSpc>
              <a:spcBef>
                <a:spcPts val="0"/>
              </a:spcBef>
              <a:spcAft>
                <a:spcPts val="133"/>
              </a:spcAft>
              <a:buClr>
                <a:schemeClr val="bg1"/>
              </a:buClr>
              <a:defRPr sz="1333">
                <a:solidFill>
                  <a:schemeClr val="accent3"/>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3" name="Straight Connector 12">
            <a:extLst>
              <a:ext uri="{FF2B5EF4-FFF2-40B4-BE49-F238E27FC236}">
                <a16:creationId xmlns:a16="http://schemas.microsoft.com/office/drawing/2014/main" id="{CC67E9F5-CA4D-3E48-8E75-C6BBDC9E23ED}"/>
              </a:ext>
            </a:extLst>
          </p:cNvPr>
          <p:cNvCxnSpPr/>
          <p:nvPr userDrawn="1"/>
        </p:nvCxnSpPr>
        <p:spPr>
          <a:xfrm>
            <a:off x="11418249" y="6204128"/>
            <a:ext cx="0" cy="365125"/>
          </a:xfrm>
          <a:prstGeom prst="line">
            <a:avLst/>
          </a:prstGeom>
          <a:ln cap="rnd">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5555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B0572F4E-104B-1446-A8CB-D5B47A5175FE}"/>
              </a:ext>
            </a:extLst>
          </p:cNvPr>
          <p:cNvSpPr/>
          <p:nvPr userDrawn="1"/>
        </p:nvSpPr>
        <p:spPr>
          <a:xfrm rot="19645883">
            <a:off x="-553036" y="-482711"/>
            <a:ext cx="5163768" cy="8716480"/>
          </a:xfrm>
          <a:custGeom>
            <a:avLst/>
            <a:gdLst>
              <a:gd name="connsiteX0" fmla="*/ 2218733 w 3872826"/>
              <a:gd name="connsiteY0" fmla="*/ 0 h 6537360"/>
              <a:gd name="connsiteX1" fmla="*/ 3531640 w 3872826"/>
              <a:gd name="connsiteY1" fmla="*/ 838625 h 6537360"/>
              <a:gd name="connsiteX2" fmla="*/ 3541310 w 3872826"/>
              <a:gd name="connsiteY2" fmla="*/ 865136 h 6537360"/>
              <a:gd name="connsiteX3" fmla="*/ 3872826 w 3872826"/>
              <a:gd name="connsiteY3" fmla="*/ 3089959 h 6537360"/>
              <a:gd name="connsiteX4" fmla="*/ 3016997 w 3872826"/>
              <a:gd name="connsiteY4" fmla="*/ 6389596 h 6537360"/>
              <a:gd name="connsiteX5" fmla="*/ 2898347 w 3872826"/>
              <a:gd name="connsiteY5" fmla="*/ 6537360 h 6537360"/>
              <a:gd name="connsiteX6" fmla="*/ 181412 w 3872826"/>
              <a:gd name="connsiteY6" fmla="*/ 4801904 h 6537360"/>
              <a:gd name="connsiteX7" fmla="*/ 143096 w 3872826"/>
              <a:gd name="connsiteY7" fmla="*/ 4638854 h 6537360"/>
              <a:gd name="connsiteX8" fmla="*/ 574 w 3872826"/>
              <a:gd name="connsiteY8" fmla="*/ 3496812 h 6537360"/>
              <a:gd name="connsiteX9" fmla="*/ 0 w 3872826"/>
              <a:gd name="connsiteY9" fmla="*/ 3473526 h 65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2826" h="6537360">
                <a:moveTo>
                  <a:pt x="2218733" y="0"/>
                </a:moveTo>
                <a:lnTo>
                  <a:pt x="3531640" y="838625"/>
                </a:lnTo>
                <a:lnTo>
                  <a:pt x="3541310" y="865136"/>
                </a:lnTo>
                <a:cubicBezTo>
                  <a:pt x="3750612" y="1500225"/>
                  <a:pt x="3872826" y="2265834"/>
                  <a:pt x="3872826" y="3089959"/>
                </a:cubicBezTo>
                <a:cubicBezTo>
                  <a:pt x="3872826" y="4463500"/>
                  <a:pt x="3533343" y="5674500"/>
                  <a:pt x="3016997" y="6389596"/>
                </a:cubicBezTo>
                <a:lnTo>
                  <a:pt x="2898347" y="6537360"/>
                </a:lnTo>
                <a:lnTo>
                  <a:pt x="181412" y="4801904"/>
                </a:lnTo>
                <a:lnTo>
                  <a:pt x="143096" y="4638854"/>
                </a:lnTo>
                <a:cubicBezTo>
                  <a:pt x="69426" y="4281803"/>
                  <a:pt x="20455" y="3898122"/>
                  <a:pt x="574" y="3496812"/>
                </a:cubicBezTo>
                <a:lnTo>
                  <a:pt x="0" y="3473526"/>
                </a:lnTo>
                <a:close/>
              </a:path>
            </a:pathLst>
          </a:custGeom>
          <a:gradFill>
            <a:gsLst>
              <a:gs pos="84000">
                <a:schemeClr val="bg1"/>
              </a:gs>
              <a:gs pos="6000">
                <a:srgbClr val="E9F2FB"/>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a:t> </a:t>
            </a:r>
          </a:p>
        </p:txBody>
      </p:sp>
      <p:pic>
        <p:nvPicPr>
          <p:cNvPr id="8" name="Picture 7" descr="A close up of a logo&#10;&#10;Description automatically generated">
            <a:extLst>
              <a:ext uri="{FF2B5EF4-FFF2-40B4-BE49-F238E27FC236}">
                <a16:creationId xmlns:a16="http://schemas.microsoft.com/office/drawing/2014/main" id="{C7A9D67A-B4D5-B04D-92B6-25AA04F9FE96}"/>
              </a:ext>
            </a:extLst>
          </p:cNvPr>
          <p:cNvPicPr>
            <a:picLocks noChangeAspect="1"/>
          </p:cNvPicPr>
          <p:nvPr userDrawn="1"/>
        </p:nvPicPr>
        <p:blipFill>
          <a:blip r:embed="rId2"/>
          <a:srcRect l="34484" r="4039" b="73991"/>
          <a:stretch>
            <a:fillRect/>
          </a:stretch>
        </p:blipFill>
        <p:spPr>
          <a:xfrm>
            <a:off x="8808720" y="5858259"/>
            <a:ext cx="3383280" cy="999743"/>
          </a:xfrm>
          <a:custGeom>
            <a:avLst/>
            <a:gdLst>
              <a:gd name="connsiteX0" fmla="*/ 0 w 2537460"/>
              <a:gd name="connsiteY0" fmla="*/ 0 h 749807"/>
              <a:gd name="connsiteX1" fmla="*/ 2537460 w 2537460"/>
              <a:gd name="connsiteY1" fmla="*/ 0 h 749807"/>
              <a:gd name="connsiteX2" fmla="*/ 2537460 w 2537460"/>
              <a:gd name="connsiteY2" fmla="*/ 749807 h 749807"/>
              <a:gd name="connsiteX3" fmla="*/ 0 w 2537460"/>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2537460" h="749807">
                <a:moveTo>
                  <a:pt x="0" y="0"/>
                </a:moveTo>
                <a:lnTo>
                  <a:pt x="2537460" y="0"/>
                </a:lnTo>
                <a:lnTo>
                  <a:pt x="2537460" y="749807"/>
                </a:lnTo>
                <a:lnTo>
                  <a:pt x="0" y="749807"/>
                </a:lnTo>
                <a:close/>
              </a:path>
            </a:pathLst>
          </a:custGeom>
        </p:spPr>
      </p:pic>
      <p:pic>
        <p:nvPicPr>
          <p:cNvPr id="10" name="Picture 9">
            <a:extLst>
              <a:ext uri="{FF2B5EF4-FFF2-40B4-BE49-F238E27FC236}">
                <a16:creationId xmlns:a16="http://schemas.microsoft.com/office/drawing/2014/main" id="{F41F2E6A-C4A3-AF47-9415-D63B7821B61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1" name="Straight Connector 10">
            <a:extLst>
              <a:ext uri="{FF2B5EF4-FFF2-40B4-BE49-F238E27FC236}">
                <a16:creationId xmlns:a16="http://schemas.microsoft.com/office/drawing/2014/main" id="{CC67E9F5-CA4D-3E48-8E75-C6BBDC9E23ED}"/>
              </a:ext>
            </a:extLst>
          </p:cNvPr>
          <p:cNvCxnSpPr/>
          <p:nvPr userDrawn="1"/>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484539" y="519927"/>
            <a:ext cx="10934400" cy="600668"/>
          </a:xfrm>
          <a:prstGeom prst="rect">
            <a:avLst/>
          </a:prstGeom>
        </p:spPr>
        <p:txBody>
          <a:bodyPr lIns="0" tIns="0" rIns="0" bIns="0" anchor="t" anchorCtr="0">
            <a:noAutofit/>
          </a:bodyPr>
          <a:lstStyle>
            <a:lvl1pPr>
              <a:defRPr sz="4267">
                <a:solidFill>
                  <a:schemeClr val="tx2"/>
                </a:solidFill>
              </a:defRPr>
            </a:lvl1pPr>
          </a:lstStyle>
          <a:p>
            <a:r>
              <a:rPr lang="en-GB"/>
              <a:t>Click to edit Master title style</a:t>
            </a:r>
            <a:endParaRPr lang="en-US"/>
          </a:p>
        </p:txBody>
      </p:sp>
      <p:sp>
        <p:nvSpPr>
          <p:cNvPr id="20"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tx1"/>
                </a:solidFill>
              </a:defRPr>
            </a:lvl1pPr>
          </a:lstStyle>
          <a:p>
            <a:fld id="{71A97FB1-E9D4-1640-BFE1-F6979E3D621B}" type="slidenum">
              <a:rPr lang="en-US" smtClean="0"/>
              <a:pPr/>
              <a:t>‹#›</a:t>
            </a:fld>
            <a:endParaRPr lang="en-US"/>
          </a:p>
        </p:txBody>
      </p:sp>
      <p:sp>
        <p:nvSpPr>
          <p:cNvPr id="5" name="Content Placeholder 4"/>
          <p:cNvSpPr>
            <a:spLocks noGrp="1"/>
          </p:cNvSpPr>
          <p:nvPr>
            <p:ph sz="quarter" idx="12" hasCustomPrompt="1"/>
          </p:nvPr>
        </p:nvSpPr>
        <p:spPr>
          <a:xfrm>
            <a:off x="484539" y="1735101"/>
            <a:ext cx="10934400" cy="4015249"/>
          </a:xfrm>
          <a:prstGeom prst="rect">
            <a:avLst/>
          </a:prstGeom>
        </p:spPr>
        <p:txBody>
          <a:bodyPr lIns="0" tIns="0" rIns="0" bIns="0"/>
          <a:lstStyle>
            <a:lvl1pPr marL="0" indent="0">
              <a:lnSpc>
                <a:spcPct val="105000"/>
              </a:lnSpc>
              <a:spcBef>
                <a:spcPts val="0"/>
              </a:spcBef>
              <a:spcAft>
                <a:spcPts val="533"/>
              </a:spcAft>
              <a:buNone/>
              <a:defRPr sz="2400" baseline="0"/>
            </a:lvl1pPr>
            <a:lvl2pPr marL="243411" indent="-243411">
              <a:lnSpc>
                <a:spcPct val="105000"/>
              </a:lnSpc>
              <a:spcBef>
                <a:spcPts val="0"/>
              </a:spcBef>
              <a:spcAft>
                <a:spcPts val="533"/>
              </a:spcAft>
              <a:defRPr sz="2400"/>
            </a:lvl2pPr>
            <a:lvl3pPr marL="620984" indent="-380990">
              <a:lnSpc>
                <a:spcPct val="105000"/>
              </a:lnSpc>
              <a:spcBef>
                <a:spcPts val="0"/>
              </a:spcBef>
              <a:spcAft>
                <a:spcPts val="333"/>
              </a:spcAft>
              <a:buClr>
                <a:schemeClr val="tx2"/>
              </a:buClr>
              <a:buFont typeface="Webdings" panose="05030102010509060703" pitchFamily="18" charset="2"/>
              <a:buChar char="4"/>
              <a:defRPr lang="en-US" sz="2133" kern="1200" dirty="0" smtClean="0">
                <a:solidFill>
                  <a:schemeClr val="tx1"/>
                </a:solidFill>
                <a:latin typeface="+mn-lt"/>
                <a:ea typeface="+mn-ea"/>
                <a:cs typeface="+mn-cs"/>
              </a:defRPr>
            </a:lvl3pPr>
            <a:lvl4pPr marL="860978" indent="-380990">
              <a:lnSpc>
                <a:spcPct val="105000"/>
              </a:lnSpc>
              <a:defRPr lang="en-US" sz="1867" kern="1200" dirty="0" smtClean="0">
                <a:solidFill>
                  <a:schemeClr val="tx1"/>
                </a:solidFill>
                <a:latin typeface="+mn-lt"/>
                <a:ea typeface="+mn-ea"/>
                <a:cs typeface="+mn-cs"/>
              </a:defRPr>
            </a:lvl4pPr>
            <a:lvl5pPr marL="1100972" indent="-380990">
              <a:lnSpc>
                <a:spcPct val="105000"/>
              </a:lnSpc>
              <a:defRPr lang="en-GB" sz="1600" kern="1200" dirty="0">
                <a:solidFill>
                  <a:schemeClr val="tx1"/>
                </a:solidFill>
                <a:latin typeface="+mn-lt"/>
                <a:ea typeface="+mn-ea"/>
                <a:cs typeface="+mn-cs"/>
              </a:defRPr>
            </a:lvl5pPr>
          </a:lstStyle>
          <a:p>
            <a:pPr lvl="0"/>
            <a:r>
              <a:rPr lang="en-US"/>
              <a:t>Click icon to add table / chart / Image / SmartArt / picture / video</a:t>
            </a:r>
          </a:p>
          <a:p>
            <a:pPr lvl="1"/>
            <a:r>
              <a:rPr lang="en-US"/>
              <a:t>Second level</a:t>
            </a:r>
          </a:p>
          <a:p>
            <a:pPr marL="479988" lvl="2" indent="-239994" algn="l" defTabSz="914377" rtl="0" eaLnBrk="1" latinLnBrk="0" hangingPunct="1">
              <a:lnSpc>
                <a:spcPct val="100000"/>
              </a:lnSpc>
              <a:spcBef>
                <a:spcPts val="0"/>
              </a:spcBef>
              <a:spcAft>
                <a:spcPts val="333"/>
              </a:spcAft>
              <a:buClr>
                <a:schemeClr val="tx2"/>
              </a:buClr>
              <a:buSzPct val="100000"/>
              <a:buFont typeface="System Font"/>
              <a:buChar char="‣"/>
            </a:pPr>
            <a:r>
              <a:rPr lang="en-US"/>
              <a:t>Third level</a:t>
            </a:r>
          </a:p>
          <a:p>
            <a:pPr marL="719982" lvl="3" indent="-239994" algn="l" defTabSz="914377" rtl="0" eaLnBrk="1" latinLnBrk="0" hangingPunct="1">
              <a:lnSpc>
                <a:spcPct val="100000"/>
              </a:lnSpc>
              <a:spcBef>
                <a:spcPts val="0"/>
              </a:spcBef>
              <a:spcAft>
                <a:spcPts val="333"/>
              </a:spcAft>
              <a:buClr>
                <a:schemeClr val="tx2"/>
              </a:buClr>
              <a:buFont typeface="Arial" panose="020B0604020202020204" pitchFamily="34" charset="0"/>
              <a:buChar char="•"/>
            </a:pPr>
            <a:r>
              <a:rPr lang="en-US"/>
              <a:t>Fourth level</a:t>
            </a:r>
          </a:p>
          <a:p>
            <a:pPr marL="959976" lvl="4" indent="-239994" algn="l" defTabSz="914377" rtl="0" eaLnBrk="1" latinLnBrk="0" hangingPunct="1">
              <a:lnSpc>
                <a:spcPct val="100000"/>
              </a:lnSpc>
              <a:spcBef>
                <a:spcPts val="0"/>
              </a:spcBef>
              <a:spcAft>
                <a:spcPts val="133"/>
              </a:spcAft>
              <a:buClr>
                <a:schemeClr val="tx2"/>
              </a:buClr>
              <a:buFont typeface="Arial" panose="020B0604020202020204" pitchFamily="34" charset="0"/>
              <a:buChar char="•"/>
            </a:pPr>
            <a:r>
              <a:rPr lang="en-US"/>
              <a:t>Fifth level</a:t>
            </a:r>
            <a:endParaRPr lang="en-GB"/>
          </a:p>
        </p:txBody>
      </p:sp>
    </p:spTree>
    <p:extLst>
      <p:ext uri="{BB962C8B-B14F-4D97-AF65-F5344CB8AC3E}">
        <p14:creationId xmlns:p14="http://schemas.microsoft.com/office/powerpoint/2010/main" val="868493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7E290A-7EF2-3D41-A97C-AB66F362029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3223" t="24730" r="11508"/>
          <a:stretch/>
        </p:blipFill>
        <p:spPr>
          <a:xfrm>
            <a:off x="0" y="0"/>
            <a:ext cx="12192000" cy="68580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8393" y="420557"/>
            <a:ext cx="4248227" cy="2126400"/>
          </a:xfrm>
          <a:prstGeom prst="rect">
            <a:avLst/>
          </a:prstGeom>
        </p:spPr>
      </p:pic>
    </p:spTree>
    <p:extLst>
      <p:ext uri="{BB962C8B-B14F-4D97-AF65-F5344CB8AC3E}">
        <p14:creationId xmlns:p14="http://schemas.microsoft.com/office/powerpoint/2010/main" val="39090122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Right - Blue">
    <p:spTree>
      <p:nvGrpSpPr>
        <p:cNvPr id="1" name=""/>
        <p:cNvGrpSpPr/>
        <p:nvPr/>
      </p:nvGrpSpPr>
      <p:grpSpPr>
        <a:xfrm>
          <a:off x="0" y="0"/>
          <a:ext cx="0" cy="0"/>
          <a:chOff x="0" y="0"/>
          <a:chExt cx="0" cy="0"/>
        </a:xfrm>
      </p:grpSpPr>
      <p:pic>
        <p:nvPicPr>
          <p:cNvPr id="8" name="Picture 7" descr="A picture containing bird&#10;&#10;Description automatically generated">
            <a:extLst>
              <a:ext uri="{FF2B5EF4-FFF2-40B4-BE49-F238E27FC236}">
                <a16:creationId xmlns:a16="http://schemas.microsoft.com/office/drawing/2014/main" id="{972D4466-F248-6748-947A-114136171E2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A close up of a logo&#10;&#10;Description automatically generated">
            <a:extLst>
              <a:ext uri="{FF2B5EF4-FFF2-40B4-BE49-F238E27FC236}">
                <a16:creationId xmlns:a16="http://schemas.microsoft.com/office/drawing/2014/main" id="{4692AC76-8256-254B-9ECC-891DB0925B09}"/>
              </a:ext>
            </a:extLst>
          </p:cNvPr>
          <p:cNvPicPr>
            <a:picLocks noChangeAspect="1"/>
          </p:cNvPicPr>
          <p:nvPr userDrawn="1"/>
        </p:nvPicPr>
        <p:blipFill>
          <a:blip r:embed="rId3"/>
          <a:srcRect l="31454" r="5315" b="74690"/>
          <a:stretch>
            <a:fillRect/>
          </a:stretch>
        </p:blipFill>
        <p:spPr>
          <a:xfrm>
            <a:off x="8712200" y="5885109"/>
            <a:ext cx="3479800" cy="972891"/>
          </a:xfrm>
          <a:custGeom>
            <a:avLst/>
            <a:gdLst>
              <a:gd name="connsiteX0" fmla="*/ 0 w 2609850"/>
              <a:gd name="connsiteY0" fmla="*/ 0 h 729668"/>
              <a:gd name="connsiteX1" fmla="*/ 2609850 w 2609850"/>
              <a:gd name="connsiteY1" fmla="*/ 0 h 729668"/>
              <a:gd name="connsiteX2" fmla="*/ 2609850 w 2609850"/>
              <a:gd name="connsiteY2" fmla="*/ 729668 h 729668"/>
              <a:gd name="connsiteX3" fmla="*/ 0 w 2609850"/>
              <a:gd name="connsiteY3" fmla="*/ 729668 h 729668"/>
            </a:gdLst>
            <a:ahLst/>
            <a:cxnLst>
              <a:cxn ang="0">
                <a:pos x="connsiteX0" y="connsiteY0"/>
              </a:cxn>
              <a:cxn ang="0">
                <a:pos x="connsiteX1" y="connsiteY1"/>
              </a:cxn>
              <a:cxn ang="0">
                <a:pos x="connsiteX2" y="connsiteY2"/>
              </a:cxn>
              <a:cxn ang="0">
                <a:pos x="connsiteX3" y="connsiteY3"/>
              </a:cxn>
            </a:cxnLst>
            <a:rect l="l" t="t" r="r" b="b"/>
            <a:pathLst>
              <a:path w="2609850" h="729668">
                <a:moveTo>
                  <a:pt x="0" y="0"/>
                </a:moveTo>
                <a:lnTo>
                  <a:pt x="2609850" y="0"/>
                </a:lnTo>
                <a:lnTo>
                  <a:pt x="2609850" y="729668"/>
                </a:lnTo>
                <a:lnTo>
                  <a:pt x="0" y="729668"/>
                </a:lnTo>
                <a:close/>
              </a:path>
            </a:pathLst>
          </a:custGeom>
        </p:spPr>
      </p:pic>
      <p:pic>
        <p:nvPicPr>
          <p:cNvPr id="11" name="Picture 10">
            <a:extLst>
              <a:ext uri="{FF2B5EF4-FFF2-40B4-BE49-F238E27FC236}">
                <a16:creationId xmlns:a16="http://schemas.microsoft.com/office/drawing/2014/main" id="{F41F2E6A-C4A3-AF47-9415-D63B7821B616}"/>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9662636" y="5998818"/>
            <a:ext cx="1651619" cy="720031"/>
          </a:xfrm>
          <a:prstGeom prst="rect">
            <a:avLst/>
          </a:prstGeom>
        </p:spPr>
      </p:pic>
      <p:sp>
        <p:nvSpPr>
          <p:cNvPr id="7" name="Picture Placeholder 6">
            <a:extLst>
              <a:ext uri="{FF2B5EF4-FFF2-40B4-BE49-F238E27FC236}">
                <a16:creationId xmlns:a16="http://schemas.microsoft.com/office/drawing/2014/main" id="{0271EB5C-D1C2-484E-B911-04B1F39435DD}"/>
              </a:ext>
            </a:extLst>
          </p:cNvPr>
          <p:cNvSpPr>
            <a:spLocks noGrp="1"/>
          </p:cNvSpPr>
          <p:nvPr>
            <p:ph type="pic" sz="quarter" idx="14"/>
          </p:nvPr>
        </p:nvSpPr>
        <p:spPr>
          <a:xfrm>
            <a:off x="4545840" y="0"/>
            <a:ext cx="6967307" cy="6858000"/>
          </a:xfrm>
          <a:custGeom>
            <a:avLst/>
            <a:gdLst>
              <a:gd name="connsiteX0" fmla="*/ 1228494 w 5225480"/>
              <a:gd name="connsiteY0" fmla="*/ 0 h 5143500"/>
              <a:gd name="connsiteX1" fmla="*/ 5001854 w 5225480"/>
              <a:gd name="connsiteY1" fmla="*/ 0 h 5143500"/>
              <a:gd name="connsiteX2" fmla="*/ 5063392 w 5225480"/>
              <a:gd name="connsiteY2" fmla="*/ 150813 h 5143500"/>
              <a:gd name="connsiteX3" fmla="*/ 4733873 w 5225480"/>
              <a:gd name="connsiteY3" fmla="*/ 3183210 h 5143500"/>
              <a:gd name="connsiteX4" fmla="*/ 3034140 w 5225480"/>
              <a:gd name="connsiteY4" fmla="*/ 5071619 h 5143500"/>
              <a:gd name="connsiteX5" fmla="*/ 2892267 w 5225480"/>
              <a:gd name="connsiteY5" fmla="*/ 5143500 h 5143500"/>
              <a:gd name="connsiteX6" fmla="*/ 917977 w 5225480"/>
              <a:gd name="connsiteY6" fmla="*/ 5143500 h 5143500"/>
              <a:gd name="connsiteX7" fmla="*/ 878557 w 5225480"/>
              <a:gd name="connsiteY7" fmla="*/ 5120371 h 5143500"/>
              <a:gd name="connsiteX8" fmla="*/ 491607 w 5225480"/>
              <a:gd name="connsiteY8" fmla="*/ 1097738 h 5143500"/>
              <a:gd name="connsiteX9" fmla="*/ 1092227 w 5225480"/>
              <a:gd name="connsiteY9" fmla="*/ 15745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25480" h="5143500">
                <a:moveTo>
                  <a:pt x="1228494" y="0"/>
                </a:moveTo>
                <a:lnTo>
                  <a:pt x="5001854" y="0"/>
                </a:lnTo>
                <a:lnTo>
                  <a:pt x="5063392" y="150813"/>
                </a:lnTo>
                <a:cubicBezTo>
                  <a:pt x="5353530" y="985729"/>
                  <a:pt x="5260332" y="2112286"/>
                  <a:pt x="4733873" y="3183210"/>
                </a:cubicBezTo>
                <a:cubicBezTo>
                  <a:pt x="4312705" y="4039950"/>
                  <a:pt x="3693993" y="4698870"/>
                  <a:pt x="3034140" y="5071619"/>
                </a:cubicBezTo>
                <a:lnTo>
                  <a:pt x="2892267" y="5143500"/>
                </a:lnTo>
                <a:lnTo>
                  <a:pt x="917977" y="5143500"/>
                </a:lnTo>
                <a:lnTo>
                  <a:pt x="878557" y="5120371"/>
                </a:lnTo>
                <a:cubicBezTo>
                  <a:pt x="-112932" y="4435684"/>
                  <a:pt x="-298083" y="2704126"/>
                  <a:pt x="491607" y="1097738"/>
                </a:cubicBezTo>
                <a:cubicBezTo>
                  <a:pt x="662707" y="749688"/>
                  <a:pt x="866409" y="434285"/>
                  <a:pt x="1092227" y="157454"/>
                </a:cubicBezTo>
                <a:close/>
              </a:path>
            </a:pathLst>
          </a:custGeom>
          <a:pattFill prst="pct5">
            <a:fgClr>
              <a:schemeClr val="accent1"/>
            </a:fgClr>
            <a:bgClr>
              <a:schemeClr val="accent4">
                <a:lumMod val="20000"/>
                <a:lumOff val="80000"/>
              </a:schemeClr>
            </a:bgClr>
          </a:pattFill>
        </p:spPr>
        <p:txBody>
          <a:bodyPr wrap="square" anchor="ctr" anchorCtr="0">
            <a:noAutofit/>
          </a:bodyPr>
          <a:lstStyle>
            <a:lvl1pPr>
              <a:defRPr lang="en-US" sz="2667" dirty="0"/>
            </a:lvl1pPr>
          </a:lstStyle>
          <a:p>
            <a:pPr marL="0" lvl="0" indent="0" algn="ctr">
              <a:buNone/>
            </a:pPr>
            <a:r>
              <a:rPr lang="en-US"/>
              <a:t>Click icon to add picture</a:t>
            </a:r>
          </a:p>
        </p:txBody>
      </p: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484539" y="1049390"/>
            <a:ext cx="4177108" cy="1235343"/>
          </a:xfrm>
          <a:prstGeom prst="rect">
            <a:avLst/>
          </a:prstGeom>
        </p:spPr>
        <p:txBody>
          <a:bodyPr lIns="0" tIns="0" rIns="0" bIns="0" anchor="b" anchorCtr="0">
            <a:noAutofit/>
          </a:bodyPr>
          <a:lstStyle>
            <a:lvl1pPr>
              <a:defRPr sz="4267">
                <a:solidFill>
                  <a:schemeClr val="bg1"/>
                </a:solidFill>
              </a:defRPr>
            </a:lvl1pPr>
          </a:lstStyle>
          <a:p>
            <a:r>
              <a:rPr lang="en-GB"/>
              <a:t>Click to edit Master title style</a:t>
            </a:r>
            <a:endParaRPr lang="en-US"/>
          </a:p>
        </p:txBody>
      </p:sp>
      <p:sp>
        <p:nvSpPr>
          <p:cNvPr id="15"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defRPr lang="en-US" sz="1067" smtClean="0">
                <a:solidFill>
                  <a:schemeClr val="bg1"/>
                </a:solidFill>
              </a:defRPr>
            </a:lvl1pPr>
          </a:lstStyle>
          <a:p>
            <a:pPr algn="r"/>
            <a:fld id="{71A97FB1-E9D4-1640-BFE1-F6979E3D621B}" type="slidenum">
              <a:rPr lang="en-GB" smtClean="0"/>
              <a:pPr algn="r"/>
              <a:t>‹#›</a:t>
            </a:fld>
            <a:endParaRPr lang="en-GB"/>
          </a:p>
        </p:txBody>
      </p:sp>
      <p:sp>
        <p:nvSpPr>
          <p:cNvPr id="12" name="Text Placeholder 16">
            <a:extLst>
              <a:ext uri="{FF2B5EF4-FFF2-40B4-BE49-F238E27FC236}">
                <a16:creationId xmlns:a16="http://schemas.microsoft.com/office/drawing/2014/main" id="{0FC5A532-9A72-BF4E-8DDA-7F14FB3C0474}"/>
              </a:ext>
            </a:extLst>
          </p:cNvPr>
          <p:cNvSpPr>
            <a:spLocks noGrp="1"/>
          </p:cNvSpPr>
          <p:nvPr>
            <p:ph type="body" sz="quarter" idx="13"/>
          </p:nvPr>
        </p:nvSpPr>
        <p:spPr>
          <a:xfrm>
            <a:off x="484539" y="2401275"/>
            <a:ext cx="3766487" cy="2869973"/>
          </a:xfrm>
          <a:prstGeom prst="rect">
            <a:avLst/>
          </a:prstGeom>
        </p:spPr>
        <p:txBody>
          <a:bodyPr lIns="0" tIns="0" rIns="0" bIns="0"/>
          <a:lstStyle>
            <a:lvl1pPr marL="0" indent="0">
              <a:lnSpc>
                <a:spcPct val="105000"/>
              </a:lnSpc>
              <a:spcBef>
                <a:spcPts val="0"/>
              </a:spcBef>
              <a:spcAft>
                <a:spcPts val="333"/>
              </a:spcAft>
              <a:buClr>
                <a:schemeClr val="bg1"/>
              </a:buClr>
              <a:buFontTx/>
              <a:buNone/>
              <a:defRPr sz="2000">
                <a:solidFill>
                  <a:schemeClr val="accent3"/>
                </a:solidFill>
              </a:defRPr>
            </a:lvl1pPr>
            <a:lvl2pPr marL="0" indent="-239994">
              <a:lnSpc>
                <a:spcPct val="105000"/>
              </a:lnSpc>
              <a:spcBef>
                <a:spcPts val="0"/>
              </a:spcBef>
              <a:spcAft>
                <a:spcPts val="333"/>
              </a:spcAft>
              <a:buClr>
                <a:schemeClr val="bg1"/>
              </a:buClr>
              <a:buFont typeface="Arial" panose="020B0604020202020204" pitchFamily="34" charset="0"/>
              <a:buChar char="•"/>
              <a:defRPr sz="2000">
                <a:solidFill>
                  <a:schemeClr val="accent3"/>
                </a:solidFill>
              </a:defRPr>
            </a:lvl2pPr>
            <a:lvl3pPr marL="479988" indent="-239994">
              <a:lnSpc>
                <a:spcPct val="105000"/>
              </a:lnSpc>
              <a:spcBef>
                <a:spcPts val="0"/>
              </a:spcBef>
              <a:spcAft>
                <a:spcPts val="333"/>
              </a:spcAft>
              <a:buClr>
                <a:schemeClr val="bg1"/>
              </a:buClr>
              <a:buSzPct val="100000"/>
              <a:buFont typeface="System Font"/>
              <a:buChar char="‣"/>
              <a:defRPr sz="2000">
                <a:solidFill>
                  <a:schemeClr val="accent3"/>
                </a:solidFill>
              </a:defRPr>
            </a:lvl3pPr>
            <a:lvl4pPr marL="719982" indent="-239994">
              <a:lnSpc>
                <a:spcPct val="105000"/>
              </a:lnSpc>
              <a:spcBef>
                <a:spcPts val="0"/>
              </a:spcBef>
              <a:spcAft>
                <a:spcPts val="333"/>
              </a:spcAft>
              <a:buClr>
                <a:schemeClr val="bg1"/>
              </a:buClr>
              <a:defRPr sz="1600">
                <a:solidFill>
                  <a:schemeClr val="accent3"/>
                </a:solidFill>
              </a:defRPr>
            </a:lvl4pPr>
            <a:lvl5pPr marL="959976" indent="-239994">
              <a:lnSpc>
                <a:spcPct val="105000"/>
              </a:lnSpc>
              <a:spcBef>
                <a:spcPts val="0"/>
              </a:spcBef>
              <a:spcAft>
                <a:spcPts val="133"/>
              </a:spcAft>
              <a:buClr>
                <a:schemeClr val="bg1"/>
              </a:buClr>
              <a:defRPr sz="1333">
                <a:solidFill>
                  <a:schemeClr val="accent3"/>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3" name="Straight Connector 12">
            <a:extLst>
              <a:ext uri="{FF2B5EF4-FFF2-40B4-BE49-F238E27FC236}">
                <a16:creationId xmlns:a16="http://schemas.microsoft.com/office/drawing/2014/main" id="{CC67E9F5-CA4D-3E48-8E75-C6BBDC9E23ED}"/>
              </a:ext>
            </a:extLst>
          </p:cNvPr>
          <p:cNvCxnSpPr/>
          <p:nvPr userDrawn="1"/>
        </p:nvCxnSpPr>
        <p:spPr>
          <a:xfrm>
            <a:off x="11418249" y="6204128"/>
            <a:ext cx="0" cy="365125"/>
          </a:xfrm>
          <a:prstGeom prst="line">
            <a:avLst/>
          </a:prstGeom>
          <a:ln cap="rnd">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8686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1307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4488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ontent Slide 04">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484539" y="519927"/>
            <a:ext cx="10515600" cy="600668"/>
          </a:xfrm>
          <a:prstGeom prst="rect">
            <a:avLst/>
          </a:prstGeom>
        </p:spPr>
        <p:txBody>
          <a:bodyPr lIns="0" tIns="0" rIns="0" bIns="0" anchor="t" anchorCtr="0">
            <a:noAutofit/>
          </a:bodyPr>
          <a:lstStyle>
            <a:lvl1pPr>
              <a:defRPr sz="4267">
                <a:solidFill>
                  <a:schemeClr val="tx2"/>
                </a:solidFill>
              </a:defRPr>
            </a:lvl1pPr>
          </a:lstStyle>
          <a:p>
            <a:r>
              <a:rPr lang="en-GB"/>
              <a:t>Click to edit Master title style</a:t>
            </a:r>
            <a:endParaRPr lang="en-US"/>
          </a:p>
        </p:txBody>
      </p:sp>
      <p:sp>
        <p:nvSpPr>
          <p:cNvPr id="15"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p:txBody>
          <a:bodyPr/>
          <a:lstStyle/>
          <a:p>
            <a:fld id="{71A97FB1-E9D4-1640-BFE1-F6979E3D621B}" type="slidenum">
              <a:rPr lang="en-US" smtClean="0"/>
              <a:pPr/>
              <a:t>‹#›</a:t>
            </a:fld>
            <a:endParaRPr lang="en-US"/>
          </a:p>
        </p:txBody>
      </p:sp>
      <p:sp>
        <p:nvSpPr>
          <p:cNvPr id="4" name="Content Placeholder 3">
            <a:extLst>
              <a:ext uri="{FF2B5EF4-FFF2-40B4-BE49-F238E27FC236}">
                <a16:creationId xmlns:a16="http://schemas.microsoft.com/office/drawing/2014/main" id="{81D89015-1A59-A946-B69C-72260DFAC588}"/>
              </a:ext>
            </a:extLst>
          </p:cNvPr>
          <p:cNvSpPr>
            <a:spLocks noGrp="1"/>
          </p:cNvSpPr>
          <p:nvPr>
            <p:ph sz="quarter" idx="15"/>
          </p:nvPr>
        </p:nvSpPr>
        <p:spPr>
          <a:xfrm>
            <a:off x="6267369" y="1279590"/>
            <a:ext cx="5542955" cy="4454463"/>
          </a:xfrm>
          <a:prstGeom prst="rect">
            <a:avLst/>
          </a:prstGeom>
        </p:spPr>
        <p:txBody>
          <a:bodyPr/>
          <a:lstStyle/>
          <a:p>
            <a:pPr lvl="0"/>
            <a:endParaRPr lang="en-US"/>
          </a:p>
        </p:txBody>
      </p:sp>
      <p:sp>
        <p:nvSpPr>
          <p:cNvPr id="8" name="Text Placeholder 16">
            <a:extLst>
              <a:ext uri="{FF2B5EF4-FFF2-40B4-BE49-F238E27FC236}">
                <a16:creationId xmlns:a16="http://schemas.microsoft.com/office/drawing/2014/main" id="{02F0D21E-989B-5243-9CB4-B53304765FBE}"/>
              </a:ext>
            </a:extLst>
          </p:cNvPr>
          <p:cNvSpPr>
            <a:spLocks noGrp="1"/>
          </p:cNvSpPr>
          <p:nvPr>
            <p:ph type="body" sz="quarter" idx="12"/>
          </p:nvPr>
        </p:nvSpPr>
        <p:spPr>
          <a:xfrm>
            <a:off x="484540" y="1279590"/>
            <a:ext cx="5440509" cy="4454463"/>
          </a:xfrm>
          <a:prstGeom prst="rect">
            <a:avLst/>
          </a:prstGeom>
        </p:spPr>
        <p:txBody>
          <a:bodyPr lIns="0" tIns="0" rIns="0" bIns="0"/>
          <a:lstStyle>
            <a:lvl1pPr marL="0" indent="0">
              <a:lnSpc>
                <a:spcPct val="105000"/>
              </a:lnSpc>
              <a:spcBef>
                <a:spcPts val="0"/>
              </a:spcBef>
              <a:spcAft>
                <a:spcPts val="333"/>
              </a:spcAft>
              <a:buFontTx/>
              <a:buNone/>
              <a:defRPr sz="2000"/>
            </a:lvl1pPr>
            <a:lvl2pPr marL="239989" indent="-239989">
              <a:lnSpc>
                <a:spcPct val="105000"/>
              </a:lnSpc>
              <a:spcBef>
                <a:spcPts val="0"/>
              </a:spcBef>
              <a:spcAft>
                <a:spcPts val="333"/>
              </a:spcAft>
              <a:buClr>
                <a:schemeClr val="tx2"/>
              </a:buClr>
              <a:buFont typeface="Arial" panose="020B0604020202020204" pitchFamily="34" charset="0"/>
              <a:buChar char="•"/>
              <a:defRPr sz="2000"/>
            </a:lvl2pPr>
            <a:lvl3pPr marL="479976" indent="-239989">
              <a:lnSpc>
                <a:spcPct val="105000"/>
              </a:lnSpc>
              <a:spcBef>
                <a:spcPts val="0"/>
              </a:spcBef>
              <a:spcAft>
                <a:spcPts val="333"/>
              </a:spcAft>
              <a:buClr>
                <a:schemeClr val="tx2"/>
              </a:buClr>
              <a:buSzPct val="100000"/>
              <a:buFont typeface="System Font"/>
              <a:buChar char="‣"/>
              <a:defRPr sz="2000"/>
            </a:lvl3pPr>
            <a:lvl4pPr marL="719965" indent="-239989">
              <a:lnSpc>
                <a:spcPct val="105000"/>
              </a:lnSpc>
              <a:spcBef>
                <a:spcPts val="0"/>
              </a:spcBef>
              <a:spcAft>
                <a:spcPts val="333"/>
              </a:spcAft>
              <a:buClr>
                <a:schemeClr val="tx2"/>
              </a:buClr>
              <a:defRPr sz="1600"/>
            </a:lvl4pPr>
            <a:lvl5pPr marL="959952" indent="-239989">
              <a:lnSpc>
                <a:spcPct val="105000"/>
              </a:lnSpc>
              <a:spcBef>
                <a:spcPts val="0"/>
              </a:spcBef>
              <a:spcAft>
                <a:spcPts val="133"/>
              </a:spcAft>
              <a:buClr>
                <a:schemeClr val="tx2"/>
              </a:buClr>
              <a:defRPr sz="1333"/>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139689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806035" y="1510843"/>
            <a:ext cx="10972800" cy="623215"/>
          </a:xfrm>
          <a:prstGeom prst="rect">
            <a:avLst/>
          </a:prstGeom>
        </p:spPr>
        <p:txBody>
          <a:bodyPr/>
          <a:lstStyle>
            <a:lvl1pPr algn="l">
              <a:defRPr sz="2133" b="1" cap="all">
                <a:solidFill>
                  <a:srgbClr val="B41A2A"/>
                </a:solidFill>
                <a:latin typeface="Myriad Pro"/>
                <a:cs typeface="Myriad Pro"/>
              </a:defRPr>
            </a:lvl1pPr>
          </a:lstStyle>
          <a:p>
            <a:r>
              <a:rPr lang="en-GB"/>
              <a:t>Click to edit Master title style</a:t>
            </a:r>
            <a:endParaRPr lang="en-US"/>
          </a:p>
        </p:txBody>
      </p:sp>
      <p:sp>
        <p:nvSpPr>
          <p:cNvPr id="4" name="Content Placeholder 2"/>
          <p:cNvSpPr>
            <a:spLocks noGrp="1"/>
          </p:cNvSpPr>
          <p:nvPr>
            <p:ph idx="1"/>
          </p:nvPr>
        </p:nvSpPr>
        <p:spPr>
          <a:xfrm>
            <a:off x="801425" y="2134057"/>
            <a:ext cx="10972800" cy="2892397"/>
          </a:xfrm>
          <a:prstGeom prst="rect">
            <a:avLst/>
          </a:prstGeom>
        </p:spPr>
        <p:txBody>
          <a:bodyPr/>
          <a:lstStyle>
            <a:lvl1pPr>
              <a:defRPr sz="1600">
                <a:latin typeface="Myriad Pro"/>
                <a:cs typeface="Myriad Pro"/>
              </a:defRPr>
            </a:lvl1pPr>
            <a:lvl2pPr>
              <a:defRPr sz="1600">
                <a:latin typeface="Myriad Pro"/>
                <a:cs typeface="Myriad Pro"/>
              </a:defRPr>
            </a:lvl2pPr>
            <a:lvl3pPr>
              <a:defRPr sz="1600">
                <a:latin typeface="Myriad Pro"/>
                <a:cs typeface="Myriad Pro"/>
              </a:defRPr>
            </a:lvl3pPr>
            <a:lvl4pPr>
              <a:defRPr sz="1600">
                <a:latin typeface="Myriad Pro"/>
                <a:cs typeface="Myriad Pro"/>
              </a:defRPr>
            </a:lvl4pPr>
            <a:lvl5pPr>
              <a:defRPr sz="1600">
                <a:latin typeface="Myriad Pro"/>
                <a:cs typeface="Myriad Pro"/>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449827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180074" y="1297026"/>
            <a:ext cx="9831850" cy="346249"/>
          </a:xfrm>
        </p:spPr>
        <p:txBody>
          <a:bodyPr lIns="0" tIns="0" rIns="0" bIns="0"/>
          <a:lstStyle>
            <a:lvl1pPr>
              <a:defRPr sz="2250" b="1" i="0">
                <a:solidFill>
                  <a:schemeClr val="tx1"/>
                </a:solidFill>
                <a:latin typeface="Myriad Pro"/>
                <a:cs typeface="Myriad Pro"/>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228948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3738754"/>
            <a:ext cx="12192000" cy="3119246"/>
          </a:xfrm>
          <a:prstGeom prst="rect">
            <a:avLst/>
          </a:prstGeom>
        </p:spPr>
      </p:pic>
      <p:pic>
        <p:nvPicPr>
          <p:cNvPr id="17" name="bg object 17"/>
          <p:cNvPicPr/>
          <p:nvPr/>
        </p:nvPicPr>
        <p:blipFill>
          <a:blip r:embed="rId3" cstate="print"/>
          <a:stretch>
            <a:fillRect/>
          </a:stretch>
        </p:blipFill>
        <p:spPr>
          <a:xfrm>
            <a:off x="0" y="1699847"/>
            <a:ext cx="320040" cy="743218"/>
          </a:xfrm>
          <a:prstGeom prst="rect">
            <a:avLst/>
          </a:prstGeom>
        </p:spPr>
      </p:pic>
      <p:pic>
        <p:nvPicPr>
          <p:cNvPr id="18" name="bg object 18"/>
          <p:cNvPicPr/>
          <p:nvPr/>
        </p:nvPicPr>
        <p:blipFill>
          <a:blip r:embed="rId4" cstate="print"/>
          <a:stretch>
            <a:fillRect/>
          </a:stretch>
        </p:blipFill>
        <p:spPr>
          <a:xfrm>
            <a:off x="64975" y="1865724"/>
            <a:ext cx="127253" cy="158413"/>
          </a:xfrm>
          <a:prstGeom prst="rect">
            <a:avLst/>
          </a:prstGeom>
        </p:spPr>
      </p:pic>
      <p:pic>
        <p:nvPicPr>
          <p:cNvPr id="19" name="bg object 19"/>
          <p:cNvPicPr/>
          <p:nvPr/>
        </p:nvPicPr>
        <p:blipFill>
          <a:blip r:embed="rId5" cstate="print"/>
          <a:stretch>
            <a:fillRect/>
          </a:stretch>
        </p:blipFill>
        <p:spPr>
          <a:xfrm>
            <a:off x="11846719" y="1699847"/>
            <a:ext cx="345281" cy="743218"/>
          </a:xfrm>
          <a:prstGeom prst="rect">
            <a:avLst/>
          </a:prstGeom>
        </p:spPr>
      </p:pic>
      <p:pic>
        <p:nvPicPr>
          <p:cNvPr id="20" name="bg object 20"/>
          <p:cNvPicPr/>
          <p:nvPr/>
        </p:nvPicPr>
        <p:blipFill>
          <a:blip r:embed="rId6" cstate="print"/>
          <a:stretch>
            <a:fillRect/>
          </a:stretch>
        </p:blipFill>
        <p:spPr>
          <a:xfrm>
            <a:off x="11974532" y="1865724"/>
            <a:ext cx="127253" cy="158413"/>
          </a:xfrm>
          <a:prstGeom prst="rect">
            <a:avLst/>
          </a:prstGeom>
        </p:spPr>
      </p:pic>
      <p:pic>
        <p:nvPicPr>
          <p:cNvPr id="21" name="bg object 21"/>
          <p:cNvPicPr/>
          <p:nvPr/>
        </p:nvPicPr>
        <p:blipFill>
          <a:blip r:embed="rId7" cstate="print"/>
          <a:stretch>
            <a:fillRect/>
          </a:stretch>
        </p:blipFill>
        <p:spPr>
          <a:xfrm>
            <a:off x="418224" y="318451"/>
            <a:ext cx="799009" cy="610976"/>
          </a:xfrm>
          <a:prstGeom prst="rect">
            <a:avLst/>
          </a:prstGeom>
        </p:spPr>
      </p:pic>
      <p:sp>
        <p:nvSpPr>
          <p:cNvPr id="22" name="bg object 22"/>
          <p:cNvSpPr/>
          <p:nvPr/>
        </p:nvSpPr>
        <p:spPr>
          <a:xfrm>
            <a:off x="1255511" y="528876"/>
            <a:ext cx="248245" cy="191988"/>
          </a:xfrm>
          <a:custGeom>
            <a:avLst/>
            <a:gdLst/>
            <a:ahLst/>
            <a:cxnLst/>
            <a:rect l="l" t="t" r="r" b="b"/>
            <a:pathLst>
              <a:path w="264794" h="273050">
                <a:moveTo>
                  <a:pt x="245859" y="0"/>
                </a:moveTo>
                <a:lnTo>
                  <a:pt x="222796" y="0"/>
                </a:lnTo>
                <a:lnTo>
                  <a:pt x="162140" y="157302"/>
                </a:lnTo>
                <a:lnTo>
                  <a:pt x="152566" y="182905"/>
                </a:lnTo>
                <a:lnTo>
                  <a:pt x="144356" y="205625"/>
                </a:lnTo>
                <a:lnTo>
                  <a:pt x="137357" y="226221"/>
                </a:lnTo>
                <a:lnTo>
                  <a:pt x="131419" y="245452"/>
                </a:lnTo>
                <a:lnTo>
                  <a:pt x="130619" y="245452"/>
                </a:lnTo>
                <a:lnTo>
                  <a:pt x="124463" y="225420"/>
                </a:lnTo>
                <a:lnTo>
                  <a:pt x="117471" y="204360"/>
                </a:lnTo>
                <a:lnTo>
                  <a:pt x="100685" y="156895"/>
                </a:lnTo>
                <a:lnTo>
                  <a:pt x="42062" y="0"/>
                </a:lnTo>
                <a:lnTo>
                  <a:pt x="19811" y="0"/>
                </a:lnTo>
                <a:lnTo>
                  <a:pt x="0" y="272554"/>
                </a:lnTo>
                <a:lnTo>
                  <a:pt x="18999" y="272554"/>
                </a:lnTo>
                <a:lnTo>
                  <a:pt x="29689" y="113107"/>
                </a:lnTo>
                <a:lnTo>
                  <a:pt x="31388" y="79906"/>
                </a:lnTo>
                <a:lnTo>
                  <a:pt x="32553" y="49209"/>
                </a:lnTo>
                <a:lnTo>
                  <a:pt x="33146" y="22644"/>
                </a:lnTo>
                <a:lnTo>
                  <a:pt x="34366" y="22644"/>
                </a:lnTo>
                <a:lnTo>
                  <a:pt x="49226" y="70505"/>
                </a:lnTo>
                <a:lnTo>
                  <a:pt x="69545" y="127787"/>
                </a:lnTo>
                <a:lnTo>
                  <a:pt x="123342" y="272554"/>
                </a:lnTo>
                <a:lnTo>
                  <a:pt x="136677" y="272554"/>
                </a:lnTo>
                <a:lnTo>
                  <a:pt x="194094" y="124129"/>
                </a:lnTo>
                <a:lnTo>
                  <a:pt x="214415" y="69291"/>
                </a:lnTo>
                <a:lnTo>
                  <a:pt x="230479" y="22644"/>
                </a:lnTo>
                <a:lnTo>
                  <a:pt x="231711" y="22644"/>
                </a:lnTo>
                <a:lnTo>
                  <a:pt x="232019" y="48181"/>
                </a:lnTo>
                <a:lnTo>
                  <a:pt x="233318" y="78651"/>
                </a:lnTo>
                <a:lnTo>
                  <a:pt x="235226" y="111244"/>
                </a:lnTo>
                <a:lnTo>
                  <a:pt x="237362" y="143154"/>
                </a:lnTo>
                <a:lnTo>
                  <a:pt x="245440" y="272554"/>
                </a:lnTo>
                <a:lnTo>
                  <a:pt x="264452" y="272554"/>
                </a:lnTo>
                <a:lnTo>
                  <a:pt x="245859" y="0"/>
                </a:lnTo>
                <a:close/>
              </a:path>
            </a:pathLst>
          </a:custGeom>
          <a:solidFill>
            <a:srgbClr val="000000"/>
          </a:solidFill>
        </p:spPr>
        <p:txBody>
          <a:bodyPr wrap="square" lIns="0" tIns="0" rIns="0" bIns="0" rtlCol="0"/>
          <a:lstStyle/>
          <a:p>
            <a:endParaRPr sz="1687"/>
          </a:p>
        </p:txBody>
      </p:sp>
      <p:sp>
        <p:nvSpPr>
          <p:cNvPr id="23" name="bg object 23"/>
          <p:cNvSpPr/>
          <p:nvPr/>
        </p:nvSpPr>
        <p:spPr>
          <a:xfrm>
            <a:off x="1557242" y="533129"/>
            <a:ext cx="29766" cy="187523"/>
          </a:xfrm>
          <a:custGeom>
            <a:avLst/>
            <a:gdLst/>
            <a:ahLst/>
            <a:cxnLst/>
            <a:rect l="l" t="t" r="r" b="b"/>
            <a:pathLst>
              <a:path w="31750" h="266700">
                <a:moveTo>
                  <a:pt x="25082" y="72402"/>
                </a:moveTo>
                <a:lnTo>
                  <a:pt x="6070" y="72402"/>
                </a:lnTo>
                <a:lnTo>
                  <a:pt x="6070" y="266496"/>
                </a:lnTo>
                <a:lnTo>
                  <a:pt x="25082" y="266496"/>
                </a:lnTo>
                <a:lnTo>
                  <a:pt x="25082" y="72402"/>
                </a:lnTo>
                <a:close/>
              </a:path>
              <a:path w="31750" h="266700">
                <a:moveTo>
                  <a:pt x="25082" y="0"/>
                </a:moveTo>
                <a:lnTo>
                  <a:pt x="6896" y="0"/>
                </a:lnTo>
                <a:lnTo>
                  <a:pt x="0" y="8089"/>
                </a:lnTo>
                <a:lnTo>
                  <a:pt x="0" y="25895"/>
                </a:lnTo>
                <a:lnTo>
                  <a:pt x="6070" y="33566"/>
                </a:lnTo>
                <a:lnTo>
                  <a:pt x="25082" y="33566"/>
                </a:lnTo>
                <a:lnTo>
                  <a:pt x="31153" y="25895"/>
                </a:lnTo>
                <a:lnTo>
                  <a:pt x="31153" y="7696"/>
                </a:lnTo>
                <a:lnTo>
                  <a:pt x="25082" y="0"/>
                </a:lnTo>
                <a:close/>
              </a:path>
            </a:pathLst>
          </a:custGeom>
          <a:solidFill>
            <a:srgbClr val="000000"/>
          </a:solidFill>
        </p:spPr>
        <p:txBody>
          <a:bodyPr wrap="square" lIns="0" tIns="0" rIns="0" bIns="0" rtlCol="0"/>
          <a:lstStyle/>
          <a:p>
            <a:endParaRPr sz="1687"/>
          </a:p>
        </p:txBody>
      </p:sp>
      <p:sp>
        <p:nvSpPr>
          <p:cNvPr id="24" name="bg object 24"/>
          <p:cNvSpPr/>
          <p:nvPr/>
        </p:nvSpPr>
        <p:spPr>
          <a:xfrm>
            <a:off x="1640643" y="580905"/>
            <a:ext cx="252413" cy="139750"/>
          </a:xfrm>
          <a:custGeom>
            <a:avLst/>
            <a:gdLst/>
            <a:ahLst/>
            <a:cxnLst/>
            <a:rect l="l" t="t" r="r" b="b"/>
            <a:pathLst>
              <a:path w="269239" h="198755">
                <a:moveTo>
                  <a:pt x="205841" y="0"/>
                </a:moveTo>
                <a:lnTo>
                  <a:pt x="159321" y="16179"/>
                </a:lnTo>
                <a:lnTo>
                  <a:pt x="139509" y="42456"/>
                </a:lnTo>
                <a:lnTo>
                  <a:pt x="138709" y="42456"/>
                </a:lnTo>
                <a:lnTo>
                  <a:pt x="130384" y="25412"/>
                </a:lnTo>
                <a:lnTo>
                  <a:pt x="117929" y="11974"/>
                </a:lnTo>
                <a:lnTo>
                  <a:pt x="101915" y="3163"/>
                </a:lnTo>
                <a:lnTo>
                  <a:pt x="82918" y="0"/>
                </a:lnTo>
                <a:lnTo>
                  <a:pt x="61346" y="2937"/>
                </a:lnTo>
                <a:lnTo>
                  <a:pt x="44135" y="11068"/>
                </a:lnTo>
                <a:lnTo>
                  <a:pt x="30643" y="23370"/>
                </a:lnTo>
                <a:lnTo>
                  <a:pt x="20231" y="38823"/>
                </a:lnTo>
                <a:lnTo>
                  <a:pt x="19418" y="38823"/>
                </a:lnTo>
                <a:lnTo>
                  <a:pt x="17792" y="4444"/>
                </a:lnTo>
                <a:lnTo>
                  <a:pt x="0" y="4444"/>
                </a:lnTo>
                <a:lnTo>
                  <a:pt x="1122" y="26789"/>
                </a:lnTo>
                <a:lnTo>
                  <a:pt x="1625" y="50952"/>
                </a:lnTo>
                <a:lnTo>
                  <a:pt x="1625" y="198551"/>
                </a:lnTo>
                <a:lnTo>
                  <a:pt x="20637" y="198551"/>
                </a:lnTo>
                <a:lnTo>
                  <a:pt x="20637" y="72377"/>
                </a:lnTo>
                <a:lnTo>
                  <a:pt x="21843" y="65506"/>
                </a:lnTo>
                <a:lnTo>
                  <a:pt x="43635" y="29919"/>
                </a:lnTo>
                <a:lnTo>
                  <a:pt x="77647" y="16573"/>
                </a:lnTo>
                <a:lnTo>
                  <a:pt x="98303" y="21103"/>
                </a:lnTo>
                <a:lnTo>
                  <a:pt x="113385" y="33708"/>
                </a:lnTo>
                <a:lnTo>
                  <a:pt x="122628" y="52910"/>
                </a:lnTo>
                <a:lnTo>
                  <a:pt x="125768" y="77228"/>
                </a:lnTo>
                <a:lnTo>
                  <a:pt x="125768" y="198551"/>
                </a:lnTo>
                <a:lnTo>
                  <a:pt x="144767" y="198551"/>
                </a:lnTo>
                <a:lnTo>
                  <a:pt x="144767" y="67132"/>
                </a:lnTo>
                <a:lnTo>
                  <a:pt x="146380" y="60655"/>
                </a:lnTo>
                <a:lnTo>
                  <a:pt x="167514" y="28047"/>
                </a:lnTo>
                <a:lnTo>
                  <a:pt x="199364" y="16573"/>
                </a:lnTo>
                <a:lnTo>
                  <a:pt x="221417" y="21300"/>
                </a:lnTo>
                <a:lnTo>
                  <a:pt x="237220" y="34975"/>
                </a:lnTo>
                <a:lnTo>
                  <a:pt x="246731" y="56842"/>
                </a:lnTo>
                <a:lnTo>
                  <a:pt x="249910" y="86144"/>
                </a:lnTo>
                <a:lnTo>
                  <a:pt x="249910" y="198551"/>
                </a:lnTo>
                <a:lnTo>
                  <a:pt x="268909" y="198551"/>
                </a:lnTo>
                <a:lnTo>
                  <a:pt x="268909" y="84112"/>
                </a:lnTo>
                <a:lnTo>
                  <a:pt x="261725" y="39921"/>
                </a:lnTo>
                <a:lnTo>
                  <a:pt x="244495" y="14457"/>
                </a:lnTo>
                <a:lnTo>
                  <a:pt x="223705" y="2793"/>
                </a:lnTo>
                <a:lnTo>
                  <a:pt x="205841" y="0"/>
                </a:lnTo>
                <a:close/>
              </a:path>
            </a:pathLst>
          </a:custGeom>
          <a:solidFill>
            <a:srgbClr val="000000"/>
          </a:solidFill>
        </p:spPr>
        <p:txBody>
          <a:bodyPr wrap="square" lIns="0" tIns="0" rIns="0" bIns="0" rtlCol="0"/>
          <a:lstStyle/>
          <a:p>
            <a:endParaRPr sz="1687"/>
          </a:p>
        </p:txBody>
      </p:sp>
      <p:sp>
        <p:nvSpPr>
          <p:cNvPr id="25" name="bg object 25"/>
          <p:cNvSpPr/>
          <p:nvPr/>
        </p:nvSpPr>
        <p:spPr>
          <a:xfrm>
            <a:off x="1946933" y="533129"/>
            <a:ext cx="29766" cy="187523"/>
          </a:xfrm>
          <a:custGeom>
            <a:avLst/>
            <a:gdLst/>
            <a:ahLst/>
            <a:cxnLst/>
            <a:rect l="l" t="t" r="r" b="b"/>
            <a:pathLst>
              <a:path w="31750" h="266700">
                <a:moveTo>
                  <a:pt x="25082" y="72402"/>
                </a:moveTo>
                <a:lnTo>
                  <a:pt x="6070" y="72402"/>
                </a:lnTo>
                <a:lnTo>
                  <a:pt x="6070" y="266496"/>
                </a:lnTo>
                <a:lnTo>
                  <a:pt x="25082" y="266496"/>
                </a:lnTo>
                <a:lnTo>
                  <a:pt x="25082" y="72402"/>
                </a:lnTo>
                <a:close/>
              </a:path>
              <a:path w="31750" h="266700">
                <a:moveTo>
                  <a:pt x="25095" y="0"/>
                </a:moveTo>
                <a:lnTo>
                  <a:pt x="6870" y="0"/>
                </a:lnTo>
                <a:lnTo>
                  <a:pt x="0" y="8089"/>
                </a:lnTo>
                <a:lnTo>
                  <a:pt x="0" y="25895"/>
                </a:lnTo>
                <a:lnTo>
                  <a:pt x="6070" y="33566"/>
                </a:lnTo>
                <a:lnTo>
                  <a:pt x="25095" y="33566"/>
                </a:lnTo>
                <a:lnTo>
                  <a:pt x="31153" y="25895"/>
                </a:lnTo>
                <a:lnTo>
                  <a:pt x="31153" y="7696"/>
                </a:lnTo>
                <a:lnTo>
                  <a:pt x="25095" y="0"/>
                </a:lnTo>
                <a:close/>
              </a:path>
            </a:pathLst>
          </a:custGeom>
          <a:solidFill>
            <a:srgbClr val="000000"/>
          </a:solidFill>
        </p:spPr>
        <p:txBody>
          <a:bodyPr wrap="square" lIns="0" tIns="0" rIns="0" bIns="0" rtlCol="0"/>
          <a:lstStyle/>
          <a:p>
            <a:endParaRPr sz="1687"/>
          </a:p>
        </p:txBody>
      </p:sp>
      <p:pic>
        <p:nvPicPr>
          <p:cNvPr id="26" name="bg object 26"/>
          <p:cNvPicPr/>
          <p:nvPr/>
        </p:nvPicPr>
        <p:blipFill>
          <a:blip r:embed="rId8" cstate="print"/>
          <a:stretch>
            <a:fillRect/>
          </a:stretch>
        </p:blipFill>
        <p:spPr>
          <a:xfrm>
            <a:off x="2016691" y="580905"/>
            <a:ext cx="141779" cy="142741"/>
          </a:xfrm>
          <a:prstGeom prst="rect">
            <a:avLst/>
          </a:prstGeom>
        </p:spPr>
      </p:pic>
      <p:pic>
        <p:nvPicPr>
          <p:cNvPr id="27" name="bg object 27"/>
          <p:cNvPicPr/>
          <p:nvPr/>
        </p:nvPicPr>
        <p:blipFill>
          <a:blip r:embed="rId9" cstate="print"/>
          <a:stretch>
            <a:fillRect/>
          </a:stretch>
        </p:blipFill>
        <p:spPr>
          <a:xfrm>
            <a:off x="2186907" y="580907"/>
            <a:ext cx="107656" cy="142741"/>
          </a:xfrm>
          <a:prstGeom prst="rect">
            <a:avLst/>
          </a:prstGeom>
        </p:spPr>
      </p:pic>
      <p:pic>
        <p:nvPicPr>
          <p:cNvPr id="28" name="bg object 28"/>
          <p:cNvPicPr/>
          <p:nvPr/>
        </p:nvPicPr>
        <p:blipFill>
          <a:blip r:embed="rId10" cstate="print"/>
          <a:stretch>
            <a:fillRect/>
          </a:stretch>
        </p:blipFill>
        <p:spPr>
          <a:xfrm>
            <a:off x="2313563" y="527791"/>
            <a:ext cx="82868" cy="102869"/>
          </a:xfrm>
          <a:prstGeom prst="rect">
            <a:avLst/>
          </a:prstGeom>
        </p:spPr>
      </p:pic>
      <p:pic>
        <p:nvPicPr>
          <p:cNvPr id="29" name="bg object 29"/>
          <p:cNvPicPr/>
          <p:nvPr/>
        </p:nvPicPr>
        <p:blipFill>
          <a:blip r:embed="rId11" cstate="print"/>
          <a:stretch>
            <a:fillRect/>
          </a:stretch>
        </p:blipFill>
        <p:spPr>
          <a:xfrm>
            <a:off x="2417049" y="525027"/>
            <a:ext cx="112883" cy="104870"/>
          </a:xfrm>
          <a:prstGeom prst="rect">
            <a:avLst/>
          </a:prstGeom>
        </p:spPr>
      </p:pic>
      <p:pic>
        <p:nvPicPr>
          <p:cNvPr id="30" name="bg object 30"/>
          <p:cNvPicPr/>
          <p:nvPr/>
        </p:nvPicPr>
        <p:blipFill>
          <a:blip r:embed="rId12" cstate="print"/>
          <a:stretch>
            <a:fillRect/>
          </a:stretch>
        </p:blipFill>
        <p:spPr>
          <a:xfrm>
            <a:off x="1250157" y="782543"/>
            <a:ext cx="1035498" cy="59820"/>
          </a:xfrm>
          <a:prstGeom prst="rect">
            <a:avLst/>
          </a:prstGeom>
        </p:spPr>
      </p:pic>
      <p:sp>
        <p:nvSpPr>
          <p:cNvPr id="31" name="bg object 31"/>
          <p:cNvSpPr/>
          <p:nvPr/>
        </p:nvSpPr>
        <p:spPr>
          <a:xfrm>
            <a:off x="1850206" y="4067367"/>
            <a:ext cx="7283053" cy="1813620"/>
          </a:xfrm>
          <a:custGeom>
            <a:avLst/>
            <a:gdLst/>
            <a:ahLst/>
            <a:cxnLst/>
            <a:rect l="l" t="t" r="r" b="b"/>
            <a:pathLst>
              <a:path w="7768590" h="2579370">
                <a:moveTo>
                  <a:pt x="7692212" y="0"/>
                </a:moveTo>
                <a:lnTo>
                  <a:pt x="0" y="0"/>
                </a:lnTo>
                <a:lnTo>
                  <a:pt x="0" y="2502598"/>
                </a:lnTo>
                <a:lnTo>
                  <a:pt x="5987" y="2532260"/>
                </a:lnTo>
                <a:lnTo>
                  <a:pt x="22317" y="2556481"/>
                </a:lnTo>
                <a:lnTo>
                  <a:pt x="46537" y="2572810"/>
                </a:lnTo>
                <a:lnTo>
                  <a:pt x="76200" y="2578798"/>
                </a:lnTo>
                <a:lnTo>
                  <a:pt x="7768412" y="2578798"/>
                </a:lnTo>
                <a:lnTo>
                  <a:pt x="7768412" y="76200"/>
                </a:lnTo>
                <a:lnTo>
                  <a:pt x="7762422" y="46537"/>
                </a:lnTo>
                <a:lnTo>
                  <a:pt x="7746090" y="22317"/>
                </a:lnTo>
                <a:lnTo>
                  <a:pt x="7721868" y="5987"/>
                </a:lnTo>
                <a:lnTo>
                  <a:pt x="7692212" y="0"/>
                </a:lnTo>
                <a:close/>
              </a:path>
            </a:pathLst>
          </a:custGeom>
          <a:solidFill>
            <a:srgbClr val="B3BFE3"/>
          </a:solidFill>
        </p:spPr>
        <p:txBody>
          <a:bodyPr wrap="square" lIns="0" tIns="0" rIns="0" bIns="0" rtlCol="0"/>
          <a:lstStyle/>
          <a:p>
            <a:endParaRPr sz="1687"/>
          </a:p>
        </p:txBody>
      </p:sp>
      <p:sp>
        <p:nvSpPr>
          <p:cNvPr id="32" name="bg object 32"/>
          <p:cNvSpPr/>
          <p:nvPr/>
        </p:nvSpPr>
        <p:spPr>
          <a:xfrm>
            <a:off x="1886270" y="4098080"/>
            <a:ext cx="7205067" cy="169664"/>
          </a:xfrm>
          <a:custGeom>
            <a:avLst/>
            <a:gdLst/>
            <a:ahLst/>
            <a:cxnLst/>
            <a:rect l="l" t="t" r="r" b="b"/>
            <a:pathLst>
              <a:path w="7685405" h="241300">
                <a:moveTo>
                  <a:pt x="7646885" y="0"/>
                </a:moveTo>
                <a:lnTo>
                  <a:pt x="38100" y="0"/>
                </a:lnTo>
                <a:lnTo>
                  <a:pt x="23268" y="2993"/>
                </a:lnTo>
                <a:lnTo>
                  <a:pt x="11158" y="11158"/>
                </a:lnTo>
                <a:lnTo>
                  <a:pt x="2993" y="23268"/>
                </a:lnTo>
                <a:lnTo>
                  <a:pt x="0" y="38100"/>
                </a:lnTo>
                <a:lnTo>
                  <a:pt x="0" y="203200"/>
                </a:lnTo>
                <a:lnTo>
                  <a:pt x="2993" y="218031"/>
                </a:lnTo>
                <a:lnTo>
                  <a:pt x="11158" y="230141"/>
                </a:lnTo>
                <a:lnTo>
                  <a:pt x="23268" y="238306"/>
                </a:lnTo>
                <a:lnTo>
                  <a:pt x="38100" y="241300"/>
                </a:lnTo>
                <a:lnTo>
                  <a:pt x="7646885" y="241300"/>
                </a:lnTo>
                <a:lnTo>
                  <a:pt x="7661716" y="238306"/>
                </a:lnTo>
                <a:lnTo>
                  <a:pt x="7673827" y="230141"/>
                </a:lnTo>
                <a:lnTo>
                  <a:pt x="7681992" y="218031"/>
                </a:lnTo>
                <a:lnTo>
                  <a:pt x="7684985" y="203200"/>
                </a:lnTo>
                <a:lnTo>
                  <a:pt x="7684985" y="38100"/>
                </a:lnTo>
                <a:lnTo>
                  <a:pt x="7681992" y="23268"/>
                </a:lnTo>
                <a:lnTo>
                  <a:pt x="7673827" y="11158"/>
                </a:lnTo>
                <a:lnTo>
                  <a:pt x="7661716" y="2993"/>
                </a:lnTo>
                <a:lnTo>
                  <a:pt x="7646885" y="0"/>
                </a:lnTo>
                <a:close/>
              </a:path>
            </a:pathLst>
          </a:custGeom>
          <a:solidFill>
            <a:srgbClr val="143B87"/>
          </a:solidFill>
        </p:spPr>
        <p:txBody>
          <a:bodyPr wrap="square" lIns="0" tIns="0" rIns="0" bIns="0" rtlCol="0"/>
          <a:lstStyle/>
          <a:p>
            <a:endParaRPr sz="1687"/>
          </a:p>
        </p:txBody>
      </p:sp>
      <p:sp>
        <p:nvSpPr>
          <p:cNvPr id="2" name="Holder 2"/>
          <p:cNvSpPr>
            <a:spLocks noGrp="1"/>
          </p:cNvSpPr>
          <p:nvPr>
            <p:ph type="title"/>
          </p:nvPr>
        </p:nvSpPr>
        <p:spPr>
          <a:xfrm>
            <a:off x="1180074" y="1297026"/>
            <a:ext cx="9831850" cy="346249"/>
          </a:xfrm>
        </p:spPr>
        <p:txBody>
          <a:bodyPr lIns="0" tIns="0" rIns="0" bIns="0"/>
          <a:lstStyle>
            <a:lvl1pPr>
              <a:defRPr sz="2250" b="1" i="0">
                <a:solidFill>
                  <a:schemeClr val="tx1"/>
                </a:solidFill>
                <a:latin typeface="Myriad Pro"/>
                <a:cs typeface="Myriad Pro"/>
              </a:defRPr>
            </a:lvl1pPr>
          </a:lstStyle>
          <a:p>
            <a:endParaRPr/>
          </a:p>
        </p:txBody>
      </p:sp>
      <p:sp>
        <p:nvSpPr>
          <p:cNvPr id="3" name="Holder 3"/>
          <p:cNvSpPr>
            <a:spLocks noGrp="1"/>
          </p:cNvSpPr>
          <p:nvPr>
            <p:ph sz="half" idx="2"/>
          </p:nvPr>
        </p:nvSpPr>
        <p:spPr>
          <a:xfrm>
            <a:off x="609600" y="1577340"/>
            <a:ext cx="5303520" cy="43088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3088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437001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BC0ACEF4-DA27-AF46-9AE3-243E28BBF7FC}"/>
              </a:ext>
            </a:extLst>
          </p:cNvPr>
          <p:cNvSpPr>
            <a:spLocks noGrp="1"/>
          </p:cNvSpPr>
          <p:nvPr>
            <p:ph type="ftr" sz="quarter" idx="10"/>
          </p:nvPr>
        </p:nvSpPr>
        <p:spPr/>
        <p:txBody>
          <a:bodyPr/>
          <a:lstStyle>
            <a:lvl1pPr>
              <a:defRPr/>
            </a:lvl1pPr>
          </a:lstStyle>
          <a:p>
            <a:pPr>
              <a:defRPr/>
            </a:pPr>
            <a:endParaRPr lang="en-US" altLang="en-US"/>
          </a:p>
        </p:txBody>
      </p:sp>
      <p:sp>
        <p:nvSpPr>
          <p:cNvPr id="3" name="Slide Number Placeholder 5">
            <a:extLst>
              <a:ext uri="{FF2B5EF4-FFF2-40B4-BE49-F238E27FC236}">
                <a16:creationId xmlns:a16="http://schemas.microsoft.com/office/drawing/2014/main" id="{E441307A-F75C-F14A-92E7-EF2979C889B5}"/>
              </a:ext>
            </a:extLst>
          </p:cNvPr>
          <p:cNvSpPr>
            <a:spLocks noGrp="1"/>
          </p:cNvSpPr>
          <p:nvPr>
            <p:ph type="sldNum" sz="quarter" idx="11"/>
          </p:nvPr>
        </p:nvSpPr>
        <p:spPr/>
        <p:txBody>
          <a:bodyPr/>
          <a:lstStyle>
            <a:lvl1pPr>
              <a:defRPr/>
            </a:lvl1pPr>
          </a:lstStyle>
          <a:p>
            <a:pPr>
              <a:defRPr/>
            </a:pPr>
            <a:fld id="{2BD1A09F-5E59-5A41-96EC-83E6512931A7}" type="slidenum">
              <a:rPr lang="en-US" altLang="en-US"/>
              <a:pPr>
                <a:defRPr/>
              </a:pPr>
              <a:t>‹#›</a:t>
            </a:fld>
            <a:endParaRPr lang="en-US" altLang="en-US"/>
          </a:p>
        </p:txBody>
      </p:sp>
    </p:spTree>
    <p:extLst>
      <p:ext uri="{BB962C8B-B14F-4D97-AF65-F5344CB8AC3E}">
        <p14:creationId xmlns:p14="http://schemas.microsoft.com/office/powerpoint/2010/main" val="30683112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7DD0E-5E21-433C-8545-E9E3452103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5C73603-C643-4DDE-9676-7BD58A682558}"/>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B002114-7443-4944-8A88-702ABEF343ED}"/>
              </a:ext>
            </a:extLst>
          </p:cNvPr>
          <p:cNvSpPr>
            <a:spLocks noGrp="1"/>
          </p:cNvSpPr>
          <p:nvPr>
            <p:ph type="dt" sz="half" idx="10"/>
          </p:nvPr>
        </p:nvSpPr>
        <p:spPr/>
        <p:txBody>
          <a:bodyPr/>
          <a:lstStyle/>
          <a:p>
            <a:fld id="{2736FA49-7F08-49FE-98DB-492B0AB80088}" type="datetimeFigureOut">
              <a:rPr lang="en-GB" smtClean="0"/>
              <a:t>10/11/2022</a:t>
            </a:fld>
            <a:endParaRPr lang="en-GB"/>
          </a:p>
        </p:txBody>
      </p:sp>
      <p:sp>
        <p:nvSpPr>
          <p:cNvPr id="5" name="Footer Placeholder 4">
            <a:extLst>
              <a:ext uri="{FF2B5EF4-FFF2-40B4-BE49-F238E27FC236}">
                <a16:creationId xmlns:a16="http://schemas.microsoft.com/office/drawing/2014/main" id="{0C47D3DE-98B8-458F-B0D4-EF616FBC49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E52FFE-1844-44F9-86B5-D937090E548A}"/>
              </a:ext>
            </a:extLst>
          </p:cNvPr>
          <p:cNvSpPr>
            <a:spLocks noGrp="1"/>
          </p:cNvSpPr>
          <p:nvPr>
            <p:ph type="sldNum" sz="quarter" idx="12"/>
          </p:nvPr>
        </p:nvSpPr>
        <p:spPr/>
        <p:txBody>
          <a:bodyPr/>
          <a:lstStyle/>
          <a:p>
            <a:fld id="{40F56CDB-81BF-42FB-8575-B0F66C54BE2E}" type="slidenum">
              <a:rPr lang="en-GB" smtClean="0"/>
              <a:t>‹#›</a:t>
            </a:fld>
            <a:endParaRPr lang="en-GB"/>
          </a:p>
        </p:txBody>
      </p:sp>
    </p:spTree>
    <p:extLst>
      <p:ext uri="{BB962C8B-B14F-4D97-AF65-F5344CB8AC3E}">
        <p14:creationId xmlns:p14="http://schemas.microsoft.com/office/powerpoint/2010/main" val="1432212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B0572F4E-104B-1446-A8CB-D5B47A5175FE}"/>
              </a:ext>
            </a:extLst>
          </p:cNvPr>
          <p:cNvSpPr/>
          <p:nvPr userDrawn="1"/>
        </p:nvSpPr>
        <p:spPr>
          <a:xfrm rot="19645883">
            <a:off x="-553036" y="-482711"/>
            <a:ext cx="5163768" cy="8716480"/>
          </a:xfrm>
          <a:custGeom>
            <a:avLst/>
            <a:gdLst>
              <a:gd name="connsiteX0" fmla="*/ 2218733 w 3872826"/>
              <a:gd name="connsiteY0" fmla="*/ 0 h 6537360"/>
              <a:gd name="connsiteX1" fmla="*/ 3531640 w 3872826"/>
              <a:gd name="connsiteY1" fmla="*/ 838625 h 6537360"/>
              <a:gd name="connsiteX2" fmla="*/ 3541310 w 3872826"/>
              <a:gd name="connsiteY2" fmla="*/ 865136 h 6537360"/>
              <a:gd name="connsiteX3" fmla="*/ 3872826 w 3872826"/>
              <a:gd name="connsiteY3" fmla="*/ 3089959 h 6537360"/>
              <a:gd name="connsiteX4" fmla="*/ 3016997 w 3872826"/>
              <a:gd name="connsiteY4" fmla="*/ 6389596 h 6537360"/>
              <a:gd name="connsiteX5" fmla="*/ 2898347 w 3872826"/>
              <a:gd name="connsiteY5" fmla="*/ 6537360 h 6537360"/>
              <a:gd name="connsiteX6" fmla="*/ 181412 w 3872826"/>
              <a:gd name="connsiteY6" fmla="*/ 4801904 h 6537360"/>
              <a:gd name="connsiteX7" fmla="*/ 143096 w 3872826"/>
              <a:gd name="connsiteY7" fmla="*/ 4638854 h 6537360"/>
              <a:gd name="connsiteX8" fmla="*/ 574 w 3872826"/>
              <a:gd name="connsiteY8" fmla="*/ 3496812 h 6537360"/>
              <a:gd name="connsiteX9" fmla="*/ 0 w 3872826"/>
              <a:gd name="connsiteY9" fmla="*/ 3473526 h 65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2826" h="6537360">
                <a:moveTo>
                  <a:pt x="2218733" y="0"/>
                </a:moveTo>
                <a:lnTo>
                  <a:pt x="3531640" y="838625"/>
                </a:lnTo>
                <a:lnTo>
                  <a:pt x="3541310" y="865136"/>
                </a:lnTo>
                <a:cubicBezTo>
                  <a:pt x="3750612" y="1500225"/>
                  <a:pt x="3872826" y="2265834"/>
                  <a:pt x="3872826" y="3089959"/>
                </a:cubicBezTo>
                <a:cubicBezTo>
                  <a:pt x="3872826" y="4463500"/>
                  <a:pt x="3533343" y="5674500"/>
                  <a:pt x="3016997" y="6389596"/>
                </a:cubicBezTo>
                <a:lnTo>
                  <a:pt x="2898347" y="6537360"/>
                </a:lnTo>
                <a:lnTo>
                  <a:pt x="181412" y="4801904"/>
                </a:lnTo>
                <a:lnTo>
                  <a:pt x="143096" y="4638854"/>
                </a:lnTo>
                <a:cubicBezTo>
                  <a:pt x="69426" y="4281803"/>
                  <a:pt x="20455" y="3898122"/>
                  <a:pt x="574" y="3496812"/>
                </a:cubicBezTo>
                <a:lnTo>
                  <a:pt x="0" y="3473526"/>
                </a:lnTo>
                <a:close/>
              </a:path>
            </a:pathLst>
          </a:custGeom>
          <a:gradFill>
            <a:gsLst>
              <a:gs pos="84000">
                <a:schemeClr val="bg1"/>
              </a:gs>
              <a:gs pos="6000">
                <a:srgbClr val="E9F2FB"/>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a:t> </a:t>
            </a:r>
          </a:p>
        </p:txBody>
      </p:sp>
      <p:pic>
        <p:nvPicPr>
          <p:cNvPr id="8" name="Picture 7" descr="A close up of a logo&#10;&#10;Description automatically generated">
            <a:extLst>
              <a:ext uri="{FF2B5EF4-FFF2-40B4-BE49-F238E27FC236}">
                <a16:creationId xmlns:a16="http://schemas.microsoft.com/office/drawing/2014/main" id="{C7A9D67A-B4D5-B04D-92B6-25AA04F9FE96}"/>
              </a:ext>
            </a:extLst>
          </p:cNvPr>
          <p:cNvPicPr>
            <a:picLocks noChangeAspect="1"/>
          </p:cNvPicPr>
          <p:nvPr userDrawn="1"/>
        </p:nvPicPr>
        <p:blipFill>
          <a:blip r:embed="rId2"/>
          <a:srcRect l="34484" r="4039" b="73991"/>
          <a:stretch>
            <a:fillRect/>
          </a:stretch>
        </p:blipFill>
        <p:spPr>
          <a:xfrm>
            <a:off x="8808720" y="5858259"/>
            <a:ext cx="3383280" cy="999743"/>
          </a:xfrm>
          <a:custGeom>
            <a:avLst/>
            <a:gdLst>
              <a:gd name="connsiteX0" fmla="*/ 0 w 2537460"/>
              <a:gd name="connsiteY0" fmla="*/ 0 h 749807"/>
              <a:gd name="connsiteX1" fmla="*/ 2537460 w 2537460"/>
              <a:gd name="connsiteY1" fmla="*/ 0 h 749807"/>
              <a:gd name="connsiteX2" fmla="*/ 2537460 w 2537460"/>
              <a:gd name="connsiteY2" fmla="*/ 749807 h 749807"/>
              <a:gd name="connsiteX3" fmla="*/ 0 w 2537460"/>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2537460" h="749807">
                <a:moveTo>
                  <a:pt x="0" y="0"/>
                </a:moveTo>
                <a:lnTo>
                  <a:pt x="2537460" y="0"/>
                </a:lnTo>
                <a:lnTo>
                  <a:pt x="2537460" y="749807"/>
                </a:lnTo>
                <a:lnTo>
                  <a:pt x="0" y="749807"/>
                </a:lnTo>
                <a:close/>
              </a:path>
            </a:pathLst>
          </a:custGeom>
        </p:spPr>
      </p:pic>
      <p:pic>
        <p:nvPicPr>
          <p:cNvPr id="10" name="Picture 9">
            <a:extLst>
              <a:ext uri="{FF2B5EF4-FFF2-40B4-BE49-F238E27FC236}">
                <a16:creationId xmlns:a16="http://schemas.microsoft.com/office/drawing/2014/main" id="{F41F2E6A-C4A3-AF47-9415-D63B7821B61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1" name="Straight Connector 10">
            <a:extLst>
              <a:ext uri="{FF2B5EF4-FFF2-40B4-BE49-F238E27FC236}">
                <a16:creationId xmlns:a16="http://schemas.microsoft.com/office/drawing/2014/main" id="{CC67E9F5-CA4D-3E48-8E75-C6BBDC9E23ED}"/>
              </a:ext>
            </a:extLst>
          </p:cNvPr>
          <p:cNvCxnSpPr/>
          <p:nvPr userDrawn="1"/>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484539" y="519927"/>
            <a:ext cx="10934400" cy="600668"/>
          </a:xfrm>
          <a:prstGeom prst="rect">
            <a:avLst/>
          </a:prstGeom>
        </p:spPr>
        <p:txBody>
          <a:bodyPr lIns="0" tIns="0" rIns="0" bIns="0" anchor="t" anchorCtr="0">
            <a:noAutofit/>
          </a:bodyPr>
          <a:lstStyle>
            <a:lvl1pPr>
              <a:defRPr sz="4267">
                <a:solidFill>
                  <a:schemeClr val="tx2"/>
                </a:solidFill>
              </a:defRPr>
            </a:lvl1pPr>
          </a:lstStyle>
          <a:p>
            <a:r>
              <a:rPr lang="en-GB"/>
              <a:t>Click to edit Master title style</a:t>
            </a:r>
            <a:endParaRPr lang="en-US"/>
          </a:p>
        </p:txBody>
      </p:sp>
      <p:sp>
        <p:nvSpPr>
          <p:cNvPr id="20"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tx1"/>
                </a:solidFill>
              </a:defRPr>
            </a:lvl1pPr>
          </a:lstStyle>
          <a:p>
            <a:fld id="{71A97FB1-E9D4-1640-BFE1-F6979E3D621B}" type="slidenum">
              <a:rPr lang="en-US" smtClean="0"/>
              <a:pPr/>
              <a:t>‹#›</a:t>
            </a:fld>
            <a:endParaRPr lang="en-US"/>
          </a:p>
        </p:txBody>
      </p:sp>
    </p:spTree>
    <p:extLst>
      <p:ext uri="{BB962C8B-B14F-4D97-AF65-F5344CB8AC3E}">
        <p14:creationId xmlns:p14="http://schemas.microsoft.com/office/powerpoint/2010/main" val="23194709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1F26A-384E-405D-8117-8EC97FA2D68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09EDECD-FE3B-4BEB-AA81-100A764A17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7C7A052-4E9B-4258-83AD-7296E44A0366}"/>
              </a:ext>
            </a:extLst>
          </p:cNvPr>
          <p:cNvSpPr>
            <a:spLocks noGrp="1"/>
          </p:cNvSpPr>
          <p:nvPr>
            <p:ph type="dt" sz="half" idx="10"/>
          </p:nvPr>
        </p:nvSpPr>
        <p:spPr/>
        <p:txBody>
          <a:bodyPr/>
          <a:lstStyle/>
          <a:p>
            <a:fld id="{2736FA49-7F08-49FE-98DB-492B0AB80088}" type="datetimeFigureOut">
              <a:rPr lang="en-GB" smtClean="0"/>
              <a:t>10/11/2022</a:t>
            </a:fld>
            <a:endParaRPr lang="en-GB"/>
          </a:p>
        </p:txBody>
      </p:sp>
      <p:sp>
        <p:nvSpPr>
          <p:cNvPr id="5" name="Footer Placeholder 4">
            <a:extLst>
              <a:ext uri="{FF2B5EF4-FFF2-40B4-BE49-F238E27FC236}">
                <a16:creationId xmlns:a16="http://schemas.microsoft.com/office/drawing/2014/main" id="{D965D6F5-5BFD-40F7-9B32-39BD3AEE14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DDACCB-A52C-4825-8A4A-C8C2AA822F68}"/>
              </a:ext>
            </a:extLst>
          </p:cNvPr>
          <p:cNvSpPr>
            <a:spLocks noGrp="1"/>
          </p:cNvSpPr>
          <p:nvPr>
            <p:ph type="sldNum" sz="quarter" idx="12"/>
          </p:nvPr>
        </p:nvSpPr>
        <p:spPr/>
        <p:txBody>
          <a:bodyPr/>
          <a:lstStyle/>
          <a:p>
            <a:fld id="{40F56CDB-81BF-42FB-8575-B0F66C54BE2E}" type="slidenum">
              <a:rPr lang="en-GB" smtClean="0"/>
              <a:t>‹#›</a:t>
            </a:fld>
            <a:endParaRPr lang="en-GB"/>
          </a:p>
        </p:txBody>
      </p:sp>
    </p:spTree>
    <p:extLst>
      <p:ext uri="{BB962C8B-B14F-4D97-AF65-F5344CB8AC3E}">
        <p14:creationId xmlns:p14="http://schemas.microsoft.com/office/powerpoint/2010/main" val="36078392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BA4A1-EC3B-4759-A432-0889526E85F7}"/>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7D85188-470F-4E07-B50D-5ABE427A99FA}"/>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CE1F2E-1CDA-4C9F-A710-17F7BB31618A}"/>
              </a:ext>
            </a:extLst>
          </p:cNvPr>
          <p:cNvSpPr>
            <a:spLocks noGrp="1"/>
          </p:cNvSpPr>
          <p:nvPr>
            <p:ph type="dt" sz="half" idx="10"/>
          </p:nvPr>
        </p:nvSpPr>
        <p:spPr/>
        <p:txBody>
          <a:bodyPr/>
          <a:lstStyle/>
          <a:p>
            <a:fld id="{2736FA49-7F08-49FE-98DB-492B0AB80088}" type="datetimeFigureOut">
              <a:rPr lang="en-GB" smtClean="0"/>
              <a:t>10/11/2022</a:t>
            </a:fld>
            <a:endParaRPr lang="en-GB"/>
          </a:p>
        </p:txBody>
      </p:sp>
      <p:sp>
        <p:nvSpPr>
          <p:cNvPr id="5" name="Footer Placeholder 4">
            <a:extLst>
              <a:ext uri="{FF2B5EF4-FFF2-40B4-BE49-F238E27FC236}">
                <a16:creationId xmlns:a16="http://schemas.microsoft.com/office/drawing/2014/main" id="{28A784BB-7DFE-4D41-A11C-2C3E4CDB7F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A529E9-2D0C-4155-8676-C813D4371A9A}"/>
              </a:ext>
            </a:extLst>
          </p:cNvPr>
          <p:cNvSpPr>
            <a:spLocks noGrp="1"/>
          </p:cNvSpPr>
          <p:nvPr>
            <p:ph type="sldNum" sz="quarter" idx="12"/>
          </p:nvPr>
        </p:nvSpPr>
        <p:spPr/>
        <p:txBody>
          <a:bodyPr/>
          <a:lstStyle/>
          <a:p>
            <a:fld id="{40F56CDB-81BF-42FB-8575-B0F66C54BE2E}" type="slidenum">
              <a:rPr lang="en-GB" smtClean="0"/>
              <a:t>‹#›</a:t>
            </a:fld>
            <a:endParaRPr lang="en-GB"/>
          </a:p>
        </p:txBody>
      </p:sp>
    </p:spTree>
    <p:extLst>
      <p:ext uri="{BB962C8B-B14F-4D97-AF65-F5344CB8AC3E}">
        <p14:creationId xmlns:p14="http://schemas.microsoft.com/office/powerpoint/2010/main" val="23643344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4DE66-E285-431D-BEF8-B12995842D3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AC4D39-1F0B-4308-9495-9063D07A3672}"/>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B500482-EF88-4614-9886-AB0C593CA2AC}"/>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8491384-3AD4-4EB7-972A-E8CC50D10F70}"/>
              </a:ext>
            </a:extLst>
          </p:cNvPr>
          <p:cNvSpPr>
            <a:spLocks noGrp="1"/>
          </p:cNvSpPr>
          <p:nvPr>
            <p:ph type="dt" sz="half" idx="10"/>
          </p:nvPr>
        </p:nvSpPr>
        <p:spPr/>
        <p:txBody>
          <a:bodyPr/>
          <a:lstStyle/>
          <a:p>
            <a:fld id="{2736FA49-7F08-49FE-98DB-492B0AB80088}" type="datetimeFigureOut">
              <a:rPr lang="en-GB" smtClean="0"/>
              <a:t>10/11/2022</a:t>
            </a:fld>
            <a:endParaRPr lang="en-GB"/>
          </a:p>
        </p:txBody>
      </p:sp>
      <p:sp>
        <p:nvSpPr>
          <p:cNvPr id="6" name="Footer Placeholder 5">
            <a:extLst>
              <a:ext uri="{FF2B5EF4-FFF2-40B4-BE49-F238E27FC236}">
                <a16:creationId xmlns:a16="http://schemas.microsoft.com/office/drawing/2014/main" id="{A868570A-9B40-4383-B6F9-445E28CC516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6CC317B-12FA-469E-8052-955C33D48A91}"/>
              </a:ext>
            </a:extLst>
          </p:cNvPr>
          <p:cNvSpPr>
            <a:spLocks noGrp="1"/>
          </p:cNvSpPr>
          <p:nvPr>
            <p:ph type="sldNum" sz="quarter" idx="12"/>
          </p:nvPr>
        </p:nvSpPr>
        <p:spPr/>
        <p:txBody>
          <a:bodyPr/>
          <a:lstStyle/>
          <a:p>
            <a:fld id="{40F56CDB-81BF-42FB-8575-B0F66C54BE2E}" type="slidenum">
              <a:rPr lang="en-GB" smtClean="0"/>
              <a:t>‹#›</a:t>
            </a:fld>
            <a:endParaRPr lang="en-GB"/>
          </a:p>
        </p:txBody>
      </p:sp>
    </p:spTree>
    <p:extLst>
      <p:ext uri="{BB962C8B-B14F-4D97-AF65-F5344CB8AC3E}">
        <p14:creationId xmlns:p14="http://schemas.microsoft.com/office/powerpoint/2010/main" val="35579354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0ED2F-1EAF-441F-87E3-02E5547A969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DEA5F55-F577-4A6F-9461-897C4226F153}"/>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96D0CA-DF39-4CE6-B1AE-098EC519169D}"/>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00A618B-D07E-4229-8363-8F8307D51B9A}"/>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F6C1DD-DD33-4025-BFD2-0304049DA27B}"/>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3B706A8-35FC-49F8-BD6E-5B0F1CF7CB2C}"/>
              </a:ext>
            </a:extLst>
          </p:cNvPr>
          <p:cNvSpPr>
            <a:spLocks noGrp="1"/>
          </p:cNvSpPr>
          <p:nvPr>
            <p:ph type="dt" sz="half" idx="10"/>
          </p:nvPr>
        </p:nvSpPr>
        <p:spPr/>
        <p:txBody>
          <a:bodyPr/>
          <a:lstStyle/>
          <a:p>
            <a:fld id="{2736FA49-7F08-49FE-98DB-492B0AB80088}" type="datetimeFigureOut">
              <a:rPr lang="en-GB" smtClean="0"/>
              <a:t>10/11/2022</a:t>
            </a:fld>
            <a:endParaRPr lang="en-GB"/>
          </a:p>
        </p:txBody>
      </p:sp>
      <p:sp>
        <p:nvSpPr>
          <p:cNvPr id="8" name="Footer Placeholder 7">
            <a:extLst>
              <a:ext uri="{FF2B5EF4-FFF2-40B4-BE49-F238E27FC236}">
                <a16:creationId xmlns:a16="http://schemas.microsoft.com/office/drawing/2014/main" id="{1D624695-7E2F-4937-90F9-939F68F6D67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F185C08-EF32-4356-BA9E-DD81CFDD6622}"/>
              </a:ext>
            </a:extLst>
          </p:cNvPr>
          <p:cNvSpPr>
            <a:spLocks noGrp="1"/>
          </p:cNvSpPr>
          <p:nvPr>
            <p:ph type="sldNum" sz="quarter" idx="12"/>
          </p:nvPr>
        </p:nvSpPr>
        <p:spPr/>
        <p:txBody>
          <a:bodyPr/>
          <a:lstStyle/>
          <a:p>
            <a:fld id="{40F56CDB-81BF-42FB-8575-B0F66C54BE2E}" type="slidenum">
              <a:rPr lang="en-GB" smtClean="0"/>
              <a:t>‹#›</a:t>
            </a:fld>
            <a:endParaRPr lang="en-GB"/>
          </a:p>
        </p:txBody>
      </p:sp>
    </p:spTree>
    <p:extLst>
      <p:ext uri="{BB962C8B-B14F-4D97-AF65-F5344CB8AC3E}">
        <p14:creationId xmlns:p14="http://schemas.microsoft.com/office/powerpoint/2010/main" val="12345508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EABB8-ADC6-45BB-A526-1E352904694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C6D82C2-F517-4ACF-9E9E-09D3BF2312E2}"/>
              </a:ext>
            </a:extLst>
          </p:cNvPr>
          <p:cNvSpPr>
            <a:spLocks noGrp="1"/>
          </p:cNvSpPr>
          <p:nvPr>
            <p:ph type="dt" sz="half" idx="10"/>
          </p:nvPr>
        </p:nvSpPr>
        <p:spPr/>
        <p:txBody>
          <a:bodyPr/>
          <a:lstStyle/>
          <a:p>
            <a:fld id="{2736FA49-7F08-49FE-98DB-492B0AB80088}" type="datetimeFigureOut">
              <a:rPr lang="en-GB" smtClean="0"/>
              <a:t>10/11/2022</a:t>
            </a:fld>
            <a:endParaRPr lang="en-GB"/>
          </a:p>
        </p:txBody>
      </p:sp>
      <p:sp>
        <p:nvSpPr>
          <p:cNvPr id="4" name="Footer Placeholder 3">
            <a:extLst>
              <a:ext uri="{FF2B5EF4-FFF2-40B4-BE49-F238E27FC236}">
                <a16:creationId xmlns:a16="http://schemas.microsoft.com/office/drawing/2014/main" id="{4B2E49C4-66CA-487A-B527-B0B396D5BED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29DEFB9-DECA-4AA4-8483-C26A91B91E21}"/>
              </a:ext>
            </a:extLst>
          </p:cNvPr>
          <p:cNvSpPr>
            <a:spLocks noGrp="1"/>
          </p:cNvSpPr>
          <p:nvPr>
            <p:ph type="sldNum" sz="quarter" idx="12"/>
          </p:nvPr>
        </p:nvSpPr>
        <p:spPr/>
        <p:txBody>
          <a:bodyPr/>
          <a:lstStyle/>
          <a:p>
            <a:fld id="{40F56CDB-81BF-42FB-8575-B0F66C54BE2E}" type="slidenum">
              <a:rPr lang="en-GB" smtClean="0"/>
              <a:t>‹#›</a:t>
            </a:fld>
            <a:endParaRPr lang="en-GB"/>
          </a:p>
        </p:txBody>
      </p:sp>
    </p:spTree>
    <p:extLst>
      <p:ext uri="{BB962C8B-B14F-4D97-AF65-F5344CB8AC3E}">
        <p14:creationId xmlns:p14="http://schemas.microsoft.com/office/powerpoint/2010/main" val="27394656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C7A211-0162-4DC6-8F71-5ED32CE24D4C}"/>
              </a:ext>
            </a:extLst>
          </p:cNvPr>
          <p:cNvSpPr>
            <a:spLocks noGrp="1"/>
          </p:cNvSpPr>
          <p:nvPr>
            <p:ph type="dt" sz="half" idx="10"/>
          </p:nvPr>
        </p:nvSpPr>
        <p:spPr/>
        <p:txBody>
          <a:bodyPr/>
          <a:lstStyle/>
          <a:p>
            <a:fld id="{2736FA49-7F08-49FE-98DB-492B0AB80088}" type="datetimeFigureOut">
              <a:rPr lang="en-GB" smtClean="0"/>
              <a:t>10/11/2022</a:t>
            </a:fld>
            <a:endParaRPr lang="en-GB"/>
          </a:p>
        </p:txBody>
      </p:sp>
      <p:sp>
        <p:nvSpPr>
          <p:cNvPr id="3" name="Footer Placeholder 2">
            <a:extLst>
              <a:ext uri="{FF2B5EF4-FFF2-40B4-BE49-F238E27FC236}">
                <a16:creationId xmlns:a16="http://schemas.microsoft.com/office/drawing/2014/main" id="{7381CE2E-75AF-47F1-BBE7-E42F62C977F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8624E66-D09C-4C57-B036-9242C5AB674E}"/>
              </a:ext>
            </a:extLst>
          </p:cNvPr>
          <p:cNvSpPr>
            <a:spLocks noGrp="1"/>
          </p:cNvSpPr>
          <p:nvPr>
            <p:ph type="sldNum" sz="quarter" idx="12"/>
          </p:nvPr>
        </p:nvSpPr>
        <p:spPr/>
        <p:txBody>
          <a:bodyPr/>
          <a:lstStyle/>
          <a:p>
            <a:fld id="{40F56CDB-81BF-42FB-8575-B0F66C54BE2E}" type="slidenum">
              <a:rPr lang="en-GB" smtClean="0"/>
              <a:t>‹#›</a:t>
            </a:fld>
            <a:endParaRPr lang="en-GB"/>
          </a:p>
        </p:txBody>
      </p:sp>
    </p:spTree>
    <p:extLst>
      <p:ext uri="{BB962C8B-B14F-4D97-AF65-F5344CB8AC3E}">
        <p14:creationId xmlns:p14="http://schemas.microsoft.com/office/powerpoint/2010/main" val="5960245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74818-1B57-468A-B8FD-A6110646E8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8AFB44E-3196-4D75-8C3E-5187387FCC0A}"/>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A9ECEC2-3DE3-4E31-B345-40D78D6A8C2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A17D73-A0A2-4D2A-90A2-0C9244008B65}"/>
              </a:ext>
            </a:extLst>
          </p:cNvPr>
          <p:cNvSpPr>
            <a:spLocks noGrp="1"/>
          </p:cNvSpPr>
          <p:nvPr>
            <p:ph type="dt" sz="half" idx="10"/>
          </p:nvPr>
        </p:nvSpPr>
        <p:spPr/>
        <p:txBody>
          <a:bodyPr/>
          <a:lstStyle/>
          <a:p>
            <a:fld id="{2736FA49-7F08-49FE-98DB-492B0AB80088}" type="datetimeFigureOut">
              <a:rPr lang="en-GB" smtClean="0"/>
              <a:t>10/11/2022</a:t>
            </a:fld>
            <a:endParaRPr lang="en-GB"/>
          </a:p>
        </p:txBody>
      </p:sp>
      <p:sp>
        <p:nvSpPr>
          <p:cNvPr id="6" name="Footer Placeholder 5">
            <a:extLst>
              <a:ext uri="{FF2B5EF4-FFF2-40B4-BE49-F238E27FC236}">
                <a16:creationId xmlns:a16="http://schemas.microsoft.com/office/drawing/2014/main" id="{103F64B6-747C-496A-BFEE-93531714A92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43DE3AF-6104-448B-B4E8-FADABD603C51}"/>
              </a:ext>
            </a:extLst>
          </p:cNvPr>
          <p:cNvSpPr>
            <a:spLocks noGrp="1"/>
          </p:cNvSpPr>
          <p:nvPr>
            <p:ph type="sldNum" sz="quarter" idx="12"/>
          </p:nvPr>
        </p:nvSpPr>
        <p:spPr/>
        <p:txBody>
          <a:bodyPr/>
          <a:lstStyle/>
          <a:p>
            <a:fld id="{40F56CDB-81BF-42FB-8575-B0F66C54BE2E}" type="slidenum">
              <a:rPr lang="en-GB" smtClean="0"/>
              <a:t>‹#›</a:t>
            </a:fld>
            <a:endParaRPr lang="en-GB"/>
          </a:p>
        </p:txBody>
      </p:sp>
    </p:spTree>
    <p:extLst>
      <p:ext uri="{BB962C8B-B14F-4D97-AF65-F5344CB8AC3E}">
        <p14:creationId xmlns:p14="http://schemas.microsoft.com/office/powerpoint/2010/main" val="11969805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EDD38-03C0-4AFA-8971-9E284D9029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1197F31-7E36-44B9-99C0-6D4763339E5F}"/>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a:extLst>
              <a:ext uri="{FF2B5EF4-FFF2-40B4-BE49-F238E27FC236}">
                <a16:creationId xmlns:a16="http://schemas.microsoft.com/office/drawing/2014/main" id="{2336A2AE-25C9-455C-AEDA-9CEDB38886E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C5A72B-DA8D-4C4A-AC54-8EF521CEF82E}"/>
              </a:ext>
            </a:extLst>
          </p:cNvPr>
          <p:cNvSpPr>
            <a:spLocks noGrp="1"/>
          </p:cNvSpPr>
          <p:nvPr>
            <p:ph type="dt" sz="half" idx="10"/>
          </p:nvPr>
        </p:nvSpPr>
        <p:spPr/>
        <p:txBody>
          <a:bodyPr/>
          <a:lstStyle/>
          <a:p>
            <a:fld id="{2736FA49-7F08-49FE-98DB-492B0AB80088}" type="datetimeFigureOut">
              <a:rPr lang="en-GB" smtClean="0"/>
              <a:t>10/11/2022</a:t>
            </a:fld>
            <a:endParaRPr lang="en-GB"/>
          </a:p>
        </p:txBody>
      </p:sp>
      <p:sp>
        <p:nvSpPr>
          <p:cNvPr id="6" name="Footer Placeholder 5">
            <a:extLst>
              <a:ext uri="{FF2B5EF4-FFF2-40B4-BE49-F238E27FC236}">
                <a16:creationId xmlns:a16="http://schemas.microsoft.com/office/drawing/2014/main" id="{BE027B91-2458-4E39-A614-63E4ECBD9E0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978EAB8-8C4A-415E-813A-B50879673412}"/>
              </a:ext>
            </a:extLst>
          </p:cNvPr>
          <p:cNvSpPr>
            <a:spLocks noGrp="1"/>
          </p:cNvSpPr>
          <p:nvPr>
            <p:ph type="sldNum" sz="quarter" idx="12"/>
          </p:nvPr>
        </p:nvSpPr>
        <p:spPr/>
        <p:txBody>
          <a:bodyPr/>
          <a:lstStyle/>
          <a:p>
            <a:fld id="{40F56CDB-81BF-42FB-8575-B0F66C54BE2E}" type="slidenum">
              <a:rPr lang="en-GB" smtClean="0"/>
              <a:t>‹#›</a:t>
            </a:fld>
            <a:endParaRPr lang="en-GB"/>
          </a:p>
        </p:txBody>
      </p:sp>
    </p:spTree>
    <p:extLst>
      <p:ext uri="{BB962C8B-B14F-4D97-AF65-F5344CB8AC3E}">
        <p14:creationId xmlns:p14="http://schemas.microsoft.com/office/powerpoint/2010/main" val="20749943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9B1A7-C749-4F27-A9C5-3EDBC9EB207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194828C-240A-488B-8F77-92B30C2CA0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E69A81-89A1-43E6-BE8A-B613DD036FE2}"/>
              </a:ext>
            </a:extLst>
          </p:cNvPr>
          <p:cNvSpPr>
            <a:spLocks noGrp="1"/>
          </p:cNvSpPr>
          <p:nvPr>
            <p:ph type="dt" sz="half" idx="10"/>
          </p:nvPr>
        </p:nvSpPr>
        <p:spPr/>
        <p:txBody>
          <a:bodyPr/>
          <a:lstStyle/>
          <a:p>
            <a:fld id="{2736FA49-7F08-49FE-98DB-492B0AB80088}" type="datetimeFigureOut">
              <a:rPr lang="en-GB" smtClean="0"/>
              <a:t>10/11/2022</a:t>
            </a:fld>
            <a:endParaRPr lang="en-GB"/>
          </a:p>
        </p:txBody>
      </p:sp>
      <p:sp>
        <p:nvSpPr>
          <p:cNvPr id="5" name="Footer Placeholder 4">
            <a:extLst>
              <a:ext uri="{FF2B5EF4-FFF2-40B4-BE49-F238E27FC236}">
                <a16:creationId xmlns:a16="http://schemas.microsoft.com/office/drawing/2014/main" id="{2F9A8FF6-B2D5-469A-A683-C768A43E82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ACED54-32E1-4D34-A70B-C4DD5562B722}"/>
              </a:ext>
            </a:extLst>
          </p:cNvPr>
          <p:cNvSpPr>
            <a:spLocks noGrp="1"/>
          </p:cNvSpPr>
          <p:nvPr>
            <p:ph type="sldNum" sz="quarter" idx="12"/>
          </p:nvPr>
        </p:nvSpPr>
        <p:spPr/>
        <p:txBody>
          <a:bodyPr/>
          <a:lstStyle/>
          <a:p>
            <a:fld id="{40F56CDB-81BF-42FB-8575-B0F66C54BE2E}" type="slidenum">
              <a:rPr lang="en-GB" smtClean="0"/>
              <a:t>‹#›</a:t>
            </a:fld>
            <a:endParaRPr lang="en-GB"/>
          </a:p>
        </p:txBody>
      </p:sp>
    </p:spTree>
    <p:extLst>
      <p:ext uri="{BB962C8B-B14F-4D97-AF65-F5344CB8AC3E}">
        <p14:creationId xmlns:p14="http://schemas.microsoft.com/office/powerpoint/2010/main" val="8784580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10DDFA-12A8-41A9-945C-C65D695232E9}"/>
              </a:ext>
            </a:extLst>
          </p:cNvPr>
          <p:cNvSpPr>
            <a:spLocks noGrp="1"/>
          </p:cNvSpPr>
          <p:nvPr>
            <p:ph type="title" orient="vert"/>
          </p:nvPr>
        </p:nvSpPr>
        <p:spPr>
          <a:xfrm>
            <a:off x="8724901" y="365126"/>
            <a:ext cx="2628900" cy="581183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A2A2EC-4B49-4EC1-9A15-9624D2750CAA}"/>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F76DCD-64E7-4184-96FA-71C5C4BAF55F}"/>
              </a:ext>
            </a:extLst>
          </p:cNvPr>
          <p:cNvSpPr>
            <a:spLocks noGrp="1"/>
          </p:cNvSpPr>
          <p:nvPr>
            <p:ph type="dt" sz="half" idx="10"/>
          </p:nvPr>
        </p:nvSpPr>
        <p:spPr/>
        <p:txBody>
          <a:bodyPr/>
          <a:lstStyle/>
          <a:p>
            <a:fld id="{2736FA49-7F08-49FE-98DB-492B0AB80088}" type="datetimeFigureOut">
              <a:rPr lang="en-GB" smtClean="0"/>
              <a:t>10/11/2022</a:t>
            </a:fld>
            <a:endParaRPr lang="en-GB"/>
          </a:p>
        </p:txBody>
      </p:sp>
      <p:sp>
        <p:nvSpPr>
          <p:cNvPr id="5" name="Footer Placeholder 4">
            <a:extLst>
              <a:ext uri="{FF2B5EF4-FFF2-40B4-BE49-F238E27FC236}">
                <a16:creationId xmlns:a16="http://schemas.microsoft.com/office/drawing/2014/main" id="{8D3B4C16-A68C-4BCA-AC74-3B2C358FDB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470930-B3E9-43CC-A3C3-67353C987A09}"/>
              </a:ext>
            </a:extLst>
          </p:cNvPr>
          <p:cNvSpPr>
            <a:spLocks noGrp="1"/>
          </p:cNvSpPr>
          <p:nvPr>
            <p:ph type="sldNum" sz="quarter" idx="12"/>
          </p:nvPr>
        </p:nvSpPr>
        <p:spPr/>
        <p:txBody>
          <a:bodyPr/>
          <a:lstStyle/>
          <a:p>
            <a:fld id="{40F56CDB-81BF-42FB-8575-B0F66C54BE2E}" type="slidenum">
              <a:rPr lang="en-GB" smtClean="0"/>
              <a:t>‹#›</a:t>
            </a:fld>
            <a:endParaRPr lang="en-GB"/>
          </a:p>
        </p:txBody>
      </p:sp>
    </p:spTree>
    <p:extLst>
      <p:ext uri="{BB962C8B-B14F-4D97-AF65-F5344CB8AC3E}">
        <p14:creationId xmlns:p14="http://schemas.microsoft.com/office/powerpoint/2010/main" val="196383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Line Title and Text">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0572F4E-104B-1446-A8CB-D5B47A5175FE}"/>
              </a:ext>
            </a:extLst>
          </p:cNvPr>
          <p:cNvSpPr/>
          <p:nvPr userDrawn="1"/>
        </p:nvSpPr>
        <p:spPr>
          <a:xfrm rot="19645883">
            <a:off x="-553036" y="-482711"/>
            <a:ext cx="5163768" cy="8716480"/>
          </a:xfrm>
          <a:custGeom>
            <a:avLst/>
            <a:gdLst>
              <a:gd name="connsiteX0" fmla="*/ 2218733 w 3872826"/>
              <a:gd name="connsiteY0" fmla="*/ 0 h 6537360"/>
              <a:gd name="connsiteX1" fmla="*/ 3531640 w 3872826"/>
              <a:gd name="connsiteY1" fmla="*/ 838625 h 6537360"/>
              <a:gd name="connsiteX2" fmla="*/ 3541310 w 3872826"/>
              <a:gd name="connsiteY2" fmla="*/ 865136 h 6537360"/>
              <a:gd name="connsiteX3" fmla="*/ 3872826 w 3872826"/>
              <a:gd name="connsiteY3" fmla="*/ 3089959 h 6537360"/>
              <a:gd name="connsiteX4" fmla="*/ 3016997 w 3872826"/>
              <a:gd name="connsiteY4" fmla="*/ 6389596 h 6537360"/>
              <a:gd name="connsiteX5" fmla="*/ 2898347 w 3872826"/>
              <a:gd name="connsiteY5" fmla="*/ 6537360 h 6537360"/>
              <a:gd name="connsiteX6" fmla="*/ 181412 w 3872826"/>
              <a:gd name="connsiteY6" fmla="*/ 4801904 h 6537360"/>
              <a:gd name="connsiteX7" fmla="*/ 143096 w 3872826"/>
              <a:gd name="connsiteY7" fmla="*/ 4638854 h 6537360"/>
              <a:gd name="connsiteX8" fmla="*/ 574 w 3872826"/>
              <a:gd name="connsiteY8" fmla="*/ 3496812 h 6537360"/>
              <a:gd name="connsiteX9" fmla="*/ 0 w 3872826"/>
              <a:gd name="connsiteY9" fmla="*/ 3473526 h 65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2826" h="6537360">
                <a:moveTo>
                  <a:pt x="2218733" y="0"/>
                </a:moveTo>
                <a:lnTo>
                  <a:pt x="3531640" y="838625"/>
                </a:lnTo>
                <a:lnTo>
                  <a:pt x="3541310" y="865136"/>
                </a:lnTo>
                <a:cubicBezTo>
                  <a:pt x="3750612" y="1500225"/>
                  <a:pt x="3872826" y="2265834"/>
                  <a:pt x="3872826" y="3089959"/>
                </a:cubicBezTo>
                <a:cubicBezTo>
                  <a:pt x="3872826" y="4463500"/>
                  <a:pt x="3533343" y="5674500"/>
                  <a:pt x="3016997" y="6389596"/>
                </a:cubicBezTo>
                <a:lnTo>
                  <a:pt x="2898347" y="6537360"/>
                </a:lnTo>
                <a:lnTo>
                  <a:pt x="181412" y="4801904"/>
                </a:lnTo>
                <a:lnTo>
                  <a:pt x="143096" y="4638854"/>
                </a:lnTo>
                <a:cubicBezTo>
                  <a:pt x="69426" y="4281803"/>
                  <a:pt x="20455" y="3898122"/>
                  <a:pt x="574" y="3496812"/>
                </a:cubicBezTo>
                <a:lnTo>
                  <a:pt x="0" y="3473526"/>
                </a:lnTo>
                <a:close/>
              </a:path>
            </a:pathLst>
          </a:custGeom>
          <a:gradFill>
            <a:gsLst>
              <a:gs pos="84000">
                <a:schemeClr val="bg1"/>
              </a:gs>
              <a:gs pos="6000">
                <a:srgbClr val="E9F2FB"/>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a:t> </a:t>
            </a:r>
          </a:p>
        </p:txBody>
      </p:sp>
      <p:pic>
        <p:nvPicPr>
          <p:cNvPr id="7" name="Picture 6" descr="A close up of a logo&#10;&#10;Description automatically generated">
            <a:extLst>
              <a:ext uri="{FF2B5EF4-FFF2-40B4-BE49-F238E27FC236}">
                <a16:creationId xmlns:a16="http://schemas.microsoft.com/office/drawing/2014/main" id="{C7A9D67A-B4D5-B04D-92B6-25AA04F9FE96}"/>
              </a:ext>
            </a:extLst>
          </p:cNvPr>
          <p:cNvPicPr>
            <a:picLocks noChangeAspect="1"/>
          </p:cNvPicPr>
          <p:nvPr userDrawn="1"/>
        </p:nvPicPr>
        <p:blipFill>
          <a:blip r:embed="rId2"/>
          <a:srcRect l="34484" r="4039" b="73991"/>
          <a:stretch>
            <a:fillRect/>
          </a:stretch>
        </p:blipFill>
        <p:spPr>
          <a:xfrm>
            <a:off x="8808720" y="5858259"/>
            <a:ext cx="3383280" cy="999743"/>
          </a:xfrm>
          <a:custGeom>
            <a:avLst/>
            <a:gdLst>
              <a:gd name="connsiteX0" fmla="*/ 0 w 2537460"/>
              <a:gd name="connsiteY0" fmla="*/ 0 h 749807"/>
              <a:gd name="connsiteX1" fmla="*/ 2537460 w 2537460"/>
              <a:gd name="connsiteY1" fmla="*/ 0 h 749807"/>
              <a:gd name="connsiteX2" fmla="*/ 2537460 w 2537460"/>
              <a:gd name="connsiteY2" fmla="*/ 749807 h 749807"/>
              <a:gd name="connsiteX3" fmla="*/ 0 w 2537460"/>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2537460" h="749807">
                <a:moveTo>
                  <a:pt x="0" y="0"/>
                </a:moveTo>
                <a:lnTo>
                  <a:pt x="2537460" y="0"/>
                </a:lnTo>
                <a:lnTo>
                  <a:pt x="2537460" y="749807"/>
                </a:lnTo>
                <a:lnTo>
                  <a:pt x="0" y="749807"/>
                </a:lnTo>
                <a:close/>
              </a:path>
            </a:pathLst>
          </a:custGeom>
        </p:spPr>
      </p:pic>
      <p:pic>
        <p:nvPicPr>
          <p:cNvPr id="9" name="Picture 8">
            <a:extLst>
              <a:ext uri="{FF2B5EF4-FFF2-40B4-BE49-F238E27FC236}">
                <a16:creationId xmlns:a16="http://schemas.microsoft.com/office/drawing/2014/main" id="{F41F2E6A-C4A3-AF47-9415-D63B7821B61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0" name="Straight Connector 9">
            <a:extLst>
              <a:ext uri="{FF2B5EF4-FFF2-40B4-BE49-F238E27FC236}">
                <a16:creationId xmlns:a16="http://schemas.microsoft.com/office/drawing/2014/main" id="{CC67E9F5-CA4D-3E48-8E75-C6BBDC9E23ED}"/>
              </a:ext>
            </a:extLst>
          </p:cNvPr>
          <p:cNvCxnSpPr/>
          <p:nvPr userDrawn="1"/>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575961AB-F520-D145-A089-9D88A1EB416C}"/>
              </a:ext>
            </a:extLst>
          </p:cNvPr>
          <p:cNvSpPr>
            <a:spLocks noGrp="1"/>
          </p:cNvSpPr>
          <p:nvPr>
            <p:ph type="title" hasCustomPrompt="1"/>
          </p:nvPr>
        </p:nvSpPr>
        <p:spPr>
          <a:xfrm>
            <a:off x="484537" y="519928"/>
            <a:ext cx="10933712" cy="1129585"/>
          </a:xfrm>
          <a:prstGeom prst="rect">
            <a:avLst/>
          </a:prstGeom>
        </p:spPr>
        <p:txBody>
          <a:bodyPr lIns="0" tIns="0" rIns="0" bIns="0" anchor="t" anchorCtr="0">
            <a:noAutofit/>
          </a:bodyPr>
          <a:lstStyle>
            <a:lvl1pPr>
              <a:defRPr sz="4267">
                <a:solidFill>
                  <a:schemeClr val="tx2"/>
                </a:solidFill>
              </a:defRPr>
            </a:lvl1pPr>
          </a:lstStyle>
          <a:p>
            <a:r>
              <a:rPr lang="en-GB"/>
              <a:t>Click to edit Master long title style across two lines like this</a:t>
            </a:r>
            <a:endParaRPr lang="en-US"/>
          </a:p>
        </p:txBody>
      </p:sp>
      <p:sp>
        <p:nvSpPr>
          <p:cNvPr id="6" name="Text Placeholder 16">
            <a:extLst>
              <a:ext uri="{FF2B5EF4-FFF2-40B4-BE49-F238E27FC236}">
                <a16:creationId xmlns:a16="http://schemas.microsoft.com/office/drawing/2014/main" id="{30E36789-24CE-4443-8E7B-4E0385BD5DE0}"/>
              </a:ext>
            </a:extLst>
          </p:cNvPr>
          <p:cNvSpPr>
            <a:spLocks noGrp="1"/>
          </p:cNvSpPr>
          <p:nvPr>
            <p:ph type="body" sz="quarter" idx="11"/>
          </p:nvPr>
        </p:nvSpPr>
        <p:spPr>
          <a:xfrm>
            <a:off x="484540" y="1905001"/>
            <a:ext cx="10932761" cy="3845351"/>
          </a:xfrm>
          <a:prstGeom prst="rect">
            <a:avLst/>
          </a:prstGeom>
        </p:spPr>
        <p:txBody>
          <a:bodyPr lIns="0" tIns="0" rIns="0" bIns="0"/>
          <a:lstStyle>
            <a:lvl1pPr marL="0" indent="0">
              <a:lnSpc>
                <a:spcPct val="105000"/>
              </a:lnSpc>
              <a:spcBef>
                <a:spcPts val="0"/>
              </a:spcBef>
              <a:spcAft>
                <a:spcPts val="533"/>
              </a:spcAft>
              <a:buFontTx/>
              <a:buNone/>
              <a:defRPr sz="2400"/>
            </a:lvl1pPr>
            <a:lvl2pPr marL="239994" indent="-239994">
              <a:lnSpc>
                <a:spcPct val="105000"/>
              </a:lnSpc>
              <a:spcBef>
                <a:spcPts val="0"/>
              </a:spcBef>
              <a:spcAft>
                <a:spcPts val="533"/>
              </a:spcAft>
              <a:buClr>
                <a:schemeClr val="tx2"/>
              </a:buClr>
              <a:buFont typeface="Arial" panose="020B0604020202020204" pitchFamily="34" charset="0"/>
              <a:buChar char="•"/>
              <a:defRPr sz="2400"/>
            </a:lvl2pPr>
            <a:lvl3pPr marL="479988" indent="-239994">
              <a:lnSpc>
                <a:spcPct val="105000"/>
              </a:lnSpc>
              <a:spcBef>
                <a:spcPts val="0"/>
              </a:spcBef>
              <a:spcAft>
                <a:spcPts val="333"/>
              </a:spcAft>
              <a:buClr>
                <a:schemeClr val="tx2"/>
              </a:buClr>
              <a:buSzPct val="100000"/>
              <a:buFont typeface="System Font"/>
              <a:buChar char="‣"/>
              <a:defRPr sz="2133"/>
            </a:lvl3pPr>
            <a:lvl4pPr marL="719982" indent="-239994">
              <a:lnSpc>
                <a:spcPct val="105000"/>
              </a:lnSpc>
              <a:spcBef>
                <a:spcPts val="0"/>
              </a:spcBef>
              <a:spcAft>
                <a:spcPts val="333"/>
              </a:spcAft>
              <a:buClr>
                <a:schemeClr val="tx2"/>
              </a:buClr>
              <a:defRPr sz="1867"/>
            </a:lvl4pPr>
            <a:lvl5pPr marL="959976" indent="-239994">
              <a:lnSpc>
                <a:spcPct val="105000"/>
              </a:lnSpc>
              <a:spcBef>
                <a:spcPts val="0"/>
              </a:spcBef>
              <a:spcAft>
                <a:spcPts val="133"/>
              </a:spcAft>
              <a:buClr>
                <a:schemeClr val="tx2"/>
              </a:buCl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tx1"/>
                </a:solidFill>
              </a:defRPr>
            </a:lvl1pPr>
          </a:lstStyle>
          <a:p>
            <a:fld id="{71A97FB1-E9D4-1640-BFE1-F6979E3D621B}" type="slidenum">
              <a:rPr lang="en-US" smtClean="0"/>
              <a:pPr/>
              <a:t>‹#›</a:t>
            </a:fld>
            <a:endParaRPr lang="en-US"/>
          </a:p>
        </p:txBody>
      </p:sp>
    </p:spTree>
    <p:extLst>
      <p:ext uri="{BB962C8B-B14F-4D97-AF65-F5344CB8AC3E}">
        <p14:creationId xmlns:p14="http://schemas.microsoft.com/office/powerpoint/2010/main" val="3206572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2 Text">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0572F4E-104B-1446-A8CB-D5B47A5175FE}"/>
              </a:ext>
            </a:extLst>
          </p:cNvPr>
          <p:cNvSpPr/>
          <p:nvPr userDrawn="1"/>
        </p:nvSpPr>
        <p:spPr>
          <a:xfrm rot="19645883">
            <a:off x="-553036" y="-482711"/>
            <a:ext cx="5163768" cy="8716480"/>
          </a:xfrm>
          <a:custGeom>
            <a:avLst/>
            <a:gdLst>
              <a:gd name="connsiteX0" fmla="*/ 2218733 w 3872826"/>
              <a:gd name="connsiteY0" fmla="*/ 0 h 6537360"/>
              <a:gd name="connsiteX1" fmla="*/ 3531640 w 3872826"/>
              <a:gd name="connsiteY1" fmla="*/ 838625 h 6537360"/>
              <a:gd name="connsiteX2" fmla="*/ 3541310 w 3872826"/>
              <a:gd name="connsiteY2" fmla="*/ 865136 h 6537360"/>
              <a:gd name="connsiteX3" fmla="*/ 3872826 w 3872826"/>
              <a:gd name="connsiteY3" fmla="*/ 3089959 h 6537360"/>
              <a:gd name="connsiteX4" fmla="*/ 3016997 w 3872826"/>
              <a:gd name="connsiteY4" fmla="*/ 6389596 h 6537360"/>
              <a:gd name="connsiteX5" fmla="*/ 2898347 w 3872826"/>
              <a:gd name="connsiteY5" fmla="*/ 6537360 h 6537360"/>
              <a:gd name="connsiteX6" fmla="*/ 181412 w 3872826"/>
              <a:gd name="connsiteY6" fmla="*/ 4801904 h 6537360"/>
              <a:gd name="connsiteX7" fmla="*/ 143096 w 3872826"/>
              <a:gd name="connsiteY7" fmla="*/ 4638854 h 6537360"/>
              <a:gd name="connsiteX8" fmla="*/ 574 w 3872826"/>
              <a:gd name="connsiteY8" fmla="*/ 3496812 h 6537360"/>
              <a:gd name="connsiteX9" fmla="*/ 0 w 3872826"/>
              <a:gd name="connsiteY9" fmla="*/ 3473526 h 65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2826" h="6537360">
                <a:moveTo>
                  <a:pt x="2218733" y="0"/>
                </a:moveTo>
                <a:lnTo>
                  <a:pt x="3531640" y="838625"/>
                </a:lnTo>
                <a:lnTo>
                  <a:pt x="3541310" y="865136"/>
                </a:lnTo>
                <a:cubicBezTo>
                  <a:pt x="3750612" y="1500225"/>
                  <a:pt x="3872826" y="2265834"/>
                  <a:pt x="3872826" y="3089959"/>
                </a:cubicBezTo>
                <a:cubicBezTo>
                  <a:pt x="3872826" y="4463500"/>
                  <a:pt x="3533343" y="5674500"/>
                  <a:pt x="3016997" y="6389596"/>
                </a:cubicBezTo>
                <a:lnTo>
                  <a:pt x="2898347" y="6537360"/>
                </a:lnTo>
                <a:lnTo>
                  <a:pt x="181412" y="4801904"/>
                </a:lnTo>
                <a:lnTo>
                  <a:pt x="143096" y="4638854"/>
                </a:lnTo>
                <a:cubicBezTo>
                  <a:pt x="69426" y="4281803"/>
                  <a:pt x="20455" y="3898122"/>
                  <a:pt x="574" y="3496812"/>
                </a:cubicBezTo>
                <a:lnTo>
                  <a:pt x="0" y="3473526"/>
                </a:lnTo>
                <a:close/>
              </a:path>
            </a:pathLst>
          </a:custGeom>
          <a:gradFill>
            <a:gsLst>
              <a:gs pos="84000">
                <a:schemeClr val="bg1"/>
              </a:gs>
              <a:gs pos="6000">
                <a:srgbClr val="E9F2FB"/>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a:t> </a:t>
            </a:r>
          </a:p>
        </p:txBody>
      </p:sp>
      <p:pic>
        <p:nvPicPr>
          <p:cNvPr id="8" name="Picture 7" descr="A close up of a logo&#10;&#10;Description automatically generated">
            <a:extLst>
              <a:ext uri="{FF2B5EF4-FFF2-40B4-BE49-F238E27FC236}">
                <a16:creationId xmlns:a16="http://schemas.microsoft.com/office/drawing/2014/main" id="{C7A9D67A-B4D5-B04D-92B6-25AA04F9FE96}"/>
              </a:ext>
            </a:extLst>
          </p:cNvPr>
          <p:cNvPicPr>
            <a:picLocks noChangeAspect="1"/>
          </p:cNvPicPr>
          <p:nvPr userDrawn="1"/>
        </p:nvPicPr>
        <p:blipFill>
          <a:blip r:embed="rId2"/>
          <a:srcRect l="34484" r="4039" b="73991"/>
          <a:stretch>
            <a:fillRect/>
          </a:stretch>
        </p:blipFill>
        <p:spPr>
          <a:xfrm>
            <a:off x="8808720" y="5858259"/>
            <a:ext cx="3383280" cy="999743"/>
          </a:xfrm>
          <a:custGeom>
            <a:avLst/>
            <a:gdLst>
              <a:gd name="connsiteX0" fmla="*/ 0 w 2537460"/>
              <a:gd name="connsiteY0" fmla="*/ 0 h 749807"/>
              <a:gd name="connsiteX1" fmla="*/ 2537460 w 2537460"/>
              <a:gd name="connsiteY1" fmla="*/ 0 h 749807"/>
              <a:gd name="connsiteX2" fmla="*/ 2537460 w 2537460"/>
              <a:gd name="connsiteY2" fmla="*/ 749807 h 749807"/>
              <a:gd name="connsiteX3" fmla="*/ 0 w 2537460"/>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2537460" h="749807">
                <a:moveTo>
                  <a:pt x="0" y="0"/>
                </a:moveTo>
                <a:lnTo>
                  <a:pt x="2537460" y="0"/>
                </a:lnTo>
                <a:lnTo>
                  <a:pt x="2537460" y="749807"/>
                </a:lnTo>
                <a:lnTo>
                  <a:pt x="0" y="749807"/>
                </a:lnTo>
                <a:close/>
              </a:path>
            </a:pathLst>
          </a:custGeom>
        </p:spPr>
      </p:pic>
      <p:pic>
        <p:nvPicPr>
          <p:cNvPr id="10" name="Picture 9">
            <a:extLst>
              <a:ext uri="{FF2B5EF4-FFF2-40B4-BE49-F238E27FC236}">
                <a16:creationId xmlns:a16="http://schemas.microsoft.com/office/drawing/2014/main" id="{F41F2E6A-C4A3-AF47-9415-D63B7821B61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1" name="Straight Connector 10">
            <a:extLst>
              <a:ext uri="{FF2B5EF4-FFF2-40B4-BE49-F238E27FC236}">
                <a16:creationId xmlns:a16="http://schemas.microsoft.com/office/drawing/2014/main" id="{CC67E9F5-CA4D-3E48-8E75-C6BBDC9E23ED}"/>
              </a:ext>
            </a:extLst>
          </p:cNvPr>
          <p:cNvCxnSpPr/>
          <p:nvPr userDrawn="1"/>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484538" y="519927"/>
            <a:ext cx="10933711" cy="600668"/>
          </a:xfrm>
          <a:prstGeom prst="rect">
            <a:avLst/>
          </a:prstGeom>
        </p:spPr>
        <p:txBody>
          <a:bodyPr lIns="0" tIns="0" rIns="0" bIns="0" anchor="t" anchorCtr="0">
            <a:noAutofit/>
          </a:bodyPr>
          <a:lstStyle>
            <a:lvl1pPr>
              <a:defRPr sz="4267">
                <a:solidFill>
                  <a:schemeClr val="tx2"/>
                </a:solidFill>
              </a:defRPr>
            </a:lvl1pPr>
          </a:lstStyle>
          <a:p>
            <a:r>
              <a:rPr lang="en-GB"/>
              <a:t>Click to edit Master title style</a:t>
            </a:r>
            <a:endParaRPr lang="en-US"/>
          </a:p>
        </p:txBody>
      </p:sp>
      <p:sp>
        <p:nvSpPr>
          <p:cNvPr id="5" name="Text Placeholder 16">
            <a:extLst>
              <a:ext uri="{FF2B5EF4-FFF2-40B4-BE49-F238E27FC236}">
                <a16:creationId xmlns:a16="http://schemas.microsoft.com/office/drawing/2014/main" id="{53898211-958E-9C40-A607-E10B3F04D96D}"/>
              </a:ext>
            </a:extLst>
          </p:cNvPr>
          <p:cNvSpPr>
            <a:spLocks noGrp="1"/>
          </p:cNvSpPr>
          <p:nvPr>
            <p:ph type="body" sz="quarter" idx="12"/>
          </p:nvPr>
        </p:nvSpPr>
        <p:spPr>
          <a:xfrm>
            <a:off x="484539" y="1695269"/>
            <a:ext cx="5280000" cy="4038783"/>
          </a:xfrm>
          <a:prstGeom prst="rect">
            <a:avLst/>
          </a:prstGeom>
        </p:spPr>
        <p:txBody>
          <a:bodyPr lIns="0" tIns="0" rIns="0" bIns="0"/>
          <a:lstStyle>
            <a:lvl1pPr marL="0" indent="0">
              <a:lnSpc>
                <a:spcPct val="105000"/>
              </a:lnSpc>
              <a:spcBef>
                <a:spcPts val="0"/>
              </a:spcBef>
              <a:spcAft>
                <a:spcPts val="400"/>
              </a:spcAft>
              <a:buFontTx/>
              <a:buNone/>
              <a:defRPr sz="2133"/>
            </a:lvl1pPr>
            <a:lvl2pPr marL="239994" indent="-239994">
              <a:lnSpc>
                <a:spcPct val="105000"/>
              </a:lnSpc>
              <a:spcBef>
                <a:spcPts val="0"/>
              </a:spcBef>
              <a:spcAft>
                <a:spcPts val="400"/>
              </a:spcAft>
              <a:buClr>
                <a:schemeClr val="tx2"/>
              </a:buClr>
              <a:buFont typeface="Arial" panose="020B0604020202020204" pitchFamily="34" charset="0"/>
              <a:buChar char="•"/>
              <a:defRPr sz="2133"/>
            </a:lvl2pPr>
            <a:lvl3pPr marL="479988" indent="-239994">
              <a:lnSpc>
                <a:spcPct val="105000"/>
              </a:lnSpc>
              <a:spcBef>
                <a:spcPts val="0"/>
              </a:spcBef>
              <a:spcAft>
                <a:spcPts val="333"/>
              </a:spcAft>
              <a:buClr>
                <a:schemeClr val="tx2"/>
              </a:buClr>
              <a:buSzPct val="100000"/>
              <a:buFont typeface="System Font"/>
              <a:buChar char="‣"/>
              <a:defRPr sz="1867"/>
            </a:lvl3pPr>
            <a:lvl4pPr marL="719982" indent="-239994">
              <a:lnSpc>
                <a:spcPct val="105000"/>
              </a:lnSpc>
              <a:spcBef>
                <a:spcPts val="0"/>
              </a:spcBef>
              <a:spcAft>
                <a:spcPts val="333"/>
              </a:spcAft>
              <a:buClr>
                <a:schemeClr val="tx2"/>
              </a:buClr>
              <a:defRPr sz="1600"/>
            </a:lvl4pPr>
            <a:lvl5pPr marL="959976" indent="-239994">
              <a:lnSpc>
                <a:spcPct val="105000"/>
              </a:lnSpc>
              <a:spcBef>
                <a:spcPts val="0"/>
              </a:spcBef>
              <a:spcAft>
                <a:spcPts val="133"/>
              </a:spcAft>
              <a:buClr>
                <a:schemeClr val="tx2"/>
              </a:buClr>
              <a:defRPr sz="1333"/>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16">
            <a:extLst>
              <a:ext uri="{FF2B5EF4-FFF2-40B4-BE49-F238E27FC236}">
                <a16:creationId xmlns:a16="http://schemas.microsoft.com/office/drawing/2014/main" id="{D7742579-B4AA-6847-BD21-828C3D79F5D1}"/>
              </a:ext>
            </a:extLst>
          </p:cNvPr>
          <p:cNvSpPr>
            <a:spLocks noGrp="1"/>
          </p:cNvSpPr>
          <p:nvPr>
            <p:ph type="body" sz="quarter" idx="13"/>
          </p:nvPr>
        </p:nvSpPr>
        <p:spPr>
          <a:xfrm>
            <a:off x="6130247" y="1695269"/>
            <a:ext cx="5280000" cy="4038783"/>
          </a:xfrm>
          <a:prstGeom prst="rect">
            <a:avLst/>
          </a:prstGeom>
        </p:spPr>
        <p:txBody>
          <a:bodyPr lIns="0" tIns="0" rIns="0" bIns="0"/>
          <a:lstStyle>
            <a:lvl1pPr marL="0" indent="0">
              <a:lnSpc>
                <a:spcPct val="105000"/>
              </a:lnSpc>
              <a:spcBef>
                <a:spcPts val="0"/>
              </a:spcBef>
              <a:spcAft>
                <a:spcPts val="400"/>
              </a:spcAft>
              <a:buFontTx/>
              <a:buNone/>
              <a:defRPr sz="2133"/>
            </a:lvl1pPr>
            <a:lvl2pPr marL="239994" indent="-239994">
              <a:lnSpc>
                <a:spcPct val="105000"/>
              </a:lnSpc>
              <a:spcBef>
                <a:spcPts val="0"/>
              </a:spcBef>
              <a:spcAft>
                <a:spcPts val="400"/>
              </a:spcAft>
              <a:buClr>
                <a:schemeClr val="tx2"/>
              </a:buClr>
              <a:buFont typeface="Arial" panose="020B0604020202020204" pitchFamily="34" charset="0"/>
              <a:buChar char="•"/>
              <a:defRPr sz="2133"/>
            </a:lvl2pPr>
            <a:lvl3pPr marL="479988" indent="-239994">
              <a:lnSpc>
                <a:spcPct val="105000"/>
              </a:lnSpc>
              <a:spcBef>
                <a:spcPts val="0"/>
              </a:spcBef>
              <a:spcAft>
                <a:spcPts val="333"/>
              </a:spcAft>
              <a:buClr>
                <a:schemeClr val="tx2"/>
              </a:buClr>
              <a:buSzPct val="100000"/>
              <a:buFont typeface="System Font"/>
              <a:buChar char="‣"/>
              <a:defRPr sz="1867"/>
            </a:lvl3pPr>
            <a:lvl4pPr marL="719982" indent="-239994">
              <a:lnSpc>
                <a:spcPct val="105000"/>
              </a:lnSpc>
              <a:spcBef>
                <a:spcPts val="0"/>
              </a:spcBef>
              <a:spcAft>
                <a:spcPts val="333"/>
              </a:spcAft>
              <a:buClr>
                <a:schemeClr val="tx2"/>
              </a:buClr>
              <a:defRPr sz="1600"/>
            </a:lvl4pPr>
            <a:lvl5pPr marL="959976" indent="-239994">
              <a:lnSpc>
                <a:spcPct val="105000"/>
              </a:lnSpc>
              <a:spcBef>
                <a:spcPts val="0"/>
              </a:spcBef>
              <a:spcAft>
                <a:spcPts val="133"/>
              </a:spcAft>
              <a:buClr>
                <a:schemeClr val="tx2"/>
              </a:buClr>
              <a:defRPr sz="1333"/>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solidFill>
                  <a:schemeClr val="tx1"/>
                </a:solidFill>
              </a:defRPr>
            </a:lvl1pPr>
          </a:lstStyle>
          <a:p>
            <a:fld id="{71A97FB1-E9D4-1640-BFE1-F6979E3D621B}" type="slidenum">
              <a:rPr lang="en-US" smtClean="0"/>
              <a:pPr/>
              <a:t>‹#›</a:t>
            </a:fld>
            <a:endParaRPr lang="en-US"/>
          </a:p>
        </p:txBody>
      </p:sp>
    </p:spTree>
    <p:extLst>
      <p:ext uri="{BB962C8B-B14F-4D97-AF65-F5344CB8AC3E}">
        <p14:creationId xmlns:p14="http://schemas.microsoft.com/office/powerpoint/2010/main" val="935244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Text and Object">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0572F4E-104B-1446-A8CB-D5B47A5175FE}"/>
              </a:ext>
            </a:extLst>
          </p:cNvPr>
          <p:cNvSpPr/>
          <p:nvPr userDrawn="1"/>
        </p:nvSpPr>
        <p:spPr>
          <a:xfrm rot="19645883">
            <a:off x="-553036" y="-482711"/>
            <a:ext cx="5163768" cy="8716480"/>
          </a:xfrm>
          <a:custGeom>
            <a:avLst/>
            <a:gdLst>
              <a:gd name="connsiteX0" fmla="*/ 2218733 w 3872826"/>
              <a:gd name="connsiteY0" fmla="*/ 0 h 6537360"/>
              <a:gd name="connsiteX1" fmla="*/ 3531640 w 3872826"/>
              <a:gd name="connsiteY1" fmla="*/ 838625 h 6537360"/>
              <a:gd name="connsiteX2" fmla="*/ 3541310 w 3872826"/>
              <a:gd name="connsiteY2" fmla="*/ 865136 h 6537360"/>
              <a:gd name="connsiteX3" fmla="*/ 3872826 w 3872826"/>
              <a:gd name="connsiteY3" fmla="*/ 3089959 h 6537360"/>
              <a:gd name="connsiteX4" fmla="*/ 3016997 w 3872826"/>
              <a:gd name="connsiteY4" fmla="*/ 6389596 h 6537360"/>
              <a:gd name="connsiteX5" fmla="*/ 2898347 w 3872826"/>
              <a:gd name="connsiteY5" fmla="*/ 6537360 h 6537360"/>
              <a:gd name="connsiteX6" fmla="*/ 181412 w 3872826"/>
              <a:gd name="connsiteY6" fmla="*/ 4801904 h 6537360"/>
              <a:gd name="connsiteX7" fmla="*/ 143096 w 3872826"/>
              <a:gd name="connsiteY7" fmla="*/ 4638854 h 6537360"/>
              <a:gd name="connsiteX8" fmla="*/ 574 w 3872826"/>
              <a:gd name="connsiteY8" fmla="*/ 3496812 h 6537360"/>
              <a:gd name="connsiteX9" fmla="*/ 0 w 3872826"/>
              <a:gd name="connsiteY9" fmla="*/ 3473526 h 65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2826" h="6537360">
                <a:moveTo>
                  <a:pt x="2218733" y="0"/>
                </a:moveTo>
                <a:lnTo>
                  <a:pt x="3531640" y="838625"/>
                </a:lnTo>
                <a:lnTo>
                  <a:pt x="3541310" y="865136"/>
                </a:lnTo>
                <a:cubicBezTo>
                  <a:pt x="3750612" y="1500225"/>
                  <a:pt x="3872826" y="2265834"/>
                  <a:pt x="3872826" y="3089959"/>
                </a:cubicBezTo>
                <a:cubicBezTo>
                  <a:pt x="3872826" y="4463500"/>
                  <a:pt x="3533343" y="5674500"/>
                  <a:pt x="3016997" y="6389596"/>
                </a:cubicBezTo>
                <a:lnTo>
                  <a:pt x="2898347" y="6537360"/>
                </a:lnTo>
                <a:lnTo>
                  <a:pt x="181412" y="4801904"/>
                </a:lnTo>
                <a:lnTo>
                  <a:pt x="143096" y="4638854"/>
                </a:lnTo>
                <a:cubicBezTo>
                  <a:pt x="69426" y="4281803"/>
                  <a:pt x="20455" y="3898122"/>
                  <a:pt x="574" y="3496812"/>
                </a:cubicBezTo>
                <a:lnTo>
                  <a:pt x="0" y="3473526"/>
                </a:lnTo>
                <a:close/>
              </a:path>
            </a:pathLst>
          </a:custGeom>
          <a:gradFill>
            <a:gsLst>
              <a:gs pos="84000">
                <a:schemeClr val="bg1"/>
              </a:gs>
              <a:gs pos="6000">
                <a:srgbClr val="E9F2FB"/>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a:t> </a:t>
            </a:r>
          </a:p>
        </p:txBody>
      </p:sp>
      <p:pic>
        <p:nvPicPr>
          <p:cNvPr id="7" name="Picture 6" descr="A close up of a logo&#10;&#10;Description automatically generated">
            <a:extLst>
              <a:ext uri="{FF2B5EF4-FFF2-40B4-BE49-F238E27FC236}">
                <a16:creationId xmlns:a16="http://schemas.microsoft.com/office/drawing/2014/main" id="{C7A9D67A-B4D5-B04D-92B6-25AA04F9FE96}"/>
              </a:ext>
            </a:extLst>
          </p:cNvPr>
          <p:cNvPicPr>
            <a:picLocks noChangeAspect="1"/>
          </p:cNvPicPr>
          <p:nvPr userDrawn="1"/>
        </p:nvPicPr>
        <p:blipFill>
          <a:blip r:embed="rId2"/>
          <a:srcRect l="34484" r="4039" b="73991"/>
          <a:stretch>
            <a:fillRect/>
          </a:stretch>
        </p:blipFill>
        <p:spPr>
          <a:xfrm>
            <a:off x="8808720" y="5858259"/>
            <a:ext cx="3383280" cy="999743"/>
          </a:xfrm>
          <a:custGeom>
            <a:avLst/>
            <a:gdLst>
              <a:gd name="connsiteX0" fmla="*/ 0 w 2537460"/>
              <a:gd name="connsiteY0" fmla="*/ 0 h 749807"/>
              <a:gd name="connsiteX1" fmla="*/ 2537460 w 2537460"/>
              <a:gd name="connsiteY1" fmla="*/ 0 h 749807"/>
              <a:gd name="connsiteX2" fmla="*/ 2537460 w 2537460"/>
              <a:gd name="connsiteY2" fmla="*/ 749807 h 749807"/>
              <a:gd name="connsiteX3" fmla="*/ 0 w 2537460"/>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2537460" h="749807">
                <a:moveTo>
                  <a:pt x="0" y="0"/>
                </a:moveTo>
                <a:lnTo>
                  <a:pt x="2537460" y="0"/>
                </a:lnTo>
                <a:lnTo>
                  <a:pt x="2537460" y="749807"/>
                </a:lnTo>
                <a:lnTo>
                  <a:pt x="0" y="749807"/>
                </a:lnTo>
                <a:close/>
              </a:path>
            </a:pathLst>
          </a:custGeom>
        </p:spPr>
      </p:pic>
      <p:pic>
        <p:nvPicPr>
          <p:cNvPr id="10" name="Picture 9">
            <a:extLst>
              <a:ext uri="{FF2B5EF4-FFF2-40B4-BE49-F238E27FC236}">
                <a16:creationId xmlns:a16="http://schemas.microsoft.com/office/drawing/2014/main" id="{F41F2E6A-C4A3-AF47-9415-D63B7821B61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1" name="Straight Connector 10">
            <a:extLst>
              <a:ext uri="{FF2B5EF4-FFF2-40B4-BE49-F238E27FC236}">
                <a16:creationId xmlns:a16="http://schemas.microsoft.com/office/drawing/2014/main" id="{CC67E9F5-CA4D-3E48-8E75-C6BBDC9E23ED}"/>
              </a:ext>
            </a:extLst>
          </p:cNvPr>
          <p:cNvCxnSpPr/>
          <p:nvPr userDrawn="1"/>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484539" y="519927"/>
            <a:ext cx="10933712" cy="600668"/>
          </a:xfrm>
          <a:prstGeom prst="rect">
            <a:avLst/>
          </a:prstGeom>
        </p:spPr>
        <p:txBody>
          <a:bodyPr lIns="0" tIns="0" rIns="0" bIns="0" anchor="t" anchorCtr="0">
            <a:noAutofit/>
          </a:bodyPr>
          <a:lstStyle>
            <a:lvl1pPr>
              <a:defRPr sz="4267">
                <a:solidFill>
                  <a:schemeClr val="tx2"/>
                </a:solidFill>
              </a:defRPr>
            </a:lvl1pPr>
          </a:lstStyle>
          <a:p>
            <a:r>
              <a:rPr lang="en-GB"/>
              <a:t>Click to edit Master title style</a:t>
            </a:r>
            <a:endParaRPr lang="en-US"/>
          </a:p>
        </p:txBody>
      </p:sp>
      <p:sp>
        <p:nvSpPr>
          <p:cNvPr id="15"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lgn="r">
              <a:defRPr sz="1067"/>
            </a:lvl1pPr>
          </a:lstStyle>
          <a:p>
            <a:fld id="{71A97FB1-E9D4-1640-BFE1-F6979E3D621B}" type="slidenum">
              <a:rPr lang="en-US" smtClean="0"/>
              <a:pPr/>
              <a:t>‹#›</a:t>
            </a:fld>
            <a:endParaRPr lang="en-US"/>
          </a:p>
        </p:txBody>
      </p:sp>
      <p:sp>
        <p:nvSpPr>
          <p:cNvPr id="4" name="Content Placeholder 3">
            <a:extLst>
              <a:ext uri="{FF2B5EF4-FFF2-40B4-BE49-F238E27FC236}">
                <a16:creationId xmlns:a16="http://schemas.microsoft.com/office/drawing/2014/main" id="{81D89015-1A59-A946-B69C-72260DFAC588}"/>
              </a:ext>
            </a:extLst>
          </p:cNvPr>
          <p:cNvSpPr>
            <a:spLocks noGrp="1"/>
          </p:cNvSpPr>
          <p:nvPr>
            <p:ph sz="quarter" idx="15"/>
          </p:nvPr>
        </p:nvSpPr>
        <p:spPr>
          <a:xfrm>
            <a:off x="6129784" y="1695269"/>
            <a:ext cx="5280000" cy="4038783"/>
          </a:xfrm>
          <a:prstGeom prst="rect">
            <a:avLst/>
          </a:prstGeom>
        </p:spPr>
        <p:txBody>
          <a:bodyPr/>
          <a:lstStyle/>
          <a:p>
            <a:pPr lvl="0"/>
            <a:endParaRPr lang="en-US"/>
          </a:p>
        </p:txBody>
      </p:sp>
      <p:sp>
        <p:nvSpPr>
          <p:cNvPr id="8" name="Text Placeholder 16">
            <a:extLst>
              <a:ext uri="{FF2B5EF4-FFF2-40B4-BE49-F238E27FC236}">
                <a16:creationId xmlns:a16="http://schemas.microsoft.com/office/drawing/2014/main" id="{02F0D21E-989B-5243-9CB4-B53304765FBE}"/>
              </a:ext>
            </a:extLst>
          </p:cNvPr>
          <p:cNvSpPr>
            <a:spLocks noGrp="1"/>
          </p:cNvSpPr>
          <p:nvPr>
            <p:ph type="body" sz="quarter" idx="12"/>
          </p:nvPr>
        </p:nvSpPr>
        <p:spPr>
          <a:xfrm>
            <a:off x="484539" y="1695269"/>
            <a:ext cx="5280000" cy="4038783"/>
          </a:xfrm>
          <a:prstGeom prst="rect">
            <a:avLst/>
          </a:prstGeom>
        </p:spPr>
        <p:txBody>
          <a:bodyPr lIns="0" tIns="0" rIns="0" bIns="0"/>
          <a:lstStyle>
            <a:lvl1pPr marL="0" indent="0">
              <a:lnSpc>
                <a:spcPct val="105000"/>
              </a:lnSpc>
              <a:spcBef>
                <a:spcPts val="0"/>
              </a:spcBef>
              <a:spcAft>
                <a:spcPts val="333"/>
              </a:spcAft>
              <a:buFontTx/>
              <a:buNone/>
              <a:defRPr sz="2133"/>
            </a:lvl1pPr>
            <a:lvl2pPr marL="239994" indent="-239994">
              <a:lnSpc>
                <a:spcPct val="105000"/>
              </a:lnSpc>
              <a:spcBef>
                <a:spcPts val="0"/>
              </a:spcBef>
              <a:spcAft>
                <a:spcPts val="333"/>
              </a:spcAft>
              <a:buClr>
                <a:schemeClr val="tx2"/>
              </a:buClr>
              <a:buFont typeface="Arial" panose="020B0604020202020204" pitchFamily="34" charset="0"/>
              <a:buChar char="•"/>
              <a:defRPr sz="2133"/>
            </a:lvl2pPr>
            <a:lvl3pPr marL="479988" indent="-239994">
              <a:lnSpc>
                <a:spcPct val="105000"/>
              </a:lnSpc>
              <a:spcBef>
                <a:spcPts val="0"/>
              </a:spcBef>
              <a:spcAft>
                <a:spcPts val="333"/>
              </a:spcAft>
              <a:buClr>
                <a:schemeClr val="tx2"/>
              </a:buClr>
              <a:buSzPct val="100000"/>
              <a:buFont typeface="System Font"/>
              <a:buChar char="‣"/>
              <a:defRPr sz="1867"/>
            </a:lvl3pPr>
            <a:lvl4pPr marL="719982" indent="-239994">
              <a:lnSpc>
                <a:spcPct val="105000"/>
              </a:lnSpc>
              <a:spcBef>
                <a:spcPts val="0"/>
              </a:spcBef>
              <a:spcAft>
                <a:spcPts val="333"/>
              </a:spcAft>
              <a:buClr>
                <a:schemeClr val="tx2"/>
              </a:buClr>
              <a:defRPr sz="1600"/>
            </a:lvl4pPr>
            <a:lvl5pPr marL="959976" indent="-239994">
              <a:lnSpc>
                <a:spcPct val="105000"/>
              </a:lnSpc>
              <a:spcBef>
                <a:spcPts val="0"/>
              </a:spcBef>
              <a:spcAft>
                <a:spcPts val="133"/>
              </a:spcAft>
              <a:buClr>
                <a:schemeClr val="tx2"/>
              </a:buClr>
              <a:defRPr sz="1333"/>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70727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icture and Text">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C7A9D67A-B4D5-B04D-92B6-25AA04F9FE96}"/>
              </a:ext>
            </a:extLst>
          </p:cNvPr>
          <p:cNvPicPr>
            <a:picLocks noChangeAspect="1"/>
          </p:cNvPicPr>
          <p:nvPr userDrawn="1"/>
        </p:nvPicPr>
        <p:blipFill>
          <a:blip r:embed="rId2"/>
          <a:srcRect l="34484" r="4039" b="73991"/>
          <a:stretch>
            <a:fillRect/>
          </a:stretch>
        </p:blipFill>
        <p:spPr>
          <a:xfrm>
            <a:off x="8808720" y="5858259"/>
            <a:ext cx="3383280" cy="999743"/>
          </a:xfrm>
          <a:custGeom>
            <a:avLst/>
            <a:gdLst>
              <a:gd name="connsiteX0" fmla="*/ 0 w 2537460"/>
              <a:gd name="connsiteY0" fmla="*/ 0 h 749807"/>
              <a:gd name="connsiteX1" fmla="*/ 2537460 w 2537460"/>
              <a:gd name="connsiteY1" fmla="*/ 0 h 749807"/>
              <a:gd name="connsiteX2" fmla="*/ 2537460 w 2537460"/>
              <a:gd name="connsiteY2" fmla="*/ 749807 h 749807"/>
              <a:gd name="connsiteX3" fmla="*/ 0 w 2537460"/>
              <a:gd name="connsiteY3" fmla="*/ 749807 h 749807"/>
            </a:gdLst>
            <a:ahLst/>
            <a:cxnLst>
              <a:cxn ang="0">
                <a:pos x="connsiteX0" y="connsiteY0"/>
              </a:cxn>
              <a:cxn ang="0">
                <a:pos x="connsiteX1" y="connsiteY1"/>
              </a:cxn>
              <a:cxn ang="0">
                <a:pos x="connsiteX2" y="connsiteY2"/>
              </a:cxn>
              <a:cxn ang="0">
                <a:pos x="connsiteX3" y="connsiteY3"/>
              </a:cxn>
            </a:cxnLst>
            <a:rect l="l" t="t" r="r" b="b"/>
            <a:pathLst>
              <a:path w="2537460" h="749807">
                <a:moveTo>
                  <a:pt x="0" y="0"/>
                </a:moveTo>
                <a:lnTo>
                  <a:pt x="2537460" y="0"/>
                </a:lnTo>
                <a:lnTo>
                  <a:pt x="2537460" y="749807"/>
                </a:lnTo>
                <a:lnTo>
                  <a:pt x="0" y="749807"/>
                </a:lnTo>
                <a:close/>
              </a:path>
            </a:pathLst>
          </a:custGeom>
        </p:spPr>
      </p:pic>
      <p:pic>
        <p:nvPicPr>
          <p:cNvPr id="10" name="Picture 9">
            <a:extLst>
              <a:ext uri="{FF2B5EF4-FFF2-40B4-BE49-F238E27FC236}">
                <a16:creationId xmlns:a16="http://schemas.microsoft.com/office/drawing/2014/main" id="{F41F2E6A-C4A3-AF47-9415-D63B7821B61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62636" y="5998817"/>
            <a:ext cx="1651619" cy="720032"/>
          </a:xfrm>
          <a:prstGeom prst="rect">
            <a:avLst/>
          </a:prstGeom>
        </p:spPr>
      </p:pic>
      <p:cxnSp>
        <p:nvCxnSpPr>
          <p:cNvPr id="11" name="Straight Connector 10">
            <a:extLst>
              <a:ext uri="{FF2B5EF4-FFF2-40B4-BE49-F238E27FC236}">
                <a16:creationId xmlns:a16="http://schemas.microsoft.com/office/drawing/2014/main" id="{CC67E9F5-CA4D-3E48-8E75-C6BBDC9E23ED}"/>
              </a:ext>
            </a:extLst>
          </p:cNvPr>
          <p:cNvCxnSpPr/>
          <p:nvPr userDrawn="1"/>
        </p:nvCxnSpPr>
        <p:spPr>
          <a:xfrm>
            <a:off x="11418249" y="6204128"/>
            <a:ext cx="0" cy="365125"/>
          </a:xfrm>
          <a:prstGeom prst="line">
            <a:avLst/>
          </a:prstGeom>
          <a:ln cap="rnd">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575961AB-F520-D145-A089-9D88A1EB416C}"/>
              </a:ext>
            </a:extLst>
          </p:cNvPr>
          <p:cNvSpPr>
            <a:spLocks noGrp="1"/>
          </p:cNvSpPr>
          <p:nvPr>
            <p:ph type="title"/>
          </p:nvPr>
        </p:nvSpPr>
        <p:spPr>
          <a:xfrm>
            <a:off x="484538" y="519927"/>
            <a:ext cx="10933711" cy="600668"/>
          </a:xfrm>
          <a:prstGeom prst="rect">
            <a:avLst/>
          </a:prstGeom>
        </p:spPr>
        <p:txBody>
          <a:bodyPr lIns="0" tIns="0" rIns="0" bIns="0" anchor="t" anchorCtr="0">
            <a:noAutofit/>
          </a:bodyPr>
          <a:lstStyle>
            <a:lvl1pPr>
              <a:defRPr sz="4267">
                <a:solidFill>
                  <a:schemeClr val="tx2"/>
                </a:solidFill>
              </a:defRPr>
            </a:lvl1pPr>
          </a:lstStyle>
          <a:p>
            <a:r>
              <a:rPr lang="en-GB"/>
              <a:t>Click to edit Master title style</a:t>
            </a:r>
            <a:endParaRPr lang="en-US"/>
          </a:p>
        </p:txBody>
      </p:sp>
      <p:sp>
        <p:nvSpPr>
          <p:cNvPr id="15" name="Slide Number Placeholder 14">
            <a:extLst>
              <a:ext uri="{FF2B5EF4-FFF2-40B4-BE49-F238E27FC236}">
                <a16:creationId xmlns:a16="http://schemas.microsoft.com/office/drawing/2014/main" id="{3E7B4CC8-0449-9843-9844-158D6A4F277E}"/>
              </a:ext>
            </a:extLst>
          </p:cNvPr>
          <p:cNvSpPr>
            <a:spLocks noGrp="1"/>
          </p:cNvSpPr>
          <p:nvPr>
            <p:ph type="sldNum" sz="quarter" idx="10"/>
          </p:nvPr>
        </p:nvSpPr>
        <p:spPr>
          <a:xfrm>
            <a:off x="11461953" y="6204128"/>
            <a:ext cx="346009" cy="365125"/>
          </a:xfrm>
          <a:prstGeom prst="rect">
            <a:avLst/>
          </a:prstGeom>
        </p:spPr>
        <p:txBody>
          <a:bodyPr lIns="0" tIns="0" rIns="0" bIns="0" anchor="ctr" anchorCtr="0"/>
          <a:lstStyle>
            <a:lvl1pPr>
              <a:defRPr lang="en-US" sz="1067" smtClean="0"/>
            </a:lvl1pPr>
          </a:lstStyle>
          <a:p>
            <a:pPr algn="r"/>
            <a:fld id="{71A97FB1-E9D4-1640-BFE1-F6979E3D621B}" type="slidenum">
              <a:rPr lang="en-GB" smtClean="0"/>
              <a:pPr algn="r"/>
              <a:t>‹#›</a:t>
            </a:fld>
            <a:endParaRPr lang="en-GB"/>
          </a:p>
        </p:txBody>
      </p:sp>
      <p:sp>
        <p:nvSpPr>
          <p:cNvPr id="7" name="Text Placeholder 16">
            <a:extLst>
              <a:ext uri="{FF2B5EF4-FFF2-40B4-BE49-F238E27FC236}">
                <a16:creationId xmlns:a16="http://schemas.microsoft.com/office/drawing/2014/main" id="{D7742579-B4AA-6847-BD21-828C3D79F5D1}"/>
              </a:ext>
            </a:extLst>
          </p:cNvPr>
          <p:cNvSpPr>
            <a:spLocks noGrp="1"/>
          </p:cNvSpPr>
          <p:nvPr>
            <p:ph type="body" sz="quarter" idx="13"/>
          </p:nvPr>
        </p:nvSpPr>
        <p:spPr>
          <a:xfrm>
            <a:off x="6131540" y="1695269"/>
            <a:ext cx="5280000" cy="4038783"/>
          </a:xfrm>
          <a:prstGeom prst="rect">
            <a:avLst/>
          </a:prstGeom>
        </p:spPr>
        <p:txBody>
          <a:bodyPr lIns="0" tIns="0" rIns="0" bIns="0"/>
          <a:lstStyle>
            <a:lvl1pPr marL="0" indent="0">
              <a:lnSpc>
                <a:spcPct val="105000"/>
              </a:lnSpc>
              <a:spcBef>
                <a:spcPts val="0"/>
              </a:spcBef>
              <a:spcAft>
                <a:spcPts val="400"/>
              </a:spcAft>
              <a:buFontTx/>
              <a:buNone/>
              <a:defRPr sz="2133"/>
            </a:lvl1pPr>
            <a:lvl2pPr marL="239178" indent="-239178">
              <a:lnSpc>
                <a:spcPct val="105000"/>
              </a:lnSpc>
              <a:spcBef>
                <a:spcPts val="0"/>
              </a:spcBef>
              <a:spcAft>
                <a:spcPts val="400"/>
              </a:spcAft>
              <a:buClr>
                <a:schemeClr val="tx2"/>
              </a:buClr>
              <a:buFont typeface="Arial" panose="020B0604020202020204" pitchFamily="34" charset="0"/>
              <a:buChar char="•"/>
              <a:defRPr sz="2133"/>
            </a:lvl2pPr>
            <a:lvl3pPr marL="479988" indent="-239994">
              <a:lnSpc>
                <a:spcPct val="105000"/>
              </a:lnSpc>
              <a:spcBef>
                <a:spcPts val="0"/>
              </a:spcBef>
              <a:spcAft>
                <a:spcPts val="333"/>
              </a:spcAft>
              <a:buClr>
                <a:schemeClr val="tx2"/>
              </a:buClr>
              <a:buSzPct val="100000"/>
              <a:buFont typeface="System Font"/>
              <a:buChar char="‣"/>
              <a:defRPr sz="1867"/>
            </a:lvl3pPr>
            <a:lvl4pPr marL="719982" indent="-239994">
              <a:lnSpc>
                <a:spcPct val="105000"/>
              </a:lnSpc>
              <a:spcBef>
                <a:spcPts val="0"/>
              </a:spcBef>
              <a:spcAft>
                <a:spcPts val="333"/>
              </a:spcAft>
              <a:buClr>
                <a:schemeClr val="tx2"/>
              </a:buClr>
              <a:defRPr sz="1600"/>
            </a:lvl4pPr>
            <a:lvl5pPr marL="959976" indent="-239994">
              <a:lnSpc>
                <a:spcPct val="105000"/>
              </a:lnSpc>
              <a:spcBef>
                <a:spcPts val="0"/>
              </a:spcBef>
              <a:spcAft>
                <a:spcPts val="133"/>
              </a:spcAft>
              <a:buClr>
                <a:schemeClr val="tx2"/>
              </a:buClr>
              <a:defRPr sz="1333"/>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Picture Placeholder 2">
            <a:extLst>
              <a:ext uri="{FF2B5EF4-FFF2-40B4-BE49-F238E27FC236}">
                <a16:creationId xmlns:a16="http://schemas.microsoft.com/office/drawing/2014/main" id="{B45E3EFF-2F16-1E4A-8AB8-7D7A15BA4370}"/>
              </a:ext>
            </a:extLst>
          </p:cNvPr>
          <p:cNvSpPr>
            <a:spLocks noGrp="1"/>
          </p:cNvSpPr>
          <p:nvPr>
            <p:ph type="pic" sz="quarter" idx="14"/>
          </p:nvPr>
        </p:nvSpPr>
        <p:spPr>
          <a:xfrm>
            <a:off x="484717" y="1695269"/>
            <a:ext cx="5280000" cy="4038783"/>
          </a:xfrm>
          <a:prstGeom prst="rect">
            <a:avLst/>
          </a:prstGeom>
          <a:pattFill prst="pct5">
            <a:fgClr>
              <a:schemeClr val="accent1"/>
            </a:fgClr>
            <a:bgClr>
              <a:schemeClr val="accent4">
                <a:lumMod val="20000"/>
                <a:lumOff val="80000"/>
              </a:schemeClr>
            </a:bgClr>
          </a:pattFill>
        </p:spPr>
        <p:txBody>
          <a:bodyPr/>
          <a:lstStyle/>
          <a:p>
            <a:endParaRPr lang="en-US"/>
          </a:p>
        </p:txBody>
      </p:sp>
    </p:spTree>
    <p:extLst>
      <p:ext uri="{BB962C8B-B14F-4D97-AF65-F5344CB8AC3E}">
        <p14:creationId xmlns:p14="http://schemas.microsoft.com/office/powerpoint/2010/main" val="3295318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 COVER">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987E290A-7EF2-3D41-A97C-AB66F362029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38244" t="24704" r="11772"/>
          <a:stretch/>
        </p:blipFill>
        <p:spPr>
          <a:xfrm>
            <a:off x="4098587" y="0"/>
            <a:ext cx="8093413" cy="6858000"/>
          </a:xfrm>
          <a:prstGeom prst="rect">
            <a:avLst/>
          </a:prstGeom>
        </p:spPr>
      </p:pic>
      <p:sp>
        <p:nvSpPr>
          <p:cNvPr id="5" name="Title 13">
            <a:extLst>
              <a:ext uri="{FF2B5EF4-FFF2-40B4-BE49-F238E27FC236}">
                <a16:creationId xmlns:a16="http://schemas.microsoft.com/office/drawing/2014/main" id="{B22ACA1D-310B-8149-9293-08803D20FCA3}"/>
              </a:ext>
            </a:extLst>
          </p:cNvPr>
          <p:cNvSpPr>
            <a:spLocks noGrp="1"/>
          </p:cNvSpPr>
          <p:nvPr>
            <p:ph type="title"/>
          </p:nvPr>
        </p:nvSpPr>
        <p:spPr>
          <a:xfrm>
            <a:off x="484539" y="1694305"/>
            <a:ext cx="5611461" cy="1495783"/>
          </a:xfrm>
          <a:prstGeom prst="rect">
            <a:avLst/>
          </a:prstGeom>
        </p:spPr>
        <p:txBody>
          <a:bodyPr lIns="0" tIns="0" rIns="0" bIns="0" anchor="b" anchorCtr="0">
            <a:noAutofit/>
          </a:bodyPr>
          <a:lstStyle>
            <a:lvl1pPr>
              <a:defRPr sz="5333">
                <a:solidFill>
                  <a:schemeClr val="tx2"/>
                </a:solidFill>
              </a:defRPr>
            </a:lvl1pPr>
          </a:lstStyle>
          <a:p>
            <a:r>
              <a:rPr lang="en-GB"/>
              <a:t>Click to edit Master title style</a:t>
            </a:r>
            <a:endParaRPr lang="en-US"/>
          </a:p>
        </p:txBody>
      </p:sp>
      <p:pic>
        <p:nvPicPr>
          <p:cNvPr id="6" name="Picture 5">
            <a:extLst>
              <a:ext uri="{FF2B5EF4-FFF2-40B4-BE49-F238E27FC236}">
                <a16:creationId xmlns:a16="http://schemas.microsoft.com/office/drawing/2014/main" id="{0A93C5D3-4390-C142-A0B2-7CB6B68F164D}"/>
              </a:ext>
            </a:extLst>
          </p:cNvPr>
          <p:cNvPicPr>
            <a:picLocks noChangeAspect="1"/>
          </p:cNvPicPr>
          <p:nvPr userDrawn="1"/>
        </p:nvPicPr>
        <p:blipFill>
          <a:blip r:embed="rId3"/>
          <a:srcRect/>
          <a:stretch/>
        </p:blipFill>
        <p:spPr>
          <a:xfrm>
            <a:off x="199692" y="422768"/>
            <a:ext cx="2537369" cy="1271536"/>
          </a:xfrm>
          <a:prstGeom prst="rect">
            <a:avLst/>
          </a:prstGeom>
        </p:spPr>
      </p:pic>
      <p:sp>
        <p:nvSpPr>
          <p:cNvPr id="11" name="Text Placeholder 3">
            <a:extLst>
              <a:ext uri="{FF2B5EF4-FFF2-40B4-BE49-F238E27FC236}">
                <a16:creationId xmlns:a16="http://schemas.microsoft.com/office/drawing/2014/main" id="{BAF4A855-B580-DB4A-B886-29BD1E877E63}"/>
              </a:ext>
            </a:extLst>
          </p:cNvPr>
          <p:cNvSpPr>
            <a:spLocks noGrp="1"/>
          </p:cNvSpPr>
          <p:nvPr>
            <p:ph type="body" sz="quarter" idx="15" hasCustomPrompt="1"/>
          </p:nvPr>
        </p:nvSpPr>
        <p:spPr>
          <a:xfrm>
            <a:off x="469106" y="3417616"/>
            <a:ext cx="4829724" cy="687009"/>
          </a:xfrm>
          <a:prstGeom prst="rect">
            <a:avLst/>
          </a:prstGeom>
        </p:spPr>
        <p:txBody>
          <a:bodyPr lIns="0" tIns="0" rIns="0" bIns="0"/>
          <a:lstStyle>
            <a:lvl1pPr marL="0" indent="0" algn="l" defTabSz="914377" rtl="0" eaLnBrk="1" latinLnBrk="0" hangingPunct="1">
              <a:lnSpc>
                <a:spcPct val="90000"/>
              </a:lnSpc>
              <a:spcBef>
                <a:spcPct val="0"/>
              </a:spcBef>
              <a:buNone/>
              <a:defRPr lang="en-GB" sz="2667" kern="1200" dirty="0" smtClean="0">
                <a:solidFill>
                  <a:schemeClr val="accent1"/>
                </a:solidFill>
                <a:latin typeface="+mj-lt"/>
                <a:ea typeface="+mj-ea"/>
                <a:cs typeface="+mj-cs"/>
              </a:defRPr>
            </a:lvl1pPr>
          </a:lstStyle>
          <a:p>
            <a:pPr lvl="0"/>
            <a:r>
              <a:rPr lang="en-GB"/>
              <a:t>Sub-title</a:t>
            </a:r>
          </a:p>
        </p:txBody>
      </p:sp>
      <p:sp>
        <p:nvSpPr>
          <p:cNvPr id="12" name="Text Placeholder 3">
            <a:extLst>
              <a:ext uri="{FF2B5EF4-FFF2-40B4-BE49-F238E27FC236}">
                <a16:creationId xmlns:a16="http://schemas.microsoft.com/office/drawing/2014/main" id="{4F844DAC-F774-7048-B488-87944EF57BFF}"/>
              </a:ext>
            </a:extLst>
          </p:cNvPr>
          <p:cNvSpPr>
            <a:spLocks noGrp="1"/>
          </p:cNvSpPr>
          <p:nvPr>
            <p:ph type="body" sz="quarter" idx="16" hasCustomPrompt="1"/>
          </p:nvPr>
        </p:nvSpPr>
        <p:spPr>
          <a:xfrm>
            <a:off x="469105" y="5497038"/>
            <a:ext cx="4320000" cy="237013"/>
          </a:xfrm>
          <a:prstGeom prst="rect">
            <a:avLst/>
          </a:prstGeom>
        </p:spPr>
        <p:txBody>
          <a:bodyPr lIns="0" tIns="0" rIns="0" bIns="0"/>
          <a:lstStyle>
            <a:lvl1pPr marL="0" indent="0" algn="l" defTabSz="914377" rtl="0" eaLnBrk="1" latinLnBrk="0" hangingPunct="1">
              <a:lnSpc>
                <a:spcPct val="90000"/>
              </a:lnSpc>
              <a:spcBef>
                <a:spcPct val="0"/>
              </a:spcBef>
              <a:buNone/>
              <a:defRPr lang="en-GB" sz="1333" kern="1200" dirty="0" smtClean="0">
                <a:solidFill>
                  <a:schemeClr val="tx1"/>
                </a:solidFill>
                <a:latin typeface="+mj-lt"/>
                <a:ea typeface="+mj-ea"/>
                <a:cs typeface="+mj-cs"/>
              </a:defRPr>
            </a:lvl1pPr>
          </a:lstStyle>
          <a:p>
            <a:pPr lvl="0"/>
            <a:r>
              <a:rPr lang="en-GB"/>
              <a:t>Date etc</a:t>
            </a:r>
          </a:p>
        </p:txBody>
      </p:sp>
    </p:spTree>
    <p:extLst>
      <p:ext uri="{BB962C8B-B14F-4D97-AF65-F5344CB8AC3E}">
        <p14:creationId xmlns:p14="http://schemas.microsoft.com/office/powerpoint/2010/main" val="897750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COVER - Image">
    <p:spTree>
      <p:nvGrpSpPr>
        <p:cNvPr id="1" name=""/>
        <p:cNvGrpSpPr/>
        <p:nvPr/>
      </p:nvGrpSpPr>
      <p:grpSpPr>
        <a:xfrm>
          <a:off x="0" y="0"/>
          <a:ext cx="0" cy="0"/>
          <a:chOff x="0" y="0"/>
          <a:chExt cx="0" cy="0"/>
        </a:xfrm>
      </p:grpSpPr>
      <p:sp>
        <p:nvSpPr>
          <p:cNvPr id="5" name="Title 13">
            <a:extLst>
              <a:ext uri="{FF2B5EF4-FFF2-40B4-BE49-F238E27FC236}">
                <a16:creationId xmlns:a16="http://schemas.microsoft.com/office/drawing/2014/main" id="{B22ACA1D-310B-8149-9293-08803D20FCA3}"/>
              </a:ext>
            </a:extLst>
          </p:cNvPr>
          <p:cNvSpPr>
            <a:spLocks noGrp="1"/>
          </p:cNvSpPr>
          <p:nvPr>
            <p:ph type="title"/>
          </p:nvPr>
        </p:nvSpPr>
        <p:spPr>
          <a:xfrm>
            <a:off x="484539" y="1694305"/>
            <a:ext cx="5055875" cy="1495783"/>
          </a:xfrm>
          <a:prstGeom prst="rect">
            <a:avLst/>
          </a:prstGeom>
        </p:spPr>
        <p:txBody>
          <a:bodyPr lIns="0" tIns="0" rIns="0" bIns="0" anchor="b" anchorCtr="0">
            <a:noAutofit/>
          </a:bodyPr>
          <a:lstStyle>
            <a:lvl1pPr>
              <a:defRPr sz="5333">
                <a:solidFill>
                  <a:schemeClr val="tx2"/>
                </a:solidFill>
              </a:defRPr>
            </a:lvl1pPr>
          </a:lstStyle>
          <a:p>
            <a:r>
              <a:rPr lang="en-GB"/>
              <a:t>Click to edit Master title style</a:t>
            </a:r>
            <a:endParaRPr lang="en-US"/>
          </a:p>
        </p:txBody>
      </p:sp>
      <p:sp>
        <p:nvSpPr>
          <p:cNvPr id="16" name="Picture Placeholder 15">
            <a:extLst>
              <a:ext uri="{FF2B5EF4-FFF2-40B4-BE49-F238E27FC236}">
                <a16:creationId xmlns:a16="http://schemas.microsoft.com/office/drawing/2014/main" id="{7F834579-F629-BB40-A2DB-23E94409DDBB}"/>
              </a:ext>
            </a:extLst>
          </p:cNvPr>
          <p:cNvSpPr>
            <a:spLocks noGrp="1"/>
          </p:cNvSpPr>
          <p:nvPr>
            <p:ph type="pic" sz="quarter" idx="14"/>
          </p:nvPr>
        </p:nvSpPr>
        <p:spPr>
          <a:xfrm>
            <a:off x="5540414" y="0"/>
            <a:ext cx="6651585" cy="6858000"/>
          </a:xfrm>
          <a:custGeom>
            <a:avLst/>
            <a:gdLst>
              <a:gd name="connsiteX0" fmla="*/ 1677060 w 4988689"/>
              <a:gd name="connsiteY0" fmla="*/ 0 h 5143500"/>
              <a:gd name="connsiteX1" fmla="*/ 4988689 w 4988689"/>
              <a:gd name="connsiteY1" fmla="*/ 0 h 5143500"/>
              <a:gd name="connsiteX2" fmla="*/ 4988689 w 4988689"/>
              <a:gd name="connsiteY2" fmla="*/ 4031089 h 5143500"/>
              <a:gd name="connsiteX3" fmla="*/ 4936874 w 4988689"/>
              <a:gd name="connsiteY3" fmla="*/ 4127902 h 5143500"/>
              <a:gd name="connsiteX4" fmla="*/ 4295340 w 4988689"/>
              <a:gd name="connsiteY4" fmla="*/ 5007689 h 5143500"/>
              <a:gd name="connsiteX5" fmla="*/ 4162309 w 4988689"/>
              <a:gd name="connsiteY5" fmla="*/ 5143500 h 5143500"/>
              <a:gd name="connsiteX6" fmla="*/ 318917 w 4988689"/>
              <a:gd name="connsiteY6" fmla="*/ 5143500 h 5143500"/>
              <a:gd name="connsiteX7" fmla="*/ 281685 w 4988689"/>
              <a:gd name="connsiteY7" fmla="*/ 5075362 h 5143500"/>
              <a:gd name="connsiteX8" fmla="*/ 531424 w 4988689"/>
              <a:gd name="connsiteY8" fmla="*/ 1536433 h 5143500"/>
              <a:gd name="connsiteX9" fmla="*/ 1563365 w 4988689"/>
              <a:gd name="connsiteY9" fmla="*/ 103187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88689" h="5143500">
                <a:moveTo>
                  <a:pt x="1677060" y="0"/>
                </a:moveTo>
                <a:lnTo>
                  <a:pt x="4988689" y="0"/>
                </a:lnTo>
                <a:lnTo>
                  <a:pt x="4988689" y="4031089"/>
                </a:lnTo>
                <a:lnTo>
                  <a:pt x="4936874" y="4127902"/>
                </a:lnTo>
                <a:cubicBezTo>
                  <a:pt x="4747115" y="4454594"/>
                  <a:pt x="4530299" y="4749534"/>
                  <a:pt x="4295340" y="5007689"/>
                </a:cubicBezTo>
                <a:lnTo>
                  <a:pt x="4162309" y="5143500"/>
                </a:lnTo>
                <a:lnTo>
                  <a:pt x="318917" y="5143500"/>
                </a:lnTo>
                <a:lnTo>
                  <a:pt x="281685" y="5075362"/>
                </a:lnTo>
                <a:cubicBezTo>
                  <a:pt x="-153887" y="4156057"/>
                  <a:pt x="-94586" y="2809862"/>
                  <a:pt x="531424" y="1536433"/>
                </a:cubicBezTo>
                <a:cubicBezTo>
                  <a:pt x="808860" y="972073"/>
                  <a:pt x="1165593" y="487121"/>
                  <a:pt x="1563365" y="103187"/>
                </a:cubicBezTo>
                <a:close/>
              </a:path>
            </a:pathLst>
          </a:custGeom>
          <a:pattFill prst="pct5">
            <a:fgClr>
              <a:schemeClr val="accent1"/>
            </a:fgClr>
            <a:bgClr>
              <a:schemeClr val="accent4">
                <a:lumMod val="20000"/>
                <a:lumOff val="80000"/>
              </a:schemeClr>
            </a:bgClr>
          </a:pattFill>
        </p:spPr>
        <p:txBody>
          <a:bodyPr wrap="square" anchor="ctr" anchorCtr="0">
            <a:noAutofit/>
          </a:bodyPr>
          <a:lstStyle>
            <a:lvl1pPr>
              <a:defRPr lang="en-US" sz="2667" dirty="0"/>
            </a:lvl1pPr>
          </a:lstStyle>
          <a:p>
            <a:pPr marL="0" lvl="0" indent="0" algn="ctr">
              <a:buNone/>
            </a:pPr>
            <a:r>
              <a:rPr lang="en-US"/>
              <a:t>Click icon to add picture</a:t>
            </a:r>
          </a:p>
        </p:txBody>
      </p:sp>
      <p:sp>
        <p:nvSpPr>
          <p:cNvPr id="4" name="Text Placeholder 3">
            <a:extLst>
              <a:ext uri="{FF2B5EF4-FFF2-40B4-BE49-F238E27FC236}">
                <a16:creationId xmlns:a16="http://schemas.microsoft.com/office/drawing/2014/main" id="{09BA95B1-1FB5-CB4E-8829-EA3BF69DC810}"/>
              </a:ext>
            </a:extLst>
          </p:cNvPr>
          <p:cNvSpPr>
            <a:spLocks noGrp="1"/>
          </p:cNvSpPr>
          <p:nvPr>
            <p:ph type="body" sz="quarter" idx="15" hasCustomPrompt="1"/>
          </p:nvPr>
        </p:nvSpPr>
        <p:spPr>
          <a:xfrm>
            <a:off x="469106" y="3417616"/>
            <a:ext cx="4829724" cy="687009"/>
          </a:xfrm>
          <a:prstGeom prst="rect">
            <a:avLst/>
          </a:prstGeom>
        </p:spPr>
        <p:txBody>
          <a:bodyPr lIns="0" tIns="0" rIns="0" bIns="0"/>
          <a:lstStyle>
            <a:lvl1pPr marL="0" indent="0" algn="l" defTabSz="914377" rtl="0" eaLnBrk="1" latinLnBrk="0" hangingPunct="1">
              <a:lnSpc>
                <a:spcPct val="90000"/>
              </a:lnSpc>
              <a:spcBef>
                <a:spcPct val="0"/>
              </a:spcBef>
              <a:buNone/>
              <a:defRPr lang="en-GB" sz="2667" kern="1200" dirty="0" smtClean="0">
                <a:solidFill>
                  <a:schemeClr val="accent1"/>
                </a:solidFill>
                <a:latin typeface="+mj-lt"/>
                <a:ea typeface="+mj-ea"/>
                <a:cs typeface="+mj-cs"/>
              </a:defRPr>
            </a:lvl1pPr>
          </a:lstStyle>
          <a:p>
            <a:pPr lvl="0"/>
            <a:r>
              <a:rPr lang="en-GB"/>
              <a:t>Sub-title</a:t>
            </a:r>
          </a:p>
        </p:txBody>
      </p:sp>
      <p:sp>
        <p:nvSpPr>
          <p:cNvPr id="17" name="Text Placeholder 3">
            <a:extLst>
              <a:ext uri="{FF2B5EF4-FFF2-40B4-BE49-F238E27FC236}">
                <a16:creationId xmlns:a16="http://schemas.microsoft.com/office/drawing/2014/main" id="{66EDBEB1-9E1F-994B-ABB8-751D545181B4}"/>
              </a:ext>
            </a:extLst>
          </p:cNvPr>
          <p:cNvSpPr>
            <a:spLocks noGrp="1"/>
          </p:cNvSpPr>
          <p:nvPr>
            <p:ph type="body" sz="quarter" idx="16" hasCustomPrompt="1"/>
          </p:nvPr>
        </p:nvSpPr>
        <p:spPr>
          <a:xfrm>
            <a:off x="469106" y="5497038"/>
            <a:ext cx="4829724" cy="237013"/>
          </a:xfrm>
          <a:prstGeom prst="rect">
            <a:avLst/>
          </a:prstGeom>
        </p:spPr>
        <p:txBody>
          <a:bodyPr lIns="0" tIns="0" rIns="0" bIns="0"/>
          <a:lstStyle>
            <a:lvl1pPr marL="0" indent="0" algn="l" defTabSz="914377" rtl="0" eaLnBrk="1" latinLnBrk="0" hangingPunct="1">
              <a:lnSpc>
                <a:spcPct val="90000"/>
              </a:lnSpc>
              <a:spcBef>
                <a:spcPct val="0"/>
              </a:spcBef>
              <a:buNone/>
              <a:defRPr lang="en-GB" sz="1333" kern="1200" dirty="0" smtClean="0">
                <a:solidFill>
                  <a:schemeClr val="tx1"/>
                </a:solidFill>
                <a:latin typeface="+mj-lt"/>
                <a:ea typeface="+mj-ea"/>
                <a:cs typeface="+mj-cs"/>
              </a:defRPr>
            </a:lvl1pPr>
          </a:lstStyle>
          <a:p>
            <a:pPr lvl="0"/>
            <a:r>
              <a:rPr lang="en-GB"/>
              <a:t>Date etc</a:t>
            </a:r>
          </a:p>
        </p:txBody>
      </p:sp>
      <p:pic>
        <p:nvPicPr>
          <p:cNvPr id="9" name="Picture 8">
            <a:extLst>
              <a:ext uri="{FF2B5EF4-FFF2-40B4-BE49-F238E27FC236}">
                <a16:creationId xmlns:a16="http://schemas.microsoft.com/office/drawing/2014/main" id="{0A93C5D3-4390-C142-A0B2-7CB6B68F164D}"/>
              </a:ext>
            </a:extLst>
          </p:cNvPr>
          <p:cNvPicPr>
            <a:picLocks noChangeAspect="1"/>
          </p:cNvPicPr>
          <p:nvPr userDrawn="1"/>
        </p:nvPicPr>
        <p:blipFill>
          <a:blip r:embed="rId2"/>
          <a:srcRect/>
          <a:stretch/>
        </p:blipFill>
        <p:spPr>
          <a:xfrm>
            <a:off x="199692" y="422768"/>
            <a:ext cx="2537369" cy="1271536"/>
          </a:xfrm>
          <a:prstGeom prst="rect">
            <a:avLst/>
          </a:prstGeom>
        </p:spPr>
      </p:pic>
    </p:spTree>
    <p:extLst>
      <p:ext uri="{BB962C8B-B14F-4D97-AF65-F5344CB8AC3E}">
        <p14:creationId xmlns:p14="http://schemas.microsoft.com/office/powerpoint/2010/main" val="2525046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2.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lide Number Placeholder 14">
            <a:extLst>
              <a:ext uri="{FF2B5EF4-FFF2-40B4-BE49-F238E27FC236}">
                <a16:creationId xmlns:a16="http://schemas.microsoft.com/office/drawing/2014/main" id="{3E7B4CC8-0449-9843-9844-158D6A4F277E}"/>
              </a:ext>
            </a:extLst>
          </p:cNvPr>
          <p:cNvSpPr>
            <a:spLocks noGrp="1"/>
          </p:cNvSpPr>
          <p:nvPr>
            <p:ph type="sldNum" sz="quarter" idx="4"/>
          </p:nvPr>
        </p:nvSpPr>
        <p:spPr>
          <a:xfrm>
            <a:off x="11461953" y="6204128"/>
            <a:ext cx="346009" cy="365125"/>
          </a:xfrm>
          <a:prstGeom prst="rect">
            <a:avLst/>
          </a:prstGeom>
        </p:spPr>
        <p:txBody>
          <a:bodyPr lIns="0" tIns="0" rIns="0" bIns="0" anchor="ctr" anchorCtr="0"/>
          <a:lstStyle>
            <a:lvl1pPr algn="r">
              <a:defRPr sz="1067">
                <a:solidFill>
                  <a:schemeClr val="tx1"/>
                </a:solidFill>
              </a:defRPr>
            </a:lvl1pPr>
          </a:lstStyle>
          <a:p>
            <a:fld id="{71A97FB1-E9D4-1640-BFE1-F6979E3D621B}" type="slidenum">
              <a:rPr lang="en-US" smtClean="0"/>
              <a:pPr/>
              <a:t>‹#›</a:t>
            </a:fld>
            <a:endParaRPr lang="en-US"/>
          </a:p>
        </p:txBody>
      </p:sp>
      <p:sp>
        <p:nvSpPr>
          <p:cNvPr id="2" name="Text Placeholder 1"/>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Placeholder 3"/>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3914684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704" r:id="rId26"/>
    <p:sldLayoutId id="2147483705" r:id="rId27"/>
    <p:sldLayoutId id="2147483706" r:id="rId28"/>
  </p:sldLayoutIdLst>
  <p:hf hdr="0" ftr="0" dt="0"/>
  <p:txStyles>
    <p:titleStyle>
      <a:lvl1pPr algn="l" defTabSz="914377"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0" indent="0" algn="l" defTabSz="914377" rtl="0" eaLnBrk="1" latinLnBrk="0" hangingPunct="1">
        <a:lnSpc>
          <a:spcPct val="100000"/>
        </a:lnSpc>
        <a:spcBef>
          <a:spcPts val="1000"/>
        </a:spcBef>
        <a:buFont typeface="Arial" panose="020B0604020202020204" pitchFamily="34" charset="0"/>
        <a:buNone/>
        <a:defRPr sz="2800" kern="1200">
          <a:solidFill>
            <a:schemeClr val="tx1"/>
          </a:solidFill>
          <a:latin typeface="+mn-lt"/>
          <a:ea typeface="+mn-ea"/>
          <a:cs typeface="+mn-cs"/>
        </a:defRPr>
      </a:lvl1pPr>
      <a:lvl2pPr marL="237061" indent="-237061" algn="l" defTabSz="914377" rtl="0" eaLnBrk="1" latinLnBrk="0" hangingPunct="1">
        <a:lnSpc>
          <a:spcPct val="10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5579">
          <p15:clr>
            <a:srgbClr val="F26B43"/>
          </p15:clr>
        </p15:guide>
        <p15:guide id="3" orient="horz" pos="270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CAF589-B252-448D-9063-1CAA0C9C64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65183BC-1137-4DCB-82FC-587A06850815}"/>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1782AA0-14B9-4B96-A071-7490B304F420}"/>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36FA49-7F08-49FE-98DB-492B0AB80088}" type="datetimeFigureOut">
              <a:rPr lang="en-GB" smtClean="0"/>
              <a:t>10/11/2022</a:t>
            </a:fld>
            <a:endParaRPr lang="en-GB"/>
          </a:p>
        </p:txBody>
      </p:sp>
      <p:sp>
        <p:nvSpPr>
          <p:cNvPr id="5" name="Footer Placeholder 4">
            <a:extLst>
              <a:ext uri="{FF2B5EF4-FFF2-40B4-BE49-F238E27FC236}">
                <a16:creationId xmlns:a16="http://schemas.microsoft.com/office/drawing/2014/main" id="{977CCA2E-49CF-4A20-BD2A-86C7028F4F3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1C453EF-D486-42BB-BF2E-D6D8F5482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F56CDB-81BF-42FB-8575-B0F66C54BE2E}" type="slidenum">
              <a:rPr lang="en-GB" smtClean="0"/>
              <a:t>‹#›</a:t>
            </a:fld>
            <a:endParaRPr lang="en-GB"/>
          </a:p>
        </p:txBody>
      </p:sp>
    </p:spTree>
    <p:extLst>
      <p:ext uri="{BB962C8B-B14F-4D97-AF65-F5344CB8AC3E}">
        <p14:creationId xmlns:p14="http://schemas.microsoft.com/office/powerpoint/2010/main" val="408920150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22.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3.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3.mp4"/><Relationship Id="rId7" Type="http://schemas.openxmlformats.org/officeDocument/2006/relationships/slideLayout" Target="../slideLayouts/slideLayout2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video" Target="../media/media1.mp4"/><Relationship Id="rId5" Type="http://schemas.microsoft.com/office/2007/relationships/media" Target="../media/media1.mp4"/><Relationship Id="rId10" Type="http://schemas.openxmlformats.org/officeDocument/2006/relationships/image" Target="../media/image22.png"/><Relationship Id="rId4" Type="http://schemas.openxmlformats.org/officeDocument/2006/relationships/video" Target="../media/media3.mp4"/><Relationship Id="rId9"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5.mp4"/><Relationship Id="rId7" Type="http://schemas.openxmlformats.org/officeDocument/2006/relationships/slideLayout" Target="../slideLayouts/slideLayout26.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video" Target="../media/media1.mp4"/><Relationship Id="rId5" Type="http://schemas.microsoft.com/office/2007/relationships/media" Target="../media/media1.mp4"/><Relationship Id="rId10" Type="http://schemas.openxmlformats.org/officeDocument/2006/relationships/image" Target="../media/image22.png"/><Relationship Id="rId4" Type="http://schemas.openxmlformats.org/officeDocument/2006/relationships/video" Target="../media/media5.mp4"/><Relationship Id="rId9" Type="http://schemas.openxmlformats.org/officeDocument/2006/relationships/image" Target="../media/image26.png"/></Relationships>
</file>

<file path=ppt/slides/_rels/slide40.xml.rels><?xml version="1.0" encoding="UTF-8" standalone="yes"?>
<Relationships xmlns="http://schemas.openxmlformats.org/package/2006/relationships"><Relationship Id="rId3" Type="http://schemas.microsoft.com/office/2018/10/relationships/comments" Target="../comments/modernComment_3EA_D370B91B.xml"/><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microsoft.com/office/2018/10/relationships/comments" Target="../comments/modernComment_913_ED151464.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hemeOverride" Target="../theme/themeOverr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0D01C3-96C5-C647-927C-C001EE4D8A05}"/>
              </a:ext>
            </a:extLst>
          </p:cNvPr>
          <p:cNvSpPr>
            <a:spLocks noGrp="1"/>
          </p:cNvSpPr>
          <p:nvPr>
            <p:ph type="title"/>
          </p:nvPr>
        </p:nvSpPr>
        <p:spPr>
          <a:xfrm>
            <a:off x="923765" y="2924935"/>
            <a:ext cx="9831850" cy="346249"/>
          </a:xfrm>
        </p:spPr>
        <p:txBody>
          <a:bodyPr>
            <a:noAutofit/>
          </a:bodyPr>
          <a:lstStyle/>
          <a:p>
            <a:pPr algn="ctr"/>
            <a:br>
              <a:rPr lang="en-US" sz="5400">
                <a:ea typeface="Baskerville SemiBold" panose="02020502070401020303" pitchFamily="18" charset="0"/>
                <a:cs typeface="Arial" panose="020B0604020202020204" pitchFamily="34" charset="0"/>
              </a:rPr>
            </a:br>
            <a:r>
              <a:rPr lang="en-US" sz="5400">
                <a:latin typeface="+mj-lt"/>
                <a:cs typeface="+mj-cs"/>
              </a:rPr>
              <a:t>BioMimics3D</a:t>
            </a:r>
            <a:br>
              <a:rPr lang="en-US" sz="5400" b="1">
                <a:latin typeface="+mj-lt"/>
                <a:ea typeface="Baskerville SemiBold" panose="02020502070401020303" pitchFamily="18" charset="0"/>
                <a:cs typeface="Arial" panose="020B0604020202020204" pitchFamily="34" charset="0"/>
              </a:rPr>
            </a:br>
            <a:r>
              <a:rPr lang="en-US" sz="5400">
                <a:latin typeface="+mj-lt"/>
                <a:cs typeface="+mj-cs"/>
              </a:rPr>
              <a:t>Clinical</a:t>
            </a:r>
            <a:r>
              <a:rPr lang="en-US" sz="5400" b="1">
                <a:latin typeface="+mj-lt"/>
                <a:ea typeface="Baskerville SemiBold" panose="02020502070401020303" pitchFamily="18" charset="0"/>
                <a:cs typeface="Arial" panose="020B0604020202020204" pitchFamily="34" charset="0"/>
              </a:rPr>
              <a:t> </a:t>
            </a:r>
            <a:r>
              <a:rPr lang="en-US" sz="5400">
                <a:latin typeface="+mj-lt"/>
                <a:cs typeface="+mj-cs"/>
              </a:rPr>
              <a:t>Program</a:t>
            </a:r>
            <a:br>
              <a:rPr lang="en-US" sz="5400" b="1">
                <a:latin typeface="+mj-lt"/>
                <a:ea typeface="Baskerville SemiBold" panose="02020502070401020303" pitchFamily="18" charset="0"/>
                <a:cs typeface="Arial" panose="020B0604020202020204" pitchFamily="34" charset="0"/>
              </a:rPr>
            </a:br>
            <a:r>
              <a:rPr lang="en-US" sz="5400">
                <a:latin typeface="+mj-lt"/>
                <a:cs typeface="+mj-cs"/>
              </a:rPr>
              <a:t>Overview</a:t>
            </a:r>
            <a:br>
              <a:rPr lang="en-US" sz="5400">
                <a:latin typeface="+mj-lt"/>
                <a:ea typeface="Baskerville SemiBold" panose="02020502070401020303" pitchFamily="18" charset="0"/>
                <a:cs typeface="Arial" panose="020B0604020202020204" pitchFamily="34" charset="0"/>
              </a:rPr>
            </a:br>
            <a:endParaRPr lang="en-US" sz="5400">
              <a:latin typeface="+mj-lt"/>
              <a:ea typeface="Baskerville SemiBold" panose="02020502070401020303" pitchFamily="18" charset="0"/>
              <a:cs typeface="Arial" panose="020B0604020202020204" pitchFamily="34" charset="0"/>
            </a:endParaRPr>
          </a:p>
        </p:txBody>
      </p:sp>
    </p:spTree>
    <p:extLst>
      <p:ext uri="{BB962C8B-B14F-4D97-AF65-F5344CB8AC3E}">
        <p14:creationId xmlns:p14="http://schemas.microsoft.com/office/powerpoint/2010/main" val="1553955974"/>
      </p:ext>
    </p:extLst>
  </p:cSld>
  <p:clrMapOvr>
    <a:masterClrMapping/>
  </p:clrMapOvr>
  <mc:AlternateContent xmlns:mc="http://schemas.openxmlformats.org/markup-compatibility/2006" xmlns:p14="http://schemas.microsoft.com/office/powerpoint/2010/main">
    <mc:Choice Requires="p14">
      <p:transition spd="med" p14:dur="700" advTm="20011">
        <p:fade/>
      </p:transition>
    </mc:Choice>
    <mc:Fallback xmlns="">
      <p:transition spd="med" advTm="20011">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24160" y="1445236"/>
            <a:ext cx="9604772" cy="3547467"/>
            <a:chOff x="1268399" y="2797309"/>
            <a:chExt cx="10245090" cy="3783965"/>
          </a:xfrm>
        </p:grpSpPr>
        <p:sp>
          <p:nvSpPr>
            <p:cNvPr id="3" name="object 3"/>
            <p:cNvSpPr/>
            <p:nvPr/>
          </p:nvSpPr>
          <p:spPr>
            <a:xfrm>
              <a:off x="1268399" y="2797309"/>
              <a:ext cx="10245090" cy="3783965"/>
            </a:xfrm>
            <a:custGeom>
              <a:avLst/>
              <a:gdLst/>
              <a:ahLst/>
              <a:cxnLst/>
              <a:rect l="l" t="t" r="r" b="b"/>
              <a:pathLst>
                <a:path w="10245090" h="3783965">
                  <a:moveTo>
                    <a:pt x="10092690" y="0"/>
                  </a:moveTo>
                  <a:lnTo>
                    <a:pt x="0" y="0"/>
                  </a:lnTo>
                  <a:lnTo>
                    <a:pt x="0" y="3631285"/>
                  </a:lnTo>
                  <a:lnTo>
                    <a:pt x="7769" y="3679458"/>
                  </a:lnTo>
                  <a:lnTo>
                    <a:pt x="29405" y="3721294"/>
                  </a:lnTo>
                  <a:lnTo>
                    <a:pt x="62396" y="3754283"/>
                  </a:lnTo>
                  <a:lnTo>
                    <a:pt x="104231" y="3775916"/>
                  </a:lnTo>
                  <a:lnTo>
                    <a:pt x="152400" y="3783685"/>
                  </a:lnTo>
                  <a:lnTo>
                    <a:pt x="10245090" y="3783685"/>
                  </a:lnTo>
                  <a:lnTo>
                    <a:pt x="10245090" y="152400"/>
                  </a:lnTo>
                  <a:lnTo>
                    <a:pt x="10237321" y="104231"/>
                  </a:lnTo>
                  <a:lnTo>
                    <a:pt x="10215687" y="62396"/>
                  </a:lnTo>
                  <a:lnTo>
                    <a:pt x="10182698" y="29405"/>
                  </a:lnTo>
                  <a:lnTo>
                    <a:pt x="10140863" y="7769"/>
                  </a:lnTo>
                  <a:lnTo>
                    <a:pt x="10092690" y="0"/>
                  </a:lnTo>
                  <a:close/>
                </a:path>
              </a:pathLst>
            </a:custGeom>
            <a:solidFill>
              <a:srgbClr val="B3BFE3"/>
            </a:solidFill>
          </p:spPr>
          <p:txBody>
            <a:bodyPr wrap="square" lIns="0" tIns="0" rIns="0" bIns="0" rtlCol="0"/>
            <a:lstStyle/>
            <a:p>
              <a:endParaRPr sz="1687"/>
            </a:p>
          </p:txBody>
        </p:sp>
        <p:sp>
          <p:nvSpPr>
            <p:cNvPr id="4" name="object 4"/>
            <p:cNvSpPr/>
            <p:nvPr/>
          </p:nvSpPr>
          <p:spPr>
            <a:xfrm>
              <a:off x="4659541" y="2994278"/>
              <a:ext cx="6649720" cy="3343910"/>
            </a:xfrm>
            <a:custGeom>
              <a:avLst/>
              <a:gdLst/>
              <a:ahLst/>
              <a:cxnLst/>
              <a:rect l="l" t="t" r="r" b="b"/>
              <a:pathLst>
                <a:path w="6649720" h="3343910">
                  <a:moveTo>
                    <a:pt x="6649466" y="76200"/>
                  </a:moveTo>
                  <a:lnTo>
                    <a:pt x="6643484" y="46545"/>
                  </a:lnTo>
                  <a:lnTo>
                    <a:pt x="6627152" y="22326"/>
                  </a:lnTo>
                  <a:lnTo>
                    <a:pt x="6602920" y="5994"/>
                  </a:lnTo>
                  <a:lnTo>
                    <a:pt x="6573266" y="12"/>
                  </a:lnTo>
                  <a:lnTo>
                    <a:pt x="76200" y="0"/>
                  </a:lnTo>
                  <a:lnTo>
                    <a:pt x="46545" y="5994"/>
                  </a:lnTo>
                  <a:lnTo>
                    <a:pt x="22313" y="22326"/>
                  </a:lnTo>
                  <a:lnTo>
                    <a:pt x="5994" y="46545"/>
                  </a:lnTo>
                  <a:lnTo>
                    <a:pt x="0" y="76200"/>
                  </a:lnTo>
                  <a:lnTo>
                    <a:pt x="0" y="3267646"/>
                  </a:lnTo>
                  <a:lnTo>
                    <a:pt x="5994" y="3297326"/>
                  </a:lnTo>
                  <a:lnTo>
                    <a:pt x="22313" y="3321545"/>
                  </a:lnTo>
                  <a:lnTo>
                    <a:pt x="46545" y="3337877"/>
                  </a:lnTo>
                  <a:lnTo>
                    <a:pt x="76200" y="3343872"/>
                  </a:lnTo>
                  <a:lnTo>
                    <a:pt x="6573266" y="3343872"/>
                  </a:lnTo>
                  <a:lnTo>
                    <a:pt x="6602920" y="3337877"/>
                  </a:lnTo>
                  <a:lnTo>
                    <a:pt x="6627152" y="3321545"/>
                  </a:lnTo>
                  <a:lnTo>
                    <a:pt x="6643484" y="3297326"/>
                  </a:lnTo>
                  <a:lnTo>
                    <a:pt x="6649466" y="3267672"/>
                  </a:lnTo>
                  <a:lnTo>
                    <a:pt x="6649466" y="76212"/>
                  </a:lnTo>
                  <a:close/>
                </a:path>
              </a:pathLst>
            </a:custGeom>
            <a:solidFill>
              <a:srgbClr val="FFFFFF"/>
            </a:solidFill>
          </p:spPr>
          <p:txBody>
            <a:bodyPr wrap="square" lIns="0" tIns="0" rIns="0" bIns="0" rtlCol="0"/>
            <a:lstStyle/>
            <a:p>
              <a:endParaRPr sz="1687"/>
            </a:p>
          </p:txBody>
        </p:sp>
      </p:grpSp>
      <p:sp>
        <p:nvSpPr>
          <p:cNvPr id="6" name="object 6"/>
          <p:cNvSpPr txBox="1"/>
          <p:nvPr/>
        </p:nvSpPr>
        <p:spPr>
          <a:xfrm>
            <a:off x="809174" y="1783152"/>
            <a:ext cx="2702719" cy="2272641"/>
          </a:xfrm>
          <a:prstGeom prst="rect">
            <a:avLst/>
          </a:prstGeom>
        </p:spPr>
        <p:txBody>
          <a:bodyPr vert="horz" wrap="square" lIns="0" tIns="40481" rIns="0" bIns="0" rtlCol="0">
            <a:spAutoFit/>
          </a:bodyPr>
          <a:lstStyle/>
          <a:p>
            <a:pPr marL="11906" marR="313139">
              <a:lnSpc>
                <a:spcPts val="2062"/>
              </a:lnSpc>
              <a:spcBef>
                <a:spcPts val="319"/>
              </a:spcBef>
            </a:pPr>
            <a:r>
              <a:rPr sz="2000" b="1" spc="14">
                <a:cs typeface="Myriad Pro"/>
              </a:rPr>
              <a:t>Kaplan</a:t>
            </a:r>
            <a:r>
              <a:rPr sz="2000" b="1" spc="9">
                <a:cs typeface="Myriad Pro"/>
              </a:rPr>
              <a:t> </a:t>
            </a:r>
            <a:r>
              <a:rPr sz="2000" b="1" spc="14">
                <a:cs typeface="Myriad Pro"/>
              </a:rPr>
              <a:t>Meier</a:t>
            </a:r>
            <a:r>
              <a:rPr sz="2000" b="1" spc="9">
                <a:cs typeface="Myriad Pro"/>
              </a:rPr>
              <a:t> </a:t>
            </a:r>
            <a:r>
              <a:rPr sz="2000" b="1" spc="19">
                <a:cs typeface="Myriad Pro"/>
              </a:rPr>
              <a:t>Survival </a:t>
            </a:r>
            <a:r>
              <a:rPr sz="2000" b="1" spc="-366">
                <a:cs typeface="Myriad Pro"/>
              </a:rPr>
              <a:t> </a:t>
            </a:r>
            <a:r>
              <a:rPr sz="2000" b="1" spc="9">
                <a:cs typeface="Myriad Pro"/>
              </a:rPr>
              <a:t>Estimate</a:t>
            </a:r>
            <a:r>
              <a:rPr sz="2000" b="1" spc="33">
                <a:cs typeface="Myriad Pro"/>
              </a:rPr>
              <a:t> </a:t>
            </a:r>
            <a:r>
              <a:rPr sz="2000" b="1" spc="14">
                <a:cs typeface="Myriad Pro"/>
              </a:rPr>
              <a:t>from</a:t>
            </a:r>
            <a:endParaRPr sz="2000">
              <a:cs typeface="Myriad Pro"/>
            </a:endParaRPr>
          </a:p>
          <a:p>
            <a:pPr marL="11906">
              <a:lnSpc>
                <a:spcPts val="2025"/>
              </a:lnSpc>
            </a:pPr>
            <a:r>
              <a:rPr sz="2000" b="1" spc="9">
                <a:cs typeface="Myriad Pro"/>
              </a:rPr>
              <a:t>Loss of</a:t>
            </a:r>
            <a:r>
              <a:rPr sz="2000" b="1" spc="14">
                <a:cs typeface="Myriad Pro"/>
              </a:rPr>
              <a:t> </a:t>
            </a:r>
            <a:r>
              <a:rPr sz="2000" b="1" spc="9">
                <a:cs typeface="Myriad Pro"/>
              </a:rPr>
              <a:t>Patency</a:t>
            </a:r>
            <a:endParaRPr sz="2000">
              <a:cs typeface="Myriad Pro"/>
            </a:endParaRPr>
          </a:p>
          <a:p>
            <a:pPr marL="11906" marR="4763">
              <a:lnSpc>
                <a:spcPts val="2062"/>
              </a:lnSpc>
              <a:spcBef>
                <a:spcPts val="740"/>
              </a:spcBef>
            </a:pPr>
            <a:r>
              <a:rPr sz="2000" spc="-5">
                <a:cs typeface="Myriad Pro"/>
              </a:rPr>
              <a:t>Defined </a:t>
            </a:r>
            <a:r>
              <a:rPr sz="2000">
                <a:cs typeface="Myriad Pro"/>
              </a:rPr>
              <a:t>as PSVR &gt;2.0, or </a:t>
            </a:r>
            <a:r>
              <a:rPr sz="2000" spc="5">
                <a:cs typeface="Myriad Pro"/>
              </a:rPr>
              <a:t> </a:t>
            </a:r>
            <a:r>
              <a:rPr sz="2000" spc="-5">
                <a:cs typeface="Myriad Pro"/>
              </a:rPr>
              <a:t>where</a:t>
            </a:r>
            <a:r>
              <a:rPr sz="2000" spc="-14">
                <a:cs typeface="Myriad Pro"/>
              </a:rPr>
              <a:t> </a:t>
            </a:r>
            <a:r>
              <a:rPr sz="2000" spc="-9">
                <a:cs typeface="Myriad Pro"/>
              </a:rPr>
              <a:t>angiography reveals</a:t>
            </a:r>
            <a:r>
              <a:rPr lang="en-GB" sz="2000" spc="-9">
                <a:cs typeface="Myriad Pro"/>
              </a:rPr>
              <a:t> </a:t>
            </a:r>
            <a:r>
              <a:rPr sz="2000">
                <a:cs typeface="Myriad Pro"/>
              </a:rPr>
              <a:t>&gt;50%</a:t>
            </a:r>
            <a:r>
              <a:rPr sz="2000" spc="-23">
                <a:cs typeface="Myriad Pro"/>
              </a:rPr>
              <a:t> </a:t>
            </a:r>
            <a:r>
              <a:rPr sz="2000" spc="-5">
                <a:cs typeface="Myriad Pro"/>
              </a:rPr>
              <a:t>diameter</a:t>
            </a:r>
            <a:r>
              <a:rPr sz="2000" spc="-19">
                <a:cs typeface="Myriad Pro"/>
              </a:rPr>
              <a:t> </a:t>
            </a:r>
            <a:r>
              <a:rPr sz="2000" spc="-5">
                <a:cs typeface="Myriad Pro"/>
              </a:rPr>
              <a:t>stenosis; </a:t>
            </a:r>
            <a:r>
              <a:rPr sz="2000" spc="-383">
                <a:cs typeface="Myriad Pro"/>
              </a:rPr>
              <a:t> </a:t>
            </a:r>
            <a:r>
              <a:rPr sz="2000">
                <a:cs typeface="Myriad Pro"/>
              </a:rPr>
              <a:t>or </a:t>
            </a:r>
            <a:r>
              <a:rPr sz="2000" spc="-5">
                <a:cs typeface="Myriad Pro"/>
              </a:rPr>
              <a:t>adjudicated </a:t>
            </a:r>
            <a:r>
              <a:rPr sz="2000">
                <a:cs typeface="Myriad Pro"/>
              </a:rPr>
              <a:t>clinically</a:t>
            </a:r>
            <a:r>
              <a:rPr lang="en-GB" sz="2000">
                <a:cs typeface="Myriad Pro"/>
              </a:rPr>
              <a:t>-</a:t>
            </a:r>
            <a:r>
              <a:rPr sz="2000" spc="-5">
                <a:cs typeface="Myriad Pro"/>
              </a:rPr>
              <a:t>driven</a:t>
            </a:r>
            <a:r>
              <a:rPr sz="2000" spc="-84">
                <a:cs typeface="Myriad Pro"/>
              </a:rPr>
              <a:t> </a:t>
            </a:r>
            <a:r>
              <a:rPr sz="2000">
                <a:cs typeface="Myriad Pro"/>
              </a:rPr>
              <a:t>TLR</a:t>
            </a:r>
          </a:p>
        </p:txBody>
      </p:sp>
      <p:sp>
        <p:nvSpPr>
          <p:cNvPr id="11" name="object 2">
            <a:extLst>
              <a:ext uri="{FF2B5EF4-FFF2-40B4-BE49-F238E27FC236}">
                <a16:creationId xmlns:a16="http://schemas.microsoft.com/office/drawing/2014/main" id="{7319187B-17D6-B64C-B6F3-946FADB80FA2}"/>
              </a:ext>
            </a:extLst>
          </p:cNvPr>
          <p:cNvSpPr txBox="1">
            <a:spLocks noGrp="1"/>
          </p:cNvSpPr>
          <p:nvPr>
            <p:ph type="title" idx="4294967295"/>
          </p:nvPr>
        </p:nvSpPr>
        <p:spPr>
          <a:xfrm>
            <a:off x="524160" y="645260"/>
            <a:ext cx="10934700" cy="566020"/>
          </a:xfrm>
          <a:prstGeom prst="rect">
            <a:avLst/>
          </a:prstGeom>
        </p:spPr>
        <p:txBody>
          <a:bodyPr vert="horz" wrap="square" lIns="0" tIns="11906" rIns="0" bIns="0" rtlCol="0" anchor="ctr">
            <a:spAutoFit/>
          </a:bodyPr>
          <a:lstStyle/>
          <a:p>
            <a:pPr marL="11906">
              <a:spcBef>
                <a:spcPts val="94"/>
              </a:spcBef>
            </a:pPr>
            <a:r>
              <a:rPr sz="4000" b="1">
                <a:solidFill>
                  <a:schemeClr val="tx1"/>
                </a:solidFill>
                <a:cs typeface="Myriad Pro"/>
              </a:rPr>
              <a:t>MIMICS</a:t>
            </a:r>
            <a:r>
              <a:rPr sz="4000" spc="-37">
                <a:solidFill>
                  <a:schemeClr val="tx1"/>
                </a:solidFill>
              </a:rPr>
              <a:t> </a:t>
            </a:r>
            <a:r>
              <a:rPr lang="en-US" sz="4000" b="1">
                <a:solidFill>
                  <a:schemeClr val="tx1"/>
                </a:solidFill>
                <a:cs typeface="Myriad Pro"/>
              </a:rPr>
              <a:t>RCT </a:t>
            </a:r>
            <a:r>
              <a:rPr sz="4000" spc="-23">
                <a:solidFill>
                  <a:schemeClr val="tx1"/>
                </a:solidFill>
              </a:rPr>
              <a:t>STUDY:</a:t>
            </a:r>
            <a:r>
              <a:rPr sz="4000" spc="-37">
                <a:solidFill>
                  <a:schemeClr val="tx1"/>
                </a:solidFill>
              </a:rPr>
              <a:t> </a:t>
            </a:r>
            <a:r>
              <a:rPr lang="en-US" sz="4000" spc="-5">
                <a:solidFill>
                  <a:schemeClr val="tx1"/>
                </a:solidFill>
              </a:rPr>
              <a:t>PRIMARY PATENCY</a:t>
            </a:r>
            <a:endParaRPr sz="4000" spc="-5">
              <a:solidFill>
                <a:schemeClr val="tx1"/>
              </a:solidFill>
            </a:endParaRPr>
          </a:p>
        </p:txBody>
      </p:sp>
      <p:pic>
        <p:nvPicPr>
          <p:cNvPr id="9" name="Picture 8" descr="Diagram&#10;&#10;Description automatically generated with medium confidence">
            <a:extLst>
              <a:ext uri="{FF2B5EF4-FFF2-40B4-BE49-F238E27FC236}">
                <a16:creationId xmlns:a16="http://schemas.microsoft.com/office/drawing/2014/main" id="{5E1D4AAF-D703-448D-85C7-112F4C8B5395}"/>
              </a:ext>
            </a:extLst>
          </p:cNvPr>
          <p:cNvPicPr>
            <a:picLocks noChangeAspect="1"/>
          </p:cNvPicPr>
          <p:nvPr/>
        </p:nvPicPr>
        <p:blipFill>
          <a:blip r:embed="rId2"/>
          <a:stretch>
            <a:fillRect/>
          </a:stretch>
        </p:blipFill>
        <p:spPr>
          <a:xfrm>
            <a:off x="4049818" y="1816981"/>
            <a:ext cx="5541188" cy="2803975"/>
          </a:xfrm>
          <a:prstGeom prst="rect">
            <a:avLst/>
          </a:prstGeom>
        </p:spPr>
      </p:pic>
      <p:sp>
        <p:nvSpPr>
          <p:cNvPr id="10" name="TextBox 9">
            <a:extLst>
              <a:ext uri="{FF2B5EF4-FFF2-40B4-BE49-F238E27FC236}">
                <a16:creationId xmlns:a16="http://schemas.microsoft.com/office/drawing/2014/main" id="{BE30C437-92B7-4552-87F4-B26D2B362BE2}"/>
              </a:ext>
            </a:extLst>
          </p:cNvPr>
          <p:cNvSpPr txBox="1"/>
          <p:nvPr/>
        </p:nvSpPr>
        <p:spPr>
          <a:xfrm>
            <a:off x="10446009" y="6597492"/>
            <a:ext cx="1745991" cy="246221"/>
          </a:xfrm>
          <a:prstGeom prst="rect">
            <a:avLst/>
          </a:prstGeom>
          <a:noFill/>
        </p:spPr>
        <p:txBody>
          <a:bodyPr wrap="none" rtlCol="0">
            <a:spAutoFit/>
          </a:bodyPr>
          <a:lstStyle/>
          <a:p>
            <a:pPr algn="just"/>
            <a:r>
              <a:rPr lang="en-GB" sz="1000"/>
              <a:t>Data on file at Veryan Medical</a:t>
            </a:r>
          </a:p>
        </p:txBody>
      </p:sp>
    </p:spTree>
  </p:cSld>
  <p:clrMapOvr>
    <a:masterClrMapping/>
  </p:clrMapOvr>
  <mc:AlternateContent xmlns:mc="http://schemas.openxmlformats.org/markup-compatibility/2006" xmlns:p14="http://schemas.microsoft.com/office/powerpoint/2010/main">
    <mc:Choice Requires="p14">
      <p:transition spd="slow" p14:dur="2000" advTm="57579"/>
    </mc:Choice>
    <mc:Fallback xmlns="">
      <p:transition spd="slow" advTm="5757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0352" y="1823253"/>
            <a:ext cx="9348192" cy="3547467"/>
          </a:xfrm>
          <a:custGeom>
            <a:avLst/>
            <a:gdLst/>
            <a:ahLst/>
            <a:cxnLst/>
            <a:rect l="l" t="t" r="r" b="b"/>
            <a:pathLst>
              <a:path w="9971405" h="3783965">
                <a:moveTo>
                  <a:pt x="9818700" y="0"/>
                </a:moveTo>
                <a:lnTo>
                  <a:pt x="0" y="0"/>
                </a:lnTo>
                <a:lnTo>
                  <a:pt x="0" y="3631285"/>
                </a:lnTo>
                <a:lnTo>
                  <a:pt x="7769" y="3679458"/>
                </a:lnTo>
                <a:lnTo>
                  <a:pt x="29405" y="3721294"/>
                </a:lnTo>
                <a:lnTo>
                  <a:pt x="62396" y="3754283"/>
                </a:lnTo>
                <a:lnTo>
                  <a:pt x="104231" y="3775916"/>
                </a:lnTo>
                <a:lnTo>
                  <a:pt x="152400" y="3783685"/>
                </a:lnTo>
                <a:lnTo>
                  <a:pt x="9971100" y="3783685"/>
                </a:lnTo>
                <a:lnTo>
                  <a:pt x="9971100" y="152400"/>
                </a:lnTo>
                <a:lnTo>
                  <a:pt x="9963330" y="104231"/>
                </a:lnTo>
                <a:lnTo>
                  <a:pt x="9941694" y="62396"/>
                </a:lnTo>
                <a:lnTo>
                  <a:pt x="9908703" y="29405"/>
                </a:lnTo>
                <a:lnTo>
                  <a:pt x="9866868" y="7769"/>
                </a:lnTo>
                <a:lnTo>
                  <a:pt x="9818700" y="0"/>
                </a:lnTo>
                <a:close/>
              </a:path>
            </a:pathLst>
          </a:custGeom>
          <a:solidFill>
            <a:srgbClr val="B3BFE3"/>
          </a:solidFill>
        </p:spPr>
        <p:txBody>
          <a:bodyPr wrap="square" lIns="0" tIns="0" rIns="0" bIns="0" rtlCol="0"/>
          <a:lstStyle/>
          <a:p>
            <a:endParaRPr sz="1687"/>
          </a:p>
        </p:txBody>
      </p:sp>
      <p:sp>
        <p:nvSpPr>
          <p:cNvPr id="3" name="object 3"/>
          <p:cNvSpPr txBox="1"/>
          <p:nvPr/>
        </p:nvSpPr>
        <p:spPr>
          <a:xfrm>
            <a:off x="887768" y="2633982"/>
            <a:ext cx="2446734" cy="1657088"/>
          </a:xfrm>
          <a:prstGeom prst="rect">
            <a:avLst/>
          </a:prstGeom>
        </p:spPr>
        <p:txBody>
          <a:bodyPr vert="horz" wrap="square" lIns="0" tIns="40481" rIns="0" bIns="0" rtlCol="0">
            <a:spAutoFit/>
          </a:bodyPr>
          <a:lstStyle/>
          <a:p>
            <a:pPr marL="11906" marR="4763">
              <a:lnSpc>
                <a:spcPts val="2062"/>
              </a:lnSpc>
              <a:spcBef>
                <a:spcPts val="319"/>
              </a:spcBef>
            </a:pPr>
            <a:r>
              <a:rPr sz="2000" b="1" spc="14">
                <a:cs typeface="Myriad Pro"/>
              </a:rPr>
              <a:t>Kaplan Meier</a:t>
            </a:r>
            <a:r>
              <a:rPr sz="2000" b="1" spc="19">
                <a:cs typeface="Myriad Pro"/>
              </a:rPr>
              <a:t> </a:t>
            </a:r>
            <a:r>
              <a:rPr sz="2000" b="1" spc="9">
                <a:cs typeface="Myriad Pro"/>
              </a:rPr>
              <a:t>Estimate </a:t>
            </a:r>
            <a:r>
              <a:rPr sz="2000" b="1" spc="-366">
                <a:cs typeface="Myriad Pro"/>
              </a:rPr>
              <a:t> </a:t>
            </a:r>
            <a:r>
              <a:rPr sz="2000" b="1" spc="9">
                <a:cs typeface="Myriad Pro"/>
              </a:rPr>
              <a:t>of</a:t>
            </a:r>
            <a:r>
              <a:rPr sz="2000" b="1" spc="28">
                <a:cs typeface="Myriad Pro"/>
              </a:rPr>
              <a:t> </a:t>
            </a:r>
            <a:r>
              <a:rPr sz="2000" b="1" spc="19">
                <a:cs typeface="Myriad Pro"/>
              </a:rPr>
              <a:t>Survival</a:t>
            </a:r>
            <a:r>
              <a:rPr sz="2000" b="1" spc="33">
                <a:cs typeface="Myriad Pro"/>
              </a:rPr>
              <a:t> </a:t>
            </a:r>
            <a:r>
              <a:rPr sz="2000" b="1" spc="14">
                <a:cs typeface="Myriad Pro"/>
              </a:rPr>
              <a:t>from </a:t>
            </a:r>
            <a:r>
              <a:rPr sz="2000" b="1" spc="19">
                <a:cs typeface="Myriad Pro"/>
              </a:rPr>
              <a:t> </a:t>
            </a:r>
            <a:r>
              <a:rPr lang="en-GB" sz="2000" b="1" spc="14">
                <a:cs typeface="Myriad Pro"/>
              </a:rPr>
              <a:t>c</a:t>
            </a:r>
            <a:r>
              <a:rPr sz="2000" b="1" spc="14" err="1">
                <a:cs typeface="Myriad Pro"/>
              </a:rPr>
              <a:t>linically</a:t>
            </a:r>
            <a:r>
              <a:rPr sz="2000" b="1" spc="14">
                <a:cs typeface="Myriad Pro"/>
              </a:rPr>
              <a:t>-driven </a:t>
            </a:r>
            <a:r>
              <a:rPr sz="2000" b="1" spc="19">
                <a:cs typeface="Myriad Pro"/>
              </a:rPr>
              <a:t>TLR </a:t>
            </a:r>
            <a:r>
              <a:rPr sz="2000" b="1" spc="23">
                <a:cs typeface="Myriad Pro"/>
              </a:rPr>
              <a:t> </a:t>
            </a:r>
            <a:r>
              <a:rPr sz="2000" b="1" spc="14">
                <a:cs typeface="Myriad Pro"/>
              </a:rPr>
              <a:t>determined</a:t>
            </a:r>
            <a:r>
              <a:rPr sz="2000" b="1" spc="23">
                <a:cs typeface="Myriad Pro"/>
              </a:rPr>
              <a:t> </a:t>
            </a:r>
            <a:r>
              <a:rPr sz="2000" b="1" spc="14">
                <a:cs typeface="Myriad Pro"/>
              </a:rPr>
              <a:t>through </a:t>
            </a:r>
            <a:r>
              <a:rPr sz="2000" b="1" spc="19">
                <a:cs typeface="Myriad Pro"/>
              </a:rPr>
              <a:t> </a:t>
            </a:r>
            <a:r>
              <a:rPr sz="2000" b="1" spc="14">
                <a:cs typeface="Myriad Pro"/>
              </a:rPr>
              <a:t>Independent</a:t>
            </a:r>
            <a:r>
              <a:rPr sz="2000" b="1" spc="28">
                <a:cs typeface="Myriad Pro"/>
              </a:rPr>
              <a:t> </a:t>
            </a:r>
            <a:r>
              <a:rPr sz="2000" b="1">
                <a:cs typeface="Myriad Pro"/>
              </a:rPr>
              <a:t>Event </a:t>
            </a:r>
            <a:r>
              <a:rPr sz="2000" b="1" spc="5">
                <a:cs typeface="Myriad Pro"/>
              </a:rPr>
              <a:t> </a:t>
            </a:r>
            <a:r>
              <a:rPr sz="2000" b="1" spc="14">
                <a:cs typeface="Myriad Pro"/>
              </a:rPr>
              <a:t>Adjudication</a:t>
            </a:r>
            <a:endParaRPr sz="2000" b="1">
              <a:cs typeface="Myriad Pro"/>
            </a:endParaRPr>
          </a:p>
        </p:txBody>
      </p:sp>
      <p:sp>
        <p:nvSpPr>
          <p:cNvPr id="5" name="object 5"/>
          <p:cNvSpPr/>
          <p:nvPr/>
        </p:nvSpPr>
        <p:spPr>
          <a:xfrm>
            <a:off x="3691918" y="2027752"/>
            <a:ext cx="5986463" cy="3138488"/>
          </a:xfrm>
          <a:custGeom>
            <a:avLst/>
            <a:gdLst/>
            <a:ahLst/>
            <a:cxnLst/>
            <a:rect l="l" t="t" r="r" b="b"/>
            <a:pathLst>
              <a:path w="6385559" h="3347720">
                <a:moveTo>
                  <a:pt x="6385420" y="76200"/>
                </a:moveTo>
                <a:lnTo>
                  <a:pt x="6379438" y="46558"/>
                </a:lnTo>
                <a:lnTo>
                  <a:pt x="6363106" y="22326"/>
                </a:lnTo>
                <a:lnTo>
                  <a:pt x="6338887" y="5981"/>
                </a:lnTo>
                <a:lnTo>
                  <a:pt x="6309220" y="12"/>
                </a:lnTo>
                <a:lnTo>
                  <a:pt x="76200" y="0"/>
                </a:lnTo>
                <a:lnTo>
                  <a:pt x="46545" y="5981"/>
                </a:lnTo>
                <a:lnTo>
                  <a:pt x="22326" y="22326"/>
                </a:lnTo>
                <a:lnTo>
                  <a:pt x="5994" y="46545"/>
                </a:lnTo>
                <a:lnTo>
                  <a:pt x="0" y="76200"/>
                </a:lnTo>
                <a:lnTo>
                  <a:pt x="0" y="3267672"/>
                </a:lnTo>
                <a:lnTo>
                  <a:pt x="0" y="3271266"/>
                </a:lnTo>
                <a:lnTo>
                  <a:pt x="5994" y="3300933"/>
                </a:lnTo>
                <a:lnTo>
                  <a:pt x="22326" y="3325152"/>
                </a:lnTo>
                <a:lnTo>
                  <a:pt x="46545" y="3341484"/>
                </a:lnTo>
                <a:lnTo>
                  <a:pt x="76200" y="3347466"/>
                </a:lnTo>
                <a:lnTo>
                  <a:pt x="6309220" y="3347466"/>
                </a:lnTo>
                <a:lnTo>
                  <a:pt x="6338887" y="3341484"/>
                </a:lnTo>
                <a:lnTo>
                  <a:pt x="6363106" y="3325152"/>
                </a:lnTo>
                <a:lnTo>
                  <a:pt x="6379438" y="3300933"/>
                </a:lnTo>
                <a:lnTo>
                  <a:pt x="6385420" y="3271266"/>
                </a:lnTo>
                <a:lnTo>
                  <a:pt x="6385420" y="3267672"/>
                </a:lnTo>
                <a:lnTo>
                  <a:pt x="6385420" y="76212"/>
                </a:lnTo>
                <a:close/>
              </a:path>
            </a:pathLst>
          </a:custGeom>
          <a:solidFill>
            <a:srgbClr val="FFFFFF"/>
          </a:solidFill>
        </p:spPr>
        <p:txBody>
          <a:bodyPr wrap="square" lIns="0" tIns="0" rIns="0" bIns="0" rtlCol="0"/>
          <a:lstStyle/>
          <a:p>
            <a:endParaRPr sz="1687"/>
          </a:p>
        </p:txBody>
      </p:sp>
      <p:sp>
        <p:nvSpPr>
          <p:cNvPr id="12" name="object 2">
            <a:extLst>
              <a:ext uri="{FF2B5EF4-FFF2-40B4-BE49-F238E27FC236}">
                <a16:creationId xmlns:a16="http://schemas.microsoft.com/office/drawing/2014/main" id="{40698053-8A9F-EF47-AFE9-6AB839936FDF}"/>
              </a:ext>
            </a:extLst>
          </p:cNvPr>
          <p:cNvSpPr txBox="1">
            <a:spLocks noGrp="1"/>
          </p:cNvSpPr>
          <p:nvPr>
            <p:ph type="title" idx="4294967295"/>
          </p:nvPr>
        </p:nvSpPr>
        <p:spPr>
          <a:xfrm>
            <a:off x="530352" y="548640"/>
            <a:ext cx="10934700" cy="1120018"/>
          </a:xfrm>
          <a:prstGeom prst="rect">
            <a:avLst/>
          </a:prstGeom>
        </p:spPr>
        <p:txBody>
          <a:bodyPr vert="horz" wrap="square" lIns="0" tIns="11906" rIns="0" bIns="0" rtlCol="0" anchor="ctr">
            <a:spAutoFit/>
          </a:bodyPr>
          <a:lstStyle/>
          <a:p>
            <a:pPr marL="11906">
              <a:spcBef>
                <a:spcPts val="94"/>
              </a:spcBef>
            </a:pPr>
            <a:r>
              <a:rPr sz="4000" b="1">
                <a:solidFill>
                  <a:schemeClr val="tx1"/>
                </a:solidFill>
                <a:cs typeface="Myriad Pro"/>
              </a:rPr>
              <a:t>MIMICS</a:t>
            </a:r>
            <a:r>
              <a:rPr sz="4000" spc="-37">
                <a:solidFill>
                  <a:schemeClr val="tx1"/>
                </a:solidFill>
              </a:rPr>
              <a:t> </a:t>
            </a:r>
            <a:r>
              <a:rPr lang="en-US" sz="4000" b="1">
                <a:solidFill>
                  <a:schemeClr val="tx1"/>
                </a:solidFill>
                <a:cs typeface="Myriad Pro"/>
              </a:rPr>
              <a:t>RCT </a:t>
            </a:r>
            <a:r>
              <a:rPr sz="4000" spc="-23">
                <a:solidFill>
                  <a:schemeClr val="tx1"/>
                </a:solidFill>
              </a:rPr>
              <a:t>STUDY:</a:t>
            </a:r>
            <a:r>
              <a:rPr sz="4000" spc="-37">
                <a:solidFill>
                  <a:schemeClr val="tx1"/>
                </a:solidFill>
              </a:rPr>
              <a:t> </a:t>
            </a:r>
            <a:r>
              <a:rPr lang="en-US" sz="4000" spc="-5">
                <a:solidFill>
                  <a:schemeClr val="tx1"/>
                </a:solidFill>
              </a:rPr>
              <a:t>CLINICALLY-DRIVEN TARGET LESION REVASCULARIZATION</a:t>
            </a:r>
            <a:endParaRPr sz="4000" spc="-5">
              <a:solidFill>
                <a:schemeClr val="tx1"/>
              </a:solidFill>
            </a:endParaRPr>
          </a:p>
        </p:txBody>
      </p:sp>
      <p:pic>
        <p:nvPicPr>
          <p:cNvPr id="8" name="Picture 7" descr="Diagram&#10;&#10;Description automatically generated">
            <a:extLst>
              <a:ext uri="{FF2B5EF4-FFF2-40B4-BE49-F238E27FC236}">
                <a16:creationId xmlns:a16="http://schemas.microsoft.com/office/drawing/2014/main" id="{D7C1BF5B-0006-455E-91F0-8FFBD400CC6B}"/>
              </a:ext>
            </a:extLst>
          </p:cNvPr>
          <p:cNvPicPr>
            <a:picLocks noChangeAspect="1"/>
          </p:cNvPicPr>
          <p:nvPr/>
        </p:nvPicPr>
        <p:blipFill>
          <a:blip r:embed="rId2"/>
          <a:stretch>
            <a:fillRect/>
          </a:stretch>
        </p:blipFill>
        <p:spPr>
          <a:xfrm>
            <a:off x="3915548" y="2288055"/>
            <a:ext cx="5491689" cy="2843549"/>
          </a:xfrm>
          <a:prstGeom prst="rect">
            <a:avLst/>
          </a:prstGeom>
        </p:spPr>
      </p:pic>
      <p:sp>
        <p:nvSpPr>
          <p:cNvPr id="7" name="TextBox 6">
            <a:extLst>
              <a:ext uri="{FF2B5EF4-FFF2-40B4-BE49-F238E27FC236}">
                <a16:creationId xmlns:a16="http://schemas.microsoft.com/office/drawing/2014/main" id="{3632C98C-6B73-410E-B473-37B88BDF32A7}"/>
              </a:ext>
            </a:extLst>
          </p:cNvPr>
          <p:cNvSpPr txBox="1"/>
          <p:nvPr/>
        </p:nvSpPr>
        <p:spPr>
          <a:xfrm>
            <a:off x="10446009" y="6597492"/>
            <a:ext cx="1745991" cy="246221"/>
          </a:xfrm>
          <a:prstGeom prst="rect">
            <a:avLst/>
          </a:prstGeom>
          <a:noFill/>
        </p:spPr>
        <p:txBody>
          <a:bodyPr wrap="none" rtlCol="0">
            <a:spAutoFit/>
          </a:bodyPr>
          <a:lstStyle/>
          <a:p>
            <a:pPr algn="just"/>
            <a:r>
              <a:rPr lang="en-GB" sz="1000"/>
              <a:t>Data on file at Veryan Medical</a:t>
            </a:r>
          </a:p>
        </p:txBody>
      </p:sp>
    </p:spTree>
  </p:cSld>
  <p:clrMapOvr>
    <a:masterClrMapping/>
  </p:clrMapOvr>
  <mc:AlternateContent xmlns:mc="http://schemas.openxmlformats.org/markup-compatibility/2006" xmlns:p14="http://schemas.microsoft.com/office/powerpoint/2010/main">
    <mc:Choice Requires="p14">
      <p:transition spd="slow" p14:dur="2000" advTm="20115"/>
    </mc:Choice>
    <mc:Fallback xmlns="">
      <p:transition spd="slow" advTm="2011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0352" y="1655266"/>
            <a:ext cx="9348192" cy="3547467"/>
          </a:xfrm>
          <a:custGeom>
            <a:avLst/>
            <a:gdLst/>
            <a:ahLst/>
            <a:cxnLst/>
            <a:rect l="l" t="t" r="r" b="b"/>
            <a:pathLst>
              <a:path w="9971405" h="3783965">
                <a:moveTo>
                  <a:pt x="9818700" y="0"/>
                </a:moveTo>
                <a:lnTo>
                  <a:pt x="0" y="0"/>
                </a:lnTo>
                <a:lnTo>
                  <a:pt x="0" y="3631285"/>
                </a:lnTo>
                <a:lnTo>
                  <a:pt x="7769" y="3679458"/>
                </a:lnTo>
                <a:lnTo>
                  <a:pt x="29405" y="3721294"/>
                </a:lnTo>
                <a:lnTo>
                  <a:pt x="62396" y="3754283"/>
                </a:lnTo>
                <a:lnTo>
                  <a:pt x="104231" y="3775916"/>
                </a:lnTo>
                <a:lnTo>
                  <a:pt x="152400" y="3783685"/>
                </a:lnTo>
                <a:lnTo>
                  <a:pt x="9971100" y="3783685"/>
                </a:lnTo>
                <a:lnTo>
                  <a:pt x="9971100" y="152400"/>
                </a:lnTo>
                <a:lnTo>
                  <a:pt x="9963330" y="104231"/>
                </a:lnTo>
                <a:lnTo>
                  <a:pt x="9941694" y="62396"/>
                </a:lnTo>
                <a:lnTo>
                  <a:pt x="9908703" y="29405"/>
                </a:lnTo>
                <a:lnTo>
                  <a:pt x="9866868" y="7769"/>
                </a:lnTo>
                <a:lnTo>
                  <a:pt x="9818700" y="0"/>
                </a:lnTo>
                <a:close/>
              </a:path>
            </a:pathLst>
          </a:custGeom>
          <a:solidFill>
            <a:srgbClr val="B3BFE3"/>
          </a:solidFill>
        </p:spPr>
        <p:txBody>
          <a:bodyPr wrap="square" lIns="0" tIns="0" rIns="0" bIns="0" rtlCol="0"/>
          <a:lstStyle/>
          <a:p>
            <a:endParaRPr sz="1687"/>
          </a:p>
        </p:txBody>
      </p:sp>
      <p:sp>
        <p:nvSpPr>
          <p:cNvPr id="3" name="object 3"/>
          <p:cNvSpPr txBox="1"/>
          <p:nvPr/>
        </p:nvSpPr>
        <p:spPr>
          <a:xfrm>
            <a:off x="957045" y="2549898"/>
            <a:ext cx="2446734" cy="1657088"/>
          </a:xfrm>
          <a:prstGeom prst="rect">
            <a:avLst/>
          </a:prstGeom>
        </p:spPr>
        <p:txBody>
          <a:bodyPr vert="horz" wrap="square" lIns="0" tIns="40481" rIns="0" bIns="0" rtlCol="0">
            <a:spAutoFit/>
          </a:bodyPr>
          <a:lstStyle/>
          <a:p>
            <a:pPr marL="11906" marR="4763">
              <a:lnSpc>
                <a:spcPts val="2062"/>
              </a:lnSpc>
              <a:spcBef>
                <a:spcPts val="319"/>
              </a:spcBef>
            </a:pPr>
            <a:r>
              <a:rPr sz="2000" b="1" spc="14">
                <a:cs typeface="Myriad Pro"/>
              </a:rPr>
              <a:t>Kaplan Meier</a:t>
            </a:r>
            <a:r>
              <a:rPr sz="2000" b="1" spc="19">
                <a:cs typeface="Myriad Pro"/>
              </a:rPr>
              <a:t> </a:t>
            </a:r>
            <a:r>
              <a:rPr sz="2000" b="1" spc="9">
                <a:cs typeface="Myriad Pro"/>
              </a:rPr>
              <a:t>Estimate </a:t>
            </a:r>
            <a:r>
              <a:rPr sz="2000" b="1" spc="-366">
                <a:cs typeface="Myriad Pro"/>
              </a:rPr>
              <a:t> </a:t>
            </a:r>
            <a:r>
              <a:rPr sz="2000" b="1" spc="9">
                <a:cs typeface="Myriad Pro"/>
              </a:rPr>
              <a:t>of</a:t>
            </a:r>
            <a:r>
              <a:rPr sz="2000" b="1" spc="28">
                <a:cs typeface="Myriad Pro"/>
              </a:rPr>
              <a:t> </a:t>
            </a:r>
            <a:r>
              <a:rPr sz="2000" b="1" spc="19">
                <a:cs typeface="Myriad Pro"/>
              </a:rPr>
              <a:t>Survival</a:t>
            </a:r>
            <a:r>
              <a:rPr sz="2000" b="1" spc="33">
                <a:cs typeface="Myriad Pro"/>
              </a:rPr>
              <a:t> </a:t>
            </a:r>
            <a:r>
              <a:rPr sz="2000" b="1" spc="14">
                <a:cs typeface="Myriad Pro"/>
              </a:rPr>
              <a:t>from </a:t>
            </a:r>
            <a:r>
              <a:rPr lang="en-GB" sz="2000" b="1" spc="19">
                <a:cs typeface="Myriad Pro"/>
              </a:rPr>
              <a:t>c</a:t>
            </a:r>
            <a:r>
              <a:rPr sz="2000" b="1" spc="14" err="1">
                <a:cs typeface="Myriad Pro"/>
              </a:rPr>
              <a:t>linically</a:t>
            </a:r>
            <a:r>
              <a:rPr sz="2000" b="1" spc="14">
                <a:cs typeface="Myriad Pro"/>
              </a:rPr>
              <a:t>-driven </a:t>
            </a:r>
            <a:r>
              <a:rPr sz="2000" b="1" spc="19">
                <a:cs typeface="Myriad Pro"/>
              </a:rPr>
              <a:t>TLR </a:t>
            </a:r>
            <a:r>
              <a:rPr sz="2000" b="1" spc="23">
                <a:cs typeface="Myriad Pro"/>
              </a:rPr>
              <a:t> </a:t>
            </a:r>
            <a:r>
              <a:rPr sz="2000" b="1" spc="14">
                <a:cs typeface="Myriad Pro"/>
              </a:rPr>
              <a:t>determined</a:t>
            </a:r>
            <a:r>
              <a:rPr sz="2000" b="1" spc="23">
                <a:cs typeface="Myriad Pro"/>
              </a:rPr>
              <a:t> </a:t>
            </a:r>
            <a:r>
              <a:rPr sz="2000" b="1" spc="14">
                <a:cs typeface="Myriad Pro"/>
              </a:rPr>
              <a:t>through </a:t>
            </a:r>
            <a:r>
              <a:rPr sz="2000" b="1" spc="19">
                <a:cs typeface="Myriad Pro"/>
              </a:rPr>
              <a:t> </a:t>
            </a:r>
            <a:r>
              <a:rPr sz="2000" b="1" spc="14">
                <a:cs typeface="Myriad Pro"/>
              </a:rPr>
              <a:t>Independent</a:t>
            </a:r>
            <a:r>
              <a:rPr sz="2000" b="1" spc="28">
                <a:cs typeface="Myriad Pro"/>
              </a:rPr>
              <a:t> </a:t>
            </a:r>
            <a:r>
              <a:rPr sz="2000" b="1">
                <a:cs typeface="Myriad Pro"/>
              </a:rPr>
              <a:t>Event </a:t>
            </a:r>
            <a:r>
              <a:rPr sz="2000" b="1" spc="5">
                <a:cs typeface="Myriad Pro"/>
              </a:rPr>
              <a:t> </a:t>
            </a:r>
            <a:r>
              <a:rPr sz="2000" b="1" spc="14">
                <a:cs typeface="Myriad Pro"/>
              </a:rPr>
              <a:t>Adjudication</a:t>
            </a:r>
            <a:endParaRPr sz="2000">
              <a:cs typeface="Myriad Pro"/>
            </a:endParaRPr>
          </a:p>
        </p:txBody>
      </p:sp>
      <p:sp>
        <p:nvSpPr>
          <p:cNvPr id="4" name="object 4"/>
          <p:cNvSpPr txBox="1">
            <a:spLocks noGrp="1"/>
          </p:cNvSpPr>
          <p:nvPr>
            <p:ph type="title" idx="4294967295"/>
          </p:nvPr>
        </p:nvSpPr>
        <p:spPr>
          <a:xfrm>
            <a:off x="530352" y="548640"/>
            <a:ext cx="10934700" cy="825707"/>
          </a:xfrm>
          <a:prstGeom prst="rect">
            <a:avLst/>
          </a:prstGeom>
        </p:spPr>
        <p:txBody>
          <a:bodyPr vert="horz" wrap="square" lIns="0" tIns="11906" rIns="0" bIns="0" rtlCol="0" anchor="ctr">
            <a:spAutoFit/>
          </a:bodyPr>
          <a:lstStyle/>
          <a:p>
            <a:pPr marL="11906">
              <a:spcBef>
                <a:spcPts val="94"/>
              </a:spcBef>
            </a:pPr>
            <a:r>
              <a:rPr sz="4000" b="1">
                <a:solidFill>
                  <a:schemeClr val="tx1"/>
                </a:solidFill>
                <a:cs typeface="Myriad Pro"/>
              </a:rPr>
              <a:t>MIMICS </a:t>
            </a:r>
            <a:r>
              <a:rPr lang="en-US" sz="4000" b="1">
                <a:solidFill>
                  <a:schemeClr val="tx1"/>
                </a:solidFill>
                <a:cs typeface="Myriad Pro"/>
              </a:rPr>
              <a:t>RCT </a:t>
            </a:r>
            <a:r>
              <a:rPr sz="4000">
                <a:solidFill>
                  <a:schemeClr val="tx1"/>
                </a:solidFill>
              </a:rPr>
              <a:t>STU</a:t>
            </a:r>
            <a:r>
              <a:rPr sz="4000" spc="-65">
                <a:solidFill>
                  <a:schemeClr val="tx1"/>
                </a:solidFill>
              </a:rPr>
              <a:t>D</a:t>
            </a:r>
            <a:r>
              <a:rPr sz="4000" spc="-75">
                <a:solidFill>
                  <a:schemeClr val="tx1"/>
                </a:solidFill>
              </a:rPr>
              <a:t>Y</a:t>
            </a:r>
            <a:r>
              <a:rPr sz="4000">
                <a:solidFill>
                  <a:schemeClr val="tx1"/>
                </a:solidFill>
              </a:rPr>
              <a:t>:</a:t>
            </a:r>
            <a:r>
              <a:rPr sz="4000" spc="112">
                <a:solidFill>
                  <a:schemeClr val="tx1"/>
                </a:solidFill>
              </a:rPr>
              <a:t> </a:t>
            </a:r>
            <a:r>
              <a:rPr lang="en-US" sz="4000" spc="-33">
                <a:solidFill>
                  <a:schemeClr val="tx1"/>
                </a:solidFill>
              </a:rPr>
              <a:t>LONG TERM TLR BENEFIT</a:t>
            </a:r>
            <a:endParaRPr sz="4000" spc="-5">
              <a:solidFill>
                <a:schemeClr val="tx1"/>
              </a:solidFill>
            </a:endParaRPr>
          </a:p>
          <a:p>
            <a:pPr marL="11906">
              <a:spcBef>
                <a:spcPts val="19"/>
              </a:spcBef>
            </a:pPr>
            <a:r>
              <a:rPr sz="1875" spc="98">
                <a:solidFill>
                  <a:schemeClr val="tx1"/>
                </a:solidFill>
              </a:rPr>
              <a:t>12-Month</a:t>
            </a:r>
            <a:r>
              <a:rPr sz="1875" spc="214">
                <a:solidFill>
                  <a:schemeClr val="tx1"/>
                </a:solidFill>
              </a:rPr>
              <a:t> </a:t>
            </a:r>
            <a:r>
              <a:rPr sz="1875" spc="98">
                <a:solidFill>
                  <a:schemeClr val="tx1"/>
                </a:solidFill>
              </a:rPr>
              <a:t>Landmark</a:t>
            </a:r>
            <a:r>
              <a:rPr sz="1875" spc="220">
                <a:solidFill>
                  <a:schemeClr val="tx1"/>
                </a:solidFill>
              </a:rPr>
              <a:t> </a:t>
            </a:r>
            <a:r>
              <a:rPr sz="1875" spc="94">
                <a:solidFill>
                  <a:schemeClr val="tx1"/>
                </a:solidFill>
              </a:rPr>
              <a:t>Analysis</a:t>
            </a:r>
            <a:endParaRPr sz="1875">
              <a:solidFill>
                <a:schemeClr val="tx1"/>
              </a:solidFill>
            </a:endParaRPr>
          </a:p>
        </p:txBody>
      </p:sp>
      <p:sp>
        <p:nvSpPr>
          <p:cNvPr id="6" name="object 6"/>
          <p:cNvSpPr/>
          <p:nvPr/>
        </p:nvSpPr>
        <p:spPr>
          <a:xfrm>
            <a:off x="3647928" y="1859755"/>
            <a:ext cx="5986463" cy="3138488"/>
          </a:xfrm>
          <a:custGeom>
            <a:avLst/>
            <a:gdLst/>
            <a:ahLst/>
            <a:cxnLst/>
            <a:rect l="l" t="t" r="r" b="b"/>
            <a:pathLst>
              <a:path w="6385559" h="3347720">
                <a:moveTo>
                  <a:pt x="6385420" y="76200"/>
                </a:moveTo>
                <a:lnTo>
                  <a:pt x="6379438" y="46558"/>
                </a:lnTo>
                <a:lnTo>
                  <a:pt x="6363106" y="22326"/>
                </a:lnTo>
                <a:lnTo>
                  <a:pt x="6338887" y="5981"/>
                </a:lnTo>
                <a:lnTo>
                  <a:pt x="6309220" y="12"/>
                </a:lnTo>
                <a:lnTo>
                  <a:pt x="76200" y="0"/>
                </a:lnTo>
                <a:lnTo>
                  <a:pt x="46545" y="5981"/>
                </a:lnTo>
                <a:lnTo>
                  <a:pt x="22326" y="22326"/>
                </a:lnTo>
                <a:lnTo>
                  <a:pt x="5994" y="46545"/>
                </a:lnTo>
                <a:lnTo>
                  <a:pt x="0" y="76200"/>
                </a:lnTo>
                <a:lnTo>
                  <a:pt x="0" y="3267672"/>
                </a:lnTo>
                <a:lnTo>
                  <a:pt x="0" y="3271266"/>
                </a:lnTo>
                <a:lnTo>
                  <a:pt x="5994" y="3300933"/>
                </a:lnTo>
                <a:lnTo>
                  <a:pt x="22326" y="3325152"/>
                </a:lnTo>
                <a:lnTo>
                  <a:pt x="46545" y="3341484"/>
                </a:lnTo>
                <a:lnTo>
                  <a:pt x="76200" y="3347466"/>
                </a:lnTo>
                <a:lnTo>
                  <a:pt x="6309220" y="3347466"/>
                </a:lnTo>
                <a:lnTo>
                  <a:pt x="6338887" y="3341484"/>
                </a:lnTo>
                <a:lnTo>
                  <a:pt x="6363106" y="3325152"/>
                </a:lnTo>
                <a:lnTo>
                  <a:pt x="6379438" y="3300933"/>
                </a:lnTo>
                <a:lnTo>
                  <a:pt x="6385420" y="3271266"/>
                </a:lnTo>
                <a:lnTo>
                  <a:pt x="6385420" y="3267672"/>
                </a:lnTo>
                <a:lnTo>
                  <a:pt x="6385420" y="76212"/>
                </a:lnTo>
                <a:close/>
              </a:path>
            </a:pathLst>
          </a:custGeom>
          <a:solidFill>
            <a:srgbClr val="FFFFFF"/>
          </a:solidFill>
        </p:spPr>
        <p:txBody>
          <a:bodyPr wrap="square" lIns="0" tIns="0" rIns="0" bIns="0" rtlCol="0"/>
          <a:lstStyle/>
          <a:p>
            <a:endParaRPr sz="1687"/>
          </a:p>
        </p:txBody>
      </p:sp>
      <p:pic>
        <p:nvPicPr>
          <p:cNvPr id="9" name="Picture 8" descr="Table&#10;&#10;Description automatically generated with medium confidence">
            <a:extLst>
              <a:ext uri="{FF2B5EF4-FFF2-40B4-BE49-F238E27FC236}">
                <a16:creationId xmlns:a16="http://schemas.microsoft.com/office/drawing/2014/main" id="{8B759954-CF28-4460-AD1D-227DC7DC3464}"/>
              </a:ext>
            </a:extLst>
          </p:cNvPr>
          <p:cNvPicPr>
            <a:picLocks noChangeAspect="1"/>
          </p:cNvPicPr>
          <p:nvPr/>
        </p:nvPicPr>
        <p:blipFill>
          <a:blip r:embed="rId2"/>
          <a:stretch>
            <a:fillRect/>
          </a:stretch>
        </p:blipFill>
        <p:spPr>
          <a:xfrm>
            <a:off x="3891057" y="2006297"/>
            <a:ext cx="5500207" cy="2845404"/>
          </a:xfrm>
          <a:prstGeom prst="rect">
            <a:avLst/>
          </a:prstGeom>
        </p:spPr>
      </p:pic>
      <p:sp>
        <p:nvSpPr>
          <p:cNvPr id="7" name="TextBox 6">
            <a:extLst>
              <a:ext uri="{FF2B5EF4-FFF2-40B4-BE49-F238E27FC236}">
                <a16:creationId xmlns:a16="http://schemas.microsoft.com/office/drawing/2014/main" id="{34B2B65D-0084-4859-A86F-400FB62B78ED}"/>
              </a:ext>
            </a:extLst>
          </p:cNvPr>
          <p:cNvSpPr txBox="1"/>
          <p:nvPr/>
        </p:nvSpPr>
        <p:spPr>
          <a:xfrm>
            <a:off x="10446009" y="6597492"/>
            <a:ext cx="1745991" cy="246221"/>
          </a:xfrm>
          <a:prstGeom prst="rect">
            <a:avLst/>
          </a:prstGeom>
          <a:noFill/>
        </p:spPr>
        <p:txBody>
          <a:bodyPr wrap="none" rtlCol="0">
            <a:spAutoFit/>
          </a:bodyPr>
          <a:lstStyle/>
          <a:p>
            <a:pPr algn="just"/>
            <a:r>
              <a:rPr lang="en-GB" sz="1000"/>
              <a:t>Data on file at Veryan Medical</a:t>
            </a:r>
          </a:p>
        </p:txBody>
      </p:sp>
    </p:spTree>
  </p:cSld>
  <p:clrMapOvr>
    <a:masterClrMapping/>
  </p:clrMapOvr>
  <mc:AlternateContent xmlns:mc="http://schemas.openxmlformats.org/markup-compatibility/2006" xmlns:p14="http://schemas.microsoft.com/office/powerpoint/2010/main">
    <mc:Choice Requires="p14">
      <p:transition spd="slow" p14:dur="2000" advTm="56056"/>
    </mc:Choice>
    <mc:Fallback xmlns="">
      <p:transition spd="slow" advTm="5605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530352" y="548640"/>
            <a:ext cx="10934700" cy="566020"/>
          </a:xfrm>
          <a:prstGeom prst="rect">
            <a:avLst/>
          </a:prstGeom>
        </p:spPr>
        <p:txBody>
          <a:bodyPr vert="horz" wrap="square" lIns="0" tIns="11906" rIns="0" bIns="0" rtlCol="0" anchor="ctr">
            <a:spAutoFit/>
          </a:bodyPr>
          <a:lstStyle/>
          <a:p>
            <a:pPr marL="35720">
              <a:spcBef>
                <a:spcPts val="94"/>
              </a:spcBef>
            </a:pPr>
            <a:r>
              <a:rPr sz="4000" b="1">
                <a:solidFill>
                  <a:schemeClr val="tx1"/>
                </a:solidFill>
                <a:cs typeface="Myriad Pro"/>
              </a:rPr>
              <a:t>TLR:</a:t>
            </a:r>
            <a:r>
              <a:rPr sz="4000" spc="14">
                <a:solidFill>
                  <a:schemeClr val="tx1"/>
                </a:solidFill>
              </a:rPr>
              <a:t> </a:t>
            </a:r>
            <a:r>
              <a:rPr sz="4000" spc="-5">
                <a:solidFill>
                  <a:schemeClr val="tx1"/>
                </a:solidFill>
              </a:rPr>
              <a:t>Contemporary</a:t>
            </a:r>
            <a:r>
              <a:rPr sz="4000" spc="14">
                <a:solidFill>
                  <a:schemeClr val="tx1"/>
                </a:solidFill>
              </a:rPr>
              <a:t> </a:t>
            </a:r>
            <a:r>
              <a:rPr sz="4000" spc="-5">
                <a:solidFill>
                  <a:schemeClr val="tx1"/>
                </a:solidFill>
              </a:rPr>
              <a:t>Comparisons</a:t>
            </a:r>
            <a:endParaRPr sz="2400" baseline="30000">
              <a:solidFill>
                <a:schemeClr val="tx1"/>
              </a:solidFill>
            </a:endParaRPr>
          </a:p>
        </p:txBody>
      </p:sp>
      <p:sp>
        <p:nvSpPr>
          <p:cNvPr id="4" name="object 4"/>
          <p:cNvSpPr/>
          <p:nvPr/>
        </p:nvSpPr>
        <p:spPr>
          <a:xfrm>
            <a:off x="530352" y="1253928"/>
            <a:ext cx="10667298" cy="4154868"/>
          </a:xfrm>
          <a:custGeom>
            <a:avLst/>
            <a:gdLst/>
            <a:ahLst/>
            <a:cxnLst/>
            <a:rect l="l" t="t" r="r" b="b"/>
            <a:pathLst>
              <a:path w="9971405" h="3870959">
                <a:moveTo>
                  <a:pt x="9818700" y="0"/>
                </a:moveTo>
                <a:lnTo>
                  <a:pt x="0" y="0"/>
                </a:lnTo>
                <a:lnTo>
                  <a:pt x="0" y="3717950"/>
                </a:lnTo>
                <a:lnTo>
                  <a:pt x="7769" y="3766118"/>
                </a:lnTo>
                <a:lnTo>
                  <a:pt x="29405" y="3807953"/>
                </a:lnTo>
                <a:lnTo>
                  <a:pt x="62396" y="3840944"/>
                </a:lnTo>
                <a:lnTo>
                  <a:pt x="104231" y="3862580"/>
                </a:lnTo>
                <a:lnTo>
                  <a:pt x="152400" y="3870350"/>
                </a:lnTo>
                <a:lnTo>
                  <a:pt x="9971100" y="3870350"/>
                </a:lnTo>
                <a:lnTo>
                  <a:pt x="9971100" y="152400"/>
                </a:lnTo>
                <a:lnTo>
                  <a:pt x="9963330" y="104231"/>
                </a:lnTo>
                <a:lnTo>
                  <a:pt x="9941694" y="62396"/>
                </a:lnTo>
                <a:lnTo>
                  <a:pt x="9908703" y="29405"/>
                </a:lnTo>
                <a:lnTo>
                  <a:pt x="9866868" y="7769"/>
                </a:lnTo>
                <a:lnTo>
                  <a:pt x="9818700" y="0"/>
                </a:lnTo>
                <a:close/>
              </a:path>
            </a:pathLst>
          </a:custGeom>
          <a:solidFill>
            <a:srgbClr val="B3BFE3"/>
          </a:solidFill>
        </p:spPr>
        <p:txBody>
          <a:bodyPr wrap="square" lIns="0" tIns="0" rIns="0" bIns="0" rtlCol="0"/>
          <a:lstStyle/>
          <a:p>
            <a:endParaRPr sz="1687"/>
          </a:p>
        </p:txBody>
      </p:sp>
      <p:sp>
        <p:nvSpPr>
          <p:cNvPr id="8" name="object 8"/>
          <p:cNvSpPr txBox="1"/>
          <p:nvPr/>
        </p:nvSpPr>
        <p:spPr>
          <a:xfrm>
            <a:off x="804160" y="1338799"/>
            <a:ext cx="4883547" cy="319799"/>
          </a:xfrm>
          <a:prstGeom prst="rect">
            <a:avLst/>
          </a:prstGeom>
        </p:spPr>
        <p:txBody>
          <a:bodyPr vert="horz" wrap="square" lIns="0" tIns="11906" rIns="0" bIns="0" rtlCol="0">
            <a:spAutoFit/>
          </a:bodyPr>
          <a:lstStyle/>
          <a:p>
            <a:pPr marL="11906">
              <a:spcBef>
                <a:spcPts val="94"/>
              </a:spcBef>
            </a:pPr>
            <a:r>
              <a:rPr sz="2000" b="1" spc="-9">
                <a:cs typeface="Myriad Pro"/>
              </a:rPr>
              <a:t>Freedom</a:t>
            </a:r>
            <a:r>
              <a:rPr sz="2000" b="1" spc="-14">
                <a:cs typeface="Myriad Pro"/>
              </a:rPr>
              <a:t> </a:t>
            </a:r>
            <a:r>
              <a:rPr sz="2000" b="1" spc="-5">
                <a:cs typeface="Myriad Pro"/>
              </a:rPr>
              <a:t>from</a:t>
            </a:r>
            <a:r>
              <a:rPr sz="2000" b="1" spc="-9">
                <a:cs typeface="Myriad Pro"/>
              </a:rPr>
              <a:t> CDTLR </a:t>
            </a:r>
            <a:r>
              <a:rPr sz="2000" b="1">
                <a:cs typeface="Myriad Pro"/>
              </a:rPr>
              <a:t>(KM</a:t>
            </a:r>
            <a:r>
              <a:rPr sz="2000" b="1" spc="-14">
                <a:cs typeface="Myriad Pro"/>
              </a:rPr>
              <a:t> </a:t>
            </a:r>
            <a:r>
              <a:rPr sz="2000" b="1">
                <a:cs typeface="Myriad Pro"/>
              </a:rPr>
              <a:t>Survival</a:t>
            </a:r>
            <a:r>
              <a:rPr sz="2000" b="1" spc="-9">
                <a:cs typeface="Myriad Pro"/>
              </a:rPr>
              <a:t> </a:t>
            </a:r>
            <a:r>
              <a:rPr sz="2000" b="1" spc="-5">
                <a:cs typeface="Myriad Pro"/>
              </a:rPr>
              <a:t>Estimates)</a:t>
            </a:r>
            <a:endParaRPr sz="2000">
              <a:cs typeface="Myriad Pro"/>
            </a:endParaRPr>
          </a:p>
        </p:txBody>
      </p:sp>
      <p:sp>
        <p:nvSpPr>
          <p:cNvPr id="9" name="object 9"/>
          <p:cNvSpPr txBox="1"/>
          <p:nvPr/>
        </p:nvSpPr>
        <p:spPr>
          <a:xfrm>
            <a:off x="5864001" y="1335347"/>
            <a:ext cx="5138850" cy="319799"/>
          </a:xfrm>
          <a:prstGeom prst="rect">
            <a:avLst/>
          </a:prstGeom>
        </p:spPr>
        <p:txBody>
          <a:bodyPr vert="horz" wrap="square" lIns="0" tIns="11906" rIns="0" bIns="0" rtlCol="0">
            <a:spAutoFit/>
          </a:bodyPr>
          <a:lstStyle/>
          <a:p>
            <a:pPr marL="11906">
              <a:spcBef>
                <a:spcPts val="94"/>
              </a:spcBef>
            </a:pPr>
            <a:r>
              <a:rPr sz="2000" b="1" spc="-5">
                <a:cs typeface="Myriad Pro"/>
              </a:rPr>
              <a:t>Change</a:t>
            </a:r>
            <a:r>
              <a:rPr sz="2000" b="1" spc="-14">
                <a:cs typeface="Myriad Pro"/>
              </a:rPr>
              <a:t> </a:t>
            </a:r>
            <a:r>
              <a:rPr sz="2000" b="1">
                <a:cs typeface="Myriad Pro"/>
              </a:rPr>
              <a:t>in</a:t>
            </a:r>
            <a:r>
              <a:rPr sz="2000" b="1" spc="-9">
                <a:cs typeface="Myriad Pro"/>
              </a:rPr>
              <a:t> CDTLR</a:t>
            </a:r>
            <a:r>
              <a:rPr sz="2000" b="1" spc="-14">
                <a:cs typeface="Myriad Pro"/>
              </a:rPr>
              <a:t> </a:t>
            </a:r>
            <a:r>
              <a:rPr sz="2000" b="1" spc="-5">
                <a:cs typeface="Myriad Pro"/>
              </a:rPr>
              <a:t>from</a:t>
            </a:r>
            <a:r>
              <a:rPr sz="2000" b="1" spc="-9">
                <a:cs typeface="Myriad Pro"/>
              </a:rPr>
              <a:t> </a:t>
            </a:r>
            <a:r>
              <a:rPr sz="2000" b="1">
                <a:cs typeface="Myriad Pro"/>
              </a:rPr>
              <a:t>12</a:t>
            </a:r>
            <a:r>
              <a:rPr sz="2000" b="1" spc="-9">
                <a:cs typeface="Myriad Pro"/>
              </a:rPr>
              <a:t> </a:t>
            </a:r>
            <a:r>
              <a:rPr sz="2000" b="1" spc="-5">
                <a:cs typeface="Myriad Pro"/>
              </a:rPr>
              <a:t>to</a:t>
            </a:r>
            <a:r>
              <a:rPr sz="2000" b="1" spc="-14">
                <a:cs typeface="Myriad Pro"/>
              </a:rPr>
              <a:t> </a:t>
            </a:r>
            <a:r>
              <a:rPr sz="2000" b="1">
                <a:cs typeface="Myriad Pro"/>
              </a:rPr>
              <a:t>24</a:t>
            </a:r>
            <a:r>
              <a:rPr sz="2000" b="1" spc="-9">
                <a:cs typeface="Myriad Pro"/>
              </a:rPr>
              <a:t> </a:t>
            </a:r>
            <a:r>
              <a:rPr sz="2000" b="1" spc="-5">
                <a:cs typeface="Myriad Pro"/>
              </a:rPr>
              <a:t>months</a:t>
            </a:r>
            <a:endParaRPr sz="2000">
              <a:cs typeface="Myriad Pro"/>
            </a:endParaRPr>
          </a:p>
        </p:txBody>
      </p:sp>
      <p:sp>
        <p:nvSpPr>
          <p:cNvPr id="10" name="object 10"/>
          <p:cNvSpPr txBox="1"/>
          <p:nvPr/>
        </p:nvSpPr>
        <p:spPr>
          <a:xfrm>
            <a:off x="117502" y="5828343"/>
            <a:ext cx="5834062" cy="948176"/>
          </a:xfrm>
          <a:prstGeom prst="rect">
            <a:avLst/>
          </a:prstGeom>
        </p:spPr>
        <p:txBody>
          <a:bodyPr vert="horz" wrap="square" lIns="0" tIns="11906" rIns="0" bIns="0" rtlCol="0">
            <a:spAutoFit/>
          </a:bodyPr>
          <a:lstStyle/>
          <a:p>
            <a:pPr marL="11906" marR="4763" algn="just">
              <a:spcBef>
                <a:spcPts val="94"/>
              </a:spcBef>
            </a:pPr>
            <a:r>
              <a:rPr sz="1000">
                <a:cs typeface="Myriad Pro"/>
              </a:rPr>
              <a:t>1</a:t>
            </a:r>
            <a:r>
              <a:rPr lang="en-GB" sz="1000">
                <a:cs typeface="Myriad Pro"/>
              </a:rPr>
              <a:t>. </a:t>
            </a:r>
            <a:r>
              <a:rPr lang="en-GB" sz="1000" spc="-5">
                <a:cs typeface="Myriad Pro"/>
              </a:rPr>
              <a:t>Covidien </a:t>
            </a:r>
            <a:r>
              <a:rPr lang="en-GB" sz="1000" spc="-5" err="1">
                <a:cs typeface="Myriad Pro"/>
              </a:rPr>
              <a:t>EverFlex</a:t>
            </a:r>
            <a:r>
              <a:rPr lang="en-GB" sz="1000" spc="-5">
                <a:cs typeface="Myriad Pro"/>
              </a:rPr>
              <a:t> Stent: </a:t>
            </a:r>
            <a:r>
              <a:rPr lang="en-GB" sz="1000">
                <a:cs typeface="Myriad Pro"/>
              </a:rPr>
              <a:t>DURABILITY II </a:t>
            </a:r>
            <a:r>
              <a:rPr lang="en-GB" sz="1000" spc="-9">
                <a:cs typeface="Myriad Pro"/>
              </a:rPr>
              <a:t>Study, </a:t>
            </a:r>
            <a:r>
              <a:rPr lang="en-GB" sz="1000">
                <a:cs typeface="Myriad Pro"/>
              </a:rPr>
              <a:t>K Rocha-Singh, </a:t>
            </a:r>
            <a:r>
              <a:rPr lang="en-GB" sz="1000" spc="-9">
                <a:cs typeface="Myriad Pro"/>
              </a:rPr>
              <a:t>VIVA </a:t>
            </a:r>
            <a:r>
              <a:rPr lang="en-GB" sz="1000">
                <a:cs typeface="Myriad Pro"/>
              </a:rPr>
              <a:t>2013 </a:t>
            </a:r>
            <a:endParaRPr lang="en-GB" sz="1000" spc="-122">
              <a:cs typeface="Myriad Pro"/>
            </a:endParaRPr>
          </a:p>
          <a:p>
            <a:pPr marL="11906" marR="4763" algn="just">
              <a:spcBef>
                <a:spcPts val="94"/>
              </a:spcBef>
            </a:pPr>
            <a:r>
              <a:rPr sz="1000">
                <a:cs typeface="Myriad Pro"/>
              </a:rPr>
              <a:t>2</a:t>
            </a:r>
            <a:r>
              <a:rPr lang="en-GB" sz="1000" spc="-5">
                <a:cs typeface="Myriad Pro"/>
              </a:rPr>
              <a:t>. </a:t>
            </a:r>
            <a:r>
              <a:rPr sz="1000" spc="-5">
                <a:cs typeface="Myriad Pro"/>
              </a:rPr>
              <a:t>Bard</a:t>
            </a:r>
            <a:r>
              <a:rPr sz="1000">
                <a:cs typeface="Myriad Pro"/>
              </a:rPr>
              <a:t> </a:t>
            </a:r>
            <a:r>
              <a:rPr sz="1000" spc="-5">
                <a:cs typeface="Myriad Pro"/>
              </a:rPr>
              <a:t>LifeStent;</a:t>
            </a:r>
            <a:r>
              <a:rPr sz="1000">
                <a:cs typeface="Myriad Pro"/>
              </a:rPr>
              <a:t> RESILIENT </a:t>
            </a:r>
            <a:r>
              <a:rPr sz="1000" spc="-9">
                <a:cs typeface="Myriad Pro"/>
              </a:rPr>
              <a:t>Study,</a:t>
            </a:r>
            <a:r>
              <a:rPr sz="1000">
                <a:cs typeface="Myriad Pro"/>
              </a:rPr>
              <a:t> </a:t>
            </a:r>
            <a:r>
              <a:rPr sz="1000" spc="-5">
                <a:cs typeface="Myriad Pro"/>
              </a:rPr>
              <a:t>J.</a:t>
            </a:r>
            <a:r>
              <a:rPr sz="1000">
                <a:cs typeface="Myriad Pro"/>
              </a:rPr>
              <a:t> Mustapha, LINC 2012</a:t>
            </a:r>
          </a:p>
          <a:p>
            <a:pPr marL="11906" marR="607823" algn="just"/>
            <a:r>
              <a:rPr sz="1000">
                <a:cs typeface="Myriad Pro"/>
              </a:rPr>
              <a:t>3</a:t>
            </a:r>
            <a:r>
              <a:rPr lang="en-GB" sz="1000">
                <a:cs typeface="Myriad Pro"/>
              </a:rPr>
              <a:t>. </a:t>
            </a:r>
            <a:r>
              <a:rPr lang="en-US" sz="1000" spc="-5">
                <a:cs typeface="Myriad Pro"/>
              </a:rPr>
              <a:t>Cordis</a:t>
            </a:r>
            <a:r>
              <a:rPr lang="en-US" sz="1000" spc="5">
                <a:cs typeface="Myriad Pro"/>
              </a:rPr>
              <a:t> </a:t>
            </a:r>
            <a:r>
              <a:rPr lang="en-US" sz="1000" spc="-5">
                <a:cs typeface="Myriad Pro"/>
              </a:rPr>
              <a:t>SMART</a:t>
            </a:r>
            <a:r>
              <a:rPr lang="en-US" sz="1000" spc="5">
                <a:cs typeface="Myriad Pro"/>
              </a:rPr>
              <a:t> </a:t>
            </a:r>
            <a:r>
              <a:rPr lang="en-US" sz="1000" spc="-5">
                <a:cs typeface="Myriad Pro"/>
              </a:rPr>
              <a:t>Stent;</a:t>
            </a:r>
            <a:r>
              <a:rPr lang="en-US" sz="1000">
                <a:cs typeface="Myriad Pro"/>
              </a:rPr>
              <a:t> STROLL</a:t>
            </a:r>
            <a:r>
              <a:rPr lang="en-US" sz="1000" spc="5">
                <a:cs typeface="Myriad Pro"/>
              </a:rPr>
              <a:t> </a:t>
            </a:r>
            <a:r>
              <a:rPr lang="en-US" sz="1000" spc="-9">
                <a:cs typeface="Myriad Pro"/>
              </a:rPr>
              <a:t>Study,</a:t>
            </a:r>
            <a:r>
              <a:rPr lang="en-US" sz="1000" spc="5">
                <a:cs typeface="Myriad Pro"/>
              </a:rPr>
              <a:t> </a:t>
            </a:r>
            <a:r>
              <a:rPr lang="en-US" sz="1000" spc="-5">
                <a:cs typeface="Myriad Pro"/>
              </a:rPr>
              <a:t>1-year:</a:t>
            </a:r>
            <a:r>
              <a:rPr lang="en-US" sz="1000" spc="5">
                <a:cs typeface="Myriad Pro"/>
              </a:rPr>
              <a:t> </a:t>
            </a:r>
            <a:r>
              <a:rPr lang="en-US" sz="1000">
                <a:cs typeface="Myriad Pro"/>
              </a:rPr>
              <a:t>G. </a:t>
            </a:r>
            <a:r>
              <a:rPr lang="en-US" sz="1000" spc="-5">
                <a:cs typeface="Myriad Pro"/>
              </a:rPr>
              <a:t>Ansel,</a:t>
            </a:r>
            <a:r>
              <a:rPr lang="en-US" sz="1000" spc="5">
                <a:cs typeface="Myriad Pro"/>
              </a:rPr>
              <a:t> </a:t>
            </a:r>
            <a:r>
              <a:rPr lang="en-US" sz="1000">
                <a:cs typeface="Myriad Pro"/>
              </a:rPr>
              <a:t>LINC</a:t>
            </a:r>
            <a:r>
              <a:rPr lang="en-US" sz="1000" spc="5">
                <a:cs typeface="Myriad Pro"/>
              </a:rPr>
              <a:t> </a:t>
            </a:r>
            <a:r>
              <a:rPr lang="en-US" sz="1000">
                <a:cs typeface="Myriad Pro"/>
              </a:rPr>
              <a:t>2013; </a:t>
            </a:r>
            <a:r>
              <a:rPr lang="en-US" sz="1000" spc="-5">
                <a:cs typeface="Myriad Pro"/>
              </a:rPr>
              <a:t>2-year:;</a:t>
            </a:r>
            <a:r>
              <a:rPr lang="en-US" sz="1000" spc="-23">
                <a:cs typeface="Myriad Pro"/>
              </a:rPr>
              <a:t> </a:t>
            </a:r>
            <a:r>
              <a:rPr lang="en-US" sz="1000" spc="-19">
                <a:cs typeface="Myriad Pro"/>
              </a:rPr>
              <a:t>W.</a:t>
            </a:r>
            <a:r>
              <a:rPr lang="en-US" sz="1000" spc="5">
                <a:cs typeface="Myriad Pro"/>
              </a:rPr>
              <a:t> </a:t>
            </a:r>
            <a:r>
              <a:rPr lang="en-US" sz="1000" spc="-5">
                <a:cs typeface="Myriad Pro"/>
              </a:rPr>
              <a:t>Gray</a:t>
            </a:r>
            <a:r>
              <a:rPr lang="en-US" sz="1000">
                <a:cs typeface="Myriad Pro"/>
              </a:rPr>
              <a:t> ISET</a:t>
            </a:r>
            <a:r>
              <a:rPr lang="en-US" sz="1000" spc="5">
                <a:cs typeface="Myriad Pro"/>
              </a:rPr>
              <a:t> </a:t>
            </a:r>
            <a:r>
              <a:rPr lang="en-US" sz="1000">
                <a:cs typeface="Myriad Pro"/>
              </a:rPr>
              <a:t>2013</a:t>
            </a:r>
            <a:endParaRPr lang="en-GB" sz="1000">
              <a:cs typeface="Myriad Pro"/>
            </a:endParaRPr>
          </a:p>
          <a:p>
            <a:pPr marL="11906" marR="607823" algn="just"/>
            <a:r>
              <a:rPr sz="1000">
                <a:cs typeface="Myriad Pro"/>
              </a:rPr>
              <a:t>4</a:t>
            </a:r>
            <a:r>
              <a:rPr lang="en-GB" sz="1000">
                <a:cs typeface="Myriad Pro"/>
              </a:rPr>
              <a:t>.</a:t>
            </a:r>
            <a:r>
              <a:rPr sz="1000">
                <a:cs typeface="Myriad Pro"/>
              </a:rPr>
              <a:t> </a:t>
            </a:r>
            <a:r>
              <a:rPr sz="1000" spc="-5">
                <a:cs typeface="Myriad Pro"/>
              </a:rPr>
              <a:t>Abbott</a:t>
            </a:r>
            <a:r>
              <a:rPr sz="1000">
                <a:cs typeface="Myriad Pro"/>
              </a:rPr>
              <a:t> </a:t>
            </a:r>
            <a:r>
              <a:rPr sz="1000" spc="-5">
                <a:cs typeface="Myriad Pro"/>
              </a:rPr>
              <a:t>Supera</a:t>
            </a:r>
            <a:r>
              <a:rPr sz="1000">
                <a:cs typeface="Myriad Pro"/>
              </a:rPr>
              <a:t> </a:t>
            </a:r>
            <a:r>
              <a:rPr sz="1000" spc="-5">
                <a:cs typeface="Myriad Pro"/>
              </a:rPr>
              <a:t>Stent:</a:t>
            </a:r>
            <a:r>
              <a:rPr sz="1000">
                <a:cs typeface="Myriad Pro"/>
              </a:rPr>
              <a:t> SUPERB</a:t>
            </a:r>
            <a:r>
              <a:rPr sz="1000" spc="5">
                <a:cs typeface="Myriad Pro"/>
              </a:rPr>
              <a:t> </a:t>
            </a:r>
            <a:r>
              <a:rPr sz="1000" spc="-9">
                <a:cs typeface="Myriad Pro"/>
              </a:rPr>
              <a:t>Study,</a:t>
            </a:r>
            <a:r>
              <a:rPr sz="1000">
                <a:cs typeface="Myriad Pro"/>
              </a:rPr>
              <a:t> </a:t>
            </a:r>
            <a:r>
              <a:rPr sz="1000" spc="5">
                <a:cs typeface="Myriad Pro"/>
              </a:rPr>
              <a:t>K.</a:t>
            </a:r>
            <a:r>
              <a:rPr sz="1000">
                <a:cs typeface="Myriad Pro"/>
              </a:rPr>
              <a:t> </a:t>
            </a:r>
            <a:r>
              <a:rPr sz="1000" spc="-5">
                <a:cs typeface="Myriad Pro"/>
              </a:rPr>
              <a:t>Rosenfield,</a:t>
            </a:r>
            <a:r>
              <a:rPr sz="1000">
                <a:cs typeface="Myriad Pro"/>
              </a:rPr>
              <a:t> LINC 2014</a:t>
            </a:r>
          </a:p>
          <a:p>
            <a:pPr marL="72034" indent="-60722" algn="just">
              <a:buAutoNum type="arabicPlain" startAt="5"/>
              <a:tabLst>
                <a:tab pos="72629" algn="l"/>
              </a:tabLst>
            </a:pPr>
            <a:r>
              <a:rPr lang="en-GB" sz="1000" spc="-5">
                <a:cs typeface="Myriad Pro"/>
              </a:rPr>
              <a:t>. </a:t>
            </a:r>
            <a:r>
              <a:rPr sz="1000" spc="-5">
                <a:cs typeface="Myriad Pro"/>
              </a:rPr>
              <a:t>Cook</a:t>
            </a:r>
            <a:r>
              <a:rPr sz="1000">
                <a:cs typeface="Myriad Pro"/>
              </a:rPr>
              <a:t> </a:t>
            </a:r>
            <a:r>
              <a:rPr sz="1000" spc="-5">
                <a:cs typeface="Myriad Pro"/>
              </a:rPr>
              <a:t>Zilver</a:t>
            </a:r>
            <a:r>
              <a:rPr sz="1000">
                <a:cs typeface="Myriad Pro"/>
              </a:rPr>
              <a:t> </a:t>
            </a:r>
            <a:r>
              <a:rPr sz="1000" spc="5">
                <a:cs typeface="Myriad Pro"/>
              </a:rPr>
              <a:t>PTX</a:t>
            </a:r>
            <a:r>
              <a:rPr sz="1000">
                <a:cs typeface="Myriad Pro"/>
              </a:rPr>
              <a:t> </a:t>
            </a:r>
            <a:r>
              <a:rPr sz="1000" spc="-5">
                <a:cs typeface="Myriad Pro"/>
              </a:rPr>
              <a:t>Stent:</a:t>
            </a:r>
            <a:r>
              <a:rPr sz="1000">
                <a:cs typeface="Myriad Pro"/>
              </a:rPr>
              <a:t> </a:t>
            </a:r>
            <a:r>
              <a:rPr sz="1000" spc="-9">
                <a:cs typeface="Myriad Pro"/>
              </a:rPr>
              <a:t>ZILVER</a:t>
            </a:r>
            <a:r>
              <a:rPr sz="1000">
                <a:cs typeface="Myriad Pro"/>
              </a:rPr>
              <a:t> </a:t>
            </a:r>
            <a:r>
              <a:rPr sz="1000" spc="5">
                <a:cs typeface="Myriad Pro"/>
              </a:rPr>
              <a:t>PTX</a:t>
            </a:r>
            <a:r>
              <a:rPr sz="1000">
                <a:cs typeface="Myriad Pro"/>
              </a:rPr>
              <a:t> </a:t>
            </a:r>
            <a:r>
              <a:rPr sz="1000" spc="-9">
                <a:cs typeface="Myriad Pro"/>
              </a:rPr>
              <a:t>Study,</a:t>
            </a:r>
            <a:r>
              <a:rPr sz="1000">
                <a:cs typeface="Myriad Pro"/>
              </a:rPr>
              <a:t> M </a:t>
            </a:r>
            <a:r>
              <a:rPr sz="1000" spc="-5">
                <a:cs typeface="Myriad Pro"/>
              </a:rPr>
              <a:t>Dake,</a:t>
            </a:r>
            <a:r>
              <a:rPr sz="1000">
                <a:cs typeface="Myriad Pro"/>
              </a:rPr>
              <a:t> LINC 2012</a:t>
            </a:r>
          </a:p>
          <a:p>
            <a:pPr marL="72034" indent="-60722" algn="just">
              <a:buAutoNum type="arabicPlain" startAt="5"/>
              <a:tabLst>
                <a:tab pos="72629" algn="l"/>
              </a:tabLst>
            </a:pPr>
            <a:r>
              <a:rPr lang="en-GB" sz="1000" spc="-9">
                <a:cs typeface="Myriad Pro"/>
              </a:rPr>
              <a:t>. </a:t>
            </a:r>
            <a:r>
              <a:rPr sz="1000" spc="-9">
                <a:cs typeface="Myriad Pro"/>
              </a:rPr>
              <a:t>Z</a:t>
            </a:r>
            <a:r>
              <a:rPr sz="1000">
                <a:cs typeface="Myriad Pro"/>
              </a:rPr>
              <a:t>eller</a:t>
            </a:r>
            <a:r>
              <a:rPr sz="1000" spc="-28">
                <a:cs typeface="Myriad Pro"/>
              </a:rPr>
              <a:t> </a:t>
            </a:r>
            <a:r>
              <a:rPr sz="1000">
                <a:cs typeface="Myriad Pro"/>
              </a:rPr>
              <a:t>T et al; </a:t>
            </a:r>
            <a:r>
              <a:rPr sz="1000" spc="-5">
                <a:cs typeface="Myriad Pro"/>
              </a:rPr>
              <a:t>C</a:t>
            </a:r>
            <a:r>
              <a:rPr sz="1000">
                <a:cs typeface="Myriad Pro"/>
              </a:rPr>
              <a:t>i</a:t>
            </a:r>
            <a:r>
              <a:rPr sz="1000" spc="-9">
                <a:cs typeface="Myriad Pro"/>
              </a:rPr>
              <a:t>r</a:t>
            </a:r>
            <a:r>
              <a:rPr sz="1000">
                <a:cs typeface="Myriad Pro"/>
              </a:rPr>
              <a:t>c </a:t>
            </a:r>
            <a:r>
              <a:rPr sz="1000" spc="-5">
                <a:cs typeface="Myriad Pro"/>
              </a:rPr>
              <a:t>C</a:t>
            </a:r>
            <a:r>
              <a:rPr sz="1000">
                <a:cs typeface="Myriad Pro"/>
              </a:rPr>
              <a:t>a</a:t>
            </a:r>
            <a:r>
              <a:rPr sz="1000" spc="-9">
                <a:cs typeface="Myriad Pro"/>
              </a:rPr>
              <a:t>r</a:t>
            </a:r>
            <a:r>
              <a:rPr sz="1000">
                <a:cs typeface="Myriad Pro"/>
              </a:rPr>
              <a:t>di</a:t>
            </a:r>
            <a:r>
              <a:rPr sz="1000" spc="-5">
                <a:cs typeface="Myriad Pro"/>
              </a:rPr>
              <a:t>ov</a:t>
            </a:r>
            <a:r>
              <a:rPr sz="1000">
                <a:cs typeface="Myriad Pro"/>
              </a:rPr>
              <a:t>asc </a:t>
            </a:r>
            <a:r>
              <a:rPr sz="1000" spc="5">
                <a:cs typeface="Myriad Pro"/>
              </a:rPr>
              <a:t>I</a:t>
            </a:r>
            <a:r>
              <a:rPr sz="1000" spc="-5">
                <a:cs typeface="Myriad Pro"/>
              </a:rPr>
              <a:t>nt</a:t>
            </a:r>
            <a:r>
              <a:rPr sz="1000">
                <a:cs typeface="Myriad Pro"/>
              </a:rPr>
              <a:t>e</a:t>
            </a:r>
            <a:r>
              <a:rPr sz="1000" spc="14">
                <a:cs typeface="Myriad Pro"/>
              </a:rPr>
              <a:t>r</a:t>
            </a:r>
            <a:r>
              <a:rPr sz="1000" spc="-28">
                <a:cs typeface="Myriad Pro"/>
              </a:rPr>
              <a:t>v</a:t>
            </a:r>
            <a:r>
              <a:rPr sz="1000">
                <a:cs typeface="Myriad Pro"/>
              </a:rPr>
              <a:t>. 2016;9:e002930. DOI: 10.1161</a:t>
            </a:r>
          </a:p>
        </p:txBody>
      </p:sp>
      <p:pic>
        <p:nvPicPr>
          <p:cNvPr id="15" name="Picture 14">
            <a:extLst>
              <a:ext uri="{FF2B5EF4-FFF2-40B4-BE49-F238E27FC236}">
                <a16:creationId xmlns:a16="http://schemas.microsoft.com/office/drawing/2014/main" id="{B0C8ABC7-E81D-4D99-9415-9A19AFB9C623}"/>
              </a:ext>
            </a:extLst>
          </p:cNvPr>
          <p:cNvPicPr>
            <a:picLocks noChangeAspect="1"/>
          </p:cNvPicPr>
          <p:nvPr/>
        </p:nvPicPr>
        <p:blipFill>
          <a:blip r:embed="rId2"/>
          <a:stretch>
            <a:fillRect/>
          </a:stretch>
        </p:blipFill>
        <p:spPr>
          <a:xfrm>
            <a:off x="5797326" y="1830020"/>
            <a:ext cx="4942544" cy="3416170"/>
          </a:xfrm>
          <a:prstGeom prst="rect">
            <a:avLst/>
          </a:prstGeom>
        </p:spPr>
      </p:pic>
      <p:sp>
        <p:nvSpPr>
          <p:cNvPr id="11" name="object 11"/>
          <p:cNvSpPr txBox="1"/>
          <p:nvPr/>
        </p:nvSpPr>
        <p:spPr>
          <a:xfrm>
            <a:off x="5918227" y="1991031"/>
            <a:ext cx="66675" cy="112947"/>
          </a:xfrm>
          <a:prstGeom prst="rect">
            <a:avLst/>
          </a:prstGeom>
        </p:spPr>
        <p:txBody>
          <a:bodyPr vert="horz" wrap="square" lIns="0" tIns="11906" rIns="0" bIns="0" rtlCol="0">
            <a:spAutoFit/>
          </a:bodyPr>
          <a:lstStyle/>
          <a:p>
            <a:pPr marL="11906">
              <a:spcBef>
                <a:spcPts val="94"/>
              </a:spcBef>
            </a:pPr>
            <a:r>
              <a:rPr sz="656">
                <a:solidFill>
                  <a:srgbClr val="BE1621"/>
                </a:solidFill>
                <a:latin typeface="Myriad Pro"/>
                <a:cs typeface="Myriad Pro"/>
              </a:rPr>
              <a:t>6</a:t>
            </a:r>
            <a:endParaRPr sz="656">
              <a:latin typeface="Myriad Pro"/>
              <a:cs typeface="Myriad Pro"/>
            </a:endParaRPr>
          </a:p>
        </p:txBody>
      </p:sp>
      <p:pic>
        <p:nvPicPr>
          <p:cNvPr id="13" name="Picture 12" descr="Chart, line chart&#10;&#10;Description automatically generated">
            <a:extLst>
              <a:ext uri="{FF2B5EF4-FFF2-40B4-BE49-F238E27FC236}">
                <a16:creationId xmlns:a16="http://schemas.microsoft.com/office/drawing/2014/main" id="{DEAFF936-1AF7-447E-BED3-005875A128A0}"/>
              </a:ext>
            </a:extLst>
          </p:cNvPr>
          <p:cNvPicPr>
            <a:picLocks noChangeAspect="1"/>
          </p:cNvPicPr>
          <p:nvPr/>
        </p:nvPicPr>
        <p:blipFill>
          <a:blip r:embed="rId3"/>
          <a:stretch>
            <a:fillRect/>
          </a:stretch>
        </p:blipFill>
        <p:spPr>
          <a:xfrm>
            <a:off x="692568" y="1830020"/>
            <a:ext cx="4883547" cy="3375393"/>
          </a:xfrm>
          <a:prstGeom prst="rect">
            <a:avLst/>
          </a:prstGeom>
        </p:spPr>
      </p:pic>
      <p:sp>
        <p:nvSpPr>
          <p:cNvPr id="3" name="TextBox 2">
            <a:extLst>
              <a:ext uri="{FF2B5EF4-FFF2-40B4-BE49-F238E27FC236}">
                <a16:creationId xmlns:a16="http://schemas.microsoft.com/office/drawing/2014/main" id="{513C20E9-AAB1-4C24-AA39-BF84FF40FFCF}"/>
              </a:ext>
            </a:extLst>
          </p:cNvPr>
          <p:cNvSpPr txBox="1"/>
          <p:nvPr/>
        </p:nvSpPr>
        <p:spPr>
          <a:xfrm>
            <a:off x="6458848" y="4999969"/>
            <a:ext cx="4010025" cy="246221"/>
          </a:xfrm>
          <a:prstGeom prst="rect">
            <a:avLst/>
          </a:prstGeom>
          <a:noFill/>
        </p:spPr>
        <p:txBody>
          <a:bodyPr wrap="square" rtlCol="0">
            <a:spAutoFit/>
          </a:bodyPr>
          <a:lstStyle/>
          <a:p>
            <a:r>
              <a:rPr lang="en-GB" sz="1000"/>
              <a:t>1.                 2.                3.                 4.                 5.                             6.     </a:t>
            </a:r>
          </a:p>
        </p:txBody>
      </p:sp>
    </p:spTree>
  </p:cSld>
  <p:clrMapOvr>
    <a:masterClrMapping/>
  </p:clrMapOvr>
  <mc:AlternateContent xmlns:mc="http://schemas.openxmlformats.org/markup-compatibility/2006" xmlns:p14="http://schemas.microsoft.com/office/powerpoint/2010/main">
    <mc:Choice Requires="p14">
      <p:transition spd="slow" p14:dur="2000" advTm="36078"/>
    </mc:Choice>
    <mc:Fallback xmlns="">
      <p:transition spd="slow" advTm="36078"/>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83882" y="1186729"/>
            <a:ext cx="9641943" cy="5037454"/>
          </a:xfrm>
          <a:custGeom>
            <a:avLst/>
            <a:gdLst/>
            <a:ahLst/>
            <a:cxnLst/>
            <a:rect l="l" t="t" r="r" b="b"/>
            <a:pathLst>
              <a:path w="7199630" h="3517900">
                <a:moveTo>
                  <a:pt x="7046607" y="0"/>
                </a:moveTo>
                <a:lnTo>
                  <a:pt x="0" y="0"/>
                </a:lnTo>
                <a:lnTo>
                  <a:pt x="0" y="3365500"/>
                </a:lnTo>
                <a:lnTo>
                  <a:pt x="7769" y="3413668"/>
                </a:lnTo>
                <a:lnTo>
                  <a:pt x="29405" y="3455503"/>
                </a:lnTo>
                <a:lnTo>
                  <a:pt x="62396" y="3488494"/>
                </a:lnTo>
                <a:lnTo>
                  <a:pt x="104231" y="3510130"/>
                </a:lnTo>
                <a:lnTo>
                  <a:pt x="152400" y="3517900"/>
                </a:lnTo>
                <a:lnTo>
                  <a:pt x="7199007" y="3517900"/>
                </a:lnTo>
                <a:lnTo>
                  <a:pt x="7199007" y="152400"/>
                </a:lnTo>
                <a:lnTo>
                  <a:pt x="7191237" y="104231"/>
                </a:lnTo>
                <a:lnTo>
                  <a:pt x="7169601" y="62396"/>
                </a:lnTo>
                <a:lnTo>
                  <a:pt x="7136610" y="29405"/>
                </a:lnTo>
                <a:lnTo>
                  <a:pt x="7094775" y="7769"/>
                </a:lnTo>
                <a:lnTo>
                  <a:pt x="7046607" y="0"/>
                </a:lnTo>
                <a:close/>
              </a:path>
            </a:pathLst>
          </a:custGeom>
          <a:solidFill>
            <a:srgbClr val="397CC9"/>
          </a:solidFill>
        </p:spPr>
        <p:txBody>
          <a:bodyPr wrap="square" lIns="0" tIns="0" rIns="0" bIns="0" rtlCol="0"/>
          <a:lstStyle/>
          <a:p>
            <a:endParaRPr sz="1687"/>
          </a:p>
        </p:txBody>
      </p:sp>
      <p:sp>
        <p:nvSpPr>
          <p:cNvPr id="3" name="object 3"/>
          <p:cNvSpPr txBox="1">
            <a:spLocks noGrp="1"/>
          </p:cNvSpPr>
          <p:nvPr>
            <p:ph type="title" idx="4294967295"/>
          </p:nvPr>
        </p:nvSpPr>
        <p:spPr>
          <a:xfrm>
            <a:off x="530352" y="548640"/>
            <a:ext cx="10934700" cy="566020"/>
          </a:xfrm>
          <a:prstGeom prst="rect">
            <a:avLst/>
          </a:prstGeom>
        </p:spPr>
        <p:txBody>
          <a:bodyPr vert="horz" wrap="square" lIns="0" tIns="11906" rIns="0" bIns="0" rtlCol="0" anchor="ctr">
            <a:spAutoFit/>
          </a:bodyPr>
          <a:lstStyle/>
          <a:p>
            <a:pPr marL="11906">
              <a:spcBef>
                <a:spcPts val="94"/>
              </a:spcBef>
            </a:pPr>
            <a:r>
              <a:rPr lang="en-GB" sz="4000" b="1">
                <a:solidFill>
                  <a:schemeClr val="tx1"/>
                </a:solidFill>
                <a:cs typeface="Myriad Pro"/>
              </a:rPr>
              <a:t>MIMICS</a:t>
            </a:r>
            <a:r>
              <a:rPr lang="en-GB" sz="4000" spc="-37">
                <a:solidFill>
                  <a:schemeClr val="tx1"/>
                </a:solidFill>
              </a:rPr>
              <a:t> </a:t>
            </a:r>
            <a:r>
              <a:rPr lang="en-GB" sz="4000" b="1">
                <a:solidFill>
                  <a:schemeClr val="tx1"/>
                </a:solidFill>
                <a:cs typeface="Myriad Pro"/>
              </a:rPr>
              <a:t>RCT </a:t>
            </a:r>
            <a:r>
              <a:rPr lang="en-GB" sz="4000" spc="-23">
                <a:solidFill>
                  <a:schemeClr val="tx1"/>
                </a:solidFill>
              </a:rPr>
              <a:t>STUDY: </a:t>
            </a:r>
            <a:r>
              <a:rPr sz="4000" spc="164">
                <a:solidFill>
                  <a:schemeClr val="tx1"/>
                </a:solidFill>
              </a:rPr>
              <a:t>CONCLUSIONS</a:t>
            </a:r>
          </a:p>
        </p:txBody>
      </p:sp>
      <p:sp>
        <p:nvSpPr>
          <p:cNvPr id="4" name="object 4"/>
          <p:cNvSpPr txBox="1"/>
          <p:nvPr/>
        </p:nvSpPr>
        <p:spPr>
          <a:xfrm>
            <a:off x="945790" y="1401923"/>
            <a:ext cx="9199430" cy="4436310"/>
          </a:xfrm>
          <a:prstGeom prst="rect">
            <a:avLst/>
          </a:prstGeom>
        </p:spPr>
        <p:txBody>
          <a:bodyPr vert="horz" wrap="square" lIns="0" tIns="11906" rIns="0" bIns="0" rtlCol="0">
            <a:spAutoFit/>
          </a:bodyPr>
          <a:lstStyle/>
          <a:p>
            <a:pPr marL="18455" marR="42863" indent="-7144">
              <a:spcBef>
                <a:spcPts val="94"/>
              </a:spcBef>
            </a:pPr>
            <a:r>
              <a:rPr lang="en-US" sz="2400" b="1" i="0">
                <a:solidFill>
                  <a:schemeClr val="bg1"/>
                </a:solidFill>
                <a:effectLst/>
              </a:rPr>
              <a:t>MIMICS-RCT</a:t>
            </a:r>
            <a:r>
              <a:rPr lang="en-US" sz="2400" b="0" i="0">
                <a:solidFill>
                  <a:schemeClr val="bg1"/>
                </a:solidFill>
                <a:effectLst/>
              </a:rPr>
              <a:t> </a:t>
            </a:r>
            <a:r>
              <a:rPr lang="en-GB" sz="2400">
                <a:solidFill>
                  <a:schemeClr val="bg1"/>
                </a:solidFill>
                <a:ea typeface="ＭＳ Ｐゴシック" pitchFamily="34" charset="-128"/>
                <a:cs typeface="Calibri Light"/>
              </a:rPr>
              <a:t>Provided the first clinical proof supporting the durable outcome benefit arising from the BioMimics 3D stent compared to a straight nitinol stent</a:t>
            </a:r>
          </a:p>
          <a:p>
            <a:pPr marL="18455" marR="42863" indent="-7144">
              <a:spcBef>
                <a:spcPts val="94"/>
              </a:spcBef>
            </a:pPr>
            <a:endParaRPr lang="en-GB" sz="2400">
              <a:solidFill>
                <a:schemeClr val="bg1"/>
              </a:solidFill>
              <a:ea typeface="ＭＳ Ｐゴシック" pitchFamily="34" charset="-128"/>
              <a:cs typeface="Calibri Light"/>
            </a:endParaRPr>
          </a:p>
          <a:p>
            <a:pPr marL="354211" marR="42863" indent="-342900">
              <a:spcBef>
                <a:spcPts val="94"/>
              </a:spcBef>
              <a:buFont typeface="Arial" panose="020B0604020202020204" pitchFamily="34" charset="0"/>
              <a:buChar char="•"/>
            </a:pPr>
            <a:r>
              <a:rPr lang="en-US" sz="2000" b="1" i="0">
                <a:solidFill>
                  <a:schemeClr val="bg1"/>
                </a:solidFill>
                <a:effectLst/>
              </a:rPr>
              <a:t>Freedom from loss of Primary Patency at 2 years </a:t>
            </a:r>
            <a:endParaRPr lang="en-US" sz="2000">
              <a:solidFill>
                <a:schemeClr val="bg1"/>
              </a:solidFill>
            </a:endParaRPr>
          </a:p>
          <a:p>
            <a:pPr marL="811411" marR="42863" lvl="1" indent="-342900">
              <a:spcBef>
                <a:spcPts val="94"/>
              </a:spcBef>
              <a:buFont typeface="Courier New" panose="02070309020205020404" pitchFamily="49" charset="0"/>
              <a:buChar char="o"/>
            </a:pPr>
            <a:r>
              <a:rPr lang="en-US" sz="2000" b="0" i="0">
                <a:solidFill>
                  <a:schemeClr val="bg1"/>
                </a:solidFill>
                <a:effectLst/>
              </a:rPr>
              <a:t>72% for BioMimics 3D vs 55% for straight control stents (P=0.05). </a:t>
            </a:r>
          </a:p>
          <a:p>
            <a:pPr marL="354211" marR="42863" indent="-342900">
              <a:spcBef>
                <a:spcPts val="94"/>
              </a:spcBef>
              <a:buFont typeface="Arial" panose="020B0604020202020204" pitchFamily="34" charset="0"/>
              <a:buChar char="•"/>
            </a:pPr>
            <a:r>
              <a:rPr lang="en-US" sz="2000" b="1" i="0">
                <a:solidFill>
                  <a:schemeClr val="bg1"/>
                </a:solidFill>
                <a:effectLst/>
              </a:rPr>
              <a:t>Freedom from CDTLR </a:t>
            </a:r>
            <a:endParaRPr lang="en-US" sz="2000">
              <a:solidFill>
                <a:schemeClr val="bg1"/>
              </a:solidFill>
            </a:endParaRPr>
          </a:p>
          <a:p>
            <a:pPr marL="811411" marR="42863" lvl="1" indent="-342900">
              <a:spcBef>
                <a:spcPts val="94"/>
              </a:spcBef>
              <a:buFont typeface="Courier New" panose="02070309020205020404" pitchFamily="49" charset="0"/>
              <a:buChar char="o"/>
            </a:pPr>
            <a:r>
              <a:rPr lang="en-US" sz="2000" b="0" i="0">
                <a:solidFill>
                  <a:schemeClr val="bg1"/>
                </a:solidFill>
                <a:effectLst/>
              </a:rPr>
              <a:t>91% for BioMimics 3D maintained out to 2 years.</a:t>
            </a:r>
          </a:p>
          <a:p>
            <a:pPr marL="354211" marR="42863" indent="-342900">
              <a:spcBef>
                <a:spcPts val="94"/>
              </a:spcBef>
              <a:buFont typeface="Arial" panose="020B0604020202020204" pitchFamily="34" charset="0"/>
              <a:buChar char="•"/>
            </a:pPr>
            <a:r>
              <a:rPr lang="en-US" sz="2000" b="1" i="0">
                <a:solidFill>
                  <a:schemeClr val="bg1"/>
                </a:solidFill>
                <a:effectLst/>
              </a:rPr>
              <a:t>Core lab X-ray imaging review confirmed 0% stent fractures at 2 years</a:t>
            </a:r>
            <a:r>
              <a:rPr lang="en-US" sz="2000" b="0" i="0">
                <a:solidFill>
                  <a:schemeClr val="bg1"/>
                </a:solidFill>
                <a:effectLst/>
              </a:rPr>
              <a:t>.</a:t>
            </a:r>
          </a:p>
          <a:p>
            <a:pPr marL="354211" marR="42863" indent="-342900">
              <a:spcBef>
                <a:spcPts val="94"/>
              </a:spcBef>
              <a:buFont typeface="Arial" panose="020B0604020202020204" pitchFamily="34" charset="0"/>
              <a:buChar char="•"/>
            </a:pPr>
            <a:r>
              <a:rPr lang="en-US" sz="2000" b="1" i="0">
                <a:solidFill>
                  <a:schemeClr val="bg1"/>
                </a:solidFill>
                <a:effectLst/>
              </a:rPr>
              <a:t>Improvement in Rutherford Category</a:t>
            </a:r>
          </a:p>
          <a:p>
            <a:pPr marL="811411" marR="42863" lvl="1" indent="-342900">
              <a:spcBef>
                <a:spcPts val="94"/>
              </a:spcBef>
              <a:buFont typeface="Courier New" panose="02070309020205020404" pitchFamily="49" charset="0"/>
              <a:buChar char="o"/>
            </a:pPr>
            <a:r>
              <a:rPr lang="en-US" sz="2000" b="0" i="0">
                <a:solidFill>
                  <a:schemeClr val="bg1"/>
                </a:solidFill>
                <a:effectLst/>
              </a:rPr>
              <a:t>88% of patients treated with BioMimics 3D experienced an improvement of one or more Rutherford category at 2 years vs baseline.</a:t>
            </a:r>
            <a:endParaRPr lang="en-GB" sz="2000">
              <a:solidFill>
                <a:schemeClr val="bg1"/>
              </a:solidFill>
            </a:endParaRPr>
          </a:p>
          <a:p>
            <a:pPr marL="18455" marR="42863" indent="-7144">
              <a:spcBef>
                <a:spcPts val="94"/>
              </a:spcBef>
            </a:pPr>
            <a:endParaRPr sz="2400">
              <a:cs typeface="Myriad Pro Light"/>
            </a:endParaRPr>
          </a:p>
        </p:txBody>
      </p:sp>
      <p:sp>
        <p:nvSpPr>
          <p:cNvPr id="5" name="TextBox 4">
            <a:extLst>
              <a:ext uri="{FF2B5EF4-FFF2-40B4-BE49-F238E27FC236}">
                <a16:creationId xmlns:a16="http://schemas.microsoft.com/office/drawing/2014/main" id="{213AEB82-DE43-4CB0-877B-CE136B3AA9F7}"/>
              </a:ext>
            </a:extLst>
          </p:cNvPr>
          <p:cNvSpPr txBox="1"/>
          <p:nvPr/>
        </p:nvSpPr>
        <p:spPr>
          <a:xfrm>
            <a:off x="10446009" y="6597492"/>
            <a:ext cx="1745991" cy="246221"/>
          </a:xfrm>
          <a:prstGeom prst="rect">
            <a:avLst/>
          </a:prstGeom>
          <a:noFill/>
        </p:spPr>
        <p:txBody>
          <a:bodyPr wrap="none" rtlCol="0">
            <a:spAutoFit/>
          </a:bodyPr>
          <a:lstStyle/>
          <a:p>
            <a:pPr algn="just"/>
            <a:r>
              <a:rPr lang="en-GB" sz="1000"/>
              <a:t>Data on file at Veryan Medical</a:t>
            </a:r>
          </a:p>
        </p:txBody>
      </p:sp>
    </p:spTree>
    <p:extLst>
      <p:ext uri="{BB962C8B-B14F-4D97-AF65-F5344CB8AC3E}">
        <p14:creationId xmlns:p14="http://schemas.microsoft.com/office/powerpoint/2010/main" val="889478967"/>
      </p:ext>
    </p:extLst>
  </p:cSld>
  <p:clrMapOvr>
    <a:masterClrMapping/>
  </p:clrMapOvr>
  <mc:AlternateContent xmlns:mc="http://schemas.openxmlformats.org/markup-compatibility/2006" xmlns:p14="http://schemas.microsoft.com/office/powerpoint/2010/main">
    <mc:Choice Requires="p14">
      <p:transition spd="slow" p14:dur="2000" advTm="43848"/>
    </mc:Choice>
    <mc:Fallback xmlns="">
      <p:transition spd="slow" advTm="43848"/>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2651197" y="1623723"/>
            <a:ext cx="7804006" cy="2003425"/>
          </a:xfrm>
          <a:prstGeom prst="rect">
            <a:avLst/>
          </a:prstGeom>
        </p:spPr>
        <p:txBody>
          <a:bodyPr vert="horz" wrap="square" lIns="0" tIns="125015" rIns="0" bIns="0" rtlCol="0" anchor="t" anchorCtr="0">
            <a:noAutofit/>
          </a:bodyPr>
          <a:lstStyle/>
          <a:p>
            <a:pPr marL="11906">
              <a:spcBef>
                <a:spcPts val="984"/>
              </a:spcBef>
            </a:pPr>
            <a:r>
              <a:rPr sz="4000" b="1">
                <a:solidFill>
                  <a:schemeClr val="tx1"/>
                </a:solidFill>
              </a:rPr>
              <a:t>MIMICS</a:t>
            </a:r>
            <a:r>
              <a:rPr sz="4000" b="1" spc="-94">
                <a:solidFill>
                  <a:schemeClr val="tx1"/>
                </a:solidFill>
              </a:rPr>
              <a:t> </a:t>
            </a:r>
            <a:r>
              <a:rPr sz="4000" b="1" i="1">
                <a:solidFill>
                  <a:schemeClr val="tx1"/>
                </a:solidFill>
              </a:rPr>
              <a:t>2</a:t>
            </a:r>
            <a:endParaRPr sz="4000" b="1">
              <a:solidFill>
                <a:schemeClr val="tx1"/>
              </a:solidFill>
            </a:endParaRPr>
          </a:p>
          <a:p>
            <a:pPr marL="11906" marR="4763">
              <a:spcBef>
                <a:spcPts val="628"/>
              </a:spcBef>
            </a:pPr>
            <a:r>
              <a:rPr lang="en-US" sz="4000">
                <a:solidFill>
                  <a:schemeClr val="tx1"/>
                </a:solidFill>
                <a:cs typeface="Myriad Pro Light"/>
              </a:rPr>
              <a:t>Prospective,</a:t>
            </a:r>
            <a:r>
              <a:rPr sz="4000" spc="94">
                <a:solidFill>
                  <a:schemeClr val="tx1"/>
                </a:solidFill>
                <a:cs typeface="Myriad Pro Light"/>
              </a:rPr>
              <a:t> </a:t>
            </a:r>
            <a:r>
              <a:rPr sz="4000" spc="33">
                <a:solidFill>
                  <a:schemeClr val="tx1"/>
                </a:solidFill>
                <a:cs typeface="Myriad Pro Light"/>
              </a:rPr>
              <a:t>Multi-Center</a:t>
            </a:r>
            <a:r>
              <a:rPr sz="4000" spc="94">
                <a:solidFill>
                  <a:schemeClr val="tx1"/>
                </a:solidFill>
                <a:cs typeface="Myriad Pro Light"/>
              </a:rPr>
              <a:t> </a:t>
            </a:r>
            <a:r>
              <a:rPr sz="4000" spc="33">
                <a:solidFill>
                  <a:schemeClr val="tx1"/>
                </a:solidFill>
                <a:cs typeface="Myriad Pro Light"/>
              </a:rPr>
              <a:t>International</a:t>
            </a:r>
            <a:r>
              <a:rPr sz="4000" spc="117">
                <a:solidFill>
                  <a:schemeClr val="tx1"/>
                </a:solidFill>
                <a:cs typeface="Myriad Pro Light"/>
              </a:rPr>
              <a:t> </a:t>
            </a:r>
            <a:r>
              <a:rPr sz="4000" spc="56">
                <a:solidFill>
                  <a:schemeClr val="tx1"/>
                </a:solidFill>
                <a:cs typeface="Myriad Pro Light"/>
              </a:rPr>
              <a:t>IDE</a:t>
            </a:r>
            <a:r>
              <a:rPr sz="4000" spc="117">
                <a:solidFill>
                  <a:schemeClr val="tx1"/>
                </a:solidFill>
                <a:cs typeface="Myriad Pro Light"/>
              </a:rPr>
              <a:t> </a:t>
            </a:r>
            <a:r>
              <a:rPr sz="4000" spc="37">
                <a:solidFill>
                  <a:schemeClr val="tx1"/>
                </a:solidFill>
                <a:cs typeface="Myriad Pro Light"/>
              </a:rPr>
              <a:t>Study </a:t>
            </a:r>
            <a:r>
              <a:rPr sz="4000" spc="-450">
                <a:solidFill>
                  <a:schemeClr val="tx1"/>
                </a:solidFill>
                <a:cs typeface="Myriad Pro Light"/>
              </a:rPr>
              <a:t> </a:t>
            </a:r>
            <a:br>
              <a:rPr lang="en-US" sz="4000" spc="-450">
                <a:solidFill>
                  <a:schemeClr val="tx1"/>
                </a:solidFill>
                <a:cs typeface="Myriad Pro Light"/>
              </a:rPr>
            </a:br>
            <a:br>
              <a:rPr lang="en-US" sz="4000" spc="-450">
                <a:solidFill>
                  <a:schemeClr val="tx1"/>
                </a:solidFill>
                <a:cs typeface="Myriad Pro Light"/>
              </a:rPr>
            </a:br>
            <a:r>
              <a:rPr sz="4000" spc="33">
                <a:solidFill>
                  <a:schemeClr val="tx1"/>
                </a:solidFill>
                <a:cs typeface="Myriad Pro Light"/>
              </a:rPr>
              <a:t>Presentation</a:t>
            </a:r>
            <a:r>
              <a:rPr sz="4000" spc="84">
                <a:solidFill>
                  <a:schemeClr val="tx1"/>
                </a:solidFill>
                <a:cs typeface="Myriad Pro Light"/>
              </a:rPr>
              <a:t> </a:t>
            </a:r>
            <a:r>
              <a:rPr sz="4000" spc="19">
                <a:solidFill>
                  <a:schemeClr val="tx1"/>
                </a:solidFill>
                <a:cs typeface="Myriad Pro Light"/>
              </a:rPr>
              <a:t>of</a:t>
            </a:r>
            <a:r>
              <a:rPr sz="4000" spc="84">
                <a:solidFill>
                  <a:schemeClr val="tx1"/>
                </a:solidFill>
                <a:cs typeface="Myriad Pro Light"/>
              </a:rPr>
              <a:t> </a:t>
            </a:r>
            <a:r>
              <a:rPr lang="en-US" sz="4000" b="1">
                <a:solidFill>
                  <a:schemeClr val="tx1"/>
                </a:solidFill>
                <a:cs typeface="Myriad Pro Light"/>
              </a:rPr>
              <a:t>3-year</a:t>
            </a:r>
            <a:r>
              <a:rPr sz="4000" spc="89">
                <a:solidFill>
                  <a:schemeClr val="tx1"/>
                </a:solidFill>
                <a:cs typeface="Myriad Pro Light"/>
              </a:rPr>
              <a:t> </a:t>
            </a:r>
            <a:r>
              <a:rPr sz="4000" spc="37">
                <a:solidFill>
                  <a:schemeClr val="tx1"/>
                </a:solidFill>
                <a:cs typeface="Myriad Pro Light"/>
              </a:rPr>
              <a:t>Data</a:t>
            </a:r>
          </a:p>
        </p:txBody>
      </p:sp>
    </p:spTree>
  </p:cSld>
  <p:clrMapOvr>
    <a:masterClrMapping/>
  </p:clrMapOvr>
  <mc:AlternateContent xmlns:mc="http://schemas.openxmlformats.org/markup-compatibility/2006" xmlns:p14="http://schemas.microsoft.com/office/powerpoint/2010/main">
    <mc:Choice Requires="p14">
      <p:transition spd="slow" p14:dur="2000" advTm="22346"/>
    </mc:Choice>
    <mc:Fallback xmlns="">
      <p:transition spd="slow" advTm="22346"/>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56948" y="2494695"/>
            <a:ext cx="8980741" cy="4279591"/>
          </a:xfrm>
          <a:custGeom>
            <a:avLst/>
            <a:gdLst/>
            <a:ahLst/>
            <a:cxnLst/>
            <a:rect l="l" t="t" r="r" b="b"/>
            <a:pathLst>
              <a:path w="8547100" h="4385945">
                <a:moveTo>
                  <a:pt x="8394700" y="0"/>
                </a:moveTo>
                <a:lnTo>
                  <a:pt x="0" y="0"/>
                </a:lnTo>
                <a:lnTo>
                  <a:pt x="0" y="4232973"/>
                </a:lnTo>
                <a:lnTo>
                  <a:pt x="7769" y="4281141"/>
                </a:lnTo>
                <a:lnTo>
                  <a:pt x="29405" y="4322976"/>
                </a:lnTo>
                <a:lnTo>
                  <a:pt x="62396" y="4355967"/>
                </a:lnTo>
                <a:lnTo>
                  <a:pt x="104231" y="4377603"/>
                </a:lnTo>
                <a:lnTo>
                  <a:pt x="152400" y="4385373"/>
                </a:lnTo>
                <a:lnTo>
                  <a:pt x="8547100" y="4385373"/>
                </a:lnTo>
                <a:lnTo>
                  <a:pt x="8547100" y="152400"/>
                </a:lnTo>
                <a:lnTo>
                  <a:pt x="8539330" y="104231"/>
                </a:lnTo>
                <a:lnTo>
                  <a:pt x="8517694" y="62396"/>
                </a:lnTo>
                <a:lnTo>
                  <a:pt x="8484703" y="29405"/>
                </a:lnTo>
                <a:lnTo>
                  <a:pt x="8442868" y="7769"/>
                </a:lnTo>
                <a:lnTo>
                  <a:pt x="8394700" y="0"/>
                </a:lnTo>
                <a:close/>
              </a:path>
            </a:pathLst>
          </a:custGeom>
          <a:solidFill>
            <a:srgbClr val="C3D0E8"/>
          </a:solidFill>
        </p:spPr>
        <p:txBody>
          <a:bodyPr wrap="square" lIns="0" tIns="0" rIns="0" bIns="0" rtlCol="0"/>
          <a:lstStyle/>
          <a:p>
            <a:endParaRPr lang="en-GB" sz="1400"/>
          </a:p>
        </p:txBody>
      </p:sp>
      <p:sp>
        <p:nvSpPr>
          <p:cNvPr id="3" name="object 3"/>
          <p:cNvSpPr/>
          <p:nvPr/>
        </p:nvSpPr>
        <p:spPr>
          <a:xfrm>
            <a:off x="530352" y="1216998"/>
            <a:ext cx="10193456" cy="969168"/>
          </a:xfrm>
          <a:custGeom>
            <a:avLst/>
            <a:gdLst/>
            <a:ahLst/>
            <a:cxnLst/>
            <a:rect l="l" t="t" r="r" b="b"/>
            <a:pathLst>
              <a:path w="8547100" h="1033779">
                <a:moveTo>
                  <a:pt x="8394700" y="0"/>
                </a:moveTo>
                <a:lnTo>
                  <a:pt x="0" y="0"/>
                </a:lnTo>
                <a:lnTo>
                  <a:pt x="0" y="881265"/>
                </a:lnTo>
                <a:lnTo>
                  <a:pt x="7769" y="929433"/>
                </a:lnTo>
                <a:lnTo>
                  <a:pt x="29405" y="971268"/>
                </a:lnTo>
                <a:lnTo>
                  <a:pt x="62396" y="1004259"/>
                </a:lnTo>
                <a:lnTo>
                  <a:pt x="104231" y="1025895"/>
                </a:lnTo>
                <a:lnTo>
                  <a:pt x="152400" y="1033665"/>
                </a:lnTo>
                <a:lnTo>
                  <a:pt x="8547100" y="1033665"/>
                </a:lnTo>
                <a:lnTo>
                  <a:pt x="8547100" y="152400"/>
                </a:lnTo>
                <a:lnTo>
                  <a:pt x="8539330" y="104231"/>
                </a:lnTo>
                <a:lnTo>
                  <a:pt x="8517694" y="62396"/>
                </a:lnTo>
                <a:lnTo>
                  <a:pt x="8484703" y="29405"/>
                </a:lnTo>
                <a:lnTo>
                  <a:pt x="8442868" y="7769"/>
                </a:lnTo>
                <a:lnTo>
                  <a:pt x="8394700" y="0"/>
                </a:lnTo>
                <a:close/>
              </a:path>
            </a:pathLst>
          </a:custGeom>
          <a:solidFill>
            <a:srgbClr val="397CC9"/>
          </a:solidFill>
        </p:spPr>
        <p:txBody>
          <a:bodyPr wrap="square" lIns="0" tIns="0" rIns="0" bIns="0" rtlCol="0"/>
          <a:lstStyle/>
          <a:p>
            <a:endParaRPr sz="1687"/>
          </a:p>
        </p:txBody>
      </p:sp>
      <p:sp>
        <p:nvSpPr>
          <p:cNvPr id="18" name="object 18"/>
          <p:cNvSpPr txBox="1">
            <a:spLocks noGrp="1"/>
          </p:cNvSpPr>
          <p:nvPr>
            <p:ph type="title" idx="4294967295"/>
          </p:nvPr>
        </p:nvSpPr>
        <p:spPr>
          <a:xfrm>
            <a:off x="530352" y="548640"/>
            <a:ext cx="10934700" cy="566020"/>
          </a:xfrm>
          <a:prstGeom prst="rect">
            <a:avLst/>
          </a:prstGeom>
        </p:spPr>
        <p:txBody>
          <a:bodyPr vert="horz" wrap="square" lIns="0" tIns="11906" rIns="0" bIns="0" rtlCol="0" anchor="ctr">
            <a:spAutoFit/>
          </a:bodyPr>
          <a:lstStyle/>
          <a:p>
            <a:pPr marL="11430">
              <a:spcBef>
                <a:spcPts val="94"/>
              </a:spcBef>
            </a:pPr>
            <a:r>
              <a:rPr sz="4000" b="1" spc="37">
                <a:solidFill>
                  <a:schemeClr val="tx1"/>
                </a:solidFill>
              </a:rPr>
              <a:t>MIMICS</a:t>
            </a:r>
            <a:r>
              <a:rPr sz="4000" b="1" spc="23">
                <a:solidFill>
                  <a:schemeClr val="tx1"/>
                </a:solidFill>
              </a:rPr>
              <a:t> </a:t>
            </a:r>
            <a:r>
              <a:rPr sz="4000" b="1" i="1">
                <a:solidFill>
                  <a:schemeClr val="tx1"/>
                </a:solidFill>
              </a:rPr>
              <a:t>2</a:t>
            </a:r>
            <a:r>
              <a:rPr sz="4000" i="1" spc="464">
                <a:solidFill>
                  <a:schemeClr val="tx1"/>
                </a:solidFill>
              </a:rPr>
              <a:t> </a:t>
            </a:r>
            <a:r>
              <a:rPr sz="4000" b="0">
                <a:solidFill>
                  <a:schemeClr val="tx1"/>
                </a:solidFill>
              </a:rPr>
              <a:t>A</a:t>
            </a:r>
            <a:r>
              <a:rPr sz="4000" b="0" spc="5">
                <a:solidFill>
                  <a:schemeClr val="tx1"/>
                </a:solidFill>
              </a:rPr>
              <a:t> </a:t>
            </a:r>
            <a:r>
              <a:rPr sz="4000" b="0" spc="-5">
                <a:solidFill>
                  <a:schemeClr val="tx1"/>
                </a:solidFill>
              </a:rPr>
              <a:t>multi-center</a:t>
            </a:r>
            <a:r>
              <a:rPr sz="4000" b="0" spc="5">
                <a:solidFill>
                  <a:schemeClr val="tx1"/>
                </a:solidFill>
              </a:rPr>
              <a:t> </a:t>
            </a:r>
            <a:r>
              <a:rPr lang="en-US" sz="4000" spc="-5">
                <a:solidFill>
                  <a:schemeClr val="tx1"/>
                </a:solidFill>
              </a:rPr>
              <a:t>international</a:t>
            </a:r>
            <a:r>
              <a:rPr lang="en-US" sz="4000" b="0">
                <a:solidFill>
                  <a:schemeClr val="tx1"/>
                </a:solidFill>
              </a:rPr>
              <a:t> </a:t>
            </a:r>
            <a:r>
              <a:rPr sz="4000" b="0">
                <a:solidFill>
                  <a:schemeClr val="tx1"/>
                </a:solidFill>
              </a:rPr>
              <a:t>IDE</a:t>
            </a:r>
            <a:r>
              <a:rPr sz="4000" b="0" spc="5">
                <a:solidFill>
                  <a:schemeClr val="tx1"/>
                </a:solidFill>
              </a:rPr>
              <a:t> </a:t>
            </a:r>
            <a:r>
              <a:rPr lang="en-US" sz="4000" spc="-5">
                <a:solidFill>
                  <a:schemeClr val="tx1"/>
                </a:solidFill>
              </a:rPr>
              <a:t>study</a:t>
            </a:r>
            <a:endParaRPr lang="en-US" sz="4000">
              <a:solidFill>
                <a:schemeClr val="tx1"/>
              </a:solidFill>
              <a:cs typeface="Calibri Light"/>
            </a:endParaRPr>
          </a:p>
        </p:txBody>
      </p:sp>
      <p:sp>
        <p:nvSpPr>
          <p:cNvPr id="19" name="object 19"/>
          <p:cNvSpPr txBox="1"/>
          <p:nvPr/>
        </p:nvSpPr>
        <p:spPr>
          <a:xfrm>
            <a:off x="656949" y="1241992"/>
            <a:ext cx="9852212" cy="595515"/>
          </a:xfrm>
          <a:prstGeom prst="rect">
            <a:avLst/>
          </a:prstGeom>
        </p:spPr>
        <p:txBody>
          <a:bodyPr vert="horz" wrap="square" lIns="0" tIns="30956" rIns="0" bIns="0" rtlCol="0">
            <a:spAutoFit/>
          </a:bodyPr>
          <a:lstStyle/>
          <a:p>
            <a:pPr marL="11906" marR="4763" algn="just">
              <a:lnSpc>
                <a:spcPts val="2156"/>
              </a:lnSpc>
              <a:spcBef>
                <a:spcPts val="244"/>
              </a:spcBef>
            </a:pPr>
            <a:r>
              <a:rPr sz="2000" b="1" spc="-9">
                <a:solidFill>
                  <a:srgbClr val="FFFFFF"/>
                </a:solidFill>
                <a:cs typeface="Myriad Pro"/>
              </a:rPr>
              <a:t>Evaluation </a:t>
            </a:r>
            <a:r>
              <a:rPr sz="2000" b="1">
                <a:solidFill>
                  <a:srgbClr val="FFFFFF"/>
                </a:solidFill>
                <a:cs typeface="Myriad Pro"/>
              </a:rPr>
              <a:t>of Safety and </a:t>
            </a:r>
            <a:r>
              <a:rPr sz="2000" b="1" spc="-9">
                <a:solidFill>
                  <a:srgbClr val="FFFFFF"/>
                </a:solidFill>
                <a:cs typeface="Myriad Pro"/>
              </a:rPr>
              <a:t>Effectiveness </a:t>
            </a:r>
            <a:r>
              <a:rPr sz="2000" b="1">
                <a:solidFill>
                  <a:srgbClr val="FFFFFF"/>
                </a:solidFill>
                <a:cs typeface="Myriad Pro"/>
              </a:rPr>
              <a:t>of the BioMimics 3D </a:t>
            </a:r>
            <a:r>
              <a:rPr sz="2000" b="1" spc="-9">
                <a:solidFill>
                  <a:srgbClr val="FFFFFF"/>
                </a:solidFill>
                <a:cs typeface="Myriad Pro"/>
              </a:rPr>
              <a:t>Stent </a:t>
            </a:r>
            <a:r>
              <a:rPr sz="2000" b="1" spc="-14">
                <a:solidFill>
                  <a:srgbClr val="FFFFFF"/>
                </a:solidFill>
                <a:cs typeface="Myriad Pro"/>
              </a:rPr>
              <a:t>System</a:t>
            </a:r>
            <a:r>
              <a:rPr lang="en-GB" sz="2000" b="1" spc="-14">
                <a:solidFill>
                  <a:srgbClr val="FFFFFF"/>
                </a:solidFill>
                <a:cs typeface="Myriad Pro"/>
              </a:rPr>
              <a:t> </a:t>
            </a:r>
            <a:r>
              <a:rPr sz="2000" b="1">
                <a:solidFill>
                  <a:srgbClr val="FFFFFF"/>
                </a:solidFill>
                <a:cs typeface="Myriad Pro"/>
              </a:rPr>
              <a:t>in the </a:t>
            </a:r>
            <a:r>
              <a:rPr sz="2000" b="1" spc="-9">
                <a:solidFill>
                  <a:srgbClr val="FFFFFF"/>
                </a:solidFill>
                <a:cs typeface="Myriad Pro"/>
              </a:rPr>
              <a:t>Femoropopliteal </a:t>
            </a:r>
            <a:r>
              <a:rPr sz="2000" b="1">
                <a:solidFill>
                  <a:srgbClr val="FFFFFF"/>
                </a:solidFill>
                <a:cs typeface="Myriad Pro"/>
              </a:rPr>
              <a:t>Arteries of </a:t>
            </a:r>
            <a:r>
              <a:rPr sz="2000" b="1" spc="-9">
                <a:solidFill>
                  <a:srgbClr val="FFFFFF"/>
                </a:solidFill>
                <a:cs typeface="Myriad Pro"/>
              </a:rPr>
              <a:t>Patients </a:t>
            </a:r>
            <a:r>
              <a:rPr sz="2000" b="1">
                <a:solidFill>
                  <a:srgbClr val="FFFFFF"/>
                </a:solidFill>
                <a:cs typeface="Myriad Pro"/>
              </a:rPr>
              <a:t>with </a:t>
            </a:r>
            <a:r>
              <a:rPr sz="2000" b="1" spc="-9">
                <a:solidFill>
                  <a:srgbClr val="FFFFFF"/>
                </a:solidFill>
                <a:cs typeface="Myriad Pro"/>
              </a:rPr>
              <a:t>Symptomatic Peripheral </a:t>
            </a:r>
            <a:r>
              <a:rPr sz="2000" b="1" spc="-366">
                <a:solidFill>
                  <a:srgbClr val="FFFFFF"/>
                </a:solidFill>
                <a:cs typeface="Myriad Pro"/>
              </a:rPr>
              <a:t> </a:t>
            </a:r>
            <a:r>
              <a:rPr sz="2000" b="1">
                <a:solidFill>
                  <a:srgbClr val="FFFFFF"/>
                </a:solidFill>
                <a:cs typeface="Myriad Pro"/>
              </a:rPr>
              <a:t>Arterial</a:t>
            </a:r>
            <a:r>
              <a:rPr sz="2000" b="1" spc="-5">
                <a:solidFill>
                  <a:srgbClr val="FFFFFF"/>
                </a:solidFill>
                <a:cs typeface="Myriad Pro"/>
              </a:rPr>
              <a:t> </a:t>
            </a:r>
            <a:r>
              <a:rPr sz="2000" b="1">
                <a:solidFill>
                  <a:srgbClr val="FFFFFF"/>
                </a:solidFill>
                <a:cs typeface="Myriad Pro"/>
              </a:rPr>
              <a:t>Disease</a:t>
            </a:r>
            <a:endParaRPr sz="2000">
              <a:cs typeface="Myriad Pro"/>
            </a:endParaRPr>
          </a:p>
        </p:txBody>
      </p:sp>
      <p:sp>
        <p:nvSpPr>
          <p:cNvPr id="15" name="TextBox 14">
            <a:extLst>
              <a:ext uri="{FF2B5EF4-FFF2-40B4-BE49-F238E27FC236}">
                <a16:creationId xmlns:a16="http://schemas.microsoft.com/office/drawing/2014/main" id="{01262485-980F-4A0C-8DE6-B99E1548CA33}"/>
              </a:ext>
            </a:extLst>
          </p:cNvPr>
          <p:cNvSpPr txBox="1"/>
          <p:nvPr/>
        </p:nvSpPr>
        <p:spPr>
          <a:xfrm>
            <a:off x="10446009" y="6597492"/>
            <a:ext cx="1745991" cy="246221"/>
          </a:xfrm>
          <a:prstGeom prst="rect">
            <a:avLst/>
          </a:prstGeom>
          <a:noFill/>
        </p:spPr>
        <p:txBody>
          <a:bodyPr wrap="none" rtlCol="0">
            <a:spAutoFit/>
          </a:bodyPr>
          <a:lstStyle/>
          <a:p>
            <a:pPr algn="just"/>
            <a:r>
              <a:rPr lang="en-GB" sz="1000"/>
              <a:t>Data on file at Veryan Medical</a:t>
            </a:r>
          </a:p>
        </p:txBody>
      </p:sp>
      <p:sp>
        <p:nvSpPr>
          <p:cNvPr id="20" name="TextBox 19">
            <a:extLst>
              <a:ext uri="{FF2B5EF4-FFF2-40B4-BE49-F238E27FC236}">
                <a16:creationId xmlns:a16="http://schemas.microsoft.com/office/drawing/2014/main" id="{5206B67E-5A46-46F5-8E5D-67515278FC9C}"/>
              </a:ext>
            </a:extLst>
          </p:cNvPr>
          <p:cNvSpPr txBox="1"/>
          <p:nvPr/>
        </p:nvSpPr>
        <p:spPr>
          <a:xfrm>
            <a:off x="656949" y="2524656"/>
            <a:ext cx="9307006" cy="3945311"/>
          </a:xfrm>
          <a:prstGeom prst="rect">
            <a:avLst/>
          </a:prstGeom>
          <a:noFill/>
        </p:spPr>
        <p:txBody>
          <a:bodyPr wrap="square">
            <a:spAutoFit/>
          </a:bodyPr>
          <a:lstStyle/>
          <a:p>
            <a:pPr marL="11906">
              <a:spcBef>
                <a:spcPts val="548"/>
              </a:spcBef>
            </a:pPr>
            <a:r>
              <a:rPr lang="en-US" sz="1800" b="1">
                <a:cs typeface="Myriad Pro Light"/>
              </a:rPr>
              <a:t>Primary</a:t>
            </a:r>
            <a:r>
              <a:rPr lang="en-US" sz="1800" b="1" spc="-23">
                <a:cs typeface="Myriad Pro Light"/>
              </a:rPr>
              <a:t> </a:t>
            </a:r>
            <a:r>
              <a:rPr lang="en-US" sz="1800" b="1" spc="-5">
                <a:cs typeface="Myriad Pro Light"/>
              </a:rPr>
              <a:t>Endpoints</a:t>
            </a:r>
            <a:endParaRPr lang="en-US" sz="1800">
              <a:cs typeface="Myriad Pro Light"/>
            </a:endParaRPr>
          </a:p>
          <a:p>
            <a:pPr marL="285754" indent="-191098">
              <a:lnSpc>
                <a:spcPts val="1791"/>
              </a:lnSpc>
              <a:spcBef>
                <a:spcPts val="430"/>
              </a:spcBef>
              <a:buChar char="-"/>
              <a:tabLst>
                <a:tab pos="285159" algn="l"/>
                <a:tab pos="285754" algn="l"/>
              </a:tabLst>
            </a:pPr>
            <a:r>
              <a:rPr lang="en-US" sz="1800">
                <a:cs typeface="Myriad Pro"/>
              </a:rPr>
              <a:t>Safety: </a:t>
            </a:r>
            <a:r>
              <a:rPr lang="en-US" sz="1800" spc="-5">
                <a:cs typeface="Myriad Pro"/>
              </a:rPr>
              <a:t>composite</a:t>
            </a:r>
            <a:r>
              <a:rPr lang="en-US" sz="1800" spc="5">
                <a:cs typeface="Myriad Pro"/>
              </a:rPr>
              <a:t> </a:t>
            </a:r>
            <a:r>
              <a:rPr lang="en-US" sz="1800">
                <a:cs typeface="Myriad Pro"/>
              </a:rPr>
              <a:t>of</a:t>
            </a:r>
            <a:r>
              <a:rPr lang="en-US" sz="1800" spc="5">
                <a:cs typeface="Myriad Pro"/>
              </a:rPr>
              <a:t> </a:t>
            </a:r>
            <a:r>
              <a:rPr lang="en-US" sz="1800" spc="-5">
                <a:cs typeface="Myriad Pro"/>
              </a:rPr>
              <a:t>death,</a:t>
            </a:r>
            <a:r>
              <a:rPr lang="en-US" sz="1800" spc="5">
                <a:cs typeface="Myriad Pro"/>
              </a:rPr>
              <a:t> </a:t>
            </a:r>
            <a:r>
              <a:rPr lang="en-US" sz="1800">
                <a:cs typeface="Myriad Pro"/>
              </a:rPr>
              <a:t>major </a:t>
            </a:r>
            <a:r>
              <a:rPr lang="en-US" sz="1800" spc="-5">
                <a:cs typeface="Myriad Pro"/>
              </a:rPr>
              <a:t>amputation</a:t>
            </a:r>
            <a:r>
              <a:rPr lang="en-US" sz="1800" spc="5">
                <a:cs typeface="Myriad Pro"/>
              </a:rPr>
              <a:t> </a:t>
            </a:r>
            <a:r>
              <a:rPr lang="en-US" sz="1800">
                <a:cs typeface="Myriad Pro"/>
              </a:rPr>
              <a:t>or</a:t>
            </a:r>
            <a:r>
              <a:rPr lang="en-US" sz="1800" spc="5">
                <a:cs typeface="Myriad Pro"/>
              </a:rPr>
              <a:t> </a:t>
            </a:r>
            <a:r>
              <a:rPr lang="en-US" sz="1800" spc="-9">
                <a:cs typeface="Myriad Pro"/>
              </a:rPr>
              <a:t>CDTLR</a:t>
            </a:r>
            <a:r>
              <a:rPr lang="en-US" sz="1800" spc="5">
                <a:cs typeface="Myriad Pro"/>
              </a:rPr>
              <a:t> </a:t>
            </a:r>
            <a:r>
              <a:rPr lang="en-US" sz="1800" spc="-5">
                <a:cs typeface="Myriad Pro"/>
              </a:rPr>
              <a:t>through</a:t>
            </a:r>
            <a:r>
              <a:rPr lang="en-US" sz="1800">
                <a:cs typeface="Myriad Pro"/>
              </a:rPr>
              <a:t> 30</a:t>
            </a:r>
            <a:r>
              <a:rPr lang="en-US" sz="1800" spc="5">
                <a:cs typeface="Myriad Pro"/>
              </a:rPr>
              <a:t> </a:t>
            </a:r>
            <a:r>
              <a:rPr lang="en-US" sz="1800" spc="-9">
                <a:cs typeface="Myriad Pro"/>
              </a:rPr>
              <a:t>days</a:t>
            </a:r>
            <a:endParaRPr lang="en-US" sz="1800">
              <a:cs typeface="Myriad Pro"/>
            </a:endParaRPr>
          </a:p>
          <a:p>
            <a:pPr marL="285754" indent="-191098">
              <a:lnSpc>
                <a:spcPts val="1791"/>
              </a:lnSpc>
              <a:buChar char="-"/>
              <a:tabLst>
                <a:tab pos="285159" algn="l"/>
                <a:tab pos="285754" algn="l"/>
              </a:tabLst>
            </a:pPr>
            <a:r>
              <a:rPr lang="en-US" sz="1800" spc="-5">
                <a:cs typeface="Myriad Pro"/>
              </a:rPr>
              <a:t>Effectiveness: </a:t>
            </a:r>
            <a:r>
              <a:rPr lang="en-US" sz="1800" spc="5">
                <a:cs typeface="Myriad Pro"/>
              </a:rPr>
              <a:t>primary</a:t>
            </a:r>
            <a:r>
              <a:rPr lang="en-US" sz="1800">
                <a:cs typeface="Myriad Pro"/>
              </a:rPr>
              <a:t> patency</a:t>
            </a:r>
            <a:r>
              <a:rPr lang="en-US" sz="1800" spc="-5">
                <a:cs typeface="Myriad Pro"/>
              </a:rPr>
              <a:t> at</a:t>
            </a:r>
            <a:r>
              <a:rPr lang="en-US" sz="1800">
                <a:cs typeface="Myriad Pro"/>
              </a:rPr>
              <a:t> </a:t>
            </a:r>
            <a:r>
              <a:rPr lang="en-US" sz="1800" spc="-5">
                <a:cs typeface="Myriad Pro"/>
              </a:rPr>
              <a:t>12-months</a:t>
            </a:r>
            <a:endParaRPr lang="en-US" sz="1800">
              <a:cs typeface="Myriad Pro"/>
            </a:endParaRPr>
          </a:p>
          <a:p>
            <a:pPr marL="11906">
              <a:spcBef>
                <a:spcPts val="492"/>
              </a:spcBef>
            </a:pPr>
            <a:r>
              <a:rPr lang="en-US" sz="1800" b="1" spc="-9">
                <a:cs typeface="Myriad Pro Light"/>
              </a:rPr>
              <a:t>Follow-up:</a:t>
            </a:r>
            <a:r>
              <a:rPr lang="en-US" sz="1800" b="1" spc="-23">
                <a:cs typeface="Myriad Pro Light"/>
              </a:rPr>
              <a:t> </a:t>
            </a:r>
            <a:r>
              <a:rPr lang="en-US" sz="1800">
                <a:cs typeface="Myriad Pro Light"/>
              </a:rPr>
              <a:t>3</a:t>
            </a:r>
            <a:r>
              <a:rPr lang="en-US" sz="1800" spc="-19">
                <a:cs typeface="Myriad Pro Light"/>
              </a:rPr>
              <a:t> </a:t>
            </a:r>
            <a:r>
              <a:rPr lang="en-US" sz="1800" spc="-5">
                <a:cs typeface="Myriad Pro Light"/>
              </a:rPr>
              <a:t>years</a:t>
            </a:r>
            <a:endParaRPr lang="en-US" sz="1800">
              <a:cs typeface="Myriad Pro Light"/>
            </a:endParaRPr>
          </a:p>
          <a:p>
            <a:pPr marL="11906">
              <a:spcBef>
                <a:spcPts val="469"/>
              </a:spcBef>
            </a:pPr>
            <a:r>
              <a:rPr lang="en-US" sz="1800" b="1">
                <a:cs typeface="Myriad Pro Light"/>
              </a:rPr>
              <a:t>43</a:t>
            </a:r>
            <a:r>
              <a:rPr lang="en-US" sz="1800" b="1" spc="-9">
                <a:cs typeface="Myriad Pro Light"/>
              </a:rPr>
              <a:t> </a:t>
            </a:r>
            <a:r>
              <a:rPr lang="en-US" sz="1800" b="1" spc="-5">
                <a:cs typeface="Myriad Pro Light"/>
              </a:rPr>
              <a:t>investigational sites enrolled </a:t>
            </a:r>
            <a:r>
              <a:rPr lang="en-US" sz="1800" b="1">
                <a:cs typeface="Myriad Pro Light"/>
              </a:rPr>
              <a:t>271</a:t>
            </a:r>
            <a:r>
              <a:rPr lang="en-US" sz="1800" b="1" spc="-9">
                <a:cs typeface="Myriad Pro Light"/>
              </a:rPr>
              <a:t> </a:t>
            </a:r>
            <a:r>
              <a:rPr lang="en-US" sz="1800" b="1">
                <a:cs typeface="Myriad Pro Light"/>
              </a:rPr>
              <a:t>subjects</a:t>
            </a:r>
          </a:p>
          <a:p>
            <a:pPr marL="297656" indent="-285750">
              <a:buFontTx/>
              <a:buChar char="-"/>
            </a:pPr>
            <a:r>
              <a:rPr lang="en-US" b="1">
                <a:cs typeface="Myriad Pro Light"/>
              </a:rPr>
              <a:t>US:		31 sites	N = 162</a:t>
            </a:r>
          </a:p>
          <a:p>
            <a:pPr marL="297656" indent="-285750">
              <a:buFontTx/>
              <a:buChar char="-"/>
            </a:pPr>
            <a:r>
              <a:rPr lang="en-US" sz="1800" b="1">
                <a:cs typeface="Myriad Pro Light"/>
              </a:rPr>
              <a:t>Germany	6 sites	N = 78</a:t>
            </a:r>
          </a:p>
          <a:p>
            <a:pPr marL="297656" indent="-285750">
              <a:buFontTx/>
              <a:buChar char="-"/>
            </a:pPr>
            <a:r>
              <a:rPr lang="en-US" b="1">
                <a:cs typeface="Myriad Pro Light"/>
              </a:rPr>
              <a:t>Japan:		6 sites	N = 31</a:t>
            </a:r>
          </a:p>
          <a:p>
            <a:pPr marL="11906">
              <a:spcBef>
                <a:spcPts val="548"/>
              </a:spcBef>
            </a:pPr>
            <a:r>
              <a:rPr lang="en-GB" sz="1800" b="1" spc="-5">
                <a:cs typeface="Myriad Pro Light"/>
              </a:rPr>
              <a:t>Study Principal </a:t>
            </a:r>
            <a:r>
              <a:rPr lang="en-GB" sz="1800" b="1" spc="-9">
                <a:cs typeface="Myriad Pro Light"/>
              </a:rPr>
              <a:t>Investigators</a:t>
            </a:r>
            <a:endParaRPr lang="en-GB" sz="1800">
              <a:cs typeface="Myriad Pro Light"/>
            </a:endParaRPr>
          </a:p>
          <a:p>
            <a:pPr marL="285754" indent="-190503">
              <a:lnSpc>
                <a:spcPts val="1791"/>
              </a:lnSpc>
              <a:spcBef>
                <a:spcPts val="430"/>
              </a:spcBef>
              <a:buChar char="-"/>
              <a:tabLst>
                <a:tab pos="285159" algn="l"/>
                <a:tab pos="285754" algn="l"/>
              </a:tabLst>
            </a:pPr>
            <a:r>
              <a:rPr lang="en-GB" sz="1800" spc="-9">
                <a:cs typeface="Myriad Pro"/>
              </a:rPr>
              <a:t>Timothy</a:t>
            </a:r>
            <a:r>
              <a:rPr lang="en-GB" sz="1800" spc="-14">
                <a:cs typeface="Myriad Pro"/>
              </a:rPr>
              <a:t> </a:t>
            </a:r>
            <a:r>
              <a:rPr lang="en-GB" sz="1800">
                <a:cs typeface="Myriad Pro"/>
              </a:rPr>
              <a:t>M.</a:t>
            </a:r>
            <a:r>
              <a:rPr lang="en-GB" sz="1800" spc="-14">
                <a:cs typeface="Myriad Pro"/>
              </a:rPr>
              <a:t> </a:t>
            </a:r>
            <a:r>
              <a:rPr lang="en-GB" sz="1800" spc="-5">
                <a:cs typeface="Myriad Pro"/>
              </a:rPr>
              <a:t>Sullivan,</a:t>
            </a:r>
            <a:r>
              <a:rPr lang="en-GB" sz="1800" spc="-9">
                <a:cs typeface="Myriad Pro"/>
              </a:rPr>
              <a:t> </a:t>
            </a:r>
            <a:r>
              <a:rPr lang="en-GB" sz="1800">
                <a:cs typeface="Myriad Pro"/>
              </a:rPr>
              <a:t>MD	</a:t>
            </a:r>
            <a:r>
              <a:rPr lang="en-GB" sz="1800" spc="-5">
                <a:cs typeface="Myriad Pro"/>
              </a:rPr>
              <a:t> 	Minneapolis, </a:t>
            </a:r>
            <a:r>
              <a:rPr lang="en-GB" sz="1800">
                <a:cs typeface="Myriad Pro"/>
              </a:rPr>
              <a:t>MN, USA </a:t>
            </a:r>
          </a:p>
          <a:p>
            <a:pPr marL="285754" indent="-191098">
              <a:lnSpc>
                <a:spcPts val="1781"/>
              </a:lnSpc>
              <a:buChar char="-"/>
              <a:tabLst>
                <a:tab pos="285159" algn="l"/>
                <a:tab pos="285754" algn="l"/>
              </a:tabLst>
            </a:pPr>
            <a:r>
              <a:rPr lang="en-GB" sz="1800" spc="-5">
                <a:cs typeface="Myriad Pro"/>
              </a:rPr>
              <a:t>Thomas</a:t>
            </a:r>
            <a:r>
              <a:rPr lang="en-GB" sz="1800" spc="-23">
                <a:cs typeface="Myriad Pro"/>
              </a:rPr>
              <a:t> </a:t>
            </a:r>
            <a:r>
              <a:rPr lang="en-GB" sz="1800" spc="-14">
                <a:cs typeface="Myriad Pro"/>
              </a:rPr>
              <a:t>Zeller,</a:t>
            </a:r>
            <a:r>
              <a:rPr lang="en-GB" sz="1800" spc="-23">
                <a:cs typeface="Myriad Pro"/>
              </a:rPr>
              <a:t> </a:t>
            </a:r>
            <a:r>
              <a:rPr lang="en-GB" sz="1800">
                <a:cs typeface="Myriad Pro"/>
              </a:rPr>
              <a:t>MD		Bad</a:t>
            </a:r>
            <a:r>
              <a:rPr lang="en-GB" sz="1800" spc="-23">
                <a:cs typeface="Myriad Pro"/>
              </a:rPr>
              <a:t> </a:t>
            </a:r>
            <a:r>
              <a:rPr lang="en-GB" sz="1800" spc="-5">
                <a:cs typeface="Myriad Pro"/>
              </a:rPr>
              <a:t>Krozingen,</a:t>
            </a:r>
            <a:r>
              <a:rPr lang="en-GB" sz="1800" spc="-23">
                <a:cs typeface="Myriad Pro"/>
              </a:rPr>
              <a:t> </a:t>
            </a:r>
            <a:r>
              <a:rPr lang="en-GB" sz="1800" spc="-5">
                <a:cs typeface="Myriad Pro"/>
              </a:rPr>
              <a:t>Germany </a:t>
            </a:r>
            <a:endParaRPr lang="en-GB" sz="1800">
              <a:cs typeface="Myriad Pro"/>
            </a:endParaRPr>
          </a:p>
          <a:p>
            <a:pPr marL="285754" indent="-191098">
              <a:lnSpc>
                <a:spcPts val="1791"/>
              </a:lnSpc>
              <a:buChar char="-"/>
              <a:tabLst>
                <a:tab pos="285159" algn="l"/>
                <a:tab pos="285754" algn="l"/>
              </a:tabLst>
            </a:pPr>
            <a:r>
              <a:rPr lang="en-GB" sz="1800" spc="-5">
                <a:cs typeface="Myriad Pro"/>
              </a:rPr>
              <a:t>Masato</a:t>
            </a:r>
            <a:r>
              <a:rPr lang="en-GB" sz="1800" spc="-19">
                <a:cs typeface="Myriad Pro"/>
              </a:rPr>
              <a:t> </a:t>
            </a:r>
            <a:r>
              <a:rPr lang="en-GB" sz="1800">
                <a:cs typeface="Myriad Pro"/>
              </a:rPr>
              <a:t>Nakamura,</a:t>
            </a:r>
            <a:r>
              <a:rPr lang="en-GB" sz="1800" spc="-19">
                <a:cs typeface="Myriad Pro"/>
              </a:rPr>
              <a:t> </a:t>
            </a:r>
            <a:r>
              <a:rPr lang="en-GB" sz="1800">
                <a:cs typeface="Myriad Pro"/>
              </a:rPr>
              <a:t>MD		</a:t>
            </a:r>
            <a:r>
              <a:rPr lang="en-GB" sz="1800" spc="-28">
                <a:cs typeface="Myriad Pro"/>
              </a:rPr>
              <a:t>Tokyo,</a:t>
            </a:r>
            <a:r>
              <a:rPr lang="en-GB" sz="1800" spc="-5">
                <a:cs typeface="Myriad Pro"/>
              </a:rPr>
              <a:t> </a:t>
            </a:r>
            <a:r>
              <a:rPr lang="en-GB" sz="1800">
                <a:cs typeface="Myriad Pro"/>
              </a:rPr>
              <a:t>Japan</a:t>
            </a:r>
          </a:p>
          <a:p>
            <a:pPr marL="285754" indent="-191098">
              <a:lnSpc>
                <a:spcPts val="1791"/>
              </a:lnSpc>
              <a:buChar char="-"/>
              <a:tabLst>
                <a:tab pos="285159" algn="l"/>
                <a:tab pos="285754" algn="l"/>
              </a:tabLst>
            </a:pPr>
            <a:endParaRPr lang="en-GB" b="1" spc="-14">
              <a:cs typeface="Myriad Pro Light"/>
            </a:endParaRPr>
          </a:p>
          <a:p>
            <a:pPr marL="94656">
              <a:lnSpc>
                <a:spcPts val="1791"/>
              </a:lnSpc>
              <a:tabLst>
                <a:tab pos="285159" algn="l"/>
                <a:tab pos="285754" algn="l"/>
              </a:tabLst>
            </a:pPr>
            <a:r>
              <a:rPr lang="en-US" sz="1800" b="1" spc="-14">
                <a:cs typeface="Myriad Pro Light"/>
              </a:rPr>
              <a:t>Core</a:t>
            </a:r>
            <a:r>
              <a:rPr lang="en-US" sz="1800" b="1" spc="-9">
                <a:cs typeface="Myriad Pro Light"/>
              </a:rPr>
              <a:t> </a:t>
            </a:r>
            <a:r>
              <a:rPr lang="en-US" sz="1800" b="1" spc="-5">
                <a:cs typeface="Myriad Pro Light"/>
              </a:rPr>
              <a:t>laboratories: ultrasound; angiography; </a:t>
            </a:r>
            <a:r>
              <a:rPr lang="en-US" sz="1800" b="1" spc="-14">
                <a:cs typeface="Myriad Pro Light"/>
              </a:rPr>
              <a:t>X-ray </a:t>
            </a:r>
            <a:r>
              <a:rPr lang="en-US" sz="1800" b="1" spc="-319">
                <a:cs typeface="Myriad Pro Light"/>
              </a:rPr>
              <a:t> </a:t>
            </a:r>
            <a:r>
              <a:rPr lang="en-US" sz="1800" b="1" spc="-5">
                <a:cs typeface="Myriad Pro Light"/>
              </a:rPr>
              <a:t>Clinical</a:t>
            </a:r>
            <a:r>
              <a:rPr lang="en-US" sz="1800" b="1">
                <a:cs typeface="Myriad Pro Light"/>
              </a:rPr>
              <a:t> </a:t>
            </a:r>
            <a:r>
              <a:rPr lang="en-US" sz="1800" b="1" spc="-14">
                <a:cs typeface="Myriad Pro Light"/>
              </a:rPr>
              <a:t>Event</a:t>
            </a:r>
            <a:r>
              <a:rPr lang="en-US" sz="1800" b="1">
                <a:cs typeface="Myriad Pro Light"/>
              </a:rPr>
              <a:t> </a:t>
            </a:r>
            <a:r>
              <a:rPr lang="en-US" sz="1800" b="1" spc="-5">
                <a:cs typeface="Myriad Pro Light"/>
              </a:rPr>
              <a:t>Committee</a:t>
            </a:r>
            <a:r>
              <a:rPr lang="en-US" sz="1800" b="1">
                <a:cs typeface="Myriad Pro Light"/>
              </a:rPr>
              <a:t> </a:t>
            </a:r>
            <a:r>
              <a:rPr lang="en-US" sz="1800" b="1" spc="-5">
                <a:cs typeface="Myriad Pro Light"/>
              </a:rPr>
              <a:t>(CEC)</a:t>
            </a:r>
            <a:r>
              <a:rPr lang="en-US" sz="1800" b="1">
                <a:cs typeface="Myriad Pro Light"/>
              </a:rPr>
              <a:t> </a:t>
            </a:r>
            <a:r>
              <a:rPr lang="en-US" sz="1800" b="1" spc="-5">
                <a:cs typeface="Myriad Pro Light"/>
              </a:rPr>
              <a:t>adjudication</a:t>
            </a:r>
            <a:endParaRPr lang="en-US" sz="1800">
              <a:cs typeface="Myriad Pro Light"/>
            </a:endParaRPr>
          </a:p>
        </p:txBody>
      </p:sp>
    </p:spTree>
  </p:cSld>
  <p:clrMapOvr>
    <a:masterClrMapping/>
  </p:clrMapOvr>
  <mc:AlternateContent xmlns:mc="http://schemas.openxmlformats.org/markup-compatibility/2006" xmlns:p14="http://schemas.microsoft.com/office/powerpoint/2010/main">
    <mc:Choice Requires="p14">
      <p:transition spd="slow" p14:dur="2000" advTm="42766"/>
    </mc:Choice>
    <mc:Fallback xmlns="">
      <p:transition spd="slow" advTm="42766"/>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70599" y="1600112"/>
            <a:ext cx="7817505" cy="5070852"/>
          </a:xfrm>
          <a:custGeom>
            <a:avLst/>
            <a:gdLst/>
            <a:ahLst/>
            <a:cxnLst/>
            <a:rect l="l" t="t" r="r" b="b"/>
            <a:pathLst>
              <a:path w="8439150" h="4959350">
                <a:moveTo>
                  <a:pt x="8286699" y="0"/>
                </a:moveTo>
                <a:lnTo>
                  <a:pt x="0" y="0"/>
                </a:lnTo>
                <a:lnTo>
                  <a:pt x="0" y="4806924"/>
                </a:lnTo>
                <a:lnTo>
                  <a:pt x="7769" y="4855097"/>
                </a:lnTo>
                <a:lnTo>
                  <a:pt x="29405" y="4896933"/>
                </a:lnTo>
                <a:lnTo>
                  <a:pt x="62396" y="4929922"/>
                </a:lnTo>
                <a:lnTo>
                  <a:pt x="104231" y="4951555"/>
                </a:lnTo>
                <a:lnTo>
                  <a:pt x="152400" y="4959324"/>
                </a:lnTo>
                <a:lnTo>
                  <a:pt x="8439099" y="4959324"/>
                </a:lnTo>
                <a:lnTo>
                  <a:pt x="8439099" y="152400"/>
                </a:lnTo>
                <a:lnTo>
                  <a:pt x="8431329" y="104231"/>
                </a:lnTo>
                <a:lnTo>
                  <a:pt x="8409693" y="62396"/>
                </a:lnTo>
                <a:lnTo>
                  <a:pt x="8376702" y="29405"/>
                </a:lnTo>
                <a:lnTo>
                  <a:pt x="8334867" y="7769"/>
                </a:lnTo>
                <a:lnTo>
                  <a:pt x="8286699" y="0"/>
                </a:lnTo>
                <a:close/>
              </a:path>
            </a:pathLst>
          </a:custGeom>
          <a:solidFill>
            <a:srgbClr val="AFC0E1"/>
          </a:solidFill>
        </p:spPr>
        <p:txBody>
          <a:bodyPr wrap="square" lIns="0" tIns="0" rIns="0" bIns="0" rtlCol="0"/>
          <a:lstStyle/>
          <a:p>
            <a:endParaRPr sz="1687"/>
          </a:p>
        </p:txBody>
      </p:sp>
      <p:pic>
        <p:nvPicPr>
          <p:cNvPr id="3" name="object 3"/>
          <p:cNvPicPr/>
          <p:nvPr/>
        </p:nvPicPr>
        <p:blipFill>
          <a:blip r:embed="rId2" cstate="print"/>
          <a:stretch>
            <a:fillRect/>
          </a:stretch>
        </p:blipFill>
        <p:spPr>
          <a:xfrm>
            <a:off x="570599" y="1170512"/>
            <a:ext cx="7905749" cy="301430"/>
          </a:xfrm>
          <a:prstGeom prst="rect">
            <a:avLst/>
          </a:prstGeom>
        </p:spPr>
      </p:pic>
      <p:sp>
        <p:nvSpPr>
          <p:cNvPr id="5" name="object 5"/>
          <p:cNvSpPr txBox="1"/>
          <p:nvPr/>
        </p:nvSpPr>
        <p:spPr>
          <a:xfrm>
            <a:off x="625355" y="1147169"/>
            <a:ext cx="3588686" cy="319799"/>
          </a:xfrm>
          <a:prstGeom prst="rect">
            <a:avLst/>
          </a:prstGeom>
        </p:spPr>
        <p:txBody>
          <a:bodyPr vert="horz" wrap="square" lIns="0" tIns="11906" rIns="0" bIns="0" rtlCol="0">
            <a:spAutoFit/>
          </a:bodyPr>
          <a:lstStyle/>
          <a:p>
            <a:pPr marL="11906">
              <a:spcBef>
                <a:spcPts val="94"/>
              </a:spcBef>
            </a:pPr>
            <a:r>
              <a:rPr sz="2000" b="1">
                <a:solidFill>
                  <a:srgbClr val="FFFFFF"/>
                </a:solidFill>
                <a:cs typeface="Myriad Pro"/>
              </a:rPr>
              <a:t>Baseline</a:t>
            </a:r>
            <a:r>
              <a:rPr sz="2000" b="1" spc="-14">
                <a:solidFill>
                  <a:srgbClr val="FFFFFF"/>
                </a:solidFill>
                <a:cs typeface="Myriad Pro"/>
              </a:rPr>
              <a:t> Patient</a:t>
            </a:r>
            <a:r>
              <a:rPr sz="2000" b="1" spc="-9">
                <a:solidFill>
                  <a:srgbClr val="FFFFFF"/>
                </a:solidFill>
                <a:cs typeface="Myriad Pro"/>
              </a:rPr>
              <a:t> </a:t>
            </a:r>
            <a:r>
              <a:rPr sz="2000" b="1" spc="-5">
                <a:solidFill>
                  <a:srgbClr val="FFFFFF"/>
                </a:solidFill>
                <a:cs typeface="Myriad Pro"/>
              </a:rPr>
              <a:t>Demographics</a:t>
            </a:r>
            <a:endParaRPr sz="2000">
              <a:cs typeface="Myriad Pro"/>
            </a:endParaRPr>
          </a:p>
        </p:txBody>
      </p:sp>
      <p:graphicFrame>
        <p:nvGraphicFramePr>
          <p:cNvPr id="6" name="object 6"/>
          <p:cNvGraphicFramePr>
            <a:graphicFrameLocks noGrp="1"/>
          </p:cNvGraphicFramePr>
          <p:nvPr>
            <p:extLst>
              <p:ext uri="{D42A27DB-BD31-4B8C-83A1-F6EECF244321}">
                <p14:modId xmlns:p14="http://schemas.microsoft.com/office/powerpoint/2010/main" val="12119249"/>
              </p:ext>
            </p:extLst>
          </p:nvPr>
        </p:nvGraphicFramePr>
        <p:xfrm>
          <a:off x="718791" y="1724891"/>
          <a:ext cx="7521119" cy="4767122"/>
        </p:xfrm>
        <a:graphic>
          <a:graphicData uri="http://schemas.openxmlformats.org/drawingml/2006/table">
            <a:tbl>
              <a:tblPr firstRow="1" bandRow="1">
                <a:tableStyleId>{2D5ABB26-0587-4C30-8999-92F81FD0307C}</a:tableStyleId>
              </a:tblPr>
              <a:tblGrid>
                <a:gridCol w="2226300">
                  <a:extLst>
                    <a:ext uri="{9D8B030D-6E8A-4147-A177-3AD203B41FA5}">
                      <a16:colId xmlns:a16="http://schemas.microsoft.com/office/drawing/2014/main" val="20000"/>
                    </a:ext>
                  </a:extLst>
                </a:gridCol>
                <a:gridCol w="2920446">
                  <a:extLst>
                    <a:ext uri="{9D8B030D-6E8A-4147-A177-3AD203B41FA5}">
                      <a16:colId xmlns:a16="http://schemas.microsoft.com/office/drawing/2014/main" val="20001"/>
                    </a:ext>
                  </a:extLst>
                </a:gridCol>
                <a:gridCol w="2374373">
                  <a:extLst>
                    <a:ext uri="{9D8B030D-6E8A-4147-A177-3AD203B41FA5}">
                      <a16:colId xmlns:a16="http://schemas.microsoft.com/office/drawing/2014/main" val="20002"/>
                    </a:ext>
                  </a:extLst>
                </a:gridCol>
              </a:tblGrid>
              <a:tr h="418451">
                <a:tc gridSpan="2">
                  <a:txBody>
                    <a:bodyPr/>
                    <a:lstStyle/>
                    <a:p>
                      <a:pPr>
                        <a:lnSpc>
                          <a:spcPct val="100000"/>
                        </a:lnSpc>
                      </a:pPr>
                      <a:endParaRPr sz="1400">
                        <a:latin typeface="+mn-lt"/>
                        <a:cs typeface="Times New Roman"/>
                      </a:endParaRPr>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a:p>
                  </a:txBody>
                  <a:tcPr marL="0" marR="0" marT="0" marB="0"/>
                </a:tc>
                <a:tc>
                  <a:txBody>
                    <a:bodyPr/>
                    <a:lstStyle/>
                    <a:p>
                      <a:pPr marR="197485" algn="ctr">
                        <a:lnSpc>
                          <a:spcPct val="100000"/>
                        </a:lnSpc>
                        <a:spcBef>
                          <a:spcPts val="160"/>
                        </a:spcBef>
                      </a:pPr>
                      <a:r>
                        <a:rPr sz="1400" b="1">
                          <a:solidFill>
                            <a:schemeClr val="bg1"/>
                          </a:solidFill>
                          <a:latin typeface="+mn-lt"/>
                          <a:cs typeface="Myriad Pro"/>
                        </a:rPr>
                        <a:t>N=</a:t>
                      </a:r>
                      <a:r>
                        <a:rPr sz="1400" b="1" spc="-25">
                          <a:solidFill>
                            <a:schemeClr val="bg1"/>
                          </a:solidFill>
                          <a:latin typeface="+mn-lt"/>
                          <a:cs typeface="Myriad Pro"/>
                        </a:rPr>
                        <a:t> </a:t>
                      </a:r>
                      <a:r>
                        <a:rPr sz="1400" b="1">
                          <a:solidFill>
                            <a:schemeClr val="bg1"/>
                          </a:solidFill>
                          <a:latin typeface="+mn-lt"/>
                          <a:cs typeface="Myriad Pro"/>
                        </a:rPr>
                        <a:t>271</a:t>
                      </a:r>
                      <a:r>
                        <a:rPr sz="1400" b="1" spc="-20">
                          <a:solidFill>
                            <a:schemeClr val="bg1"/>
                          </a:solidFill>
                          <a:latin typeface="+mn-lt"/>
                          <a:cs typeface="Myriad Pro"/>
                        </a:rPr>
                        <a:t> </a:t>
                      </a:r>
                      <a:r>
                        <a:rPr sz="1400" b="1">
                          <a:solidFill>
                            <a:schemeClr val="bg1"/>
                          </a:solidFill>
                          <a:latin typeface="+mn-lt"/>
                          <a:cs typeface="Myriad Pro"/>
                        </a:rPr>
                        <a:t>Subjects</a:t>
                      </a:r>
                      <a:endParaRPr sz="1400">
                        <a:solidFill>
                          <a:schemeClr val="bg1"/>
                        </a:solidFill>
                        <a:latin typeface="+mn-lt"/>
                        <a:cs typeface="Myriad Pro"/>
                      </a:endParaRPr>
                    </a:p>
                  </a:txBody>
                  <a:tcPr marL="0" marR="0" marT="1905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43B87"/>
                    </a:solidFill>
                  </a:tcPr>
                </a:tc>
                <a:extLst>
                  <a:ext uri="{0D108BD9-81ED-4DB2-BD59-A6C34878D82A}">
                    <a16:rowId xmlns:a16="http://schemas.microsoft.com/office/drawing/2014/main" val="10000"/>
                  </a:ext>
                </a:extLst>
              </a:tr>
              <a:tr h="346196">
                <a:tc>
                  <a:txBody>
                    <a:bodyPr/>
                    <a:lstStyle/>
                    <a:p>
                      <a:pPr>
                        <a:lnSpc>
                          <a:spcPct val="100000"/>
                        </a:lnSpc>
                        <a:spcBef>
                          <a:spcPts val="660"/>
                        </a:spcBef>
                      </a:pPr>
                      <a:r>
                        <a:rPr sz="1400" b="1" spc="-10">
                          <a:latin typeface="+mn-lt"/>
                          <a:cs typeface="Myriad Pro"/>
                        </a:rPr>
                        <a:t>Age</a:t>
                      </a:r>
                      <a:endParaRPr sz="1400">
                        <a:latin typeface="+mn-lt"/>
                        <a:cs typeface="Myriad Pro"/>
                      </a:endParaRPr>
                    </a:p>
                  </a:txBody>
                  <a:tcPr marL="0" marR="0" marT="78581"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65760">
                        <a:lnSpc>
                          <a:spcPct val="100000"/>
                        </a:lnSpc>
                        <a:spcBef>
                          <a:spcPts val="660"/>
                        </a:spcBef>
                      </a:pPr>
                      <a:r>
                        <a:rPr sz="1400">
                          <a:latin typeface="+mn-lt"/>
                          <a:cs typeface="Myriad Pro"/>
                        </a:rPr>
                        <a:t>Mean</a:t>
                      </a:r>
                      <a:r>
                        <a:rPr sz="1400" spc="-20">
                          <a:latin typeface="+mn-lt"/>
                          <a:cs typeface="Myriad Pro"/>
                        </a:rPr>
                        <a:t> </a:t>
                      </a:r>
                      <a:r>
                        <a:rPr sz="1400" spc="-5">
                          <a:latin typeface="+mn-lt"/>
                          <a:cs typeface="Myriad Pro"/>
                        </a:rPr>
                        <a:t>years</a:t>
                      </a:r>
                      <a:r>
                        <a:rPr sz="1400" spc="-15">
                          <a:latin typeface="+mn-lt"/>
                          <a:cs typeface="Myriad Pro"/>
                        </a:rPr>
                        <a:t> </a:t>
                      </a:r>
                      <a:r>
                        <a:rPr sz="1400">
                          <a:latin typeface="+mn-lt"/>
                          <a:cs typeface="Myriad Pro"/>
                        </a:rPr>
                        <a:t>±</a:t>
                      </a:r>
                      <a:r>
                        <a:rPr sz="1400" spc="-15">
                          <a:latin typeface="+mn-lt"/>
                          <a:cs typeface="Myriad Pro"/>
                        </a:rPr>
                        <a:t> </a:t>
                      </a:r>
                      <a:r>
                        <a:rPr sz="1400">
                          <a:latin typeface="+mn-lt"/>
                          <a:cs typeface="Myriad Pro"/>
                        </a:rPr>
                        <a:t>SD</a:t>
                      </a:r>
                      <a:r>
                        <a:rPr sz="1400" spc="-15">
                          <a:latin typeface="+mn-lt"/>
                          <a:cs typeface="Myriad Pro"/>
                        </a:rPr>
                        <a:t> </a:t>
                      </a:r>
                      <a:r>
                        <a:rPr sz="1400">
                          <a:latin typeface="+mn-lt"/>
                          <a:cs typeface="Myriad Pro"/>
                        </a:rPr>
                        <a:t>(N)</a:t>
                      </a:r>
                    </a:p>
                  </a:txBody>
                  <a:tcPr marL="0" marR="0" marT="78581"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R="196850" algn="ctr">
                        <a:lnSpc>
                          <a:spcPct val="100000"/>
                        </a:lnSpc>
                        <a:spcBef>
                          <a:spcPts val="660"/>
                        </a:spcBef>
                      </a:pPr>
                      <a:r>
                        <a:rPr sz="1400" baseline="0">
                          <a:solidFill>
                            <a:schemeClr val="bg1"/>
                          </a:solidFill>
                          <a:latin typeface="+mn-lt"/>
                          <a:cs typeface="Myriad Pro"/>
                        </a:rPr>
                        <a:t>68.4</a:t>
                      </a:r>
                      <a:r>
                        <a:rPr sz="1400" spc="-25" baseline="0">
                          <a:solidFill>
                            <a:schemeClr val="bg1"/>
                          </a:solidFill>
                          <a:latin typeface="+mn-lt"/>
                          <a:cs typeface="Myriad Pro"/>
                        </a:rPr>
                        <a:t> </a:t>
                      </a:r>
                      <a:r>
                        <a:rPr sz="1400" baseline="0">
                          <a:solidFill>
                            <a:schemeClr val="bg1"/>
                          </a:solidFill>
                          <a:latin typeface="+mn-lt"/>
                          <a:cs typeface="Myriad Pro"/>
                        </a:rPr>
                        <a:t>±</a:t>
                      </a:r>
                      <a:r>
                        <a:rPr sz="1400" spc="-20" baseline="0">
                          <a:solidFill>
                            <a:schemeClr val="bg1"/>
                          </a:solidFill>
                          <a:latin typeface="+mn-lt"/>
                          <a:cs typeface="Myriad Pro"/>
                        </a:rPr>
                        <a:t> </a:t>
                      </a:r>
                      <a:r>
                        <a:rPr sz="1400" baseline="0">
                          <a:solidFill>
                            <a:schemeClr val="bg1"/>
                          </a:solidFill>
                          <a:latin typeface="+mn-lt"/>
                          <a:cs typeface="Myriad Pro"/>
                        </a:rPr>
                        <a:t>9.5</a:t>
                      </a:r>
                      <a:r>
                        <a:rPr sz="1400" spc="-25" baseline="0">
                          <a:solidFill>
                            <a:schemeClr val="bg1"/>
                          </a:solidFill>
                          <a:latin typeface="+mn-lt"/>
                          <a:cs typeface="Myriad Pro"/>
                        </a:rPr>
                        <a:t> </a:t>
                      </a:r>
                      <a:r>
                        <a:rPr sz="1400" baseline="0">
                          <a:solidFill>
                            <a:schemeClr val="bg1"/>
                          </a:solidFill>
                          <a:latin typeface="+mn-lt"/>
                          <a:cs typeface="Myriad Pro"/>
                        </a:rPr>
                        <a:t>(271/271)</a:t>
                      </a:r>
                    </a:p>
                  </a:txBody>
                  <a:tcPr marL="0" marR="0" marT="78581"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6CB5"/>
                    </a:solidFill>
                  </a:tcPr>
                </a:tc>
                <a:extLst>
                  <a:ext uri="{0D108BD9-81ED-4DB2-BD59-A6C34878D82A}">
                    <a16:rowId xmlns:a16="http://schemas.microsoft.com/office/drawing/2014/main" val="10001"/>
                  </a:ext>
                </a:extLst>
              </a:tr>
              <a:tr h="282621">
                <a:tc>
                  <a:txBody>
                    <a:bodyPr/>
                    <a:lstStyle/>
                    <a:p>
                      <a:pPr>
                        <a:lnSpc>
                          <a:spcPct val="100000"/>
                        </a:lnSpc>
                        <a:spcBef>
                          <a:spcPts val="165"/>
                        </a:spcBef>
                      </a:pPr>
                      <a:r>
                        <a:rPr sz="1400" b="1">
                          <a:latin typeface="+mn-lt"/>
                          <a:cs typeface="Myriad Pro"/>
                        </a:rPr>
                        <a:t>Gender</a:t>
                      </a:r>
                      <a:endParaRPr sz="1400">
                        <a:latin typeface="+mn-lt"/>
                        <a:cs typeface="Myriad Pro"/>
                      </a:endParaRPr>
                    </a:p>
                  </a:txBody>
                  <a:tcPr marL="0" marR="0" marT="19645"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65760">
                        <a:lnSpc>
                          <a:spcPct val="100000"/>
                        </a:lnSpc>
                        <a:spcBef>
                          <a:spcPts val="165"/>
                        </a:spcBef>
                      </a:pPr>
                      <a:r>
                        <a:rPr sz="1400">
                          <a:latin typeface="+mn-lt"/>
                          <a:cs typeface="Myriad Pro"/>
                        </a:rPr>
                        <a:t>Male</a:t>
                      </a:r>
                      <a:r>
                        <a:rPr sz="1400" spc="-25">
                          <a:latin typeface="+mn-lt"/>
                          <a:cs typeface="Myriad Pro"/>
                        </a:rPr>
                        <a:t> </a:t>
                      </a:r>
                      <a:r>
                        <a:rPr sz="1400">
                          <a:latin typeface="+mn-lt"/>
                          <a:cs typeface="Myriad Pro"/>
                        </a:rPr>
                        <a:t>/</a:t>
                      </a:r>
                      <a:r>
                        <a:rPr sz="1400" spc="-25">
                          <a:latin typeface="+mn-lt"/>
                          <a:cs typeface="Myriad Pro"/>
                        </a:rPr>
                        <a:t> </a:t>
                      </a:r>
                      <a:r>
                        <a:rPr sz="1400" spc="-10">
                          <a:latin typeface="+mn-lt"/>
                          <a:cs typeface="Myriad Pro"/>
                        </a:rPr>
                        <a:t>Female</a:t>
                      </a:r>
                      <a:endParaRPr sz="1400">
                        <a:latin typeface="+mn-lt"/>
                        <a:cs typeface="Myriad Pro"/>
                      </a:endParaRPr>
                    </a:p>
                  </a:txBody>
                  <a:tcPr marL="0" marR="0" marT="1964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R="196850" algn="ctr">
                        <a:lnSpc>
                          <a:spcPct val="100000"/>
                        </a:lnSpc>
                        <a:spcBef>
                          <a:spcPts val="165"/>
                        </a:spcBef>
                      </a:pPr>
                      <a:r>
                        <a:rPr sz="1400" baseline="0">
                          <a:solidFill>
                            <a:schemeClr val="bg1"/>
                          </a:solidFill>
                          <a:latin typeface="+mn-lt"/>
                          <a:cs typeface="Myriad Pro"/>
                        </a:rPr>
                        <a:t>180</a:t>
                      </a:r>
                      <a:r>
                        <a:rPr sz="1400" spc="-20" baseline="0">
                          <a:solidFill>
                            <a:schemeClr val="bg1"/>
                          </a:solidFill>
                          <a:latin typeface="+mn-lt"/>
                          <a:cs typeface="Myriad Pro"/>
                        </a:rPr>
                        <a:t> </a:t>
                      </a:r>
                      <a:r>
                        <a:rPr sz="1400" baseline="0">
                          <a:solidFill>
                            <a:schemeClr val="bg1"/>
                          </a:solidFill>
                          <a:latin typeface="+mn-lt"/>
                          <a:cs typeface="Myriad Pro"/>
                        </a:rPr>
                        <a:t>(66.4%)</a:t>
                      </a:r>
                      <a:r>
                        <a:rPr sz="1400" spc="-20" baseline="0">
                          <a:solidFill>
                            <a:schemeClr val="bg1"/>
                          </a:solidFill>
                          <a:latin typeface="+mn-lt"/>
                          <a:cs typeface="Myriad Pro"/>
                        </a:rPr>
                        <a:t> </a:t>
                      </a:r>
                      <a:r>
                        <a:rPr sz="1400" baseline="0">
                          <a:solidFill>
                            <a:schemeClr val="bg1"/>
                          </a:solidFill>
                          <a:latin typeface="+mn-lt"/>
                          <a:cs typeface="Myriad Pro"/>
                        </a:rPr>
                        <a:t>/</a:t>
                      </a:r>
                      <a:r>
                        <a:rPr sz="1400" spc="-15" baseline="0">
                          <a:solidFill>
                            <a:schemeClr val="bg1"/>
                          </a:solidFill>
                          <a:latin typeface="+mn-lt"/>
                          <a:cs typeface="Myriad Pro"/>
                        </a:rPr>
                        <a:t> </a:t>
                      </a:r>
                      <a:r>
                        <a:rPr sz="1400" baseline="0">
                          <a:solidFill>
                            <a:schemeClr val="bg1"/>
                          </a:solidFill>
                          <a:latin typeface="+mn-lt"/>
                          <a:cs typeface="Myriad Pro"/>
                        </a:rPr>
                        <a:t>91</a:t>
                      </a:r>
                      <a:r>
                        <a:rPr sz="1400" spc="-20" baseline="0">
                          <a:solidFill>
                            <a:schemeClr val="bg1"/>
                          </a:solidFill>
                          <a:latin typeface="+mn-lt"/>
                          <a:cs typeface="Myriad Pro"/>
                        </a:rPr>
                        <a:t> </a:t>
                      </a:r>
                      <a:r>
                        <a:rPr sz="1400" baseline="0">
                          <a:solidFill>
                            <a:schemeClr val="bg1"/>
                          </a:solidFill>
                          <a:latin typeface="+mn-lt"/>
                          <a:cs typeface="Myriad Pro"/>
                        </a:rPr>
                        <a:t>(33.6%)</a:t>
                      </a:r>
                    </a:p>
                  </a:txBody>
                  <a:tcPr marL="0" marR="0" marT="19645"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6CB5"/>
                    </a:solidFill>
                  </a:tcPr>
                </a:tc>
                <a:extLst>
                  <a:ext uri="{0D108BD9-81ED-4DB2-BD59-A6C34878D82A}">
                    <a16:rowId xmlns:a16="http://schemas.microsoft.com/office/drawing/2014/main" val="10002"/>
                  </a:ext>
                </a:extLst>
              </a:tr>
              <a:tr h="241586">
                <a:tc rowSpan="4">
                  <a:txBody>
                    <a:bodyPr/>
                    <a:lstStyle/>
                    <a:p>
                      <a:pPr>
                        <a:lnSpc>
                          <a:spcPts val="1775"/>
                        </a:lnSpc>
                        <a:spcBef>
                          <a:spcPts val="220"/>
                        </a:spcBef>
                      </a:pPr>
                      <a:r>
                        <a:rPr sz="1400" b="1">
                          <a:latin typeface="+mn-lt"/>
                          <a:cs typeface="Myriad Pro"/>
                        </a:rPr>
                        <a:t>Risk</a:t>
                      </a:r>
                      <a:r>
                        <a:rPr sz="1400" b="1" spc="-25">
                          <a:latin typeface="+mn-lt"/>
                          <a:cs typeface="Myriad Pro"/>
                        </a:rPr>
                        <a:t> </a:t>
                      </a:r>
                      <a:r>
                        <a:rPr sz="1400" b="1" spc="-10">
                          <a:latin typeface="+mn-lt"/>
                          <a:cs typeface="Myriad Pro"/>
                        </a:rPr>
                        <a:t>Factors</a:t>
                      </a:r>
                      <a:endParaRPr sz="1400">
                        <a:latin typeface="+mn-lt"/>
                        <a:cs typeface="Myriad Pro"/>
                      </a:endParaRPr>
                    </a:p>
                  </a:txBody>
                  <a:tcPr marL="0" marR="0" marT="26193"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65760">
                        <a:lnSpc>
                          <a:spcPts val="1775"/>
                        </a:lnSpc>
                        <a:spcBef>
                          <a:spcPts val="220"/>
                        </a:spcBef>
                      </a:pPr>
                      <a:r>
                        <a:rPr sz="1400" b="1" spc="-5">
                          <a:latin typeface="+mn-lt"/>
                          <a:cs typeface="Myriad Pro"/>
                        </a:rPr>
                        <a:t>Diabetes</a:t>
                      </a:r>
                      <a:r>
                        <a:rPr sz="1400" b="1" spc="-25">
                          <a:latin typeface="+mn-lt"/>
                          <a:cs typeface="Myriad Pro"/>
                        </a:rPr>
                        <a:t> </a:t>
                      </a:r>
                      <a:r>
                        <a:rPr sz="1400" b="1">
                          <a:latin typeface="+mn-lt"/>
                          <a:cs typeface="Myriad Pro"/>
                        </a:rPr>
                        <a:t>Mellitus</a:t>
                      </a:r>
                      <a:endParaRPr sz="1400">
                        <a:latin typeface="+mn-lt"/>
                        <a:cs typeface="Myriad Pro"/>
                      </a:endParaRPr>
                    </a:p>
                  </a:txBody>
                  <a:tcPr marL="0" marR="0" marT="2619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R="196850" algn="ctr">
                        <a:lnSpc>
                          <a:spcPts val="1775"/>
                        </a:lnSpc>
                        <a:spcBef>
                          <a:spcPts val="220"/>
                        </a:spcBef>
                      </a:pPr>
                      <a:r>
                        <a:rPr sz="1400" b="1" baseline="0">
                          <a:solidFill>
                            <a:schemeClr val="bg1"/>
                          </a:solidFill>
                          <a:latin typeface="+mn-lt"/>
                          <a:cs typeface="Myriad Pro"/>
                        </a:rPr>
                        <a:t>45.4%</a:t>
                      </a:r>
                      <a:r>
                        <a:rPr sz="1400" b="1" spc="-40" baseline="0">
                          <a:solidFill>
                            <a:schemeClr val="bg1"/>
                          </a:solidFill>
                          <a:latin typeface="+mn-lt"/>
                          <a:cs typeface="Myriad Pro"/>
                        </a:rPr>
                        <a:t> </a:t>
                      </a:r>
                      <a:r>
                        <a:rPr sz="1400" b="1" baseline="0">
                          <a:solidFill>
                            <a:schemeClr val="bg1"/>
                          </a:solidFill>
                          <a:latin typeface="+mn-lt"/>
                          <a:cs typeface="Myriad Pro"/>
                        </a:rPr>
                        <a:t>(123/271)</a:t>
                      </a:r>
                      <a:endParaRPr sz="1400" baseline="0">
                        <a:solidFill>
                          <a:schemeClr val="bg1"/>
                        </a:solidFill>
                        <a:latin typeface="+mn-lt"/>
                        <a:cs typeface="Myriad Pro"/>
                      </a:endParaRPr>
                    </a:p>
                  </a:txBody>
                  <a:tcPr marL="0" marR="0" marT="26193"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6CB5"/>
                    </a:solidFill>
                  </a:tcPr>
                </a:tc>
                <a:extLst>
                  <a:ext uri="{0D108BD9-81ED-4DB2-BD59-A6C34878D82A}">
                    <a16:rowId xmlns:a16="http://schemas.microsoft.com/office/drawing/2014/main" val="10003"/>
                  </a:ext>
                </a:extLst>
              </a:tr>
              <a:tr h="208064">
                <a:tc vMerge="1">
                  <a:txBody>
                    <a:bodyPr/>
                    <a:lstStyle/>
                    <a:p>
                      <a:pPr>
                        <a:lnSpc>
                          <a:spcPct val="100000"/>
                        </a:lnSpc>
                      </a:pPr>
                      <a:endParaRPr sz="120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65760">
                        <a:lnSpc>
                          <a:spcPts val="1700"/>
                        </a:lnSpc>
                      </a:pPr>
                      <a:r>
                        <a:rPr sz="1400">
                          <a:latin typeface="+mn-lt"/>
                          <a:cs typeface="Myriad Pro"/>
                        </a:rPr>
                        <a:t>Hypertension</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R="196850" algn="ctr">
                        <a:lnSpc>
                          <a:spcPts val="1700"/>
                        </a:lnSpc>
                      </a:pPr>
                      <a:r>
                        <a:rPr sz="1400" baseline="0">
                          <a:solidFill>
                            <a:schemeClr val="bg1"/>
                          </a:solidFill>
                          <a:latin typeface="+mn-lt"/>
                          <a:cs typeface="Myriad Pro"/>
                        </a:rPr>
                        <a:t>90.0%</a:t>
                      </a:r>
                      <a:r>
                        <a:rPr sz="1400" spc="-40" baseline="0">
                          <a:solidFill>
                            <a:schemeClr val="bg1"/>
                          </a:solidFill>
                          <a:latin typeface="+mn-lt"/>
                          <a:cs typeface="Myriad Pro"/>
                        </a:rPr>
                        <a:t> </a:t>
                      </a:r>
                      <a:r>
                        <a:rPr sz="1400" baseline="0">
                          <a:solidFill>
                            <a:schemeClr val="bg1"/>
                          </a:solidFill>
                          <a:latin typeface="+mn-lt"/>
                          <a:cs typeface="Myriad Pro"/>
                        </a:rPr>
                        <a:t>(244/271)</a:t>
                      </a:r>
                    </a:p>
                  </a:txBody>
                  <a:tcPr marL="0" marR="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6CB5"/>
                    </a:solidFill>
                  </a:tcPr>
                </a:tc>
                <a:extLst>
                  <a:ext uri="{0D108BD9-81ED-4DB2-BD59-A6C34878D82A}">
                    <a16:rowId xmlns:a16="http://schemas.microsoft.com/office/drawing/2014/main" val="10004"/>
                  </a:ext>
                </a:extLst>
              </a:tr>
              <a:tr h="208064">
                <a:tc vMerge="1">
                  <a:txBody>
                    <a:bodyPr/>
                    <a:lstStyle/>
                    <a:p>
                      <a:pPr>
                        <a:lnSpc>
                          <a:spcPct val="100000"/>
                        </a:lnSpc>
                      </a:pPr>
                      <a:endParaRPr sz="120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65760">
                        <a:lnSpc>
                          <a:spcPts val="1700"/>
                        </a:lnSpc>
                      </a:pPr>
                      <a:r>
                        <a:rPr sz="1400" spc="-5">
                          <a:latin typeface="+mn-lt"/>
                          <a:cs typeface="Myriad Pro"/>
                        </a:rPr>
                        <a:t>Hypercholesterolemia</a:t>
                      </a:r>
                      <a:endParaRPr sz="1400">
                        <a:latin typeface="+mn-lt"/>
                        <a:cs typeface="Myriad Pro"/>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R="196850" algn="ctr">
                        <a:lnSpc>
                          <a:spcPts val="1700"/>
                        </a:lnSpc>
                      </a:pPr>
                      <a:r>
                        <a:rPr sz="1400" baseline="0">
                          <a:solidFill>
                            <a:schemeClr val="bg1"/>
                          </a:solidFill>
                          <a:latin typeface="+mn-lt"/>
                          <a:cs typeface="Myriad Pro"/>
                        </a:rPr>
                        <a:t>81.9%</a:t>
                      </a:r>
                      <a:r>
                        <a:rPr sz="1400" spc="-40" baseline="0">
                          <a:solidFill>
                            <a:schemeClr val="bg1"/>
                          </a:solidFill>
                          <a:latin typeface="+mn-lt"/>
                          <a:cs typeface="Myriad Pro"/>
                        </a:rPr>
                        <a:t> </a:t>
                      </a:r>
                      <a:r>
                        <a:rPr sz="1400" baseline="0">
                          <a:solidFill>
                            <a:schemeClr val="bg1"/>
                          </a:solidFill>
                          <a:latin typeface="+mn-lt"/>
                          <a:cs typeface="Myriad Pro"/>
                        </a:rPr>
                        <a:t>(222/271)</a:t>
                      </a:r>
                    </a:p>
                  </a:txBody>
                  <a:tcPr marL="0" marR="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6CB5"/>
                    </a:solidFill>
                  </a:tcPr>
                </a:tc>
                <a:extLst>
                  <a:ext uri="{0D108BD9-81ED-4DB2-BD59-A6C34878D82A}">
                    <a16:rowId xmlns:a16="http://schemas.microsoft.com/office/drawing/2014/main" val="10005"/>
                  </a:ext>
                </a:extLst>
              </a:tr>
              <a:tr h="258348">
                <a:tc vMerge="1">
                  <a:txBody>
                    <a:bodyPr/>
                    <a:lstStyle/>
                    <a:p>
                      <a:pPr>
                        <a:lnSpc>
                          <a:spcPct val="100000"/>
                        </a:lnSpc>
                      </a:pPr>
                      <a:endParaRPr sz="140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65760">
                        <a:lnSpc>
                          <a:spcPts val="1725"/>
                        </a:lnSpc>
                      </a:pPr>
                      <a:r>
                        <a:rPr sz="1400">
                          <a:latin typeface="+mn-lt"/>
                          <a:cs typeface="Myriad Pro"/>
                        </a:rPr>
                        <a:t>Smoker</a:t>
                      </a:r>
                      <a:r>
                        <a:rPr sz="1400" spc="-15">
                          <a:latin typeface="+mn-lt"/>
                          <a:cs typeface="Myriad Pro"/>
                        </a:rPr>
                        <a:t> </a:t>
                      </a:r>
                      <a:r>
                        <a:rPr sz="1400" spc="-10">
                          <a:latin typeface="+mn-lt"/>
                          <a:cs typeface="Myriad Pro"/>
                        </a:rPr>
                        <a:t>Current </a:t>
                      </a:r>
                      <a:r>
                        <a:rPr sz="1400">
                          <a:latin typeface="+mn-lt"/>
                          <a:cs typeface="Myriad Pro"/>
                        </a:rPr>
                        <a:t>/</a:t>
                      </a:r>
                      <a:r>
                        <a:rPr sz="1400" spc="-15">
                          <a:latin typeface="+mn-lt"/>
                          <a:cs typeface="Myriad Pro"/>
                        </a:rPr>
                        <a:t> </a:t>
                      </a:r>
                      <a:r>
                        <a:rPr sz="1400" spc="-10">
                          <a:latin typeface="+mn-lt"/>
                          <a:cs typeface="Myriad Pro"/>
                        </a:rPr>
                        <a:t>Former</a:t>
                      </a:r>
                      <a:endParaRPr sz="1400">
                        <a:latin typeface="+mn-lt"/>
                        <a:cs typeface="Myriad Pro"/>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R="196215" algn="ctr">
                        <a:lnSpc>
                          <a:spcPts val="1725"/>
                        </a:lnSpc>
                      </a:pPr>
                      <a:r>
                        <a:rPr sz="1400" baseline="0">
                          <a:solidFill>
                            <a:schemeClr val="bg1"/>
                          </a:solidFill>
                          <a:latin typeface="+mn-lt"/>
                          <a:cs typeface="Myriad Pro"/>
                        </a:rPr>
                        <a:t>80.8%</a:t>
                      </a:r>
                      <a:r>
                        <a:rPr sz="1400" spc="-40" baseline="0">
                          <a:solidFill>
                            <a:schemeClr val="bg1"/>
                          </a:solidFill>
                          <a:latin typeface="+mn-lt"/>
                          <a:cs typeface="Myriad Pro"/>
                        </a:rPr>
                        <a:t> </a:t>
                      </a:r>
                      <a:r>
                        <a:rPr sz="1400" baseline="0">
                          <a:solidFill>
                            <a:schemeClr val="bg1"/>
                          </a:solidFill>
                          <a:latin typeface="+mn-lt"/>
                          <a:cs typeface="Myriad Pro"/>
                        </a:rPr>
                        <a:t>(219/271)</a:t>
                      </a:r>
                    </a:p>
                  </a:txBody>
                  <a:tcPr marL="0" marR="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6CB5"/>
                    </a:solidFill>
                  </a:tcPr>
                </a:tc>
                <a:extLst>
                  <a:ext uri="{0D108BD9-81ED-4DB2-BD59-A6C34878D82A}">
                    <a16:rowId xmlns:a16="http://schemas.microsoft.com/office/drawing/2014/main" val="10006"/>
                  </a:ext>
                </a:extLst>
              </a:tr>
              <a:tr h="645578">
                <a:tc>
                  <a:txBody>
                    <a:bodyPr/>
                    <a:lstStyle/>
                    <a:p>
                      <a:pPr marL="1270" marR="612775" indent="-635">
                        <a:lnSpc>
                          <a:spcPct val="100000"/>
                        </a:lnSpc>
                        <a:spcBef>
                          <a:spcPts val="185"/>
                        </a:spcBef>
                      </a:pPr>
                      <a:r>
                        <a:rPr sz="1400" b="1" spc="-5">
                          <a:latin typeface="+mn-lt"/>
                          <a:cs typeface="Myriad Pro"/>
                        </a:rPr>
                        <a:t>Coronary </a:t>
                      </a:r>
                      <a:r>
                        <a:rPr sz="1400" b="1">
                          <a:latin typeface="+mn-lt"/>
                          <a:cs typeface="Myriad Pro"/>
                        </a:rPr>
                        <a:t> R</a:t>
                      </a:r>
                      <a:r>
                        <a:rPr sz="1400" b="1" spc="-10">
                          <a:latin typeface="+mn-lt"/>
                          <a:cs typeface="Myriad Pro"/>
                        </a:rPr>
                        <a:t>e</a:t>
                      </a:r>
                      <a:r>
                        <a:rPr sz="1400" b="1" spc="-15">
                          <a:latin typeface="+mn-lt"/>
                          <a:cs typeface="Myriad Pro"/>
                        </a:rPr>
                        <a:t>v</a:t>
                      </a:r>
                      <a:r>
                        <a:rPr sz="1400" b="1">
                          <a:latin typeface="+mn-lt"/>
                          <a:cs typeface="Myriad Pro"/>
                        </a:rPr>
                        <a:t>asculariz</a:t>
                      </a:r>
                      <a:r>
                        <a:rPr sz="1400" b="1" spc="-15">
                          <a:latin typeface="+mn-lt"/>
                          <a:cs typeface="Myriad Pro"/>
                        </a:rPr>
                        <a:t>a</a:t>
                      </a:r>
                      <a:r>
                        <a:rPr sz="1400" b="1">
                          <a:latin typeface="+mn-lt"/>
                          <a:cs typeface="Myriad Pro"/>
                        </a:rPr>
                        <a:t>ti</a:t>
                      </a:r>
                      <a:r>
                        <a:rPr lang="en-US" sz="1400" b="1">
                          <a:latin typeface="+mn-lt"/>
                          <a:cs typeface="Myriad Pro"/>
                        </a:rPr>
                        <a:t>o</a:t>
                      </a:r>
                      <a:r>
                        <a:rPr sz="1400" b="1">
                          <a:latin typeface="+mn-lt"/>
                          <a:cs typeface="Myriad Pro"/>
                        </a:rPr>
                        <a:t>n</a:t>
                      </a:r>
                      <a:endParaRPr sz="1400">
                        <a:latin typeface="+mn-lt"/>
                        <a:cs typeface="Myriad Pro"/>
                      </a:endParaRPr>
                    </a:p>
                  </a:txBody>
                  <a:tcPr marL="0" marR="0" marT="22027"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66395" marR="989330" indent="-635">
                        <a:lnSpc>
                          <a:spcPct val="100000"/>
                        </a:lnSpc>
                        <a:spcBef>
                          <a:spcPts val="185"/>
                        </a:spcBef>
                      </a:pPr>
                      <a:r>
                        <a:rPr sz="1400" spc="-5">
                          <a:latin typeface="+mn-lt"/>
                          <a:cs typeface="Myriad Pro"/>
                        </a:rPr>
                        <a:t>Previous</a:t>
                      </a:r>
                      <a:r>
                        <a:rPr sz="1400" spc="-50">
                          <a:latin typeface="+mn-lt"/>
                          <a:cs typeface="Myriad Pro"/>
                        </a:rPr>
                        <a:t> </a:t>
                      </a:r>
                      <a:r>
                        <a:rPr sz="1400" spc="-5">
                          <a:latin typeface="+mn-lt"/>
                          <a:cs typeface="Myriad Pro"/>
                        </a:rPr>
                        <a:t>Percutaneous</a:t>
                      </a:r>
                      <a:r>
                        <a:rPr sz="1400" spc="-45">
                          <a:latin typeface="+mn-lt"/>
                          <a:cs typeface="Myriad Pro"/>
                        </a:rPr>
                        <a:t> </a:t>
                      </a:r>
                      <a:r>
                        <a:rPr sz="1400">
                          <a:latin typeface="+mn-lt"/>
                          <a:cs typeface="Myriad Pro"/>
                        </a:rPr>
                        <a:t>or </a:t>
                      </a:r>
                      <a:r>
                        <a:rPr sz="1400" spc="-300">
                          <a:latin typeface="+mn-lt"/>
                          <a:cs typeface="Myriad Pro"/>
                        </a:rPr>
                        <a:t> </a:t>
                      </a:r>
                      <a:r>
                        <a:rPr sz="1400" spc="-5">
                          <a:latin typeface="+mn-lt"/>
                          <a:cs typeface="Myriad Pro"/>
                        </a:rPr>
                        <a:t>Surgical</a:t>
                      </a:r>
                      <a:endParaRPr sz="1400">
                        <a:latin typeface="+mn-lt"/>
                        <a:cs typeface="Myriad Pro"/>
                      </a:endParaRPr>
                    </a:p>
                  </a:txBody>
                  <a:tcPr marL="0" marR="0" marT="2202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R="195580" algn="ctr">
                        <a:lnSpc>
                          <a:spcPct val="100000"/>
                        </a:lnSpc>
                        <a:spcBef>
                          <a:spcPts val="185"/>
                        </a:spcBef>
                      </a:pPr>
                      <a:r>
                        <a:rPr sz="1400" baseline="0">
                          <a:solidFill>
                            <a:schemeClr val="bg1"/>
                          </a:solidFill>
                          <a:latin typeface="+mn-lt"/>
                          <a:cs typeface="Myriad Pro"/>
                        </a:rPr>
                        <a:t>43.2%</a:t>
                      </a:r>
                      <a:r>
                        <a:rPr sz="1400" spc="-40" baseline="0">
                          <a:solidFill>
                            <a:schemeClr val="bg1"/>
                          </a:solidFill>
                          <a:latin typeface="+mn-lt"/>
                          <a:cs typeface="Myriad Pro"/>
                        </a:rPr>
                        <a:t> </a:t>
                      </a:r>
                      <a:r>
                        <a:rPr sz="1400" baseline="0">
                          <a:solidFill>
                            <a:schemeClr val="bg1"/>
                          </a:solidFill>
                          <a:latin typeface="+mn-lt"/>
                          <a:cs typeface="Myriad Pro"/>
                        </a:rPr>
                        <a:t>(117/271)</a:t>
                      </a:r>
                    </a:p>
                  </a:txBody>
                  <a:tcPr marL="0" marR="0" marT="22027"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6CB5"/>
                    </a:solidFill>
                  </a:tcPr>
                </a:tc>
                <a:extLst>
                  <a:ext uri="{0D108BD9-81ED-4DB2-BD59-A6C34878D82A}">
                    <a16:rowId xmlns:a16="http://schemas.microsoft.com/office/drawing/2014/main" val="10007"/>
                  </a:ext>
                </a:extLst>
              </a:tr>
              <a:tr h="647312">
                <a:tc>
                  <a:txBody>
                    <a:bodyPr/>
                    <a:lstStyle/>
                    <a:p>
                      <a:pPr marL="1270" marR="459105" indent="-635">
                        <a:lnSpc>
                          <a:spcPct val="100000"/>
                        </a:lnSpc>
                        <a:spcBef>
                          <a:spcPts val="200"/>
                        </a:spcBef>
                      </a:pPr>
                      <a:r>
                        <a:rPr sz="1400" b="1" spc="-5">
                          <a:latin typeface="+mn-lt"/>
                          <a:cs typeface="Myriad Pro"/>
                        </a:rPr>
                        <a:t>Previous</a:t>
                      </a:r>
                      <a:r>
                        <a:rPr sz="1400" b="1" spc="-55">
                          <a:latin typeface="+mn-lt"/>
                          <a:cs typeface="Myriad Pro"/>
                        </a:rPr>
                        <a:t> </a:t>
                      </a:r>
                      <a:r>
                        <a:rPr sz="1400" b="1" spc="-10">
                          <a:latin typeface="+mn-lt"/>
                          <a:cs typeface="Myriad Pro"/>
                        </a:rPr>
                        <a:t>Peripheral </a:t>
                      </a:r>
                      <a:r>
                        <a:rPr sz="1400" b="1" spc="-290">
                          <a:latin typeface="+mn-lt"/>
                          <a:cs typeface="Myriad Pro"/>
                        </a:rPr>
                        <a:t> </a:t>
                      </a:r>
                      <a:r>
                        <a:rPr sz="1400" b="1" spc="-5">
                          <a:latin typeface="+mn-lt"/>
                          <a:cs typeface="Myriad Pro"/>
                        </a:rPr>
                        <a:t>Intervention</a:t>
                      </a:r>
                      <a:endParaRPr sz="1400">
                        <a:latin typeface="+mn-lt"/>
                        <a:cs typeface="Myriad Pro"/>
                      </a:endParaRPr>
                    </a:p>
                  </a:txBody>
                  <a:tcPr marL="0" marR="0" marT="23813"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66395">
                        <a:lnSpc>
                          <a:spcPct val="100000"/>
                        </a:lnSpc>
                        <a:spcBef>
                          <a:spcPts val="200"/>
                        </a:spcBef>
                      </a:pPr>
                      <a:r>
                        <a:rPr sz="1400">
                          <a:latin typeface="+mn-lt"/>
                          <a:cs typeface="Myriad Pro"/>
                        </a:rPr>
                        <a:t>None</a:t>
                      </a:r>
                      <a:r>
                        <a:rPr sz="1400" spc="-20">
                          <a:latin typeface="+mn-lt"/>
                          <a:cs typeface="Myriad Pro"/>
                        </a:rPr>
                        <a:t> </a:t>
                      </a:r>
                      <a:r>
                        <a:rPr sz="1400">
                          <a:latin typeface="+mn-lt"/>
                          <a:cs typeface="Myriad Pro"/>
                        </a:rPr>
                        <a:t>in</a:t>
                      </a:r>
                      <a:r>
                        <a:rPr sz="1400" spc="-15">
                          <a:latin typeface="+mn-lt"/>
                          <a:cs typeface="Myriad Pro"/>
                        </a:rPr>
                        <a:t> </a:t>
                      </a:r>
                      <a:r>
                        <a:rPr sz="1400" spc="-5">
                          <a:latin typeface="+mn-lt"/>
                          <a:cs typeface="Myriad Pro"/>
                        </a:rPr>
                        <a:t>target</a:t>
                      </a:r>
                      <a:r>
                        <a:rPr sz="1400" spc="-15">
                          <a:latin typeface="+mn-lt"/>
                          <a:cs typeface="Myriad Pro"/>
                        </a:rPr>
                        <a:t> </a:t>
                      </a:r>
                      <a:r>
                        <a:rPr sz="1400" spc="-5">
                          <a:latin typeface="+mn-lt"/>
                          <a:cs typeface="Myriad Pro"/>
                        </a:rPr>
                        <a:t>vessel</a:t>
                      </a:r>
                      <a:endParaRPr sz="1400">
                        <a:latin typeface="+mn-lt"/>
                        <a:cs typeface="Myriad Pro"/>
                      </a:endParaRPr>
                    </a:p>
                  </a:txBody>
                  <a:tcPr marL="0" marR="0" marT="2381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R="195580" algn="ctr">
                        <a:lnSpc>
                          <a:spcPct val="100000"/>
                        </a:lnSpc>
                        <a:spcBef>
                          <a:spcPts val="200"/>
                        </a:spcBef>
                      </a:pPr>
                      <a:r>
                        <a:rPr sz="1400" baseline="0">
                          <a:solidFill>
                            <a:schemeClr val="bg1"/>
                          </a:solidFill>
                          <a:latin typeface="+mn-lt"/>
                          <a:cs typeface="Myriad Pro"/>
                        </a:rPr>
                        <a:t>98.2%</a:t>
                      </a:r>
                      <a:r>
                        <a:rPr sz="1400" spc="-40" baseline="0">
                          <a:solidFill>
                            <a:schemeClr val="bg1"/>
                          </a:solidFill>
                          <a:latin typeface="+mn-lt"/>
                          <a:cs typeface="Myriad Pro"/>
                        </a:rPr>
                        <a:t> </a:t>
                      </a:r>
                      <a:r>
                        <a:rPr sz="1400" baseline="0">
                          <a:solidFill>
                            <a:schemeClr val="bg1"/>
                          </a:solidFill>
                          <a:latin typeface="+mn-lt"/>
                          <a:cs typeface="Myriad Pro"/>
                        </a:rPr>
                        <a:t>(266/271)</a:t>
                      </a:r>
                    </a:p>
                  </a:txBody>
                  <a:tcPr marL="0" marR="0" marT="23813"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6CB5"/>
                    </a:solidFill>
                  </a:tcPr>
                </a:tc>
                <a:extLst>
                  <a:ext uri="{0D108BD9-81ED-4DB2-BD59-A6C34878D82A}">
                    <a16:rowId xmlns:a16="http://schemas.microsoft.com/office/drawing/2014/main" val="10008"/>
                  </a:ext>
                </a:extLst>
              </a:tr>
              <a:tr h="237540">
                <a:tc rowSpan="5">
                  <a:txBody>
                    <a:bodyPr/>
                    <a:lstStyle/>
                    <a:p>
                      <a:pPr marL="1270">
                        <a:lnSpc>
                          <a:spcPts val="1745"/>
                        </a:lnSpc>
                        <a:spcBef>
                          <a:spcPts val="210"/>
                        </a:spcBef>
                      </a:pPr>
                      <a:r>
                        <a:rPr sz="1400" b="1">
                          <a:latin typeface="+mn-lt"/>
                          <a:cs typeface="Myriad Pro"/>
                        </a:rPr>
                        <a:t>Rutherford</a:t>
                      </a:r>
                      <a:r>
                        <a:rPr sz="1400" b="1" spc="-30">
                          <a:latin typeface="+mn-lt"/>
                          <a:cs typeface="Myriad Pro"/>
                        </a:rPr>
                        <a:t> </a:t>
                      </a:r>
                      <a:r>
                        <a:rPr sz="1400" b="1" spc="-5">
                          <a:latin typeface="+mn-lt"/>
                          <a:cs typeface="Myriad Pro"/>
                        </a:rPr>
                        <a:t>Category</a:t>
                      </a:r>
                      <a:endParaRPr sz="1400">
                        <a:latin typeface="+mn-lt"/>
                        <a:cs typeface="Myriad Pro"/>
                      </a:endParaRPr>
                    </a:p>
                  </a:txBody>
                  <a:tcPr marL="0" marR="0" marT="25003"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66395">
                        <a:lnSpc>
                          <a:spcPts val="1745"/>
                        </a:lnSpc>
                        <a:spcBef>
                          <a:spcPts val="210"/>
                        </a:spcBef>
                      </a:pPr>
                      <a:r>
                        <a:rPr sz="1400">
                          <a:latin typeface="+mn-lt"/>
                          <a:cs typeface="Myriad Pro"/>
                        </a:rPr>
                        <a:t>1</a:t>
                      </a:r>
                    </a:p>
                  </a:txBody>
                  <a:tcPr marL="0" marR="0" marT="2500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R="194945" algn="ctr">
                        <a:lnSpc>
                          <a:spcPts val="1745"/>
                        </a:lnSpc>
                        <a:spcBef>
                          <a:spcPts val="210"/>
                        </a:spcBef>
                      </a:pPr>
                      <a:r>
                        <a:rPr sz="1400" baseline="0">
                          <a:solidFill>
                            <a:schemeClr val="bg1"/>
                          </a:solidFill>
                          <a:latin typeface="+mn-lt"/>
                          <a:cs typeface="Myriad Pro"/>
                        </a:rPr>
                        <a:t>0%</a:t>
                      </a:r>
                      <a:r>
                        <a:rPr sz="1400" spc="-40" baseline="0">
                          <a:solidFill>
                            <a:schemeClr val="bg1"/>
                          </a:solidFill>
                          <a:latin typeface="+mn-lt"/>
                          <a:cs typeface="Myriad Pro"/>
                        </a:rPr>
                        <a:t> </a:t>
                      </a:r>
                      <a:r>
                        <a:rPr sz="1400" baseline="0">
                          <a:solidFill>
                            <a:schemeClr val="bg1"/>
                          </a:solidFill>
                          <a:latin typeface="+mn-lt"/>
                          <a:cs typeface="Myriad Pro"/>
                        </a:rPr>
                        <a:t>(0/271)</a:t>
                      </a:r>
                    </a:p>
                  </a:txBody>
                  <a:tcPr marL="0" marR="0" marT="25003"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6CB5"/>
                    </a:solidFill>
                  </a:tcPr>
                </a:tc>
                <a:extLst>
                  <a:ext uri="{0D108BD9-81ED-4DB2-BD59-A6C34878D82A}">
                    <a16:rowId xmlns:a16="http://schemas.microsoft.com/office/drawing/2014/main" val="10009"/>
                  </a:ext>
                </a:extLst>
              </a:tr>
              <a:tr h="208064">
                <a:tc vMerge="1">
                  <a:txBody>
                    <a:bodyPr/>
                    <a:lstStyle/>
                    <a:p>
                      <a:pPr>
                        <a:lnSpc>
                          <a:spcPct val="100000"/>
                        </a:lnSpc>
                      </a:pPr>
                      <a:endParaRPr sz="120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66395">
                        <a:lnSpc>
                          <a:spcPts val="1700"/>
                        </a:lnSpc>
                      </a:pPr>
                      <a:r>
                        <a:rPr sz="1400" b="1">
                          <a:latin typeface="+mn-lt"/>
                          <a:cs typeface="Myriad Pro"/>
                        </a:rPr>
                        <a:t>2</a:t>
                      </a:r>
                      <a:endParaRPr sz="1400">
                        <a:latin typeface="+mn-lt"/>
                        <a:cs typeface="Myriad Pro"/>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R="194945" algn="ctr">
                        <a:lnSpc>
                          <a:spcPts val="1700"/>
                        </a:lnSpc>
                      </a:pPr>
                      <a:r>
                        <a:rPr sz="1400" b="1" baseline="0">
                          <a:solidFill>
                            <a:schemeClr val="bg1"/>
                          </a:solidFill>
                          <a:latin typeface="+mn-lt"/>
                          <a:cs typeface="Myriad Pro"/>
                        </a:rPr>
                        <a:t>26.9%</a:t>
                      </a:r>
                      <a:r>
                        <a:rPr sz="1400" b="1" spc="-40" baseline="0">
                          <a:solidFill>
                            <a:schemeClr val="bg1"/>
                          </a:solidFill>
                          <a:latin typeface="+mn-lt"/>
                          <a:cs typeface="Myriad Pro"/>
                        </a:rPr>
                        <a:t> </a:t>
                      </a:r>
                      <a:r>
                        <a:rPr sz="1400" b="1" baseline="0">
                          <a:solidFill>
                            <a:schemeClr val="bg1"/>
                          </a:solidFill>
                          <a:latin typeface="+mn-lt"/>
                          <a:cs typeface="Myriad Pro"/>
                        </a:rPr>
                        <a:t>(73/271)</a:t>
                      </a:r>
                      <a:endParaRPr sz="1400" baseline="0">
                        <a:solidFill>
                          <a:schemeClr val="bg1"/>
                        </a:solidFill>
                        <a:latin typeface="+mn-lt"/>
                        <a:cs typeface="Myriad Pro"/>
                      </a:endParaRPr>
                    </a:p>
                  </a:txBody>
                  <a:tcPr marL="0" marR="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6CB5"/>
                    </a:solidFill>
                  </a:tcPr>
                </a:tc>
                <a:extLst>
                  <a:ext uri="{0D108BD9-81ED-4DB2-BD59-A6C34878D82A}">
                    <a16:rowId xmlns:a16="http://schemas.microsoft.com/office/drawing/2014/main" val="10010"/>
                  </a:ext>
                </a:extLst>
              </a:tr>
              <a:tr h="208064">
                <a:tc vMerge="1">
                  <a:txBody>
                    <a:bodyPr/>
                    <a:lstStyle/>
                    <a:p>
                      <a:pPr>
                        <a:lnSpc>
                          <a:spcPct val="100000"/>
                        </a:lnSpc>
                      </a:pPr>
                      <a:endParaRPr sz="120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67030">
                        <a:lnSpc>
                          <a:spcPts val="1700"/>
                        </a:lnSpc>
                      </a:pPr>
                      <a:r>
                        <a:rPr sz="1400" b="1">
                          <a:latin typeface="+mn-lt"/>
                          <a:cs typeface="Myriad Pro"/>
                        </a:rPr>
                        <a:t>3</a:t>
                      </a:r>
                      <a:endParaRPr sz="1400">
                        <a:latin typeface="+mn-lt"/>
                        <a:cs typeface="Myriad Pro"/>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R="194945" algn="ctr">
                        <a:lnSpc>
                          <a:spcPts val="1700"/>
                        </a:lnSpc>
                      </a:pPr>
                      <a:r>
                        <a:rPr sz="1400" b="1" baseline="0">
                          <a:solidFill>
                            <a:schemeClr val="bg1"/>
                          </a:solidFill>
                          <a:latin typeface="+mn-lt"/>
                          <a:cs typeface="Myriad Pro"/>
                        </a:rPr>
                        <a:t>67.5%</a:t>
                      </a:r>
                      <a:r>
                        <a:rPr sz="1400" b="1" spc="-40" baseline="0">
                          <a:solidFill>
                            <a:schemeClr val="bg1"/>
                          </a:solidFill>
                          <a:latin typeface="+mn-lt"/>
                          <a:cs typeface="Myriad Pro"/>
                        </a:rPr>
                        <a:t> </a:t>
                      </a:r>
                      <a:r>
                        <a:rPr sz="1400" b="1" baseline="0">
                          <a:solidFill>
                            <a:schemeClr val="bg1"/>
                          </a:solidFill>
                          <a:latin typeface="+mn-lt"/>
                          <a:cs typeface="Myriad Pro"/>
                        </a:rPr>
                        <a:t>(183/271)</a:t>
                      </a:r>
                      <a:endParaRPr sz="1400" baseline="0">
                        <a:solidFill>
                          <a:schemeClr val="bg1"/>
                        </a:solidFill>
                        <a:latin typeface="+mn-lt"/>
                        <a:cs typeface="Myriad Pro"/>
                      </a:endParaRPr>
                    </a:p>
                  </a:txBody>
                  <a:tcPr marL="0" marR="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6CB5"/>
                    </a:solidFill>
                  </a:tcPr>
                </a:tc>
                <a:extLst>
                  <a:ext uri="{0D108BD9-81ED-4DB2-BD59-A6C34878D82A}">
                    <a16:rowId xmlns:a16="http://schemas.microsoft.com/office/drawing/2014/main" val="10011"/>
                  </a:ext>
                </a:extLst>
              </a:tr>
              <a:tr h="210954">
                <a:tc vMerge="1">
                  <a:txBody>
                    <a:bodyPr/>
                    <a:lstStyle/>
                    <a:p>
                      <a:pPr>
                        <a:lnSpc>
                          <a:spcPct val="100000"/>
                        </a:lnSpc>
                      </a:pPr>
                      <a:endParaRPr sz="130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67030">
                        <a:lnSpc>
                          <a:spcPts val="1730"/>
                        </a:lnSpc>
                      </a:pPr>
                      <a:r>
                        <a:rPr sz="1400" b="1">
                          <a:latin typeface="+mn-lt"/>
                          <a:cs typeface="Myriad Pro"/>
                        </a:rPr>
                        <a:t>4</a:t>
                      </a:r>
                      <a:endParaRPr sz="1400">
                        <a:latin typeface="+mn-lt"/>
                        <a:cs typeface="Myriad Pro"/>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R="194945" algn="ctr">
                        <a:lnSpc>
                          <a:spcPts val="1730"/>
                        </a:lnSpc>
                      </a:pPr>
                      <a:r>
                        <a:rPr sz="1400" b="1" baseline="0">
                          <a:solidFill>
                            <a:schemeClr val="bg1"/>
                          </a:solidFill>
                          <a:latin typeface="+mn-lt"/>
                          <a:cs typeface="Myriad Pro"/>
                        </a:rPr>
                        <a:t>5.2%</a:t>
                      </a:r>
                      <a:r>
                        <a:rPr sz="1400" b="1" spc="-40" baseline="0">
                          <a:solidFill>
                            <a:schemeClr val="bg1"/>
                          </a:solidFill>
                          <a:latin typeface="+mn-lt"/>
                          <a:cs typeface="Myriad Pro"/>
                        </a:rPr>
                        <a:t> </a:t>
                      </a:r>
                      <a:r>
                        <a:rPr sz="1400" b="1" baseline="0">
                          <a:solidFill>
                            <a:schemeClr val="bg1"/>
                          </a:solidFill>
                          <a:latin typeface="+mn-lt"/>
                          <a:cs typeface="Myriad Pro"/>
                        </a:rPr>
                        <a:t>(14/271)</a:t>
                      </a:r>
                      <a:endParaRPr sz="1400" baseline="0">
                        <a:solidFill>
                          <a:schemeClr val="bg1"/>
                        </a:solidFill>
                        <a:latin typeface="+mn-lt"/>
                        <a:cs typeface="Myriad Pro"/>
                      </a:endParaRPr>
                    </a:p>
                  </a:txBody>
                  <a:tcPr marL="0" marR="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6CB5"/>
                    </a:solidFill>
                  </a:tcPr>
                </a:tc>
                <a:extLst>
                  <a:ext uri="{0D108BD9-81ED-4DB2-BD59-A6C34878D82A}">
                    <a16:rowId xmlns:a16="http://schemas.microsoft.com/office/drawing/2014/main" val="10012"/>
                  </a:ext>
                </a:extLst>
              </a:tr>
              <a:tr h="241008">
                <a:tc vMerge="1">
                  <a:txBody>
                    <a:bodyPr/>
                    <a:lstStyle/>
                    <a:p>
                      <a:pPr>
                        <a:lnSpc>
                          <a:spcPct val="100000"/>
                        </a:lnSpc>
                      </a:pPr>
                      <a:endParaRPr sz="140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67030">
                        <a:lnSpc>
                          <a:spcPts val="1725"/>
                        </a:lnSpc>
                      </a:pPr>
                      <a:r>
                        <a:rPr sz="1400">
                          <a:latin typeface="+mn-lt"/>
                          <a:cs typeface="Myriad Pro"/>
                        </a:rPr>
                        <a:t>5</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R="194945" algn="ctr">
                        <a:lnSpc>
                          <a:spcPts val="1725"/>
                        </a:lnSpc>
                      </a:pPr>
                      <a:r>
                        <a:rPr sz="1400" baseline="0">
                          <a:solidFill>
                            <a:schemeClr val="bg1"/>
                          </a:solidFill>
                          <a:latin typeface="+mn-lt"/>
                          <a:cs typeface="Myriad Pro"/>
                        </a:rPr>
                        <a:t>0.4%</a:t>
                      </a:r>
                      <a:r>
                        <a:rPr sz="1400" spc="-40" baseline="0">
                          <a:solidFill>
                            <a:schemeClr val="bg1"/>
                          </a:solidFill>
                          <a:latin typeface="+mn-lt"/>
                          <a:cs typeface="Myriad Pro"/>
                        </a:rPr>
                        <a:t> </a:t>
                      </a:r>
                      <a:r>
                        <a:rPr sz="1400" baseline="0">
                          <a:solidFill>
                            <a:schemeClr val="bg1"/>
                          </a:solidFill>
                          <a:latin typeface="+mn-lt"/>
                          <a:cs typeface="Myriad Pro"/>
                        </a:rPr>
                        <a:t>(1/271)</a:t>
                      </a:r>
                    </a:p>
                  </a:txBody>
                  <a:tcPr marL="0" marR="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6CB5"/>
                    </a:solidFill>
                  </a:tcPr>
                </a:tc>
                <a:extLst>
                  <a:ext uri="{0D108BD9-81ED-4DB2-BD59-A6C34878D82A}">
                    <a16:rowId xmlns:a16="http://schemas.microsoft.com/office/drawing/2014/main" val="10013"/>
                  </a:ext>
                </a:extLst>
              </a:tr>
              <a:tr h="382607">
                <a:tc>
                  <a:txBody>
                    <a:bodyPr/>
                    <a:lstStyle/>
                    <a:p>
                      <a:pPr marL="1270">
                        <a:lnSpc>
                          <a:spcPct val="100000"/>
                        </a:lnSpc>
                        <a:spcBef>
                          <a:spcPts val="340"/>
                        </a:spcBef>
                      </a:pPr>
                      <a:r>
                        <a:rPr sz="1400" b="1">
                          <a:latin typeface="+mn-lt"/>
                          <a:cs typeface="Myriad Pro"/>
                        </a:rPr>
                        <a:t>Ankle</a:t>
                      </a:r>
                      <a:r>
                        <a:rPr sz="1400" b="1" spc="-20">
                          <a:latin typeface="+mn-lt"/>
                          <a:cs typeface="Myriad Pro"/>
                        </a:rPr>
                        <a:t> </a:t>
                      </a:r>
                      <a:r>
                        <a:rPr sz="1400" b="1" spc="-5">
                          <a:latin typeface="+mn-lt"/>
                          <a:cs typeface="Myriad Pro"/>
                        </a:rPr>
                        <a:t>Brachial</a:t>
                      </a:r>
                      <a:r>
                        <a:rPr sz="1400" b="1" spc="-20">
                          <a:latin typeface="+mn-lt"/>
                          <a:cs typeface="Myriad Pro"/>
                        </a:rPr>
                        <a:t> </a:t>
                      </a:r>
                      <a:r>
                        <a:rPr sz="1400" b="1" spc="-5">
                          <a:latin typeface="+mn-lt"/>
                          <a:cs typeface="Myriad Pro"/>
                        </a:rPr>
                        <a:t>Index</a:t>
                      </a:r>
                      <a:endParaRPr sz="1400">
                        <a:latin typeface="+mn-lt"/>
                        <a:cs typeface="Myriad Pro"/>
                      </a:endParaRPr>
                    </a:p>
                  </a:txBody>
                  <a:tcPr marL="0" marR="0" marT="40481"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67030">
                        <a:lnSpc>
                          <a:spcPct val="100000"/>
                        </a:lnSpc>
                        <a:spcBef>
                          <a:spcPts val="340"/>
                        </a:spcBef>
                      </a:pPr>
                      <a:r>
                        <a:rPr sz="1400">
                          <a:latin typeface="+mn-lt"/>
                          <a:cs typeface="Myriad Pro"/>
                        </a:rPr>
                        <a:t>Mean</a:t>
                      </a:r>
                      <a:r>
                        <a:rPr sz="1400" spc="-25">
                          <a:latin typeface="+mn-lt"/>
                          <a:cs typeface="Myriad Pro"/>
                        </a:rPr>
                        <a:t> </a:t>
                      </a:r>
                      <a:r>
                        <a:rPr sz="1400">
                          <a:latin typeface="+mn-lt"/>
                          <a:cs typeface="Myriad Pro"/>
                        </a:rPr>
                        <a:t>±</a:t>
                      </a:r>
                      <a:r>
                        <a:rPr sz="1400" spc="-20">
                          <a:latin typeface="+mn-lt"/>
                          <a:cs typeface="Myriad Pro"/>
                        </a:rPr>
                        <a:t> </a:t>
                      </a:r>
                      <a:r>
                        <a:rPr sz="1400">
                          <a:latin typeface="+mn-lt"/>
                          <a:cs typeface="Myriad Pro"/>
                        </a:rPr>
                        <a:t>SD</a:t>
                      </a:r>
                      <a:r>
                        <a:rPr sz="1400" spc="-20">
                          <a:latin typeface="+mn-lt"/>
                          <a:cs typeface="Myriad Pro"/>
                        </a:rPr>
                        <a:t> </a:t>
                      </a:r>
                      <a:r>
                        <a:rPr sz="1400">
                          <a:latin typeface="+mn-lt"/>
                          <a:cs typeface="Myriad Pro"/>
                        </a:rPr>
                        <a:t>(N)</a:t>
                      </a:r>
                    </a:p>
                  </a:txBody>
                  <a:tcPr marL="0" marR="0" marT="40481"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R="194945" algn="ctr">
                        <a:lnSpc>
                          <a:spcPct val="100000"/>
                        </a:lnSpc>
                        <a:spcBef>
                          <a:spcPts val="340"/>
                        </a:spcBef>
                      </a:pPr>
                      <a:r>
                        <a:rPr sz="1400" baseline="0">
                          <a:solidFill>
                            <a:schemeClr val="bg1"/>
                          </a:solidFill>
                          <a:latin typeface="+mn-lt"/>
                          <a:cs typeface="Myriad Pro"/>
                        </a:rPr>
                        <a:t>0.70</a:t>
                      </a:r>
                      <a:r>
                        <a:rPr sz="1400" spc="-25" baseline="0">
                          <a:solidFill>
                            <a:schemeClr val="bg1"/>
                          </a:solidFill>
                          <a:latin typeface="+mn-lt"/>
                          <a:cs typeface="Myriad Pro"/>
                        </a:rPr>
                        <a:t> </a:t>
                      </a:r>
                      <a:r>
                        <a:rPr sz="1400" baseline="0">
                          <a:solidFill>
                            <a:schemeClr val="bg1"/>
                          </a:solidFill>
                          <a:latin typeface="+mn-lt"/>
                          <a:cs typeface="Myriad Pro"/>
                        </a:rPr>
                        <a:t>±</a:t>
                      </a:r>
                      <a:r>
                        <a:rPr sz="1400" spc="-20" baseline="0">
                          <a:solidFill>
                            <a:schemeClr val="bg1"/>
                          </a:solidFill>
                          <a:latin typeface="+mn-lt"/>
                          <a:cs typeface="Myriad Pro"/>
                        </a:rPr>
                        <a:t> </a:t>
                      </a:r>
                      <a:r>
                        <a:rPr sz="1400" baseline="0">
                          <a:solidFill>
                            <a:schemeClr val="bg1"/>
                          </a:solidFill>
                          <a:latin typeface="+mn-lt"/>
                          <a:cs typeface="Myriad Pro"/>
                        </a:rPr>
                        <a:t>0.20</a:t>
                      </a:r>
                      <a:r>
                        <a:rPr sz="1400" spc="-25" baseline="0">
                          <a:solidFill>
                            <a:schemeClr val="bg1"/>
                          </a:solidFill>
                          <a:latin typeface="+mn-lt"/>
                          <a:cs typeface="Myriad Pro"/>
                        </a:rPr>
                        <a:t> </a:t>
                      </a:r>
                      <a:r>
                        <a:rPr sz="1400" baseline="0">
                          <a:solidFill>
                            <a:schemeClr val="bg1"/>
                          </a:solidFill>
                          <a:latin typeface="+mn-lt"/>
                          <a:cs typeface="Myriad Pro"/>
                        </a:rPr>
                        <a:t>(257/271)</a:t>
                      </a:r>
                    </a:p>
                  </a:txBody>
                  <a:tcPr marL="0" marR="0" marT="40481"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036CB5"/>
                    </a:solidFill>
                  </a:tcPr>
                </a:tc>
                <a:extLst>
                  <a:ext uri="{0D108BD9-81ED-4DB2-BD59-A6C34878D82A}">
                    <a16:rowId xmlns:a16="http://schemas.microsoft.com/office/drawing/2014/main" val="10014"/>
                  </a:ext>
                </a:extLst>
              </a:tr>
            </a:tbl>
          </a:graphicData>
        </a:graphic>
      </p:graphicFrame>
      <p:sp>
        <p:nvSpPr>
          <p:cNvPr id="10" name="object 18">
            <a:extLst>
              <a:ext uri="{FF2B5EF4-FFF2-40B4-BE49-F238E27FC236}">
                <a16:creationId xmlns:a16="http://schemas.microsoft.com/office/drawing/2014/main" id="{6E615AEC-3AC4-944F-B94C-EEAB3FCB3A8C}"/>
              </a:ext>
            </a:extLst>
          </p:cNvPr>
          <p:cNvSpPr txBox="1">
            <a:spLocks noGrp="1"/>
          </p:cNvSpPr>
          <p:nvPr>
            <p:ph type="title" idx="4294967295"/>
          </p:nvPr>
        </p:nvSpPr>
        <p:spPr>
          <a:xfrm>
            <a:off x="530352" y="548640"/>
            <a:ext cx="10934700" cy="566020"/>
          </a:xfrm>
          <a:prstGeom prst="rect">
            <a:avLst/>
          </a:prstGeom>
        </p:spPr>
        <p:txBody>
          <a:bodyPr vert="horz" wrap="square" lIns="0" tIns="11906" rIns="0" bIns="0" rtlCol="0" anchor="ctr">
            <a:spAutoFit/>
          </a:bodyPr>
          <a:lstStyle/>
          <a:p>
            <a:pPr marL="11430">
              <a:spcBef>
                <a:spcPts val="94"/>
              </a:spcBef>
            </a:pPr>
            <a:r>
              <a:rPr sz="4000" b="1" spc="37">
                <a:solidFill>
                  <a:schemeClr val="tx1"/>
                </a:solidFill>
              </a:rPr>
              <a:t>MIMICS</a:t>
            </a:r>
            <a:r>
              <a:rPr sz="4000" b="1" spc="23">
                <a:solidFill>
                  <a:schemeClr val="tx1"/>
                </a:solidFill>
              </a:rPr>
              <a:t> </a:t>
            </a:r>
            <a:r>
              <a:rPr sz="4000" b="1" i="1">
                <a:solidFill>
                  <a:schemeClr val="tx1"/>
                </a:solidFill>
              </a:rPr>
              <a:t>2</a:t>
            </a:r>
            <a:r>
              <a:rPr sz="4000" i="1" spc="464">
                <a:solidFill>
                  <a:schemeClr val="tx1"/>
                </a:solidFill>
              </a:rPr>
              <a:t> </a:t>
            </a:r>
            <a:r>
              <a:rPr sz="4000" b="0">
                <a:solidFill>
                  <a:schemeClr val="tx1"/>
                </a:solidFill>
              </a:rPr>
              <a:t>A</a:t>
            </a:r>
            <a:r>
              <a:rPr sz="4000" b="0" spc="5">
                <a:solidFill>
                  <a:schemeClr val="tx1"/>
                </a:solidFill>
              </a:rPr>
              <a:t> </a:t>
            </a:r>
            <a:r>
              <a:rPr sz="4000" b="0" spc="-5">
                <a:solidFill>
                  <a:schemeClr val="tx1"/>
                </a:solidFill>
              </a:rPr>
              <a:t>multi-center</a:t>
            </a:r>
            <a:r>
              <a:rPr sz="4000" b="0" spc="5">
                <a:solidFill>
                  <a:schemeClr val="tx1"/>
                </a:solidFill>
              </a:rPr>
              <a:t> </a:t>
            </a:r>
            <a:r>
              <a:rPr lang="en-US" sz="4000" spc="-5">
                <a:solidFill>
                  <a:schemeClr val="tx1"/>
                </a:solidFill>
              </a:rPr>
              <a:t>international</a:t>
            </a:r>
            <a:r>
              <a:rPr lang="en-US" sz="4000" b="0">
                <a:solidFill>
                  <a:schemeClr val="tx1"/>
                </a:solidFill>
              </a:rPr>
              <a:t> </a:t>
            </a:r>
            <a:r>
              <a:rPr sz="4000" b="0">
                <a:solidFill>
                  <a:schemeClr val="tx1"/>
                </a:solidFill>
              </a:rPr>
              <a:t>IDE</a:t>
            </a:r>
            <a:r>
              <a:rPr sz="4000" b="0" spc="5">
                <a:solidFill>
                  <a:schemeClr val="tx1"/>
                </a:solidFill>
              </a:rPr>
              <a:t> </a:t>
            </a:r>
            <a:r>
              <a:rPr lang="en-US" sz="4000" spc="-5">
                <a:solidFill>
                  <a:schemeClr val="tx1"/>
                </a:solidFill>
              </a:rPr>
              <a:t>study</a:t>
            </a:r>
            <a:endParaRPr lang="en-US" sz="4000">
              <a:solidFill>
                <a:schemeClr val="tx1"/>
              </a:solidFill>
              <a:cs typeface="Calibri Light"/>
            </a:endParaRPr>
          </a:p>
        </p:txBody>
      </p:sp>
      <p:sp>
        <p:nvSpPr>
          <p:cNvPr id="7" name="TextBox 6">
            <a:extLst>
              <a:ext uri="{FF2B5EF4-FFF2-40B4-BE49-F238E27FC236}">
                <a16:creationId xmlns:a16="http://schemas.microsoft.com/office/drawing/2014/main" id="{0937A894-854F-4102-A951-4AC669C471B5}"/>
              </a:ext>
            </a:extLst>
          </p:cNvPr>
          <p:cNvSpPr txBox="1"/>
          <p:nvPr/>
        </p:nvSpPr>
        <p:spPr>
          <a:xfrm>
            <a:off x="10446009" y="6597492"/>
            <a:ext cx="1745991" cy="246221"/>
          </a:xfrm>
          <a:prstGeom prst="rect">
            <a:avLst/>
          </a:prstGeom>
          <a:noFill/>
        </p:spPr>
        <p:txBody>
          <a:bodyPr wrap="none" rtlCol="0">
            <a:spAutoFit/>
          </a:bodyPr>
          <a:lstStyle/>
          <a:p>
            <a:pPr algn="just"/>
            <a:r>
              <a:rPr lang="en-GB" sz="1000"/>
              <a:t>Data on file at Veryan Medical</a:t>
            </a:r>
          </a:p>
        </p:txBody>
      </p:sp>
    </p:spTree>
  </p:cSld>
  <p:clrMapOvr>
    <a:masterClrMapping/>
  </p:clrMapOvr>
  <mc:AlternateContent xmlns:mc="http://schemas.openxmlformats.org/markup-compatibility/2006" xmlns:p14="http://schemas.microsoft.com/office/powerpoint/2010/main">
    <mc:Choice Requires="p14">
      <p:transition spd="slow" p14:dur="2000" advTm="13960"/>
    </mc:Choice>
    <mc:Fallback xmlns="">
      <p:transition spd="slow" advTm="1396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ject 3">
            <a:extLst>
              <a:ext uri="{FF2B5EF4-FFF2-40B4-BE49-F238E27FC236}">
                <a16:creationId xmlns:a16="http://schemas.microsoft.com/office/drawing/2014/main" id="{2FDEAF68-0D04-4EF5-8EB8-921378089117}"/>
              </a:ext>
            </a:extLst>
          </p:cNvPr>
          <p:cNvPicPr/>
          <p:nvPr/>
        </p:nvPicPr>
        <p:blipFill>
          <a:blip r:embed="rId2" cstate="print"/>
          <a:stretch>
            <a:fillRect/>
          </a:stretch>
        </p:blipFill>
        <p:spPr>
          <a:xfrm>
            <a:off x="570599" y="1170512"/>
            <a:ext cx="7905749" cy="301430"/>
          </a:xfrm>
          <a:prstGeom prst="rect">
            <a:avLst/>
          </a:prstGeom>
        </p:spPr>
      </p:pic>
      <p:sp>
        <p:nvSpPr>
          <p:cNvPr id="8" name="object 2">
            <a:extLst>
              <a:ext uri="{FF2B5EF4-FFF2-40B4-BE49-F238E27FC236}">
                <a16:creationId xmlns:a16="http://schemas.microsoft.com/office/drawing/2014/main" id="{1FF151D5-4591-4B0C-BB7C-5CE240A08491}"/>
              </a:ext>
            </a:extLst>
          </p:cNvPr>
          <p:cNvSpPr/>
          <p:nvPr/>
        </p:nvSpPr>
        <p:spPr>
          <a:xfrm>
            <a:off x="570600" y="1600112"/>
            <a:ext cx="7610510" cy="4308852"/>
          </a:xfrm>
          <a:custGeom>
            <a:avLst/>
            <a:gdLst/>
            <a:ahLst/>
            <a:cxnLst/>
            <a:rect l="l" t="t" r="r" b="b"/>
            <a:pathLst>
              <a:path w="8439150" h="4959350">
                <a:moveTo>
                  <a:pt x="8286699" y="0"/>
                </a:moveTo>
                <a:lnTo>
                  <a:pt x="0" y="0"/>
                </a:lnTo>
                <a:lnTo>
                  <a:pt x="0" y="4806924"/>
                </a:lnTo>
                <a:lnTo>
                  <a:pt x="7769" y="4855097"/>
                </a:lnTo>
                <a:lnTo>
                  <a:pt x="29405" y="4896933"/>
                </a:lnTo>
                <a:lnTo>
                  <a:pt x="62396" y="4929922"/>
                </a:lnTo>
                <a:lnTo>
                  <a:pt x="104231" y="4951555"/>
                </a:lnTo>
                <a:lnTo>
                  <a:pt x="152400" y="4959324"/>
                </a:lnTo>
                <a:lnTo>
                  <a:pt x="8439099" y="4959324"/>
                </a:lnTo>
                <a:lnTo>
                  <a:pt x="8439099" y="152400"/>
                </a:lnTo>
                <a:lnTo>
                  <a:pt x="8431329" y="104231"/>
                </a:lnTo>
                <a:lnTo>
                  <a:pt x="8409693" y="62396"/>
                </a:lnTo>
                <a:lnTo>
                  <a:pt x="8376702" y="29405"/>
                </a:lnTo>
                <a:lnTo>
                  <a:pt x="8334867" y="7769"/>
                </a:lnTo>
                <a:lnTo>
                  <a:pt x="8286699" y="0"/>
                </a:lnTo>
                <a:close/>
              </a:path>
            </a:pathLst>
          </a:custGeom>
          <a:solidFill>
            <a:srgbClr val="AFC0E1"/>
          </a:solidFill>
        </p:spPr>
        <p:txBody>
          <a:bodyPr wrap="square" lIns="0" tIns="0" rIns="0" bIns="0" rtlCol="0"/>
          <a:lstStyle/>
          <a:p>
            <a:endParaRPr sz="1687"/>
          </a:p>
        </p:txBody>
      </p:sp>
      <p:graphicFrame>
        <p:nvGraphicFramePr>
          <p:cNvPr id="3" name="object 3"/>
          <p:cNvGraphicFramePr>
            <a:graphicFrameLocks noGrp="1"/>
          </p:cNvGraphicFramePr>
          <p:nvPr>
            <p:extLst>
              <p:ext uri="{D42A27DB-BD31-4B8C-83A1-F6EECF244321}">
                <p14:modId xmlns:p14="http://schemas.microsoft.com/office/powerpoint/2010/main" val="1088399128"/>
              </p:ext>
            </p:extLst>
          </p:nvPr>
        </p:nvGraphicFramePr>
        <p:xfrm>
          <a:off x="643189" y="1747155"/>
          <a:ext cx="7376466" cy="4007162"/>
        </p:xfrm>
        <a:graphic>
          <a:graphicData uri="http://schemas.openxmlformats.org/drawingml/2006/table">
            <a:tbl>
              <a:tblPr firstRow="1" bandRow="1">
                <a:tableStyleId>{2D5ABB26-0587-4C30-8999-92F81FD0307C}</a:tableStyleId>
              </a:tblPr>
              <a:tblGrid>
                <a:gridCol w="2867572">
                  <a:extLst>
                    <a:ext uri="{9D8B030D-6E8A-4147-A177-3AD203B41FA5}">
                      <a16:colId xmlns:a16="http://schemas.microsoft.com/office/drawing/2014/main" val="20000"/>
                    </a:ext>
                  </a:extLst>
                </a:gridCol>
                <a:gridCol w="2785844">
                  <a:extLst>
                    <a:ext uri="{9D8B030D-6E8A-4147-A177-3AD203B41FA5}">
                      <a16:colId xmlns:a16="http://schemas.microsoft.com/office/drawing/2014/main" val="20001"/>
                    </a:ext>
                  </a:extLst>
                </a:gridCol>
                <a:gridCol w="1723050">
                  <a:extLst>
                    <a:ext uri="{9D8B030D-6E8A-4147-A177-3AD203B41FA5}">
                      <a16:colId xmlns:a16="http://schemas.microsoft.com/office/drawing/2014/main" val="20002"/>
                    </a:ext>
                  </a:extLst>
                </a:gridCol>
              </a:tblGrid>
              <a:tr h="345239">
                <a:tc gridSpan="2">
                  <a:txBody>
                    <a:bodyPr/>
                    <a:lstStyle/>
                    <a:p>
                      <a:pPr>
                        <a:lnSpc>
                          <a:spcPct val="100000"/>
                        </a:lnSpc>
                        <a:spcBef>
                          <a:spcPts val="5"/>
                        </a:spcBef>
                      </a:pPr>
                      <a:r>
                        <a:rPr lang="en-US" sz="1400" spc="-10">
                          <a:latin typeface="+mn-lt"/>
                          <a:cs typeface="Myriad Pro"/>
                        </a:rPr>
                        <a:t> </a:t>
                      </a:r>
                      <a:r>
                        <a:rPr sz="1400" spc="-10">
                          <a:latin typeface="+mn-lt"/>
                          <a:cs typeface="Myriad Pro"/>
                        </a:rPr>
                        <a:t>Core</a:t>
                      </a:r>
                      <a:r>
                        <a:rPr sz="1400" spc="-45">
                          <a:latin typeface="+mn-lt"/>
                          <a:cs typeface="Myriad Pro"/>
                        </a:rPr>
                        <a:t> </a:t>
                      </a:r>
                      <a:r>
                        <a:rPr sz="1400">
                          <a:latin typeface="+mn-lt"/>
                          <a:cs typeface="Myriad Pro"/>
                        </a:rPr>
                        <a:t>Laboratory</a:t>
                      </a:r>
                      <a:r>
                        <a:rPr sz="1400" spc="-40">
                          <a:latin typeface="+mn-lt"/>
                          <a:cs typeface="Myriad Pro"/>
                        </a:rPr>
                        <a:t> </a:t>
                      </a:r>
                      <a:r>
                        <a:rPr sz="1400" spc="-5">
                          <a:latin typeface="+mn-lt"/>
                          <a:cs typeface="Myriad Pro"/>
                        </a:rPr>
                        <a:t>Data</a:t>
                      </a:r>
                      <a:endParaRPr sz="1400">
                        <a:latin typeface="+mn-lt"/>
                        <a:cs typeface="Myriad Pro"/>
                      </a:endParaRPr>
                    </a:p>
                  </a:txBody>
                  <a:tcPr marL="0" marR="0" marT="596"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0" marR="0" marT="0" marB="0"/>
                </a:tc>
                <a:tc>
                  <a:txBody>
                    <a:bodyPr/>
                    <a:lstStyle/>
                    <a:p>
                      <a:pPr marL="37465" algn="ctr">
                        <a:lnSpc>
                          <a:spcPct val="100000"/>
                        </a:lnSpc>
                        <a:spcBef>
                          <a:spcPts val="204"/>
                        </a:spcBef>
                      </a:pPr>
                      <a:r>
                        <a:rPr sz="1400" b="1">
                          <a:solidFill>
                            <a:srgbClr val="FFFFFF"/>
                          </a:solidFill>
                          <a:latin typeface="+mn-lt"/>
                          <a:cs typeface="Myriad Pro"/>
                        </a:rPr>
                        <a:t>N=</a:t>
                      </a:r>
                      <a:r>
                        <a:rPr sz="1400" b="1" spc="-25">
                          <a:solidFill>
                            <a:srgbClr val="FFFFFF"/>
                          </a:solidFill>
                          <a:latin typeface="+mn-lt"/>
                          <a:cs typeface="Myriad Pro"/>
                        </a:rPr>
                        <a:t> </a:t>
                      </a:r>
                      <a:r>
                        <a:rPr sz="1400" b="1">
                          <a:solidFill>
                            <a:srgbClr val="FFFFFF"/>
                          </a:solidFill>
                          <a:latin typeface="+mn-lt"/>
                          <a:cs typeface="Myriad Pro"/>
                        </a:rPr>
                        <a:t>271</a:t>
                      </a:r>
                      <a:r>
                        <a:rPr sz="1400" b="1" spc="-20">
                          <a:solidFill>
                            <a:srgbClr val="FFFFFF"/>
                          </a:solidFill>
                          <a:latin typeface="+mn-lt"/>
                          <a:cs typeface="Myriad Pro"/>
                        </a:rPr>
                        <a:t> </a:t>
                      </a:r>
                      <a:r>
                        <a:rPr sz="1400" b="1">
                          <a:solidFill>
                            <a:srgbClr val="FFFFFF"/>
                          </a:solidFill>
                          <a:latin typeface="+mn-lt"/>
                          <a:cs typeface="Myriad Pro"/>
                        </a:rPr>
                        <a:t>Subjects</a:t>
                      </a:r>
                      <a:endParaRPr sz="1400">
                        <a:latin typeface="+mn-lt"/>
                        <a:cs typeface="Myriad Pro"/>
                      </a:endParaRPr>
                    </a:p>
                  </a:txBody>
                  <a:tcPr marL="0" marR="0" marT="24407"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43B87"/>
                    </a:solidFill>
                  </a:tcPr>
                </a:tc>
                <a:extLst>
                  <a:ext uri="{0D108BD9-81ED-4DB2-BD59-A6C34878D82A}">
                    <a16:rowId xmlns:a16="http://schemas.microsoft.com/office/drawing/2014/main" val="10000"/>
                  </a:ext>
                </a:extLst>
              </a:tr>
              <a:tr h="370062">
                <a:tc>
                  <a:txBody>
                    <a:bodyPr/>
                    <a:lstStyle/>
                    <a:p>
                      <a:pPr>
                        <a:lnSpc>
                          <a:spcPct val="100000"/>
                        </a:lnSpc>
                        <a:spcBef>
                          <a:spcPts val="1010"/>
                        </a:spcBef>
                      </a:pPr>
                      <a:r>
                        <a:rPr sz="1400" b="1" spc="-10">
                          <a:latin typeface="+mn-lt"/>
                          <a:cs typeface="Myriad Pro"/>
                        </a:rPr>
                        <a:t>Reference</a:t>
                      </a:r>
                      <a:r>
                        <a:rPr sz="1400" b="1" spc="-60">
                          <a:latin typeface="+mn-lt"/>
                          <a:cs typeface="Myriad Pro"/>
                        </a:rPr>
                        <a:t> </a:t>
                      </a:r>
                      <a:r>
                        <a:rPr sz="1400" b="1" spc="-15">
                          <a:latin typeface="+mn-lt"/>
                          <a:cs typeface="Myriad Pro"/>
                        </a:rPr>
                        <a:t>Vessel</a:t>
                      </a:r>
                      <a:r>
                        <a:rPr sz="1400" b="1">
                          <a:latin typeface="+mn-lt"/>
                          <a:cs typeface="Myriad Pro"/>
                        </a:rPr>
                        <a:t> </a:t>
                      </a:r>
                      <a:r>
                        <a:rPr sz="1400" b="1" spc="-5">
                          <a:latin typeface="+mn-lt"/>
                          <a:cs typeface="Myriad Pro"/>
                        </a:rPr>
                        <a:t>Diameter</a:t>
                      </a:r>
                      <a:r>
                        <a:rPr sz="1400" b="1">
                          <a:latin typeface="+mn-lt"/>
                          <a:cs typeface="Myriad Pro"/>
                        </a:rPr>
                        <a:t> (mm)</a:t>
                      </a:r>
                      <a:endParaRPr sz="1400">
                        <a:latin typeface="+mn-lt"/>
                        <a:cs typeface="Myriad Pro"/>
                      </a:endParaRPr>
                    </a:p>
                  </a:txBody>
                  <a:tcPr marL="0" marR="0" marT="120253"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5440">
                        <a:lnSpc>
                          <a:spcPct val="100000"/>
                        </a:lnSpc>
                        <a:spcBef>
                          <a:spcPts val="1010"/>
                        </a:spcBef>
                      </a:pPr>
                      <a:r>
                        <a:rPr sz="1400">
                          <a:latin typeface="+mn-lt"/>
                          <a:cs typeface="Myriad Pro"/>
                        </a:rPr>
                        <a:t>Mean</a:t>
                      </a:r>
                      <a:r>
                        <a:rPr sz="1400" spc="-20">
                          <a:latin typeface="+mn-lt"/>
                          <a:cs typeface="Myriad Pro"/>
                        </a:rPr>
                        <a:t> </a:t>
                      </a:r>
                      <a:r>
                        <a:rPr sz="1400" spc="-5">
                          <a:latin typeface="+mn-lt"/>
                          <a:cs typeface="Myriad Pro"/>
                        </a:rPr>
                        <a:t>years</a:t>
                      </a:r>
                      <a:r>
                        <a:rPr sz="1400" spc="-20">
                          <a:latin typeface="+mn-lt"/>
                          <a:cs typeface="Myriad Pro"/>
                        </a:rPr>
                        <a:t> </a:t>
                      </a:r>
                      <a:r>
                        <a:rPr sz="1400">
                          <a:latin typeface="+mn-lt"/>
                          <a:cs typeface="Myriad Pro"/>
                        </a:rPr>
                        <a:t>±</a:t>
                      </a:r>
                      <a:r>
                        <a:rPr sz="1400" spc="-20">
                          <a:latin typeface="+mn-lt"/>
                          <a:cs typeface="Myriad Pro"/>
                        </a:rPr>
                        <a:t> </a:t>
                      </a:r>
                      <a:r>
                        <a:rPr sz="1400">
                          <a:latin typeface="+mn-lt"/>
                          <a:cs typeface="Myriad Pro"/>
                        </a:rPr>
                        <a:t>SD</a:t>
                      </a:r>
                    </a:p>
                  </a:txBody>
                  <a:tcPr marL="0" marR="0" marT="12025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830" algn="l">
                        <a:lnSpc>
                          <a:spcPct val="100000"/>
                        </a:lnSpc>
                        <a:spcBef>
                          <a:spcPts val="1010"/>
                        </a:spcBef>
                      </a:pPr>
                      <a:r>
                        <a:rPr lang="en-GB" sz="1400" b="0">
                          <a:solidFill>
                            <a:schemeClr val="bg1"/>
                          </a:solidFill>
                          <a:latin typeface="+mn-lt"/>
                          <a:cs typeface="Myriad Pro"/>
                        </a:rPr>
                        <a:t>   </a:t>
                      </a:r>
                      <a:r>
                        <a:rPr sz="1400" b="0">
                          <a:solidFill>
                            <a:schemeClr val="bg1"/>
                          </a:solidFill>
                          <a:latin typeface="+mn-lt"/>
                          <a:cs typeface="Myriad Pro"/>
                        </a:rPr>
                        <a:t>5.2</a:t>
                      </a:r>
                      <a:r>
                        <a:rPr sz="1400" b="0" spc="-25">
                          <a:solidFill>
                            <a:schemeClr val="bg1"/>
                          </a:solidFill>
                          <a:latin typeface="+mn-lt"/>
                          <a:cs typeface="Myriad Pro"/>
                        </a:rPr>
                        <a:t> </a:t>
                      </a:r>
                      <a:r>
                        <a:rPr sz="1400" b="0">
                          <a:solidFill>
                            <a:schemeClr val="bg1"/>
                          </a:solidFill>
                          <a:latin typeface="+mn-lt"/>
                          <a:cs typeface="Myriad Pro"/>
                        </a:rPr>
                        <a:t>±</a:t>
                      </a:r>
                      <a:r>
                        <a:rPr sz="1400" b="0" spc="-20">
                          <a:solidFill>
                            <a:schemeClr val="bg1"/>
                          </a:solidFill>
                          <a:latin typeface="+mn-lt"/>
                          <a:cs typeface="Myriad Pro"/>
                        </a:rPr>
                        <a:t> </a:t>
                      </a:r>
                      <a:r>
                        <a:rPr sz="1400" b="0">
                          <a:solidFill>
                            <a:schemeClr val="bg1"/>
                          </a:solidFill>
                          <a:latin typeface="+mn-lt"/>
                          <a:cs typeface="Myriad Pro"/>
                        </a:rPr>
                        <a:t>0.9</a:t>
                      </a:r>
                      <a:r>
                        <a:rPr sz="1400" b="0" spc="-25">
                          <a:solidFill>
                            <a:schemeClr val="bg1"/>
                          </a:solidFill>
                          <a:latin typeface="+mn-lt"/>
                          <a:cs typeface="Myriad Pro"/>
                        </a:rPr>
                        <a:t> </a:t>
                      </a:r>
                      <a:r>
                        <a:rPr sz="1400" b="0">
                          <a:solidFill>
                            <a:schemeClr val="bg1"/>
                          </a:solidFill>
                          <a:latin typeface="+mn-lt"/>
                          <a:cs typeface="Myriad Pro"/>
                        </a:rPr>
                        <a:t>(269/271)</a:t>
                      </a:r>
                    </a:p>
                  </a:txBody>
                  <a:tcPr marL="0" marR="0" marT="120253"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36CB5"/>
                    </a:solidFill>
                  </a:tcPr>
                </a:tc>
                <a:extLst>
                  <a:ext uri="{0D108BD9-81ED-4DB2-BD59-A6C34878D82A}">
                    <a16:rowId xmlns:a16="http://schemas.microsoft.com/office/drawing/2014/main" val="10001"/>
                  </a:ext>
                </a:extLst>
              </a:tr>
              <a:tr h="298475">
                <a:tc>
                  <a:txBody>
                    <a:bodyPr/>
                    <a:lstStyle/>
                    <a:p>
                      <a:pPr>
                        <a:lnSpc>
                          <a:spcPct val="100000"/>
                        </a:lnSpc>
                        <a:spcBef>
                          <a:spcPts val="400"/>
                        </a:spcBef>
                      </a:pPr>
                      <a:r>
                        <a:rPr sz="1400" b="1" spc="-15">
                          <a:latin typeface="+mn-lt"/>
                          <a:cs typeface="Myriad Pro"/>
                        </a:rPr>
                        <a:t>L</a:t>
                      </a:r>
                      <a:r>
                        <a:rPr sz="1400" b="1">
                          <a:latin typeface="+mn-lt"/>
                          <a:cs typeface="Myriad Pro"/>
                        </a:rPr>
                        <a:t>esion</a:t>
                      </a:r>
                      <a:r>
                        <a:rPr sz="1400" b="1" spc="-60">
                          <a:latin typeface="+mn-lt"/>
                          <a:cs typeface="Myriad Pro"/>
                        </a:rPr>
                        <a:t> </a:t>
                      </a:r>
                      <a:r>
                        <a:rPr sz="1400" b="1" spc="-80">
                          <a:latin typeface="+mn-lt"/>
                          <a:cs typeface="Myriad Pro"/>
                        </a:rPr>
                        <a:t>T</a:t>
                      </a:r>
                      <a:r>
                        <a:rPr sz="1400" b="1">
                          <a:latin typeface="+mn-lt"/>
                          <a:cs typeface="Myriad Pro"/>
                        </a:rPr>
                        <a:t>ype</a:t>
                      </a:r>
                      <a:r>
                        <a:rPr sz="1400" b="1" baseline="32679">
                          <a:latin typeface="+mn-lt"/>
                          <a:cs typeface="Myriad Pro"/>
                        </a:rPr>
                        <a:t>1</a:t>
                      </a:r>
                      <a:endParaRPr sz="1400" baseline="32679">
                        <a:latin typeface="+mn-lt"/>
                        <a:cs typeface="Myriad Pro"/>
                      </a:endParaRPr>
                    </a:p>
                  </a:txBody>
                  <a:tcPr marL="0" marR="0" marT="47625"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5440">
                        <a:lnSpc>
                          <a:spcPct val="100000"/>
                        </a:lnSpc>
                        <a:spcBef>
                          <a:spcPts val="400"/>
                        </a:spcBef>
                      </a:pPr>
                      <a:r>
                        <a:rPr sz="1400">
                          <a:latin typeface="+mn-lt"/>
                          <a:cs typeface="Myriad Pro"/>
                        </a:rPr>
                        <a:t>De</a:t>
                      </a:r>
                      <a:r>
                        <a:rPr sz="1400" spc="-35">
                          <a:latin typeface="+mn-lt"/>
                          <a:cs typeface="Myriad Pro"/>
                        </a:rPr>
                        <a:t> </a:t>
                      </a:r>
                      <a:r>
                        <a:rPr sz="1400" spc="-10">
                          <a:latin typeface="+mn-lt"/>
                          <a:cs typeface="Myriad Pro"/>
                        </a:rPr>
                        <a:t>novo</a:t>
                      </a:r>
                      <a:endParaRPr sz="1400">
                        <a:latin typeface="+mn-lt"/>
                        <a:cs typeface="Myriad Pro"/>
                      </a:endParaRPr>
                    </a:p>
                  </a:txBody>
                  <a:tcPr marL="0" marR="0" marT="476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7465" algn="l">
                        <a:lnSpc>
                          <a:spcPct val="100000"/>
                        </a:lnSpc>
                        <a:spcBef>
                          <a:spcPts val="400"/>
                        </a:spcBef>
                      </a:pPr>
                      <a:r>
                        <a:rPr lang="en-GB" sz="1400" b="0">
                          <a:solidFill>
                            <a:schemeClr val="bg1"/>
                          </a:solidFill>
                          <a:latin typeface="+mn-lt"/>
                          <a:cs typeface="Myriad Pro"/>
                        </a:rPr>
                        <a:t>      </a:t>
                      </a:r>
                      <a:r>
                        <a:rPr sz="1400" b="0">
                          <a:solidFill>
                            <a:schemeClr val="bg1"/>
                          </a:solidFill>
                          <a:latin typeface="+mn-lt"/>
                          <a:cs typeface="Myriad Pro"/>
                        </a:rPr>
                        <a:t>100%</a:t>
                      </a:r>
                      <a:r>
                        <a:rPr sz="1400" b="0" spc="-40">
                          <a:solidFill>
                            <a:schemeClr val="bg1"/>
                          </a:solidFill>
                          <a:latin typeface="+mn-lt"/>
                          <a:cs typeface="Myriad Pro"/>
                        </a:rPr>
                        <a:t> </a:t>
                      </a:r>
                      <a:r>
                        <a:rPr sz="1400" b="0">
                          <a:solidFill>
                            <a:schemeClr val="bg1"/>
                          </a:solidFill>
                          <a:latin typeface="+mn-lt"/>
                          <a:cs typeface="Myriad Pro"/>
                        </a:rPr>
                        <a:t>(271/271)</a:t>
                      </a:r>
                    </a:p>
                  </a:txBody>
                  <a:tcPr marL="0" marR="0" marT="47625"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36CB5"/>
                    </a:solidFill>
                  </a:tcPr>
                </a:tc>
                <a:extLst>
                  <a:ext uri="{0D108BD9-81ED-4DB2-BD59-A6C34878D82A}">
                    <a16:rowId xmlns:a16="http://schemas.microsoft.com/office/drawing/2014/main" val="10002"/>
                  </a:ext>
                </a:extLst>
              </a:tr>
              <a:tr h="879260">
                <a:tc>
                  <a:txBody>
                    <a:bodyPr/>
                    <a:lstStyle/>
                    <a:p>
                      <a:pPr marL="635" marR="1062355">
                        <a:lnSpc>
                          <a:spcPct val="100000"/>
                        </a:lnSpc>
                        <a:spcBef>
                          <a:spcPts val="414"/>
                        </a:spcBef>
                      </a:pPr>
                      <a:r>
                        <a:rPr sz="1400" b="1" spc="-5">
                          <a:latin typeface="+mn-lt"/>
                          <a:cs typeface="Myriad Pro"/>
                        </a:rPr>
                        <a:t>Lesion Location </a:t>
                      </a:r>
                      <a:r>
                        <a:rPr sz="1400" b="1">
                          <a:latin typeface="+mn-lt"/>
                          <a:cs typeface="Myriad Pro"/>
                        </a:rPr>
                        <a:t>in </a:t>
                      </a:r>
                      <a:r>
                        <a:rPr sz="1400" b="1" spc="5">
                          <a:latin typeface="+mn-lt"/>
                          <a:cs typeface="Myriad Pro"/>
                        </a:rPr>
                        <a:t> </a:t>
                      </a:r>
                      <a:r>
                        <a:rPr sz="1400" b="1" spc="-40">
                          <a:latin typeface="+mn-lt"/>
                          <a:cs typeface="Myriad Pro"/>
                        </a:rPr>
                        <a:t>F</a:t>
                      </a:r>
                      <a:r>
                        <a:rPr sz="1400" b="1">
                          <a:latin typeface="+mn-lt"/>
                          <a:cs typeface="Myriad Pro"/>
                        </a:rPr>
                        <a:t>emo</a:t>
                      </a:r>
                      <a:r>
                        <a:rPr sz="1400" b="1" spc="-15">
                          <a:latin typeface="+mn-lt"/>
                          <a:cs typeface="Myriad Pro"/>
                        </a:rPr>
                        <a:t>r</a:t>
                      </a:r>
                      <a:r>
                        <a:rPr sz="1400" b="1">
                          <a:latin typeface="+mn-lt"/>
                          <a:cs typeface="Myriad Pro"/>
                        </a:rPr>
                        <a:t>opopli</a:t>
                      </a:r>
                      <a:r>
                        <a:rPr sz="1400" b="1" spc="-10">
                          <a:latin typeface="+mn-lt"/>
                          <a:cs typeface="Myriad Pro"/>
                        </a:rPr>
                        <a:t>t</a:t>
                      </a:r>
                      <a:r>
                        <a:rPr sz="1400" b="1">
                          <a:latin typeface="+mn-lt"/>
                          <a:cs typeface="Myriad Pro"/>
                        </a:rPr>
                        <a:t>eal </a:t>
                      </a:r>
                      <a:r>
                        <a:rPr sz="1400" b="1" spc="-10">
                          <a:latin typeface="+mn-lt"/>
                          <a:cs typeface="Myriad Pro"/>
                        </a:rPr>
                        <a:t>A</a:t>
                      </a:r>
                      <a:r>
                        <a:rPr sz="1400" b="1" spc="30">
                          <a:latin typeface="+mn-lt"/>
                          <a:cs typeface="Myriad Pro"/>
                        </a:rPr>
                        <a:t>r</a:t>
                      </a:r>
                      <a:r>
                        <a:rPr sz="1400" b="1" spc="-10">
                          <a:latin typeface="+mn-lt"/>
                          <a:cs typeface="Myriad Pro"/>
                        </a:rPr>
                        <a:t>t</a:t>
                      </a:r>
                      <a:r>
                        <a:rPr sz="1400" b="1">
                          <a:latin typeface="+mn-lt"/>
                          <a:cs typeface="Myriad Pro"/>
                        </a:rPr>
                        <a:t>e</a:t>
                      </a:r>
                      <a:r>
                        <a:rPr sz="1400" b="1" spc="25">
                          <a:latin typeface="+mn-lt"/>
                          <a:cs typeface="Myriad Pro"/>
                        </a:rPr>
                        <a:t>r</a:t>
                      </a:r>
                      <a:r>
                        <a:rPr sz="1400" b="1">
                          <a:latin typeface="+mn-lt"/>
                          <a:cs typeface="Myriad Pro"/>
                        </a:rPr>
                        <a:t>y</a:t>
                      </a:r>
                      <a:endParaRPr sz="1400">
                        <a:latin typeface="+mn-lt"/>
                        <a:cs typeface="Myriad Pro"/>
                      </a:endParaRPr>
                    </a:p>
                  </a:txBody>
                  <a:tcPr marL="0" marR="0" marT="4941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5440" marR="1939925">
                        <a:lnSpc>
                          <a:spcPct val="100000"/>
                        </a:lnSpc>
                        <a:spcBef>
                          <a:spcPts val="414"/>
                        </a:spcBef>
                      </a:pPr>
                      <a:r>
                        <a:rPr lang="en-US" sz="1400" err="1">
                          <a:latin typeface="+mn-lt"/>
                          <a:cs typeface="Myriad Pro"/>
                        </a:rPr>
                        <a:t>Prox</a:t>
                      </a:r>
                      <a:endParaRPr lang="en-US" sz="1400">
                        <a:latin typeface="+mn-lt"/>
                        <a:cs typeface="Myriad Pro"/>
                      </a:endParaRPr>
                    </a:p>
                    <a:p>
                      <a:pPr marL="345440" marR="1939925">
                        <a:lnSpc>
                          <a:spcPct val="100000"/>
                        </a:lnSpc>
                        <a:spcBef>
                          <a:spcPts val="414"/>
                        </a:spcBef>
                      </a:pPr>
                      <a:r>
                        <a:rPr lang="en-US" sz="1400">
                          <a:latin typeface="+mn-lt"/>
                          <a:cs typeface="Myriad Pro"/>
                        </a:rPr>
                        <a:t>Mid</a:t>
                      </a:r>
                    </a:p>
                    <a:p>
                      <a:pPr marL="345440" marR="1939925">
                        <a:lnSpc>
                          <a:spcPct val="100000"/>
                        </a:lnSpc>
                        <a:spcBef>
                          <a:spcPts val="414"/>
                        </a:spcBef>
                      </a:pPr>
                      <a:r>
                        <a:rPr lang="en-US" sz="1400">
                          <a:latin typeface="+mn-lt"/>
                          <a:cs typeface="Myriad Pro"/>
                        </a:rPr>
                        <a:t>Distal</a:t>
                      </a:r>
                      <a:endParaRPr sz="1400">
                        <a:latin typeface="+mn-lt"/>
                        <a:cs typeface="Myriad Pro"/>
                      </a:endParaRPr>
                    </a:p>
                  </a:txBody>
                  <a:tcPr marL="0" marR="0" marT="4941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algn="ctr">
                        <a:lnSpc>
                          <a:spcPct val="100000"/>
                        </a:lnSpc>
                        <a:spcBef>
                          <a:spcPts val="414"/>
                        </a:spcBef>
                      </a:pPr>
                      <a:r>
                        <a:rPr sz="1400" b="0">
                          <a:solidFill>
                            <a:schemeClr val="bg1"/>
                          </a:solidFill>
                          <a:latin typeface="+mn-lt"/>
                          <a:cs typeface="Myriad Pro"/>
                        </a:rPr>
                        <a:t>11.5%</a:t>
                      </a:r>
                      <a:r>
                        <a:rPr sz="1400" b="0" spc="-40">
                          <a:solidFill>
                            <a:schemeClr val="bg1"/>
                          </a:solidFill>
                          <a:latin typeface="+mn-lt"/>
                          <a:cs typeface="Myriad Pro"/>
                        </a:rPr>
                        <a:t> </a:t>
                      </a:r>
                      <a:r>
                        <a:rPr sz="1400" b="0">
                          <a:solidFill>
                            <a:schemeClr val="bg1"/>
                          </a:solidFill>
                          <a:latin typeface="+mn-lt"/>
                          <a:cs typeface="Myriad Pro"/>
                        </a:rPr>
                        <a:t>(31/270)</a:t>
                      </a:r>
                    </a:p>
                    <a:p>
                      <a:pPr marL="36000" algn="ctr">
                        <a:lnSpc>
                          <a:spcPct val="100000"/>
                        </a:lnSpc>
                      </a:pPr>
                      <a:r>
                        <a:rPr sz="1400" b="0">
                          <a:solidFill>
                            <a:schemeClr val="bg1"/>
                          </a:solidFill>
                          <a:latin typeface="+mn-lt"/>
                          <a:cs typeface="Myriad Pro"/>
                        </a:rPr>
                        <a:t>48.1% (130/270)</a:t>
                      </a:r>
                    </a:p>
                    <a:p>
                      <a:pPr marL="36000" algn="ctr">
                        <a:lnSpc>
                          <a:spcPct val="100000"/>
                        </a:lnSpc>
                      </a:pPr>
                      <a:r>
                        <a:rPr sz="1400" b="0">
                          <a:solidFill>
                            <a:schemeClr val="bg1"/>
                          </a:solidFill>
                          <a:latin typeface="+mn-lt"/>
                          <a:cs typeface="Myriad Pro"/>
                        </a:rPr>
                        <a:t>40.4% (109/270)</a:t>
                      </a:r>
                    </a:p>
                  </a:txBody>
                  <a:tcPr marL="0" marR="0" marT="4941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36CB5"/>
                    </a:solidFill>
                  </a:tcPr>
                </a:tc>
                <a:extLst>
                  <a:ext uri="{0D108BD9-81ED-4DB2-BD59-A6C34878D82A}">
                    <a16:rowId xmlns:a16="http://schemas.microsoft.com/office/drawing/2014/main" val="10003"/>
                  </a:ext>
                </a:extLst>
              </a:tr>
              <a:tr h="317527">
                <a:tc>
                  <a:txBody>
                    <a:bodyPr/>
                    <a:lstStyle/>
                    <a:p>
                      <a:pPr marL="635">
                        <a:lnSpc>
                          <a:spcPct val="100000"/>
                        </a:lnSpc>
                        <a:spcBef>
                          <a:spcPts val="535"/>
                        </a:spcBef>
                      </a:pPr>
                      <a:r>
                        <a:rPr sz="1400" b="1" spc="-5">
                          <a:latin typeface="+mn-lt"/>
                          <a:cs typeface="Myriad Pro"/>
                        </a:rPr>
                        <a:t>Diameter</a:t>
                      </a:r>
                      <a:r>
                        <a:rPr sz="1400" b="1" spc="-15">
                          <a:latin typeface="+mn-lt"/>
                          <a:cs typeface="Myriad Pro"/>
                        </a:rPr>
                        <a:t> </a:t>
                      </a:r>
                      <a:r>
                        <a:rPr sz="1400" b="1" spc="-5">
                          <a:latin typeface="+mn-lt"/>
                          <a:cs typeface="Myriad Pro"/>
                        </a:rPr>
                        <a:t>Stenosis</a:t>
                      </a:r>
                      <a:r>
                        <a:rPr sz="1400" b="1" spc="-10">
                          <a:latin typeface="+mn-lt"/>
                          <a:cs typeface="Myriad Pro"/>
                        </a:rPr>
                        <a:t> </a:t>
                      </a:r>
                      <a:r>
                        <a:rPr sz="1400" b="1">
                          <a:latin typeface="+mn-lt"/>
                          <a:cs typeface="Myriad Pro"/>
                        </a:rPr>
                        <a:t>(%)</a:t>
                      </a:r>
                      <a:endParaRPr sz="1400">
                        <a:latin typeface="+mn-lt"/>
                        <a:cs typeface="Myriad Pro"/>
                      </a:endParaRPr>
                    </a:p>
                  </a:txBody>
                  <a:tcPr marL="0" marR="0" marT="63698"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5440">
                        <a:lnSpc>
                          <a:spcPct val="100000"/>
                        </a:lnSpc>
                        <a:spcBef>
                          <a:spcPts val="535"/>
                        </a:spcBef>
                      </a:pPr>
                      <a:r>
                        <a:rPr sz="1400">
                          <a:latin typeface="+mn-lt"/>
                          <a:cs typeface="Myriad Pro"/>
                        </a:rPr>
                        <a:t>Mean</a:t>
                      </a:r>
                      <a:r>
                        <a:rPr sz="1400" spc="-30">
                          <a:latin typeface="+mn-lt"/>
                          <a:cs typeface="Myriad Pro"/>
                        </a:rPr>
                        <a:t> </a:t>
                      </a:r>
                      <a:r>
                        <a:rPr sz="1400">
                          <a:latin typeface="+mn-lt"/>
                          <a:cs typeface="Myriad Pro"/>
                        </a:rPr>
                        <a:t>±</a:t>
                      </a:r>
                      <a:r>
                        <a:rPr sz="1400" spc="-25">
                          <a:latin typeface="+mn-lt"/>
                          <a:cs typeface="Myriad Pro"/>
                        </a:rPr>
                        <a:t> </a:t>
                      </a:r>
                      <a:r>
                        <a:rPr sz="1400">
                          <a:latin typeface="+mn-lt"/>
                          <a:cs typeface="Myriad Pro"/>
                        </a:rPr>
                        <a:t>SD</a:t>
                      </a:r>
                    </a:p>
                  </a:txBody>
                  <a:tcPr marL="0" marR="0" marT="63698"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7465" algn="l">
                        <a:lnSpc>
                          <a:spcPct val="100000"/>
                        </a:lnSpc>
                        <a:spcBef>
                          <a:spcPts val="535"/>
                        </a:spcBef>
                      </a:pPr>
                      <a:r>
                        <a:rPr lang="en-GB" sz="1400" b="0">
                          <a:solidFill>
                            <a:schemeClr val="bg1"/>
                          </a:solidFill>
                          <a:latin typeface="+mn-lt"/>
                          <a:cs typeface="Myriad Pro"/>
                        </a:rPr>
                        <a:t> </a:t>
                      </a:r>
                      <a:r>
                        <a:rPr sz="1400" b="0">
                          <a:solidFill>
                            <a:schemeClr val="bg1"/>
                          </a:solidFill>
                          <a:latin typeface="+mn-lt"/>
                          <a:cs typeface="Myriad Pro"/>
                        </a:rPr>
                        <a:t>77.8</a:t>
                      </a:r>
                      <a:r>
                        <a:rPr sz="1400" b="0" spc="-25">
                          <a:solidFill>
                            <a:schemeClr val="bg1"/>
                          </a:solidFill>
                          <a:latin typeface="+mn-lt"/>
                          <a:cs typeface="Myriad Pro"/>
                        </a:rPr>
                        <a:t> </a:t>
                      </a:r>
                      <a:r>
                        <a:rPr sz="1400" b="0">
                          <a:solidFill>
                            <a:schemeClr val="bg1"/>
                          </a:solidFill>
                          <a:latin typeface="+mn-lt"/>
                          <a:cs typeface="Myriad Pro"/>
                        </a:rPr>
                        <a:t>±</a:t>
                      </a:r>
                      <a:r>
                        <a:rPr sz="1400" b="0" spc="-20">
                          <a:solidFill>
                            <a:schemeClr val="bg1"/>
                          </a:solidFill>
                          <a:latin typeface="+mn-lt"/>
                          <a:cs typeface="Myriad Pro"/>
                        </a:rPr>
                        <a:t> </a:t>
                      </a:r>
                      <a:r>
                        <a:rPr sz="1400" b="0">
                          <a:solidFill>
                            <a:schemeClr val="bg1"/>
                          </a:solidFill>
                          <a:latin typeface="+mn-lt"/>
                          <a:cs typeface="Myriad Pro"/>
                        </a:rPr>
                        <a:t>18.3</a:t>
                      </a:r>
                      <a:r>
                        <a:rPr sz="1400" b="0" spc="-25">
                          <a:solidFill>
                            <a:schemeClr val="bg1"/>
                          </a:solidFill>
                          <a:latin typeface="+mn-lt"/>
                          <a:cs typeface="Myriad Pro"/>
                        </a:rPr>
                        <a:t> </a:t>
                      </a:r>
                      <a:r>
                        <a:rPr sz="1400" b="0">
                          <a:solidFill>
                            <a:schemeClr val="bg1"/>
                          </a:solidFill>
                          <a:latin typeface="+mn-lt"/>
                          <a:cs typeface="Myriad Pro"/>
                        </a:rPr>
                        <a:t>(269/271)</a:t>
                      </a:r>
                    </a:p>
                  </a:txBody>
                  <a:tcPr marL="0" marR="0" marT="63698"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36CB5"/>
                    </a:solidFill>
                  </a:tcPr>
                </a:tc>
                <a:extLst>
                  <a:ext uri="{0D108BD9-81ED-4DB2-BD59-A6C34878D82A}">
                    <a16:rowId xmlns:a16="http://schemas.microsoft.com/office/drawing/2014/main" val="10004"/>
                  </a:ext>
                </a:extLst>
              </a:tr>
              <a:tr h="293279">
                <a:tc>
                  <a:txBody>
                    <a:bodyPr/>
                    <a:lstStyle/>
                    <a:p>
                      <a:pPr>
                        <a:lnSpc>
                          <a:spcPct val="100000"/>
                        </a:lnSpc>
                        <a:spcBef>
                          <a:spcPts val="385"/>
                        </a:spcBef>
                      </a:pPr>
                      <a:r>
                        <a:rPr sz="1400" b="1" spc="-5">
                          <a:latin typeface="+mn-lt"/>
                          <a:cs typeface="Myriad Pro"/>
                        </a:rPr>
                        <a:t>Lesion</a:t>
                      </a:r>
                      <a:r>
                        <a:rPr sz="1400" b="1" spc="-20">
                          <a:latin typeface="+mn-lt"/>
                          <a:cs typeface="Myriad Pro"/>
                        </a:rPr>
                        <a:t> </a:t>
                      </a:r>
                      <a:r>
                        <a:rPr sz="1400" b="1" spc="-5">
                          <a:latin typeface="+mn-lt"/>
                          <a:cs typeface="Myriad Pro"/>
                        </a:rPr>
                        <a:t>Length</a:t>
                      </a:r>
                      <a:r>
                        <a:rPr sz="1400" b="1" spc="-20">
                          <a:latin typeface="+mn-lt"/>
                          <a:cs typeface="Myriad Pro"/>
                        </a:rPr>
                        <a:t> </a:t>
                      </a:r>
                      <a:r>
                        <a:rPr sz="1400" b="1">
                          <a:latin typeface="+mn-lt"/>
                          <a:cs typeface="Myriad Pro"/>
                        </a:rPr>
                        <a:t>(mm)</a:t>
                      </a:r>
                      <a:endParaRPr sz="1400">
                        <a:latin typeface="+mn-lt"/>
                        <a:cs typeface="Myriad Pro"/>
                      </a:endParaRPr>
                    </a:p>
                  </a:txBody>
                  <a:tcPr marL="0" marR="0" marT="45839"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5440">
                        <a:lnSpc>
                          <a:spcPct val="100000"/>
                        </a:lnSpc>
                        <a:spcBef>
                          <a:spcPts val="385"/>
                        </a:spcBef>
                      </a:pPr>
                      <a:r>
                        <a:rPr sz="1400">
                          <a:latin typeface="+mn-lt"/>
                          <a:cs typeface="Myriad Pro"/>
                        </a:rPr>
                        <a:t>Mean</a:t>
                      </a:r>
                      <a:r>
                        <a:rPr sz="1400" spc="-30">
                          <a:latin typeface="+mn-lt"/>
                          <a:cs typeface="Myriad Pro"/>
                        </a:rPr>
                        <a:t> </a:t>
                      </a:r>
                      <a:r>
                        <a:rPr sz="1400">
                          <a:latin typeface="+mn-lt"/>
                          <a:cs typeface="Myriad Pro"/>
                        </a:rPr>
                        <a:t>±</a:t>
                      </a:r>
                      <a:r>
                        <a:rPr sz="1400" spc="-25">
                          <a:latin typeface="+mn-lt"/>
                          <a:cs typeface="Myriad Pro"/>
                        </a:rPr>
                        <a:t> </a:t>
                      </a:r>
                      <a:r>
                        <a:rPr sz="1400">
                          <a:latin typeface="+mn-lt"/>
                          <a:cs typeface="Myriad Pro"/>
                        </a:rPr>
                        <a:t>SD</a:t>
                      </a:r>
                    </a:p>
                  </a:txBody>
                  <a:tcPr marL="0" marR="0" marT="45839"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830" algn="l">
                        <a:lnSpc>
                          <a:spcPct val="100000"/>
                        </a:lnSpc>
                        <a:spcBef>
                          <a:spcPts val="385"/>
                        </a:spcBef>
                      </a:pPr>
                      <a:r>
                        <a:rPr lang="en-GB" sz="1400" b="0">
                          <a:solidFill>
                            <a:schemeClr val="bg1"/>
                          </a:solidFill>
                          <a:latin typeface="+mn-lt"/>
                          <a:cs typeface="Myriad Pro"/>
                        </a:rPr>
                        <a:t> </a:t>
                      </a:r>
                      <a:r>
                        <a:rPr sz="1400" b="0">
                          <a:solidFill>
                            <a:schemeClr val="bg1"/>
                          </a:solidFill>
                          <a:latin typeface="+mn-lt"/>
                          <a:cs typeface="Myriad Pro"/>
                        </a:rPr>
                        <a:t>81.2</a:t>
                      </a:r>
                      <a:r>
                        <a:rPr sz="1400" b="0" spc="-25">
                          <a:solidFill>
                            <a:schemeClr val="bg1"/>
                          </a:solidFill>
                          <a:latin typeface="+mn-lt"/>
                          <a:cs typeface="Myriad Pro"/>
                        </a:rPr>
                        <a:t> </a:t>
                      </a:r>
                      <a:r>
                        <a:rPr sz="1400" b="0">
                          <a:solidFill>
                            <a:schemeClr val="bg1"/>
                          </a:solidFill>
                          <a:latin typeface="+mn-lt"/>
                          <a:cs typeface="Myriad Pro"/>
                        </a:rPr>
                        <a:t>±</a:t>
                      </a:r>
                      <a:r>
                        <a:rPr sz="1400" b="0" spc="-20">
                          <a:solidFill>
                            <a:schemeClr val="bg1"/>
                          </a:solidFill>
                          <a:latin typeface="+mn-lt"/>
                          <a:cs typeface="Myriad Pro"/>
                        </a:rPr>
                        <a:t> </a:t>
                      </a:r>
                      <a:r>
                        <a:rPr sz="1400" b="0">
                          <a:solidFill>
                            <a:schemeClr val="bg1"/>
                          </a:solidFill>
                          <a:latin typeface="+mn-lt"/>
                          <a:cs typeface="Myriad Pro"/>
                        </a:rPr>
                        <a:t>38.4</a:t>
                      </a:r>
                      <a:r>
                        <a:rPr sz="1400" b="0" spc="-25">
                          <a:solidFill>
                            <a:schemeClr val="bg1"/>
                          </a:solidFill>
                          <a:latin typeface="+mn-lt"/>
                          <a:cs typeface="Myriad Pro"/>
                        </a:rPr>
                        <a:t> </a:t>
                      </a:r>
                      <a:r>
                        <a:rPr sz="1400" b="0">
                          <a:solidFill>
                            <a:schemeClr val="bg1"/>
                          </a:solidFill>
                          <a:latin typeface="+mn-lt"/>
                          <a:cs typeface="Myriad Pro"/>
                        </a:rPr>
                        <a:t>(269/271)</a:t>
                      </a:r>
                    </a:p>
                  </a:txBody>
                  <a:tcPr marL="0" marR="0" marT="45839"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36CB5"/>
                    </a:solidFill>
                  </a:tcPr>
                </a:tc>
                <a:extLst>
                  <a:ext uri="{0D108BD9-81ED-4DB2-BD59-A6C34878D82A}">
                    <a16:rowId xmlns:a16="http://schemas.microsoft.com/office/drawing/2014/main" val="10005"/>
                  </a:ext>
                </a:extLst>
              </a:tr>
              <a:tr h="301361">
                <a:tc gridSpan="2">
                  <a:txBody>
                    <a:bodyPr/>
                    <a:lstStyle/>
                    <a:p>
                      <a:pPr>
                        <a:lnSpc>
                          <a:spcPct val="100000"/>
                        </a:lnSpc>
                        <a:spcBef>
                          <a:spcPts val="445"/>
                        </a:spcBef>
                      </a:pPr>
                      <a:r>
                        <a:rPr sz="1400" b="1" spc="-25">
                          <a:latin typeface="+mn-lt"/>
                          <a:cs typeface="Myriad Pro"/>
                        </a:rPr>
                        <a:t>Total </a:t>
                      </a:r>
                      <a:r>
                        <a:rPr sz="1400" b="1" spc="-5">
                          <a:latin typeface="+mn-lt"/>
                          <a:cs typeface="Myriad Pro"/>
                        </a:rPr>
                        <a:t>Occlusion</a:t>
                      </a:r>
                      <a:r>
                        <a:rPr sz="1400" b="1" spc="-20">
                          <a:latin typeface="+mn-lt"/>
                          <a:cs typeface="Myriad Pro"/>
                        </a:rPr>
                        <a:t> </a:t>
                      </a:r>
                      <a:r>
                        <a:rPr sz="1400" b="1">
                          <a:latin typeface="+mn-lt"/>
                          <a:cs typeface="Myriad Pro"/>
                        </a:rPr>
                        <a:t>(%)</a:t>
                      </a:r>
                      <a:endParaRPr sz="1400">
                        <a:latin typeface="+mn-lt"/>
                        <a:cs typeface="Myriad Pro"/>
                      </a:endParaRPr>
                    </a:p>
                  </a:txBody>
                  <a:tcPr marL="0" marR="0" marT="52983"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0" marR="0" marT="0" marB="0">
                    <a:lnT w="6350" cap="flat" cmpd="sng" algn="ctr">
                      <a:solidFill>
                        <a:srgbClr val="FFFFFF"/>
                      </a:solidFill>
                      <a:prstDash val="solid"/>
                      <a:round/>
                      <a:headEnd type="none" w="med" len="med"/>
                      <a:tailEnd type="none" w="med" len="med"/>
                    </a:lnT>
                  </a:tcPr>
                </a:tc>
                <a:tc>
                  <a:txBody>
                    <a:bodyPr/>
                    <a:lstStyle/>
                    <a:p>
                      <a:pPr marL="36830" algn="l">
                        <a:lnSpc>
                          <a:spcPct val="100000"/>
                        </a:lnSpc>
                        <a:spcBef>
                          <a:spcPts val="445"/>
                        </a:spcBef>
                      </a:pPr>
                      <a:r>
                        <a:rPr lang="en-GB" sz="1400" b="0">
                          <a:solidFill>
                            <a:schemeClr val="bg1"/>
                          </a:solidFill>
                          <a:latin typeface="+mn-lt"/>
                          <a:cs typeface="Myriad Pro"/>
                        </a:rPr>
                        <a:t>         </a:t>
                      </a:r>
                      <a:r>
                        <a:rPr sz="1400" b="0">
                          <a:solidFill>
                            <a:schemeClr val="bg1"/>
                          </a:solidFill>
                          <a:latin typeface="+mn-lt"/>
                          <a:cs typeface="Myriad Pro"/>
                        </a:rPr>
                        <a:t>30.0</a:t>
                      </a:r>
                      <a:r>
                        <a:rPr sz="1400" b="0" spc="-40">
                          <a:solidFill>
                            <a:schemeClr val="bg1"/>
                          </a:solidFill>
                          <a:latin typeface="+mn-lt"/>
                          <a:cs typeface="Myriad Pro"/>
                        </a:rPr>
                        <a:t> </a:t>
                      </a:r>
                      <a:r>
                        <a:rPr sz="1400" b="0">
                          <a:solidFill>
                            <a:schemeClr val="bg1"/>
                          </a:solidFill>
                          <a:latin typeface="+mn-lt"/>
                          <a:cs typeface="Myriad Pro"/>
                        </a:rPr>
                        <a:t>(81/270)</a:t>
                      </a:r>
                    </a:p>
                  </a:txBody>
                  <a:tcPr marL="0" marR="0" marT="52983"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36CB5"/>
                    </a:solidFill>
                  </a:tcPr>
                </a:tc>
                <a:extLst>
                  <a:ext uri="{0D108BD9-81ED-4DB2-BD59-A6C34878D82A}">
                    <a16:rowId xmlns:a16="http://schemas.microsoft.com/office/drawing/2014/main" val="10006"/>
                  </a:ext>
                </a:extLst>
              </a:tr>
              <a:tr h="514393">
                <a:tc>
                  <a:txBody>
                    <a:bodyPr/>
                    <a:lstStyle/>
                    <a:p>
                      <a:pPr>
                        <a:lnSpc>
                          <a:spcPct val="100000"/>
                        </a:lnSpc>
                        <a:spcBef>
                          <a:spcPts val="430"/>
                        </a:spcBef>
                      </a:pPr>
                      <a:r>
                        <a:rPr sz="1400" b="1" spc="-5">
                          <a:latin typeface="+mn-lt"/>
                          <a:cs typeface="Myriad Pro"/>
                        </a:rPr>
                        <a:t>Calcification</a:t>
                      </a:r>
                      <a:r>
                        <a:rPr sz="1400" b="1" spc="-40">
                          <a:latin typeface="+mn-lt"/>
                          <a:cs typeface="Myriad Pro"/>
                        </a:rPr>
                        <a:t> </a:t>
                      </a:r>
                      <a:r>
                        <a:rPr sz="1400" b="1">
                          <a:latin typeface="+mn-lt"/>
                          <a:cs typeface="Myriad Pro"/>
                        </a:rPr>
                        <a:t>(%)</a:t>
                      </a:r>
                      <a:endParaRPr sz="1400">
                        <a:latin typeface="+mn-lt"/>
                        <a:cs typeface="Myriad Pro"/>
                      </a:endParaRPr>
                    </a:p>
                  </a:txBody>
                  <a:tcPr marL="0" marR="0" marT="51197"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5440">
                        <a:lnSpc>
                          <a:spcPct val="100000"/>
                        </a:lnSpc>
                        <a:spcBef>
                          <a:spcPts val="430"/>
                        </a:spcBef>
                      </a:pPr>
                      <a:r>
                        <a:rPr sz="1400">
                          <a:latin typeface="+mn-lt"/>
                          <a:cs typeface="Myriad Pro"/>
                        </a:rPr>
                        <a:t>None</a:t>
                      </a:r>
                      <a:r>
                        <a:rPr sz="1400" spc="-25">
                          <a:latin typeface="+mn-lt"/>
                          <a:cs typeface="Myriad Pro"/>
                        </a:rPr>
                        <a:t> </a:t>
                      </a:r>
                      <a:r>
                        <a:rPr sz="1400">
                          <a:latin typeface="+mn-lt"/>
                          <a:cs typeface="Myriad Pro"/>
                        </a:rPr>
                        <a:t>-</a:t>
                      </a:r>
                      <a:r>
                        <a:rPr sz="1400" spc="-25">
                          <a:latin typeface="+mn-lt"/>
                          <a:cs typeface="Myriad Pro"/>
                        </a:rPr>
                        <a:t> </a:t>
                      </a:r>
                      <a:r>
                        <a:rPr sz="1400">
                          <a:latin typeface="+mn-lt"/>
                          <a:cs typeface="Myriad Pro"/>
                        </a:rPr>
                        <a:t>Mild</a:t>
                      </a:r>
                    </a:p>
                    <a:p>
                      <a:pPr marL="345440">
                        <a:lnSpc>
                          <a:spcPct val="100000"/>
                        </a:lnSpc>
                      </a:pPr>
                      <a:r>
                        <a:rPr sz="1400" b="1" spc="-10">
                          <a:latin typeface="+mn-lt"/>
                          <a:cs typeface="Myriad Pro"/>
                        </a:rPr>
                        <a:t>Moderate</a:t>
                      </a:r>
                      <a:r>
                        <a:rPr sz="1400" b="1" spc="-15">
                          <a:latin typeface="+mn-lt"/>
                          <a:cs typeface="Myriad Pro"/>
                        </a:rPr>
                        <a:t> </a:t>
                      </a:r>
                      <a:r>
                        <a:rPr sz="1400" b="1">
                          <a:latin typeface="+mn-lt"/>
                          <a:cs typeface="Myriad Pro"/>
                        </a:rPr>
                        <a:t>-</a:t>
                      </a:r>
                      <a:r>
                        <a:rPr sz="1400" b="1" spc="-10">
                          <a:latin typeface="+mn-lt"/>
                          <a:cs typeface="Myriad Pro"/>
                        </a:rPr>
                        <a:t> Severe</a:t>
                      </a:r>
                      <a:endParaRPr sz="1400">
                        <a:latin typeface="+mn-lt"/>
                        <a:cs typeface="Myriad Pro"/>
                      </a:endParaRPr>
                    </a:p>
                  </a:txBody>
                  <a:tcPr marL="0" marR="0" marT="5119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000" algn="ctr">
                        <a:lnSpc>
                          <a:spcPct val="100000"/>
                        </a:lnSpc>
                        <a:spcBef>
                          <a:spcPts val="430"/>
                        </a:spcBef>
                      </a:pPr>
                      <a:r>
                        <a:rPr sz="1400" b="0">
                          <a:solidFill>
                            <a:schemeClr val="bg1"/>
                          </a:solidFill>
                          <a:latin typeface="+mn-lt"/>
                          <a:cs typeface="Myriad Pro"/>
                        </a:rPr>
                        <a:t>54.1 (146/270)</a:t>
                      </a:r>
                    </a:p>
                    <a:p>
                      <a:pPr marL="36000" algn="ctr">
                        <a:lnSpc>
                          <a:spcPct val="100000"/>
                        </a:lnSpc>
                      </a:pPr>
                      <a:r>
                        <a:rPr sz="1400" b="0">
                          <a:solidFill>
                            <a:schemeClr val="bg1"/>
                          </a:solidFill>
                          <a:latin typeface="+mn-lt"/>
                          <a:cs typeface="Myriad Pro"/>
                        </a:rPr>
                        <a:t>45.9 (124/270)</a:t>
                      </a:r>
                    </a:p>
                  </a:txBody>
                  <a:tcPr marL="0" marR="0" marT="51197"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36CB5"/>
                    </a:solidFill>
                  </a:tcPr>
                </a:tc>
                <a:extLst>
                  <a:ext uri="{0D108BD9-81ED-4DB2-BD59-A6C34878D82A}">
                    <a16:rowId xmlns:a16="http://schemas.microsoft.com/office/drawing/2014/main" val="10007"/>
                  </a:ext>
                </a:extLst>
              </a:tr>
              <a:tr h="687566">
                <a:tc gridSpan="2">
                  <a:txBody>
                    <a:bodyPr/>
                    <a:lstStyle/>
                    <a:p>
                      <a:pPr>
                        <a:lnSpc>
                          <a:spcPct val="100000"/>
                        </a:lnSpc>
                        <a:spcBef>
                          <a:spcPts val="375"/>
                        </a:spcBef>
                      </a:pPr>
                      <a:r>
                        <a:rPr sz="1400" b="1" spc="-5">
                          <a:latin typeface="+mn-lt"/>
                          <a:cs typeface="Myriad Pro"/>
                        </a:rPr>
                        <a:t>Run-off</a:t>
                      </a:r>
                      <a:r>
                        <a:rPr sz="1400" b="1" spc="-40">
                          <a:latin typeface="+mn-lt"/>
                          <a:cs typeface="Myriad Pro"/>
                        </a:rPr>
                        <a:t> </a:t>
                      </a:r>
                      <a:r>
                        <a:rPr sz="1400" b="1">
                          <a:latin typeface="+mn-lt"/>
                          <a:cs typeface="Myriad Pro"/>
                        </a:rPr>
                        <a:t>(%)</a:t>
                      </a:r>
                      <a:endParaRPr sz="1400">
                        <a:latin typeface="+mn-lt"/>
                        <a:cs typeface="Myriad Pro"/>
                      </a:endParaRPr>
                    </a:p>
                    <a:p>
                      <a:pPr marR="3468370">
                        <a:lnSpc>
                          <a:spcPct val="100000"/>
                        </a:lnSpc>
                      </a:pPr>
                      <a:r>
                        <a:rPr sz="1400">
                          <a:latin typeface="+mn-lt"/>
                          <a:cs typeface="Myriad Pro"/>
                        </a:rPr>
                        <a:t>-</a:t>
                      </a:r>
                      <a:r>
                        <a:rPr sz="1400" spc="-20">
                          <a:latin typeface="+mn-lt"/>
                          <a:cs typeface="Myriad Pro"/>
                        </a:rPr>
                        <a:t> </a:t>
                      </a:r>
                      <a:r>
                        <a:rPr sz="1400">
                          <a:latin typeface="+mn-lt"/>
                          <a:cs typeface="Myriad Pro"/>
                        </a:rPr>
                        <a:t>1</a:t>
                      </a:r>
                      <a:r>
                        <a:rPr sz="1400" spc="-15">
                          <a:latin typeface="+mn-lt"/>
                          <a:cs typeface="Myriad Pro"/>
                        </a:rPr>
                        <a:t> </a:t>
                      </a:r>
                      <a:r>
                        <a:rPr sz="1400">
                          <a:latin typeface="+mn-lt"/>
                          <a:cs typeface="Myriad Pro"/>
                        </a:rPr>
                        <a:t>or</a:t>
                      </a:r>
                      <a:r>
                        <a:rPr sz="1400" spc="-15">
                          <a:latin typeface="+mn-lt"/>
                          <a:cs typeface="Myriad Pro"/>
                        </a:rPr>
                        <a:t> </a:t>
                      </a:r>
                      <a:r>
                        <a:rPr sz="1400" spc="-5">
                          <a:latin typeface="+mn-lt"/>
                          <a:cs typeface="Myriad Pro"/>
                        </a:rPr>
                        <a:t>more</a:t>
                      </a:r>
                      <a:r>
                        <a:rPr sz="1400" spc="-20">
                          <a:latin typeface="+mn-lt"/>
                          <a:cs typeface="Myriad Pro"/>
                        </a:rPr>
                        <a:t> </a:t>
                      </a:r>
                      <a:r>
                        <a:rPr sz="1400" spc="-5">
                          <a:latin typeface="+mn-lt"/>
                          <a:cs typeface="Myriad Pro"/>
                        </a:rPr>
                        <a:t>patent</a:t>
                      </a:r>
                      <a:r>
                        <a:rPr sz="1400" spc="-15">
                          <a:latin typeface="+mn-lt"/>
                          <a:cs typeface="Myriad Pro"/>
                        </a:rPr>
                        <a:t> </a:t>
                      </a:r>
                      <a:r>
                        <a:rPr sz="1400">
                          <a:latin typeface="+mn-lt"/>
                          <a:cs typeface="Myriad Pro"/>
                        </a:rPr>
                        <a:t>tibial</a:t>
                      </a:r>
                      <a:r>
                        <a:rPr sz="1400" spc="-15">
                          <a:latin typeface="+mn-lt"/>
                          <a:cs typeface="Myriad Pro"/>
                        </a:rPr>
                        <a:t> </a:t>
                      </a:r>
                      <a:r>
                        <a:rPr sz="1400" spc="10">
                          <a:latin typeface="+mn-lt"/>
                          <a:cs typeface="Myriad Pro"/>
                        </a:rPr>
                        <a:t>artery</a:t>
                      </a:r>
                      <a:r>
                        <a:rPr lang="en-GB" sz="1400" spc="10">
                          <a:latin typeface="+mn-lt"/>
                          <a:cs typeface="Myriad Pro"/>
                        </a:rPr>
                        <a:t> </a:t>
                      </a:r>
                      <a:r>
                        <a:rPr lang="en-GB" sz="1400">
                          <a:latin typeface="+mn-lt"/>
                          <a:cs typeface="Myriad Pro"/>
                        </a:rPr>
                        <a:t>(&lt;50%</a:t>
                      </a:r>
                      <a:r>
                        <a:rPr lang="en-GB" sz="1400" spc="-5">
                          <a:latin typeface="+mn-lt"/>
                          <a:cs typeface="Myriad Pro"/>
                        </a:rPr>
                        <a:t> stenosis)</a:t>
                      </a:r>
                      <a:endParaRPr sz="1400">
                        <a:latin typeface="+mn-lt"/>
                        <a:cs typeface="Myriad Pro"/>
                      </a:endParaRPr>
                    </a:p>
                  </a:txBody>
                  <a:tcPr marL="0" marR="0" marT="44648"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0" marR="0" marT="0" marB="0">
                    <a:lnT w="6350" cap="flat" cmpd="sng" algn="ctr">
                      <a:solidFill>
                        <a:srgbClr val="FFFFFF"/>
                      </a:solidFill>
                      <a:prstDash val="solid"/>
                      <a:round/>
                      <a:headEnd type="none" w="med" len="med"/>
                      <a:tailEnd type="none" w="med" len="med"/>
                    </a:lnT>
                  </a:tcPr>
                </a:tc>
                <a:tc>
                  <a:txBody>
                    <a:bodyPr/>
                    <a:lstStyle/>
                    <a:p>
                      <a:pPr marL="36195" algn="l">
                        <a:lnSpc>
                          <a:spcPct val="100000"/>
                        </a:lnSpc>
                        <a:spcBef>
                          <a:spcPts val="375"/>
                        </a:spcBef>
                      </a:pPr>
                      <a:r>
                        <a:rPr lang="en-GB" sz="1400" b="0">
                          <a:solidFill>
                            <a:schemeClr val="bg1"/>
                          </a:solidFill>
                          <a:latin typeface="+mn-lt"/>
                          <a:cs typeface="Myriad Pro"/>
                        </a:rPr>
                        <a:t>        </a:t>
                      </a:r>
                      <a:r>
                        <a:rPr sz="1400" b="0">
                          <a:solidFill>
                            <a:schemeClr val="bg1"/>
                          </a:solidFill>
                          <a:latin typeface="+mn-lt"/>
                          <a:cs typeface="Myriad Pro"/>
                        </a:rPr>
                        <a:t>98.8</a:t>
                      </a:r>
                      <a:r>
                        <a:rPr sz="1400" b="0" spc="-40">
                          <a:solidFill>
                            <a:schemeClr val="bg1"/>
                          </a:solidFill>
                          <a:latin typeface="+mn-lt"/>
                          <a:cs typeface="Myriad Pro"/>
                        </a:rPr>
                        <a:t> </a:t>
                      </a:r>
                      <a:r>
                        <a:rPr sz="1400" b="0">
                          <a:solidFill>
                            <a:schemeClr val="bg1"/>
                          </a:solidFill>
                          <a:latin typeface="+mn-lt"/>
                          <a:cs typeface="Myriad Pro"/>
                        </a:rPr>
                        <a:t>(237/240)</a:t>
                      </a:r>
                    </a:p>
                  </a:txBody>
                  <a:tcPr marL="0" marR="0" marT="44648"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6CB5"/>
                    </a:solidFill>
                  </a:tcPr>
                </a:tc>
                <a:extLst>
                  <a:ext uri="{0D108BD9-81ED-4DB2-BD59-A6C34878D82A}">
                    <a16:rowId xmlns:a16="http://schemas.microsoft.com/office/drawing/2014/main" val="10008"/>
                  </a:ext>
                </a:extLst>
              </a:tr>
            </a:tbl>
          </a:graphicData>
        </a:graphic>
      </p:graphicFrame>
      <p:sp>
        <p:nvSpPr>
          <p:cNvPr id="4" name="object 4"/>
          <p:cNvSpPr txBox="1"/>
          <p:nvPr/>
        </p:nvSpPr>
        <p:spPr>
          <a:xfrm>
            <a:off x="643189" y="5969648"/>
            <a:ext cx="1524755" cy="165911"/>
          </a:xfrm>
          <a:prstGeom prst="rect">
            <a:avLst/>
          </a:prstGeom>
        </p:spPr>
        <p:txBody>
          <a:bodyPr vert="horz" wrap="square" lIns="0" tIns="11906" rIns="0" bIns="0" rtlCol="0">
            <a:spAutoFit/>
          </a:bodyPr>
          <a:lstStyle/>
          <a:p>
            <a:pPr marL="11906">
              <a:spcBef>
                <a:spcPts val="94"/>
              </a:spcBef>
            </a:pPr>
            <a:r>
              <a:rPr sz="1000">
                <a:cs typeface="Myriad Pro"/>
              </a:rPr>
              <a:t>1</a:t>
            </a:r>
            <a:r>
              <a:rPr sz="1000" spc="-14">
                <a:cs typeface="Myriad Pro"/>
              </a:rPr>
              <a:t> </a:t>
            </a:r>
            <a:r>
              <a:rPr sz="1000" spc="-5">
                <a:cs typeface="Myriad Pro"/>
              </a:rPr>
              <a:t>Investigator-reported</a:t>
            </a:r>
            <a:endParaRPr sz="1000">
              <a:cs typeface="Myriad Pro"/>
            </a:endParaRPr>
          </a:p>
        </p:txBody>
      </p:sp>
      <p:sp>
        <p:nvSpPr>
          <p:cNvPr id="7" name="object 7"/>
          <p:cNvSpPr txBox="1"/>
          <p:nvPr/>
        </p:nvSpPr>
        <p:spPr>
          <a:xfrm>
            <a:off x="615043" y="1165731"/>
            <a:ext cx="4849257" cy="319799"/>
          </a:xfrm>
          <a:prstGeom prst="rect">
            <a:avLst/>
          </a:prstGeom>
        </p:spPr>
        <p:txBody>
          <a:bodyPr vert="horz" wrap="square" lIns="0" tIns="11906" rIns="0" bIns="0" rtlCol="0">
            <a:spAutoFit/>
          </a:bodyPr>
          <a:lstStyle/>
          <a:p>
            <a:pPr marL="11906">
              <a:spcBef>
                <a:spcPts val="94"/>
              </a:spcBef>
            </a:pPr>
            <a:r>
              <a:rPr sz="2000" b="1">
                <a:solidFill>
                  <a:srgbClr val="FFFFFF"/>
                </a:solidFill>
                <a:cs typeface="Myriad Pro"/>
              </a:rPr>
              <a:t>Baseline</a:t>
            </a:r>
            <a:r>
              <a:rPr sz="2000" b="1" spc="-19">
                <a:solidFill>
                  <a:srgbClr val="FFFFFF"/>
                </a:solidFill>
                <a:cs typeface="Myriad Pro"/>
              </a:rPr>
              <a:t> </a:t>
            </a:r>
            <a:r>
              <a:rPr sz="2000" b="1" spc="-9">
                <a:solidFill>
                  <a:srgbClr val="FFFFFF"/>
                </a:solidFill>
                <a:cs typeface="Myriad Pro"/>
              </a:rPr>
              <a:t>Angiography</a:t>
            </a:r>
            <a:r>
              <a:rPr sz="2000" b="1" spc="-14">
                <a:solidFill>
                  <a:srgbClr val="FFFFFF"/>
                </a:solidFill>
                <a:cs typeface="Myriad Pro"/>
              </a:rPr>
              <a:t> </a:t>
            </a:r>
            <a:r>
              <a:rPr sz="2000" b="1">
                <a:solidFill>
                  <a:srgbClr val="FFFFFF"/>
                </a:solidFill>
                <a:cs typeface="Myriad Pro"/>
              </a:rPr>
              <a:t>and</a:t>
            </a:r>
            <a:r>
              <a:rPr sz="2000" b="1" spc="-14">
                <a:solidFill>
                  <a:srgbClr val="FFFFFF"/>
                </a:solidFill>
                <a:cs typeface="Myriad Pro"/>
              </a:rPr>
              <a:t> </a:t>
            </a:r>
            <a:r>
              <a:rPr sz="2000" b="1" spc="-42">
                <a:solidFill>
                  <a:srgbClr val="FFFFFF"/>
                </a:solidFill>
                <a:cs typeface="Myriad Pro"/>
              </a:rPr>
              <a:t>QVA</a:t>
            </a:r>
            <a:endParaRPr sz="2000">
              <a:cs typeface="Myriad Pro"/>
            </a:endParaRPr>
          </a:p>
        </p:txBody>
      </p:sp>
      <p:sp>
        <p:nvSpPr>
          <p:cNvPr id="13" name="object 18">
            <a:extLst>
              <a:ext uri="{FF2B5EF4-FFF2-40B4-BE49-F238E27FC236}">
                <a16:creationId xmlns:a16="http://schemas.microsoft.com/office/drawing/2014/main" id="{2C96F11C-383E-FB44-97AB-764C0166A4BC}"/>
              </a:ext>
            </a:extLst>
          </p:cNvPr>
          <p:cNvSpPr txBox="1">
            <a:spLocks noGrp="1"/>
          </p:cNvSpPr>
          <p:nvPr>
            <p:ph type="title" idx="4294967295"/>
          </p:nvPr>
        </p:nvSpPr>
        <p:spPr>
          <a:xfrm>
            <a:off x="530352" y="548640"/>
            <a:ext cx="10934700" cy="566020"/>
          </a:xfrm>
          <a:prstGeom prst="rect">
            <a:avLst/>
          </a:prstGeom>
        </p:spPr>
        <p:txBody>
          <a:bodyPr vert="horz" wrap="square" lIns="0" tIns="11906" rIns="0" bIns="0" rtlCol="0" anchor="ctr">
            <a:spAutoFit/>
          </a:bodyPr>
          <a:lstStyle/>
          <a:p>
            <a:pPr marL="11430">
              <a:spcBef>
                <a:spcPts val="94"/>
              </a:spcBef>
            </a:pPr>
            <a:r>
              <a:rPr sz="4000" b="1" spc="37">
                <a:solidFill>
                  <a:schemeClr val="tx1"/>
                </a:solidFill>
              </a:rPr>
              <a:t>MIMICS</a:t>
            </a:r>
            <a:r>
              <a:rPr sz="4000" b="1" spc="23">
                <a:solidFill>
                  <a:schemeClr val="tx1"/>
                </a:solidFill>
              </a:rPr>
              <a:t> </a:t>
            </a:r>
            <a:r>
              <a:rPr sz="4000" b="1" i="1">
                <a:solidFill>
                  <a:schemeClr val="tx1"/>
                </a:solidFill>
              </a:rPr>
              <a:t>2</a:t>
            </a:r>
            <a:r>
              <a:rPr sz="4000" i="1" spc="464">
                <a:solidFill>
                  <a:schemeClr val="tx1"/>
                </a:solidFill>
              </a:rPr>
              <a:t> </a:t>
            </a:r>
            <a:r>
              <a:rPr sz="4000" b="0">
                <a:solidFill>
                  <a:schemeClr val="tx1"/>
                </a:solidFill>
              </a:rPr>
              <a:t>A</a:t>
            </a:r>
            <a:r>
              <a:rPr sz="4000" b="0" spc="5">
                <a:solidFill>
                  <a:schemeClr val="tx1"/>
                </a:solidFill>
              </a:rPr>
              <a:t> </a:t>
            </a:r>
            <a:r>
              <a:rPr sz="4000" b="0" spc="-5">
                <a:solidFill>
                  <a:schemeClr val="tx1"/>
                </a:solidFill>
              </a:rPr>
              <a:t>multi-center</a:t>
            </a:r>
            <a:r>
              <a:rPr sz="4000" b="0" spc="5">
                <a:solidFill>
                  <a:schemeClr val="tx1"/>
                </a:solidFill>
              </a:rPr>
              <a:t> </a:t>
            </a:r>
            <a:r>
              <a:rPr lang="en-US" sz="4000" spc="-5">
                <a:solidFill>
                  <a:schemeClr val="tx1"/>
                </a:solidFill>
              </a:rPr>
              <a:t>international</a:t>
            </a:r>
            <a:r>
              <a:rPr lang="en-US" sz="4000" b="0">
                <a:solidFill>
                  <a:schemeClr val="tx1"/>
                </a:solidFill>
              </a:rPr>
              <a:t> </a:t>
            </a:r>
            <a:r>
              <a:rPr sz="4000" b="0">
                <a:solidFill>
                  <a:schemeClr val="tx1"/>
                </a:solidFill>
              </a:rPr>
              <a:t>IDE</a:t>
            </a:r>
            <a:r>
              <a:rPr sz="4000" b="0" spc="5">
                <a:solidFill>
                  <a:schemeClr val="tx1"/>
                </a:solidFill>
              </a:rPr>
              <a:t> </a:t>
            </a:r>
            <a:r>
              <a:rPr lang="en-US" sz="4000" spc="-5">
                <a:solidFill>
                  <a:schemeClr val="tx1"/>
                </a:solidFill>
              </a:rPr>
              <a:t>study</a:t>
            </a:r>
            <a:endParaRPr lang="en-US" sz="4000">
              <a:solidFill>
                <a:schemeClr val="tx1"/>
              </a:solidFill>
              <a:cs typeface="Calibri Light"/>
            </a:endParaRPr>
          </a:p>
        </p:txBody>
      </p:sp>
      <p:sp>
        <p:nvSpPr>
          <p:cNvPr id="9" name="TextBox 8">
            <a:extLst>
              <a:ext uri="{FF2B5EF4-FFF2-40B4-BE49-F238E27FC236}">
                <a16:creationId xmlns:a16="http://schemas.microsoft.com/office/drawing/2014/main" id="{73DFCEF9-3159-41FB-9BC5-AA693ACBCA3F}"/>
              </a:ext>
            </a:extLst>
          </p:cNvPr>
          <p:cNvSpPr txBox="1"/>
          <p:nvPr/>
        </p:nvSpPr>
        <p:spPr>
          <a:xfrm>
            <a:off x="10446009" y="6597492"/>
            <a:ext cx="1745991" cy="246221"/>
          </a:xfrm>
          <a:prstGeom prst="rect">
            <a:avLst/>
          </a:prstGeom>
          <a:noFill/>
        </p:spPr>
        <p:txBody>
          <a:bodyPr wrap="none" rtlCol="0">
            <a:spAutoFit/>
          </a:bodyPr>
          <a:lstStyle/>
          <a:p>
            <a:pPr algn="just"/>
            <a:r>
              <a:rPr lang="en-GB" sz="1000"/>
              <a:t>Data on file at Veryan Medical</a:t>
            </a:r>
          </a:p>
        </p:txBody>
      </p:sp>
    </p:spTree>
  </p:cSld>
  <p:clrMapOvr>
    <a:masterClrMapping/>
  </p:clrMapOvr>
  <mc:AlternateContent xmlns:mc="http://schemas.openxmlformats.org/markup-compatibility/2006" xmlns:p14="http://schemas.microsoft.com/office/powerpoint/2010/main">
    <mc:Choice Requires="p14">
      <p:transition spd="slow" p14:dur="2000" advTm="84933"/>
    </mc:Choice>
    <mc:Fallback xmlns="">
      <p:transition spd="slow" advTm="84933"/>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ject 3">
            <a:extLst>
              <a:ext uri="{FF2B5EF4-FFF2-40B4-BE49-F238E27FC236}">
                <a16:creationId xmlns:a16="http://schemas.microsoft.com/office/drawing/2014/main" id="{7178B18A-9509-4107-A0D1-AF8E46E57816}"/>
              </a:ext>
            </a:extLst>
          </p:cNvPr>
          <p:cNvPicPr/>
          <p:nvPr/>
        </p:nvPicPr>
        <p:blipFill>
          <a:blip r:embed="rId2" cstate="print"/>
          <a:stretch>
            <a:fillRect/>
          </a:stretch>
        </p:blipFill>
        <p:spPr>
          <a:xfrm>
            <a:off x="570600" y="1212743"/>
            <a:ext cx="7905749" cy="301430"/>
          </a:xfrm>
          <a:prstGeom prst="rect">
            <a:avLst/>
          </a:prstGeom>
        </p:spPr>
      </p:pic>
      <p:sp>
        <p:nvSpPr>
          <p:cNvPr id="12" name="object 2">
            <a:extLst>
              <a:ext uri="{FF2B5EF4-FFF2-40B4-BE49-F238E27FC236}">
                <a16:creationId xmlns:a16="http://schemas.microsoft.com/office/drawing/2014/main" id="{F481C5D9-C0FE-4AEE-9163-B6BAEA639DEF}"/>
              </a:ext>
            </a:extLst>
          </p:cNvPr>
          <p:cNvSpPr/>
          <p:nvPr/>
        </p:nvSpPr>
        <p:spPr>
          <a:xfrm>
            <a:off x="570600" y="1716332"/>
            <a:ext cx="7865502" cy="3859119"/>
          </a:xfrm>
          <a:custGeom>
            <a:avLst/>
            <a:gdLst/>
            <a:ahLst/>
            <a:cxnLst/>
            <a:rect l="l" t="t" r="r" b="b"/>
            <a:pathLst>
              <a:path w="8439150" h="4959350">
                <a:moveTo>
                  <a:pt x="8286699" y="0"/>
                </a:moveTo>
                <a:lnTo>
                  <a:pt x="0" y="0"/>
                </a:lnTo>
                <a:lnTo>
                  <a:pt x="0" y="4806924"/>
                </a:lnTo>
                <a:lnTo>
                  <a:pt x="7769" y="4855097"/>
                </a:lnTo>
                <a:lnTo>
                  <a:pt x="29405" y="4896933"/>
                </a:lnTo>
                <a:lnTo>
                  <a:pt x="62396" y="4929922"/>
                </a:lnTo>
                <a:lnTo>
                  <a:pt x="104231" y="4951555"/>
                </a:lnTo>
                <a:lnTo>
                  <a:pt x="152400" y="4959324"/>
                </a:lnTo>
                <a:lnTo>
                  <a:pt x="8439099" y="4959324"/>
                </a:lnTo>
                <a:lnTo>
                  <a:pt x="8439099" y="152400"/>
                </a:lnTo>
                <a:lnTo>
                  <a:pt x="8431329" y="104231"/>
                </a:lnTo>
                <a:lnTo>
                  <a:pt x="8409693" y="62396"/>
                </a:lnTo>
                <a:lnTo>
                  <a:pt x="8376702" y="29405"/>
                </a:lnTo>
                <a:lnTo>
                  <a:pt x="8334867" y="7769"/>
                </a:lnTo>
                <a:lnTo>
                  <a:pt x="8286699" y="0"/>
                </a:lnTo>
                <a:close/>
              </a:path>
            </a:pathLst>
          </a:custGeom>
          <a:solidFill>
            <a:srgbClr val="AFC0E1"/>
          </a:solidFill>
        </p:spPr>
        <p:txBody>
          <a:bodyPr wrap="square" lIns="0" tIns="0" rIns="0" bIns="0" rtlCol="0"/>
          <a:lstStyle/>
          <a:p>
            <a:endParaRPr sz="1687"/>
          </a:p>
        </p:txBody>
      </p:sp>
      <p:sp>
        <p:nvSpPr>
          <p:cNvPr id="5" name="object 5"/>
          <p:cNvSpPr txBox="1"/>
          <p:nvPr/>
        </p:nvSpPr>
        <p:spPr>
          <a:xfrm>
            <a:off x="720256" y="5652158"/>
            <a:ext cx="1859812" cy="319799"/>
          </a:xfrm>
          <a:prstGeom prst="rect">
            <a:avLst/>
          </a:prstGeom>
        </p:spPr>
        <p:txBody>
          <a:bodyPr vert="horz" wrap="square" lIns="0" tIns="11906" rIns="0" bIns="0" rtlCol="0">
            <a:spAutoFit/>
          </a:bodyPr>
          <a:lstStyle/>
          <a:p>
            <a:pPr marL="72034" indent="-60722">
              <a:spcBef>
                <a:spcPts val="94"/>
              </a:spcBef>
              <a:buFont typeface="Myriad Pro"/>
              <a:buAutoNum type="arabicPlain"/>
              <a:tabLst>
                <a:tab pos="72629" algn="l"/>
              </a:tabLst>
            </a:pPr>
            <a:r>
              <a:rPr lang="en-GB" sz="1000" spc="-5">
                <a:cs typeface="Myriad Pro"/>
              </a:rPr>
              <a:t>. </a:t>
            </a:r>
            <a:r>
              <a:rPr sz="1000" spc="-5">
                <a:cs typeface="Myriad Pro"/>
              </a:rPr>
              <a:t>Investigator-reported</a:t>
            </a:r>
            <a:endParaRPr sz="1000">
              <a:cs typeface="Myriad Pro"/>
            </a:endParaRPr>
          </a:p>
          <a:p>
            <a:pPr marL="72034" indent="-60722">
              <a:buAutoNum type="arabicPlain"/>
              <a:tabLst>
                <a:tab pos="72629" algn="l"/>
              </a:tabLst>
            </a:pPr>
            <a:r>
              <a:rPr lang="en-GB" sz="1000" spc="-9">
                <a:cs typeface="Myriad Pro"/>
              </a:rPr>
              <a:t>. C</a:t>
            </a:r>
            <a:r>
              <a:rPr sz="1000">
                <a:cs typeface="Myriad Pro"/>
              </a:rPr>
              <a:t>o</a:t>
            </a:r>
            <a:r>
              <a:rPr sz="1000" spc="-9">
                <a:cs typeface="Myriad Pro"/>
              </a:rPr>
              <a:t>r</a:t>
            </a:r>
            <a:r>
              <a:rPr sz="1000">
                <a:cs typeface="Myriad Pro"/>
              </a:rPr>
              <a:t>e Lab</a:t>
            </a:r>
          </a:p>
        </p:txBody>
      </p:sp>
      <p:sp>
        <p:nvSpPr>
          <p:cNvPr id="6" name="object 6"/>
          <p:cNvSpPr txBox="1"/>
          <p:nvPr/>
        </p:nvSpPr>
        <p:spPr>
          <a:xfrm>
            <a:off x="720255" y="6043662"/>
            <a:ext cx="9243699" cy="504465"/>
          </a:xfrm>
          <a:prstGeom prst="rect">
            <a:avLst/>
          </a:prstGeom>
        </p:spPr>
        <p:txBody>
          <a:bodyPr vert="horz" wrap="square" lIns="0" tIns="11906" rIns="0" bIns="0" rtlCol="0">
            <a:spAutoFit/>
          </a:bodyPr>
          <a:lstStyle/>
          <a:p>
            <a:pPr marL="11906">
              <a:spcBef>
                <a:spcPts val="94"/>
              </a:spcBef>
            </a:pPr>
            <a:r>
              <a:rPr sz="1600" i="1" spc="-5">
                <a:cs typeface="Myriad Pro"/>
              </a:rPr>
              <a:t>Device</a:t>
            </a:r>
            <a:r>
              <a:rPr sz="1600" i="1">
                <a:cs typeface="Myriad Pro"/>
              </a:rPr>
              <a:t> </a:t>
            </a:r>
            <a:r>
              <a:rPr sz="1600" i="1" spc="-5">
                <a:cs typeface="Myriad Pro"/>
              </a:rPr>
              <a:t>Success:</a:t>
            </a:r>
            <a:r>
              <a:rPr sz="1600" i="1" spc="5">
                <a:cs typeface="Myriad Pro"/>
              </a:rPr>
              <a:t> </a:t>
            </a:r>
            <a:r>
              <a:rPr sz="1600" i="1" spc="-5">
                <a:cs typeface="Myriad Pro"/>
              </a:rPr>
              <a:t>Successful</a:t>
            </a:r>
            <a:r>
              <a:rPr sz="1600" i="1" spc="5">
                <a:cs typeface="Myriad Pro"/>
              </a:rPr>
              <a:t> </a:t>
            </a:r>
            <a:r>
              <a:rPr sz="1600" i="1">
                <a:cs typeface="Myriad Pro"/>
              </a:rPr>
              <a:t>delivery of</a:t>
            </a:r>
            <a:r>
              <a:rPr sz="1600" i="1" spc="5">
                <a:cs typeface="Myriad Pro"/>
              </a:rPr>
              <a:t> </a:t>
            </a:r>
            <a:r>
              <a:rPr sz="1600" i="1" spc="-5">
                <a:cs typeface="Myriad Pro"/>
              </a:rPr>
              <a:t>System;</a:t>
            </a:r>
            <a:r>
              <a:rPr sz="1600" i="1" spc="5">
                <a:cs typeface="Myriad Pro"/>
              </a:rPr>
              <a:t> </a:t>
            </a:r>
            <a:r>
              <a:rPr sz="1600" i="1" spc="-5">
                <a:cs typeface="Myriad Pro"/>
              </a:rPr>
              <a:t>placement</a:t>
            </a:r>
            <a:r>
              <a:rPr sz="1600" i="1" spc="5">
                <a:cs typeface="Myriad Pro"/>
              </a:rPr>
              <a:t> </a:t>
            </a:r>
            <a:r>
              <a:rPr sz="1600" i="1">
                <a:cs typeface="Myriad Pro"/>
              </a:rPr>
              <a:t>of </a:t>
            </a:r>
            <a:r>
              <a:rPr sz="1600" i="1" spc="-5">
                <a:cs typeface="Myriad Pro"/>
              </a:rPr>
              <a:t>stent</a:t>
            </a:r>
            <a:r>
              <a:rPr sz="1600" i="1" spc="5">
                <a:cs typeface="Myriad Pro"/>
              </a:rPr>
              <a:t> </a:t>
            </a:r>
            <a:r>
              <a:rPr sz="1600" i="1">
                <a:cs typeface="Myriad Pro"/>
              </a:rPr>
              <a:t>and</a:t>
            </a:r>
            <a:r>
              <a:rPr sz="1600" i="1" spc="5">
                <a:cs typeface="Myriad Pro"/>
              </a:rPr>
              <a:t> </a:t>
            </a:r>
            <a:r>
              <a:rPr sz="1600" i="1" spc="-5">
                <a:cs typeface="Myriad Pro"/>
              </a:rPr>
              <a:t>retrieval</a:t>
            </a:r>
            <a:r>
              <a:rPr sz="1600" i="1">
                <a:cs typeface="Myriad Pro"/>
              </a:rPr>
              <a:t> of</a:t>
            </a:r>
            <a:r>
              <a:rPr sz="1600" i="1" spc="5">
                <a:cs typeface="Myriad Pro"/>
              </a:rPr>
              <a:t> </a:t>
            </a:r>
            <a:r>
              <a:rPr sz="1600" i="1" spc="-5">
                <a:cs typeface="Myriad Pro"/>
              </a:rPr>
              <a:t>System</a:t>
            </a:r>
            <a:endParaRPr sz="1600">
              <a:cs typeface="Myriad Pro"/>
            </a:endParaRPr>
          </a:p>
          <a:p>
            <a:pPr marL="11906"/>
            <a:r>
              <a:rPr sz="1600" i="1" spc="-14">
                <a:cs typeface="Myriad Pro"/>
              </a:rPr>
              <a:t>Technical</a:t>
            </a:r>
            <a:r>
              <a:rPr sz="1600" i="1" spc="9">
                <a:cs typeface="Myriad Pro"/>
              </a:rPr>
              <a:t> </a:t>
            </a:r>
            <a:r>
              <a:rPr sz="1600" i="1" spc="-5">
                <a:cs typeface="Myriad Pro"/>
              </a:rPr>
              <a:t>Success:</a:t>
            </a:r>
            <a:r>
              <a:rPr sz="1600" i="1" spc="9">
                <a:cs typeface="Myriad Pro"/>
              </a:rPr>
              <a:t> </a:t>
            </a:r>
            <a:r>
              <a:rPr sz="1600" i="1" spc="-5">
                <a:cs typeface="Myriad Pro"/>
              </a:rPr>
              <a:t>Core</a:t>
            </a:r>
            <a:r>
              <a:rPr sz="1600" i="1" spc="9">
                <a:cs typeface="Myriad Pro"/>
              </a:rPr>
              <a:t> </a:t>
            </a:r>
            <a:r>
              <a:rPr sz="1600" i="1" spc="-5">
                <a:cs typeface="Myriad Pro"/>
              </a:rPr>
              <a:t>Lab</a:t>
            </a:r>
            <a:r>
              <a:rPr sz="1600" i="1" spc="9">
                <a:cs typeface="Myriad Pro"/>
              </a:rPr>
              <a:t> </a:t>
            </a:r>
            <a:r>
              <a:rPr sz="1600" i="1" spc="-5">
                <a:cs typeface="Myriad Pro"/>
              </a:rPr>
              <a:t>determined</a:t>
            </a:r>
            <a:r>
              <a:rPr sz="1600" i="1" spc="9">
                <a:cs typeface="Myriad Pro"/>
              </a:rPr>
              <a:t> </a:t>
            </a:r>
            <a:r>
              <a:rPr sz="1600" i="1">
                <a:cs typeface="Myriad Pro"/>
              </a:rPr>
              <a:t>≤50%</a:t>
            </a:r>
            <a:r>
              <a:rPr sz="1600" i="1" spc="9">
                <a:cs typeface="Myriad Pro"/>
              </a:rPr>
              <a:t> </a:t>
            </a:r>
            <a:r>
              <a:rPr sz="1600" i="1" spc="-5">
                <a:cs typeface="Myriad Pro"/>
              </a:rPr>
              <a:t>residual</a:t>
            </a:r>
            <a:r>
              <a:rPr sz="1600" i="1" spc="9">
                <a:cs typeface="Myriad Pro"/>
              </a:rPr>
              <a:t> </a:t>
            </a:r>
            <a:r>
              <a:rPr sz="1600" i="1" spc="-5">
                <a:cs typeface="Myriad Pro"/>
              </a:rPr>
              <a:t>diameter</a:t>
            </a:r>
            <a:r>
              <a:rPr sz="1600" i="1" spc="9">
                <a:cs typeface="Myriad Pro"/>
              </a:rPr>
              <a:t> </a:t>
            </a:r>
            <a:r>
              <a:rPr sz="1600" i="1" spc="-5">
                <a:cs typeface="Myriad Pro"/>
              </a:rPr>
              <a:t>stenosis</a:t>
            </a:r>
            <a:r>
              <a:rPr sz="1600" i="1" spc="9">
                <a:cs typeface="Myriad Pro"/>
              </a:rPr>
              <a:t> </a:t>
            </a:r>
            <a:r>
              <a:rPr sz="1600" i="1" spc="-5">
                <a:cs typeface="Myriad Pro"/>
              </a:rPr>
              <a:t>(in-stent)</a:t>
            </a:r>
            <a:r>
              <a:rPr sz="1600" i="1" spc="9">
                <a:cs typeface="Myriad Pro"/>
              </a:rPr>
              <a:t> </a:t>
            </a:r>
            <a:r>
              <a:rPr sz="1600" i="1">
                <a:cs typeface="Myriad Pro"/>
              </a:rPr>
              <a:t>at</a:t>
            </a:r>
            <a:r>
              <a:rPr sz="1600" i="1" spc="9">
                <a:cs typeface="Myriad Pro"/>
              </a:rPr>
              <a:t> </a:t>
            </a:r>
            <a:r>
              <a:rPr sz="1600" i="1">
                <a:cs typeface="Myriad Pro"/>
              </a:rPr>
              <a:t>end</a:t>
            </a:r>
            <a:r>
              <a:rPr sz="1600" i="1" spc="9">
                <a:cs typeface="Myriad Pro"/>
              </a:rPr>
              <a:t> </a:t>
            </a:r>
            <a:r>
              <a:rPr sz="1600" i="1">
                <a:cs typeface="Myriad Pro"/>
              </a:rPr>
              <a:t>of</a:t>
            </a:r>
            <a:r>
              <a:rPr sz="1600" i="1" spc="9">
                <a:cs typeface="Myriad Pro"/>
              </a:rPr>
              <a:t> </a:t>
            </a:r>
            <a:r>
              <a:rPr sz="1600" i="1">
                <a:cs typeface="Myriad Pro"/>
              </a:rPr>
              <a:t>index</a:t>
            </a:r>
            <a:r>
              <a:rPr sz="1600" i="1" spc="9">
                <a:cs typeface="Myriad Pro"/>
              </a:rPr>
              <a:t> </a:t>
            </a:r>
            <a:r>
              <a:rPr sz="1600" i="1" spc="-5">
                <a:cs typeface="Myriad Pro"/>
              </a:rPr>
              <a:t>procedure</a:t>
            </a:r>
            <a:endParaRPr sz="1600">
              <a:cs typeface="Myriad Pro"/>
            </a:endParaRPr>
          </a:p>
        </p:txBody>
      </p:sp>
      <p:graphicFrame>
        <p:nvGraphicFramePr>
          <p:cNvPr id="7" name="object 7"/>
          <p:cNvGraphicFramePr>
            <a:graphicFrameLocks noGrp="1"/>
          </p:cNvGraphicFramePr>
          <p:nvPr>
            <p:extLst>
              <p:ext uri="{D42A27DB-BD31-4B8C-83A1-F6EECF244321}">
                <p14:modId xmlns:p14="http://schemas.microsoft.com/office/powerpoint/2010/main" val="4110392295"/>
              </p:ext>
            </p:extLst>
          </p:nvPr>
        </p:nvGraphicFramePr>
        <p:xfrm>
          <a:off x="720256" y="1892263"/>
          <a:ext cx="7412236" cy="3519666"/>
        </p:xfrm>
        <a:graphic>
          <a:graphicData uri="http://schemas.openxmlformats.org/drawingml/2006/table">
            <a:tbl>
              <a:tblPr firstRow="1" bandRow="1">
                <a:tableStyleId>{2D5ABB26-0587-4C30-8999-92F81FD0307C}</a:tableStyleId>
              </a:tblPr>
              <a:tblGrid>
                <a:gridCol w="2719983">
                  <a:extLst>
                    <a:ext uri="{9D8B030D-6E8A-4147-A177-3AD203B41FA5}">
                      <a16:colId xmlns:a16="http://schemas.microsoft.com/office/drawing/2014/main" val="20000"/>
                    </a:ext>
                  </a:extLst>
                </a:gridCol>
                <a:gridCol w="2776538">
                  <a:extLst>
                    <a:ext uri="{9D8B030D-6E8A-4147-A177-3AD203B41FA5}">
                      <a16:colId xmlns:a16="http://schemas.microsoft.com/office/drawing/2014/main" val="20001"/>
                    </a:ext>
                  </a:extLst>
                </a:gridCol>
                <a:gridCol w="1915715">
                  <a:extLst>
                    <a:ext uri="{9D8B030D-6E8A-4147-A177-3AD203B41FA5}">
                      <a16:colId xmlns:a16="http://schemas.microsoft.com/office/drawing/2014/main" val="20002"/>
                    </a:ext>
                  </a:extLst>
                </a:gridCol>
              </a:tblGrid>
              <a:tr h="289894">
                <a:tc gridSpan="2">
                  <a:txBody>
                    <a:bodyPr/>
                    <a:lstStyle/>
                    <a:p>
                      <a:pPr>
                        <a:lnSpc>
                          <a:spcPct val="100000"/>
                        </a:lnSpc>
                      </a:pPr>
                      <a:endParaRPr sz="1400">
                        <a:latin typeface="+mn-lt"/>
                        <a:cs typeface="Times New Roman"/>
                      </a:endParaRPr>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a:p>
                  </a:txBody>
                  <a:tcPr marL="0" marR="0" marT="0" marB="0"/>
                </a:tc>
                <a:tc>
                  <a:txBody>
                    <a:bodyPr/>
                    <a:lstStyle/>
                    <a:p>
                      <a:pPr marL="22860" algn="ctr">
                        <a:lnSpc>
                          <a:spcPct val="100000"/>
                        </a:lnSpc>
                        <a:spcBef>
                          <a:spcPts val="260"/>
                        </a:spcBef>
                      </a:pPr>
                      <a:r>
                        <a:rPr sz="1400" b="1">
                          <a:solidFill>
                            <a:schemeClr val="bg1"/>
                          </a:solidFill>
                          <a:latin typeface="+mn-lt"/>
                          <a:cs typeface="Myriad Pro"/>
                        </a:rPr>
                        <a:t>N=</a:t>
                      </a:r>
                      <a:r>
                        <a:rPr sz="1400" b="1" spc="-25">
                          <a:solidFill>
                            <a:schemeClr val="bg1"/>
                          </a:solidFill>
                          <a:latin typeface="+mn-lt"/>
                          <a:cs typeface="Myriad Pro"/>
                        </a:rPr>
                        <a:t> </a:t>
                      </a:r>
                      <a:r>
                        <a:rPr sz="1400" b="1">
                          <a:solidFill>
                            <a:schemeClr val="bg1"/>
                          </a:solidFill>
                          <a:latin typeface="+mn-lt"/>
                          <a:cs typeface="Myriad Pro"/>
                        </a:rPr>
                        <a:t>271</a:t>
                      </a:r>
                      <a:r>
                        <a:rPr sz="1400" b="1" spc="-20">
                          <a:solidFill>
                            <a:schemeClr val="bg1"/>
                          </a:solidFill>
                          <a:latin typeface="+mn-lt"/>
                          <a:cs typeface="Myriad Pro"/>
                        </a:rPr>
                        <a:t> </a:t>
                      </a:r>
                      <a:r>
                        <a:rPr sz="1400" b="1">
                          <a:solidFill>
                            <a:schemeClr val="bg1"/>
                          </a:solidFill>
                          <a:latin typeface="+mn-lt"/>
                          <a:cs typeface="Myriad Pro"/>
                        </a:rPr>
                        <a:t>Subjects</a:t>
                      </a:r>
                      <a:endParaRPr sz="1400">
                        <a:solidFill>
                          <a:schemeClr val="bg1"/>
                        </a:solidFill>
                        <a:latin typeface="+mn-lt"/>
                        <a:cs typeface="Myriad Pro"/>
                      </a:endParaRPr>
                    </a:p>
                  </a:txBody>
                  <a:tcPr marL="0" marR="0" marT="30956"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43B87"/>
                    </a:solidFill>
                  </a:tcPr>
                </a:tc>
                <a:extLst>
                  <a:ext uri="{0D108BD9-81ED-4DB2-BD59-A6C34878D82A}">
                    <a16:rowId xmlns:a16="http://schemas.microsoft.com/office/drawing/2014/main" val="10000"/>
                  </a:ext>
                </a:extLst>
              </a:tr>
              <a:tr h="279702">
                <a:tc rowSpan="3">
                  <a:txBody>
                    <a:bodyPr/>
                    <a:lstStyle/>
                    <a:p>
                      <a:pPr>
                        <a:lnSpc>
                          <a:spcPct val="100000"/>
                        </a:lnSpc>
                        <a:spcBef>
                          <a:spcPts val="500"/>
                        </a:spcBef>
                      </a:pPr>
                      <a:r>
                        <a:rPr sz="1400" b="1">
                          <a:latin typeface="+mn-lt"/>
                          <a:cs typeface="Myriad Pro"/>
                        </a:rPr>
                        <a:t>BioMimics</a:t>
                      </a:r>
                      <a:r>
                        <a:rPr sz="1400" b="1" spc="-20">
                          <a:latin typeface="+mn-lt"/>
                          <a:cs typeface="Myriad Pro"/>
                        </a:rPr>
                        <a:t> </a:t>
                      </a:r>
                      <a:r>
                        <a:rPr sz="1400" b="1">
                          <a:latin typeface="+mn-lt"/>
                          <a:cs typeface="Myriad Pro"/>
                        </a:rPr>
                        <a:t>3D</a:t>
                      </a:r>
                      <a:r>
                        <a:rPr sz="1400" b="1" spc="-15">
                          <a:latin typeface="+mn-lt"/>
                          <a:cs typeface="Myriad Pro"/>
                        </a:rPr>
                        <a:t> </a:t>
                      </a:r>
                      <a:r>
                        <a:rPr sz="1400" b="1" spc="-5">
                          <a:latin typeface="+mn-lt"/>
                          <a:cs typeface="Myriad Pro"/>
                        </a:rPr>
                        <a:t>Stents</a:t>
                      </a:r>
                      <a:r>
                        <a:rPr sz="1400" b="1" spc="-20">
                          <a:latin typeface="+mn-lt"/>
                          <a:cs typeface="Myriad Pro"/>
                        </a:rPr>
                        <a:t> </a:t>
                      </a:r>
                      <a:r>
                        <a:rPr sz="1400" b="1" spc="-5">
                          <a:latin typeface="+mn-lt"/>
                          <a:cs typeface="Myriad Pro"/>
                        </a:rPr>
                        <a:t>placed¹</a:t>
                      </a:r>
                      <a:endParaRPr sz="1400">
                        <a:latin typeface="+mn-lt"/>
                        <a:cs typeface="Myriad Pro"/>
                      </a:endParaRPr>
                    </a:p>
                  </a:txBody>
                  <a:tcPr marL="0" marR="0" marT="59531"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514984">
                        <a:lnSpc>
                          <a:spcPct val="100000"/>
                        </a:lnSpc>
                        <a:spcBef>
                          <a:spcPts val="500"/>
                        </a:spcBef>
                      </a:pPr>
                      <a:r>
                        <a:rPr sz="1400">
                          <a:latin typeface="+mn-lt"/>
                          <a:cs typeface="Myriad Pro"/>
                        </a:rPr>
                        <a:t>#</a:t>
                      </a:r>
                      <a:r>
                        <a:rPr sz="1400" spc="-25">
                          <a:latin typeface="+mn-lt"/>
                          <a:cs typeface="Myriad Pro"/>
                        </a:rPr>
                        <a:t> </a:t>
                      </a:r>
                      <a:r>
                        <a:rPr sz="1400" spc="-5">
                          <a:latin typeface="+mn-lt"/>
                          <a:cs typeface="Myriad Pro"/>
                        </a:rPr>
                        <a:t>Stents</a:t>
                      </a:r>
                      <a:r>
                        <a:rPr sz="1400" spc="-20">
                          <a:latin typeface="+mn-lt"/>
                          <a:cs typeface="Myriad Pro"/>
                        </a:rPr>
                        <a:t> </a:t>
                      </a:r>
                      <a:r>
                        <a:rPr sz="1400">
                          <a:latin typeface="+mn-lt"/>
                          <a:cs typeface="Myriad Pro"/>
                        </a:rPr>
                        <a:t>/</a:t>
                      </a:r>
                      <a:r>
                        <a:rPr sz="1400" spc="-20">
                          <a:latin typeface="+mn-lt"/>
                          <a:cs typeface="Myriad Pro"/>
                        </a:rPr>
                        <a:t> </a:t>
                      </a:r>
                      <a:r>
                        <a:rPr sz="1400">
                          <a:latin typeface="+mn-lt"/>
                          <a:cs typeface="Myriad Pro"/>
                        </a:rPr>
                        <a:t>N</a:t>
                      </a:r>
                    </a:p>
                  </a:txBody>
                  <a:tcPr marL="0" marR="0" marT="59531"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2860" algn="ctr">
                        <a:lnSpc>
                          <a:spcPct val="100000"/>
                        </a:lnSpc>
                        <a:spcBef>
                          <a:spcPts val="500"/>
                        </a:spcBef>
                      </a:pPr>
                      <a:r>
                        <a:rPr sz="1400">
                          <a:solidFill>
                            <a:schemeClr val="bg1"/>
                          </a:solidFill>
                          <a:latin typeface="+mn-lt"/>
                          <a:cs typeface="Myriad Pro"/>
                        </a:rPr>
                        <a:t>305</a:t>
                      </a:r>
                      <a:r>
                        <a:rPr sz="1400" spc="-30">
                          <a:solidFill>
                            <a:schemeClr val="bg1"/>
                          </a:solidFill>
                          <a:latin typeface="+mn-lt"/>
                          <a:cs typeface="Myriad Pro"/>
                        </a:rPr>
                        <a:t> </a:t>
                      </a:r>
                      <a:r>
                        <a:rPr sz="1400">
                          <a:solidFill>
                            <a:schemeClr val="bg1"/>
                          </a:solidFill>
                          <a:latin typeface="+mn-lt"/>
                          <a:cs typeface="Myriad Pro"/>
                        </a:rPr>
                        <a:t>/</a:t>
                      </a:r>
                      <a:r>
                        <a:rPr sz="1400" spc="-30">
                          <a:solidFill>
                            <a:schemeClr val="bg1"/>
                          </a:solidFill>
                          <a:latin typeface="+mn-lt"/>
                          <a:cs typeface="Myriad Pro"/>
                        </a:rPr>
                        <a:t> </a:t>
                      </a:r>
                      <a:r>
                        <a:rPr sz="1400">
                          <a:solidFill>
                            <a:schemeClr val="bg1"/>
                          </a:solidFill>
                          <a:latin typeface="+mn-lt"/>
                          <a:cs typeface="Myriad Pro"/>
                        </a:rPr>
                        <a:t>271</a:t>
                      </a:r>
                    </a:p>
                  </a:txBody>
                  <a:tcPr marL="0" marR="0" marT="59531"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6CB5"/>
                    </a:solidFill>
                  </a:tcPr>
                </a:tc>
                <a:extLst>
                  <a:ext uri="{0D108BD9-81ED-4DB2-BD59-A6C34878D82A}">
                    <a16:rowId xmlns:a16="http://schemas.microsoft.com/office/drawing/2014/main" val="10001"/>
                  </a:ext>
                </a:extLst>
              </a:tr>
              <a:tr h="225913">
                <a:tc vMerge="1">
                  <a:txBody>
                    <a:bodyPr/>
                    <a:lstStyle/>
                    <a:p>
                      <a:pPr>
                        <a:lnSpc>
                          <a:spcPct val="100000"/>
                        </a:lnSpc>
                      </a:pPr>
                      <a:endParaRPr sz="1300">
                        <a:latin typeface="Times New Roman"/>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514984">
                        <a:lnSpc>
                          <a:spcPct val="100000"/>
                        </a:lnSpc>
                        <a:spcBef>
                          <a:spcPts val="25"/>
                        </a:spcBef>
                      </a:pPr>
                      <a:r>
                        <a:rPr sz="1400">
                          <a:latin typeface="+mn-lt"/>
                          <a:cs typeface="Myriad Pro"/>
                        </a:rPr>
                        <a:t>#</a:t>
                      </a:r>
                      <a:r>
                        <a:rPr sz="1400" spc="-15">
                          <a:latin typeface="+mn-lt"/>
                          <a:cs typeface="Myriad Pro"/>
                        </a:rPr>
                        <a:t> </a:t>
                      </a:r>
                      <a:r>
                        <a:rPr sz="1400">
                          <a:latin typeface="+mn-lt"/>
                          <a:cs typeface="Myriad Pro"/>
                        </a:rPr>
                        <a:t>Subjects</a:t>
                      </a:r>
                      <a:r>
                        <a:rPr sz="1400" spc="-15">
                          <a:latin typeface="+mn-lt"/>
                          <a:cs typeface="Myriad Pro"/>
                        </a:rPr>
                        <a:t> </a:t>
                      </a:r>
                      <a:r>
                        <a:rPr sz="1400">
                          <a:latin typeface="+mn-lt"/>
                          <a:cs typeface="Myriad Pro"/>
                        </a:rPr>
                        <a:t>with</a:t>
                      </a:r>
                      <a:r>
                        <a:rPr sz="1400" spc="-15">
                          <a:latin typeface="+mn-lt"/>
                          <a:cs typeface="Myriad Pro"/>
                        </a:rPr>
                        <a:t> </a:t>
                      </a:r>
                      <a:r>
                        <a:rPr sz="1400">
                          <a:latin typeface="+mn-lt"/>
                          <a:cs typeface="Myriad Pro"/>
                        </a:rPr>
                        <a:t>1</a:t>
                      </a:r>
                      <a:r>
                        <a:rPr sz="1400" spc="-15">
                          <a:latin typeface="+mn-lt"/>
                          <a:cs typeface="Myriad Pro"/>
                        </a:rPr>
                        <a:t> </a:t>
                      </a:r>
                      <a:r>
                        <a:rPr sz="1400" spc="-5">
                          <a:latin typeface="+mn-lt"/>
                          <a:cs typeface="Myriad Pro"/>
                        </a:rPr>
                        <a:t>stent</a:t>
                      </a:r>
                      <a:endParaRPr sz="1400">
                        <a:latin typeface="+mn-lt"/>
                        <a:cs typeface="Myriad Pro"/>
                      </a:endParaRPr>
                    </a:p>
                  </a:txBody>
                  <a:tcPr marL="0" marR="0" marT="2976"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2225" algn="ctr">
                        <a:lnSpc>
                          <a:spcPct val="100000"/>
                        </a:lnSpc>
                        <a:spcBef>
                          <a:spcPts val="25"/>
                        </a:spcBef>
                      </a:pPr>
                      <a:r>
                        <a:rPr sz="1400">
                          <a:solidFill>
                            <a:schemeClr val="bg1"/>
                          </a:solidFill>
                          <a:latin typeface="+mn-lt"/>
                          <a:cs typeface="Myriad Pro"/>
                        </a:rPr>
                        <a:t>87.5%</a:t>
                      </a:r>
                      <a:r>
                        <a:rPr sz="1400" spc="-40">
                          <a:solidFill>
                            <a:schemeClr val="bg1"/>
                          </a:solidFill>
                          <a:latin typeface="+mn-lt"/>
                          <a:cs typeface="Myriad Pro"/>
                        </a:rPr>
                        <a:t> </a:t>
                      </a:r>
                      <a:r>
                        <a:rPr sz="1400">
                          <a:solidFill>
                            <a:schemeClr val="bg1"/>
                          </a:solidFill>
                          <a:latin typeface="+mn-lt"/>
                          <a:cs typeface="Myriad Pro"/>
                        </a:rPr>
                        <a:t>(237/271)</a:t>
                      </a:r>
                    </a:p>
                  </a:txBody>
                  <a:tcPr marL="0" marR="0" marT="2976"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6CB5"/>
                    </a:solidFill>
                  </a:tcPr>
                </a:tc>
                <a:extLst>
                  <a:ext uri="{0D108BD9-81ED-4DB2-BD59-A6C34878D82A}">
                    <a16:rowId xmlns:a16="http://schemas.microsoft.com/office/drawing/2014/main" val="10002"/>
                  </a:ext>
                </a:extLst>
              </a:tr>
              <a:tr h="293857">
                <a:tc vMerge="1">
                  <a:txBody>
                    <a:bodyPr/>
                    <a:lstStyle/>
                    <a:p>
                      <a:pPr>
                        <a:lnSpc>
                          <a:spcPct val="100000"/>
                        </a:lnSpc>
                      </a:pPr>
                      <a:endParaRPr sz="1300">
                        <a:latin typeface="Times New Roman"/>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514350">
                        <a:lnSpc>
                          <a:spcPct val="100000"/>
                        </a:lnSpc>
                        <a:spcBef>
                          <a:spcPts val="25"/>
                        </a:spcBef>
                      </a:pPr>
                      <a:r>
                        <a:rPr sz="1400">
                          <a:latin typeface="+mn-lt"/>
                          <a:cs typeface="Myriad Pro"/>
                        </a:rPr>
                        <a:t>#</a:t>
                      </a:r>
                      <a:r>
                        <a:rPr sz="1400" spc="-15">
                          <a:latin typeface="+mn-lt"/>
                          <a:cs typeface="Myriad Pro"/>
                        </a:rPr>
                        <a:t> </a:t>
                      </a:r>
                      <a:r>
                        <a:rPr sz="1400">
                          <a:latin typeface="+mn-lt"/>
                          <a:cs typeface="Myriad Pro"/>
                        </a:rPr>
                        <a:t>Subjects</a:t>
                      </a:r>
                      <a:r>
                        <a:rPr sz="1400" spc="-15">
                          <a:latin typeface="+mn-lt"/>
                          <a:cs typeface="Myriad Pro"/>
                        </a:rPr>
                        <a:t> </a:t>
                      </a:r>
                      <a:r>
                        <a:rPr sz="1400">
                          <a:latin typeface="+mn-lt"/>
                          <a:cs typeface="Myriad Pro"/>
                        </a:rPr>
                        <a:t>with</a:t>
                      </a:r>
                      <a:r>
                        <a:rPr sz="1400" spc="-15">
                          <a:latin typeface="+mn-lt"/>
                          <a:cs typeface="Myriad Pro"/>
                        </a:rPr>
                        <a:t> </a:t>
                      </a:r>
                      <a:r>
                        <a:rPr sz="1400">
                          <a:latin typeface="+mn-lt"/>
                          <a:cs typeface="Myriad Pro"/>
                        </a:rPr>
                        <a:t>2</a:t>
                      </a:r>
                      <a:r>
                        <a:rPr sz="1400" spc="-10">
                          <a:latin typeface="+mn-lt"/>
                          <a:cs typeface="Myriad Pro"/>
                        </a:rPr>
                        <a:t> </a:t>
                      </a:r>
                      <a:r>
                        <a:rPr sz="1400" spc="-5">
                          <a:latin typeface="+mn-lt"/>
                          <a:cs typeface="Myriad Pro"/>
                        </a:rPr>
                        <a:t>stents</a:t>
                      </a:r>
                      <a:endParaRPr sz="1400">
                        <a:latin typeface="+mn-lt"/>
                        <a:cs typeface="Myriad Pro"/>
                      </a:endParaRPr>
                    </a:p>
                  </a:txBody>
                  <a:tcPr marL="0" marR="0" marT="2976"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2225" algn="ctr">
                        <a:lnSpc>
                          <a:spcPct val="100000"/>
                        </a:lnSpc>
                        <a:spcBef>
                          <a:spcPts val="25"/>
                        </a:spcBef>
                      </a:pPr>
                      <a:r>
                        <a:rPr sz="1400">
                          <a:solidFill>
                            <a:schemeClr val="bg1"/>
                          </a:solidFill>
                          <a:latin typeface="+mn-lt"/>
                          <a:cs typeface="Myriad Pro"/>
                        </a:rPr>
                        <a:t>12.5%</a:t>
                      </a:r>
                      <a:r>
                        <a:rPr sz="1400" spc="-40">
                          <a:solidFill>
                            <a:schemeClr val="bg1"/>
                          </a:solidFill>
                          <a:latin typeface="+mn-lt"/>
                          <a:cs typeface="Myriad Pro"/>
                        </a:rPr>
                        <a:t> </a:t>
                      </a:r>
                      <a:r>
                        <a:rPr sz="1400">
                          <a:solidFill>
                            <a:schemeClr val="bg1"/>
                          </a:solidFill>
                          <a:latin typeface="+mn-lt"/>
                          <a:cs typeface="Myriad Pro"/>
                        </a:rPr>
                        <a:t>(34/271)</a:t>
                      </a:r>
                    </a:p>
                  </a:txBody>
                  <a:tcPr marL="0" marR="0" marT="2976"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6CB5"/>
                    </a:solidFill>
                  </a:tcPr>
                </a:tc>
                <a:extLst>
                  <a:ext uri="{0D108BD9-81ED-4DB2-BD59-A6C34878D82A}">
                    <a16:rowId xmlns:a16="http://schemas.microsoft.com/office/drawing/2014/main" val="10003"/>
                  </a:ext>
                </a:extLst>
              </a:tr>
              <a:tr h="455401">
                <a:tc>
                  <a:txBody>
                    <a:bodyPr/>
                    <a:lstStyle/>
                    <a:p>
                      <a:pPr>
                        <a:lnSpc>
                          <a:spcPct val="100000"/>
                        </a:lnSpc>
                        <a:spcBef>
                          <a:spcPts val="225"/>
                        </a:spcBef>
                      </a:pPr>
                      <a:r>
                        <a:rPr sz="1400" b="1" spc="-10">
                          <a:latin typeface="+mn-lt"/>
                          <a:cs typeface="Myriad Pro"/>
                        </a:rPr>
                        <a:t>Stented</a:t>
                      </a:r>
                      <a:r>
                        <a:rPr sz="1400" b="1" spc="-15">
                          <a:latin typeface="+mn-lt"/>
                          <a:cs typeface="Myriad Pro"/>
                        </a:rPr>
                        <a:t> </a:t>
                      </a:r>
                      <a:r>
                        <a:rPr sz="1400" b="1">
                          <a:latin typeface="+mn-lt"/>
                          <a:cs typeface="Myriad Pro"/>
                        </a:rPr>
                        <a:t>Segment</a:t>
                      </a:r>
                      <a:r>
                        <a:rPr sz="1400" b="1" spc="-15">
                          <a:latin typeface="+mn-lt"/>
                          <a:cs typeface="Myriad Pro"/>
                        </a:rPr>
                        <a:t> </a:t>
                      </a:r>
                      <a:r>
                        <a:rPr sz="1400" b="1" spc="-5">
                          <a:latin typeface="+mn-lt"/>
                          <a:cs typeface="Myriad Pro"/>
                        </a:rPr>
                        <a:t>Length²</a:t>
                      </a:r>
                      <a:endParaRPr sz="1400">
                        <a:latin typeface="+mn-lt"/>
                        <a:cs typeface="Myriad Pro"/>
                      </a:endParaRPr>
                    </a:p>
                  </a:txBody>
                  <a:tcPr marL="0" marR="0" marT="26789"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514350">
                        <a:lnSpc>
                          <a:spcPct val="100000"/>
                        </a:lnSpc>
                        <a:spcBef>
                          <a:spcPts val="225"/>
                        </a:spcBef>
                      </a:pPr>
                      <a:r>
                        <a:rPr sz="1400" b="1">
                          <a:latin typeface="+mn-lt"/>
                          <a:cs typeface="Myriad Pro"/>
                        </a:rPr>
                        <a:t>Mean</a:t>
                      </a:r>
                      <a:r>
                        <a:rPr sz="1400" b="1" spc="-25">
                          <a:latin typeface="+mn-lt"/>
                          <a:cs typeface="Myriad Pro"/>
                        </a:rPr>
                        <a:t> </a:t>
                      </a:r>
                      <a:r>
                        <a:rPr sz="1400" b="1">
                          <a:latin typeface="+mn-lt"/>
                          <a:cs typeface="Myriad Pro"/>
                        </a:rPr>
                        <a:t>±</a:t>
                      </a:r>
                      <a:r>
                        <a:rPr sz="1400" b="1" spc="-20">
                          <a:latin typeface="+mn-lt"/>
                          <a:cs typeface="Myriad Pro"/>
                        </a:rPr>
                        <a:t> </a:t>
                      </a:r>
                      <a:r>
                        <a:rPr sz="1400" b="1">
                          <a:latin typeface="+mn-lt"/>
                          <a:cs typeface="Myriad Pro"/>
                        </a:rPr>
                        <a:t>SD</a:t>
                      </a:r>
                      <a:r>
                        <a:rPr sz="1400" b="1" spc="-20">
                          <a:latin typeface="+mn-lt"/>
                          <a:cs typeface="Myriad Pro"/>
                        </a:rPr>
                        <a:t> </a:t>
                      </a:r>
                      <a:r>
                        <a:rPr sz="1400" b="1">
                          <a:latin typeface="+mn-lt"/>
                          <a:cs typeface="Myriad Pro"/>
                        </a:rPr>
                        <a:t>(mm)</a:t>
                      </a:r>
                      <a:endParaRPr sz="1400">
                        <a:latin typeface="+mn-lt"/>
                        <a:cs typeface="Myriad Pro"/>
                      </a:endParaRPr>
                    </a:p>
                  </a:txBody>
                  <a:tcPr marL="0" marR="0" marT="26789"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2225" algn="ctr">
                        <a:lnSpc>
                          <a:spcPct val="100000"/>
                        </a:lnSpc>
                        <a:spcBef>
                          <a:spcPts val="225"/>
                        </a:spcBef>
                      </a:pPr>
                      <a:r>
                        <a:rPr sz="1400" b="1">
                          <a:solidFill>
                            <a:schemeClr val="bg1"/>
                          </a:solidFill>
                          <a:latin typeface="+mn-lt"/>
                          <a:cs typeface="Myriad Pro"/>
                        </a:rPr>
                        <a:t>112.3</a:t>
                      </a:r>
                      <a:r>
                        <a:rPr sz="1400" b="1" spc="-25">
                          <a:solidFill>
                            <a:schemeClr val="bg1"/>
                          </a:solidFill>
                          <a:latin typeface="+mn-lt"/>
                          <a:cs typeface="Myriad Pro"/>
                        </a:rPr>
                        <a:t> </a:t>
                      </a:r>
                      <a:r>
                        <a:rPr sz="1400" b="1">
                          <a:solidFill>
                            <a:schemeClr val="bg1"/>
                          </a:solidFill>
                          <a:latin typeface="+mn-lt"/>
                          <a:cs typeface="Myriad Pro"/>
                        </a:rPr>
                        <a:t>±</a:t>
                      </a:r>
                      <a:r>
                        <a:rPr sz="1400" b="1" spc="-20">
                          <a:solidFill>
                            <a:schemeClr val="bg1"/>
                          </a:solidFill>
                          <a:latin typeface="+mn-lt"/>
                          <a:cs typeface="Myriad Pro"/>
                        </a:rPr>
                        <a:t> </a:t>
                      </a:r>
                      <a:r>
                        <a:rPr sz="1400" b="1">
                          <a:solidFill>
                            <a:schemeClr val="bg1"/>
                          </a:solidFill>
                          <a:latin typeface="+mn-lt"/>
                          <a:cs typeface="Myriad Pro"/>
                        </a:rPr>
                        <a:t>36.3</a:t>
                      </a:r>
                      <a:r>
                        <a:rPr sz="1400" b="1" spc="-20">
                          <a:solidFill>
                            <a:schemeClr val="bg1"/>
                          </a:solidFill>
                          <a:latin typeface="+mn-lt"/>
                          <a:cs typeface="Myriad Pro"/>
                        </a:rPr>
                        <a:t> </a:t>
                      </a:r>
                      <a:r>
                        <a:rPr sz="1400" b="1">
                          <a:solidFill>
                            <a:schemeClr val="bg1"/>
                          </a:solidFill>
                          <a:latin typeface="+mn-lt"/>
                          <a:cs typeface="Myriad Pro"/>
                        </a:rPr>
                        <a:t>(269/271)</a:t>
                      </a:r>
                      <a:endParaRPr sz="1400">
                        <a:solidFill>
                          <a:schemeClr val="bg1"/>
                        </a:solidFill>
                        <a:latin typeface="+mn-lt"/>
                        <a:cs typeface="Myriad Pro"/>
                      </a:endParaRPr>
                    </a:p>
                  </a:txBody>
                  <a:tcPr marL="0" marR="0" marT="26789"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6CB5"/>
                    </a:solidFill>
                  </a:tcPr>
                </a:tc>
                <a:extLst>
                  <a:ext uri="{0D108BD9-81ED-4DB2-BD59-A6C34878D82A}">
                    <a16:rowId xmlns:a16="http://schemas.microsoft.com/office/drawing/2014/main" val="10004"/>
                  </a:ext>
                </a:extLst>
              </a:tr>
              <a:tr h="270076">
                <a:tc rowSpan="2">
                  <a:txBody>
                    <a:bodyPr/>
                    <a:lstStyle/>
                    <a:p>
                      <a:pPr>
                        <a:lnSpc>
                          <a:spcPct val="100000"/>
                        </a:lnSpc>
                        <a:spcBef>
                          <a:spcPts val="414"/>
                        </a:spcBef>
                      </a:pPr>
                      <a:r>
                        <a:rPr sz="1400" b="1" spc="-5">
                          <a:latin typeface="+mn-lt"/>
                          <a:cs typeface="Myriad Pro"/>
                        </a:rPr>
                        <a:t>Diameter</a:t>
                      </a:r>
                      <a:r>
                        <a:rPr sz="1400" b="1" spc="-15">
                          <a:latin typeface="+mn-lt"/>
                          <a:cs typeface="Myriad Pro"/>
                        </a:rPr>
                        <a:t> </a:t>
                      </a:r>
                      <a:r>
                        <a:rPr sz="1400" b="1" spc="-5">
                          <a:latin typeface="+mn-lt"/>
                          <a:cs typeface="Myriad Pro"/>
                        </a:rPr>
                        <a:t>Stenosis</a:t>
                      </a:r>
                      <a:r>
                        <a:rPr lang="en-GB" sz="1400" b="1" spc="-5" baseline="30000">
                          <a:latin typeface="+mn-lt"/>
                          <a:cs typeface="Myriad Pro"/>
                        </a:rPr>
                        <a:t>2</a:t>
                      </a:r>
                      <a:r>
                        <a:rPr sz="1400" b="1" spc="-10">
                          <a:latin typeface="+mn-lt"/>
                          <a:cs typeface="Myriad Pro"/>
                        </a:rPr>
                        <a:t> </a:t>
                      </a:r>
                      <a:r>
                        <a:rPr sz="1400" b="1">
                          <a:latin typeface="+mn-lt"/>
                          <a:cs typeface="Myriad Pro"/>
                        </a:rPr>
                        <a:t>(%)</a:t>
                      </a:r>
                      <a:endParaRPr sz="1400">
                        <a:latin typeface="+mn-lt"/>
                        <a:cs typeface="Myriad Pro"/>
                      </a:endParaRPr>
                    </a:p>
                  </a:txBody>
                  <a:tcPr marL="0" marR="0" marT="4941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514350">
                        <a:lnSpc>
                          <a:spcPct val="100000"/>
                        </a:lnSpc>
                        <a:spcBef>
                          <a:spcPts val="414"/>
                        </a:spcBef>
                      </a:pPr>
                      <a:r>
                        <a:rPr sz="1400" spc="-5">
                          <a:latin typeface="+mn-lt"/>
                          <a:cs typeface="Myriad Pro"/>
                        </a:rPr>
                        <a:t>Pre-stent</a:t>
                      </a:r>
                      <a:r>
                        <a:rPr sz="1400" spc="-20">
                          <a:latin typeface="+mn-lt"/>
                          <a:cs typeface="Myriad Pro"/>
                        </a:rPr>
                        <a:t> </a:t>
                      </a:r>
                      <a:r>
                        <a:rPr sz="1400">
                          <a:latin typeface="+mn-lt"/>
                          <a:cs typeface="Myriad Pro"/>
                        </a:rPr>
                        <a:t>%</a:t>
                      </a:r>
                      <a:r>
                        <a:rPr sz="1400" spc="-15">
                          <a:latin typeface="+mn-lt"/>
                          <a:cs typeface="Myriad Pro"/>
                        </a:rPr>
                        <a:t> </a:t>
                      </a:r>
                      <a:r>
                        <a:rPr sz="1400">
                          <a:latin typeface="+mn-lt"/>
                          <a:cs typeface="Myriad Pro"/>
                        </a:rPr>
                        <a:t>±</a:t>
                      </a:r>
                      <a:r>
                        <a:rPr sz="1400" spc="-15">
                          <a:latin typeface="+mn-lt"/>
                          <a:cs typeface="Myriad Pro"/>
                        </a:rPr>
                        <a:t> </a:t>
                      </a:r>
                      <a:r>
                        <a:rPr sz="1400">
                          <a:latin typeface="+mn-lt"/>
                          <a:cs typeface="Myriad Pro"/>
                        </a:rPr>
                        <a:t>SD</a:t>
                      </a:r>
                    </a:p>
                  </a:txBody>
                  <a:tcPr marL="0" marR="0" marT="4941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2225" algn="ctr">
                        <a:lnSpc>
                          <a:spcPct val="100000"/>
                        </a:lnSpc>
                        <a:spcBef>
                          <a:spcPts val="414"/>
                        </a:spcBef>
                      </a:pPr>
                      <a:r>
                        <a:rPr sz="1400">
                          <a:solidFill>
                            <a:schemeClr val="bg1"/>
                          </a:solidFill>
                          <a:latin typeface="+mn-lt"/>
                          <a:cs typeface="Myriad Pro"/>
                        </a:rPr>
                        <a:t>77.8</a:t>
                      </a:r>
                      <a:r>
                        <a:rPr sz="1400" spc="-25">
                          <a:solidFill>
                            <a:schemeClr val="bg1"/>
                          </a:solidFill>
                          <a:latin typeface="+mn-lt"/>
                          <a:cs typeface="Myriad Pro"/>
                        </a:rPr>
                        <a:t> </a:t>
                      </a:r>
                      <a:r>
                        <a:rPr sz="1400">
                          <a:solidFill>
                            <a:schemeClr val="bg1"/>
                          </a:solidFill>
                          <a:latin typeface="+mn-lt"/>
                          <a:cs typeface="Myriad Pro"/>
                        </a:rPr>
                        <a:t>±</a:t>
                      </a:r>
                      <a:r>
                        <a:rPr sz="1400" spc="-20">
                          <a:solidFill>
                            <a:schemeClr val="bg1"/>
                          </a:solidFill>
                          <a:latin typeface="+mn-lt"/>
                          <a:cs typeface="Myriad Pro"/>
                        </a:rPr>
                        <a:t> </a:t>
                      </a:r>
                      <a:r>
                        <a:rPr sz="1400">
                          <a:solidFill>
                            <a:schemeClr val="bg1"/>
                          </a:solidFill>
                          <a:latin typeface="+mn-lt"/>
                          <a:cs typeface="Myriad Pro"/>
                        </a:rPr>
                        <a:t>18.3</a:t>
                      </a:r>
                      <a:r>
                        <a:rPr sz="1400" spc="-25">
                          <a:solidFill>
                            <a:schemeClr val="bg1"/>
                          </a:solidFill>
                          <a:latin typeface="+mn-lt"/>
                          <a:cs typeface="Myriad Pro"/>
                        </a:rPr>
                        <a:t> </a:t>
                      </a:r>
                      <a:r>
                        <a:rPr sz="1400">
                          <a:solidFill>
                            <a:schemeClr val="bg1"/>
                          </a:solidFill>
                          <a:latin typeface="+mn-lt"/>
                          <a:cs typeface="Myriad Pro"/>
                        </a:rPr>
                        <a:t>(269/271)</a:t>
                      </a:r>
                    </a:p>
                  </a:txBody>
                  <a:tcPr marL="0" marR="0" marT="4941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6CB5"/>
                    </a:solidFill>
                  </a:tcPr>
                </a:tc>
                <a:extLst>
                  <a:ext uri="{0D108BD9-81ED-4DB2-BD59-A6C34878D82A}">
                    <a16:rowId xmlns:a16="http://schemas.microsoft.com/office/drawing/2014/main" val="10005"/>
                  </a:ext>
                </a:extLst>
              </a:tr>
              <a:tr h="280834">
                <a:tc vMerge="1">
                  <a:txBody>
                    <a:bodyPr/>
                    <a:lstStyle/>
                    <a:p>
                      <a:pPr>
                        <a:lnSpc>
                          <a:spcPct val="100000"/>
                        </a:lnSpc>
                      </a:pPr>
                      <a:endParaRPr sz="1300">
                        <a:latin typeface="Times New Roman"/>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514350">
                        <a:lnSpc>
                          <a:spcPct val="100000"/>
                        </a:lnSpc>
                        <a:spcBef>
                          <a:spcPts val="25"/>
                        </a:spcBef>
                      </a:pPr>
                      <a:r>
                        <a:rPr sz="1400" spc="-10">
                          <a:latin typeface="+mn-lt"/>
                          <a:cs typeface="Myriad Pro"/>
                        </a:rPr>
                        <a:t>Post-stent</a:t>
                      </a:r>
                      <a:r>
                        <a:rPr sz="1400" spc="-20">
                          <a:latin typeface="+mn-lt"/>
                          <a:cs typeface="Myriad Pro"/>
                        </a:rPr>
                        <a:t> </a:t>
                      </a:r>
                      <a:r>
                        <a:rPr sz="1400">
                          <a:latin typeface="+mn-lt"/>
                          <a:cs typeface="Myriad Pro"/>
                        </a:rPr>
                        <a:t>%</a:t>
                      </a:r>
                      <a:r>
                        <a:rPr sz="1400" spc="-15">
                          <a:latin typeface="+mn-lt"/>
                          <a:cs typeface="Myriad Pro"/>
                        </a:rPr>
                        <a:t> </a:t>
                      </a:r>
                      <a:r>
                        <a:rPr sz="1400">
                          <a:latin typeface="+mn-lt"/>
                          <a:cs typeface="Myriad Pro"/>
                        </a:rPr>
                        <a:t>±</a:t>
                      </a:r>
                      <a:r>
                        <a:rPr sz="1400" spc="-15">
                          <a:latin typeface="+mn-lt"/>
                          <a:cs typeface="Myriad Pro"/>
                        </a:rPr>
                        <a:t> </a:t>
                      </a:r>
                      <a:r>
                        <a:rPr sz="1400">
                          <a:latin typeface="+mn-lt"/>
                          <a:cs typeface="Myriad Pro"/>
                        </a:rPr>
                        <a:t>SD</a:t>
                      </a:r>
                    </a:p>
                  </a:txBody>
                  <a:tcPr marL="0" marR="0" marT="2976"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1590" algn="ctr">
                        <a:lnSpc>
                          <a:spcPct val="100000"/>
                        </a:lnSpc>
                        <a:spcBef>
                          <a:spcPts val="25"/>
                        </a:spcBef>
                      </a:pPr>
                      <a:r>
                        <a:rPr sz="1400">
                          <a:solidFill>
                            <a:schemeClr val="bg1"/>
                          </a:solidFill>
                          <a:latin typeface="+mn-lt"/>
                          <a:cs typeface="Myriad Pro"/>
                        </a:rPr>
                        <a:t>12.6</a:t>
                      </a:r>
                      <a:r>
                        <a:rPr sz="1400" spc="-25">
                          <a:solidFill>
                            <a:schemeClr val="bg1"/>
                          </a:solidFill>
                          <a:latin typeface="+mn-lt"/>
                          <a:cs typeface="Myriad Pro"/>
                        </a:rPr>
                        <a:t> </a:t>
                      </a:r>
                      <a:r>
                        <a:rPr sz="1400">
                          <a:solidFill>
                            <a:schemeClr val="bg1"/>
                          </a:solidFill>
                          <a:latin typeface="+mn-lt"/>
                          <a:cs typeface="Myriad Pro"/>
                        </a:rPr>
                        <a:t>±</a:t>
                      </a:r>
                      <a:r>
                        <a:rPr sz="1400" spc="-20">
                          <a:solidFill>
                            <a:schemeClr val="bg1"/>
                          </a:solidFill>
                          <a:latin typeface="+mn-lt"/>
                          <a:cs typeface="Myriad Pro"/>
                        </a:rPr>
                        <a:t> </a:t>
                      </a:r>
                      <a:r>
                        <a:rPr sz="1400">
                          <a:solidFill>
                            <a:schemeClr val="bg1"/>
                          </a:solidFill>
                          <a:latin typeface="+mn-lt"/>
                          <a:cs typeface="Myriad Pro"/>
                        </a:rPr>
                        <a:t>7.5</a:t>
                      </a:r>
                      <a:r>
                        <a:rPr sz="1400" spc="-25">
                          <a:solidFill>
                            <a:schemeClr val="bg1"/>
                          </a:solidFill>
                          <a:latin typeface="+mn-lt"/>
                          <a:cs typeface="Myriad Pro"/>
                        </a:rPr>
                        <a:t> </a:t>
                      </a:r>
                      <a:r>
                        <a:rPr sz="1400">
                          <a:solidFill>
                            <a:schemeClr val="bg1"/>
                          </a:solidFill>
                          <a:latin typeface="+mn-lt"/>
                          <a:cs typeface="Myriad Pro"/>
                        </a:rPr>
                        <a:t>(269/271)</a:t>
                      </a:r>
                    </a:p>
                  </a:txBody>
                  <a:tcPr marL="0" marR="0" marT="2976"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6CB5"/>
                    </a:solidFill>
                  </a:tcPr>
                </a:tc>
                <a:extLst>
                  <a:ext uri="{0D108BD9-81ED-4DB2-BD59-A6C34878D82A}">
                    <a16:rowId xmlns:a16="http://schemas.microsoft.com/office/drawing/2014/main" val="10006"/>
                  </a:ext>
                </a:extLst>
              </a:tr>
              <a:tr h="262150">
                <a:tc rowSpan="3">
                  <a:txBody>
                    <a:bodyPr/>
                    <a:lstStyle/>
                    <a:p>
                      <a:pPr>
                        <a:lnSpc>
                          <a:spcPct val="100000"/>
                        </a:lnSpc>
                        <a:spcBef>
                          <a:spcPts val="345"/>
                        </a:spcBef>
                      </a:pPr>
                      <a:r>
                        <a:rPr sz="1400" b="1">
                          <a:latin typeface="+mn-lt"/>
                          <a:cs typeface="Myriad Pro"/>
                        </a:rPr>
                        <a:t>Dissections²</a:t>
                      </a:r>
                      <a:endParaRPr sz="1400">
                        <a:latin typeface="+mn-lt"/>
                        <a:cs typeface="Myriad Pro"/>
                      </a:endParaRPr>
                    </a:p>
                  </a:txBody>
                  <a:tcPr marL="0" marR="0" marT="41077"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514350">
                        <a:lnSpc>
                          <a:spcPct val="100000"/>
                        </a:lnSpc>
                        <a:spcBef>
                          <a:spcPts val="345"/>
                        </a:spcBef>
                      </a:pPr>
                      <a:r>
                        <a:rPr sz="1400">
                          <a:latin typeface="+mn-lt"/>
                          <a:cs typeface="Myriad Pro"/>
                        </a:rPr>
                        <a:t>No</a:t>
                      </a:r>
                      <a:r>
                        <a:rPr sz="1400" spc="-35">
                          <a:latin typeface="+mn-lt"/>
                          <a:cs typeface="Myriad Pro"/>
                        </a:rPr>
                        <a:t> </a:t>
                      </a:r>
                      <a:r>
                        <a:rPr sz="1400">
                          <a:latin typeface="+mn-lt"/>
                          <a:cs typeface="Myriad Pro"/>
                        </a:rPr>
                        <a:t>Dissection</a:t>
                      </a:r>
                    </a:p>
                  </a:txBody>
                  <a:tcPr marL="0" marR="0" marT="4107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1590" algn="ctr">
                        <a:lnSpc>
                          <a:spcPct val="100000"/>
                        </a:lnSpc>
                        <a:spcBef>
                          <a:spcPts val="345"/>
                        </a:spcBef>
                      </a:pPr>
                      <a:r>
                        <a:rPr sz="1400">
                          <a:solidFill>
                            <a:schemeClr val="bg1"/>
                          </a:solidFill>
                          <a:latin typeface="+mn-lt"/>
                          <a:cs typeface="Myriad Pro"/>
                        </a:rPr>
                        <a:t>97.8%</a:t>
                      </a:r>
                      <a:r>
                        <a:rPr sz="1400" spc="-40">
                          <a:solidFill>
                            <a:schemeClr val="bg1"/>
                          </a:solidFill>
                          <a:latin typeface="+mn-lt"/>
                          <a:cs typeface="Myriad Pro"/>
                        </a:rPr>
                        <a:t> </a:t>
                      </a:r>
                      <a:r>
                        <a:rPr sz="1400">
                          <a:solidFill>
                            <a:schemeClr val="bg1"/>
                          </a:solidFill>
                          <a:latin typeface="+mn-lt"/>
                          <a:cs typeface="Myriad Pro"/>
                        </a:rPr>
                        <a:t>(263/269)</a:t>
                      </a:r>
                    </a:p>
                  </a:txBody>
                  <a:tcPr marL="0" marR="0" marT="41077"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6CB5"/>
                    </a:solidFill>
                  </a:tcPr>
                </a:tc>
                <a:extLst>
                  <a:ext uri="{0D108BD9-81ED-4DB2-BD59-A6C34878D82A}">
                    <a16:rowId xmlns:a16="http://schemas.microsoft.com/office/drawing/2014/main" val="10007"/>
                  </a:ext>
                </a:extLst>
              </a:tr>
              <a:tr h="225913">
                <a:tc vMerge="1">
                  <a:txBody>
                    <a:bodyPr/>
                    <a:lstStyle/>
                    <a:p>
                      <a:pPr>
                        <a:lnSpc>
                          <a:spcPct val="100000"/>
                        </a:lnSpc>
                      </a:pPr>
                      <a:endParaRPr sz="1300">
                        <a:latin typeface="Times New Roman"/>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514350">
                        <a:lnSpc>
                          <a:spcPct val="100000"/>
                        </a:lnSpc>
                        <a:spcBef>
                          <a:spcPts val="25"/>
                        </a:spcBef>
                      </a:pPr>
                      <a:r>
                        <a:rPr sz="1400" spc="-15">
                          <a:latin typeface="+mn-lt"/>
                          <a:cs typeface="Myriad Pro"/>
                        </a:rPr>
                        <a:t>Type</a:t>
                      </a:r>
                      <a:r>
                        <a:rPr sz="1400" spc="-40">
                          <a:latin typeface="+mn-lt"/>
                          <a:cs typeface="Myriad Pro"/>
                        </a:rPr>
                        <a:t> </a:t>
                      </a:r>
                      <a:r>
                        <a:rPr sz="1400" spc="5">
                          <a:latin typeface="+mn-lt"/>
                          <a:cs typeface="Myriad Pro"/>
                        </a:rPr>
                        <a:t>A-C</a:t>
                      </a:r>
                      <a:endParaRPr sz="1400">
                        <a:latin typeface="+mn-lt"/>
                        <a:cs typeface="Myriad Pro"/>
                      </a:endParaRPr>
                    </a:p>
                  </a:txBody>
                  <a:tcPr marL="0" marR="0" marT="2976"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1590" algn="ctr">
                        <a:lnSpc>
                          <a:spcPct val="100000"/>
                        </a:lnSpc>
                        <a:spcBef>
                          <a:spcPts val="25"/>
                        </a:spcBef>
                      </a:pPr>
                      <a:r>
                        <a:rPr sz="1400">
                          <a:solidFill>
                            <a:schemeClr val="bg1"/>
                          </a:solidFill>
                          <a:latin typeface="+mn-lt"/>
                          <a:cs typeface="Myriad Pro"/>
                        </a:rPr>
                        <a:t>2.2%</a:t>
                      </a:r>
                      <a:r>
                        <a:rPr sz="1400" spc="-40">
                          <a:solidFill>
                            <a:schemeClr val="bg1"/>
                          </a:solidFill>
                          <a:latin typeface="+mn-lt"/>
                          <a:cs typeface="Myriad Pro"/>
                        </a:rPr>
                        <a:t> </a:t>
                      </a:r>
                      <a:r>
                        <a:rPr sz="1400">
                          <a:solidFill>
                            <a:schemeClr val="bg1"/>
                          </a:solidFill>
                          <a:latin typeface="+mn-lt"/>
                          <a:cs typeface="Myriad Pro"/>
                        </a:rPr>
                        <a:t>(6/269)</a:t>
                      </a:r>
                    </a:p>
                  </a:txBody>
                  <a:tcPr marL="0" marR="0" marT="2976"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6CB5"/>
                    </a:solidFill>
                  </a:tcPr>
                </a:tc>
                <a:extLst>
                  <a:ext uri="{0D108BD9-81ED-4DB2-BD59-A6C34878D82A}">
                    <a16:rowId xmlns:a16="http://schemas.microsoft.com/office/drawing/2014/main" val="10008"/>
                  </a:ext>
                </a:extLst>
              </a:tr>
              <a:tr h="278570">
                <a:tc vMerge="1">
                  <a:txBody>
                    <a:bodyPr/>
                    <a:lstStyle/>
                    <a:p>
                      <a:pPr>
                        <a:lnSpc>
                          <a:spcPct val="100000"/>
                        </a:lnSpc>
                      </a:pPr>
                      <a:endParaRPr sz="1300">
                        <a:latin typeface="Times New Roman"/>
                        <a:cs typeface="Times New Roman"/>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514350">
                        <a:lnSpc>
                          <a:spcPct val="100000"/>
                        </a:lnSpc>
                        <a:spcBef>
                          <a:spcPts val="25"/>
                        </a:spcBef>
                      </a:pPr>
                      <a:r>
                        <a:rPr sz="1400" spc="-15">
                          <a:latin typeface="+mn-lt"/>
                          <a:cs typeface="Myriad Pro"/>
                        </a:rPr>
                        <a:t>Type</a:t>
                      </a:r>
                      <a:r>
                        <a:rPr sz="1400" spc="-40">
                          <a:latin typeface="+mn-lt"/>
                          <a:cs typeface="Myriad Pro"/>
                        </a:rPr>
                        <a:t> </a:t>
                      </a:r>
                      <a:r>
                        <a:rPr sz="1400" spc="5">
                          <a:latin typeface="+mn-lt"/>
                          <a:cs typeface="Myriad Pro"/>
                        </a:rPr>
                        <a:t>D-F</a:t>
                      </a:r>
                      <a:endParaRPr sz="1400">
                        <a:latin typeface="+mn-lt"/>
                        <a:cs typeface="Myriad Pro"/>
                      </a:endParaRPr>
                    </a:p>
                  </a:txBody>
                  <a:tcPr marL="0" marR="0" marT="2976"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1590" algn="ctr">
                        <a:lnSpc>
                          <a:spcPct val="100000"/>
                        </a:lnSpc>
                        <a:spcBef>
                          <a:spcPts val="25"/>
                        </a:spcBef>
                      </a:pPr>
                      <a:r>
                        <a:rPr sz="1400">
                          <a:solidFill>
                            <a:schemeClr val="bg1"/>
                          </a:solidFill>
                          <a:latin typeface="+mn-lt"/>
                          <a:cs typeface="Myriad Pro"/>
                        </a:rPr>
                        <a:t>0%</a:t>
                      </a:r>
                      <a:r>
                        <a:rPr sz="1400" spc="-40">
                          <a:solidFill>
                            <a:schemeClr val="bg1"/>
                          </a:solidFill>
                          <a:latin typeface="+mn-lt"/>
                          <a:cs typeface="Myriad Pro"/>
                        </a:rPr>
                        <a:t> </a:t>
                      </a:r>
                      <a:r>
                        <a:rPr sz="1400">
                          <a:solidFill>
                            <a:schemeClr val="bg1"/>
                          </a:solidFill>
                          <a:latin typeface="+mn-lt"/>
                          <a:cs typeface="Myriad Pro"/>
                        </a:rPr>
                        <a:t>(0/269)</a:t>
                      </a:r>
                    </a:p>
                  </a:txBody>
                  <a:tcPr marL="0" marR="0" marT="2976"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6CB5"/>
                    </a:solidFill>
                  </a:tcPr>
                </a:tc>
                <a:extLst>
                  <a:ext uri="{0D108BD9-81ED-4DB2-BD59-A6C34878D82A}">
                    <a16:rowId xmlns:a16="http://schemas.microsoft.com/office/drawing/2014/main" val="10009"/>
                  </a:ext>
                </a:extLst>
              </a:tr>
              <a:tr h="303482">
                <a:tc gridSpan="2">
                  <a:txBody>
                    <a:bodyPr/>
                    <a:lstStyle/>
                    <a:p>
                      <a:pPr>
                        <a:lnSpc>
                          <a:spcPct val="100000"/>
                        </a:lnSpc>
                        <a:spcBef>
                          <a:spcPts val="360"/>
                        </a:spcBef>
                      </a:pPr>
                      <a:r>
                        <a:rPr sz="1400" b="1" spc="-5">
                          <a:latin typeface="+mn-lt"/>
                          <a:cs typeface="Myriad Pro"/>
                        </a:rPr>
                        <a:t>Device</a:t>
                      </a:r>
                      <a:r>
                        <a:rPr sz="1400" b="1" spc="-40">
                          <a:latin typeface="+mn-lt"/>
                          <a:cs typeface="Myriad Pro"/>
                        </a:rPr>
                        <a:t> </a:t>
                      </a:r>
                      <a:r>
                        <a:rPr sz="1400" b="1" spc="-5">
                          <a:latin typeface="+mn-lt"/>
                          <a:cs typeface="Myriad Pro"/>
                        </a:rPr>
                        <a:t>Success¹</a:t>
                      </a:r>
                      <a:endParaRPr sz="1400">
                        <a:latin typeface="+mn-lt"/>
                        <a:cs typeface="Myriad Pro"/>
                      </a:endParaRPr>
                    </a:p>
                  </a:txBody>
                  <a:tcPr marL="0" marR="0" marT="42863"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a:p>
                  </a:txBody>
                  <a:tcPr marL="0" marR="0" marT="0" marB="0"/>
                </a:tc>
                <a:tc>
                  <a:txBody>
                    <a:bodyPr/>
                    <a:lstStyle/>
                    <a:p>
                      <a:pPr marL="21590" algn="ctr">
                        <a:lnSpc>
                          <a:spcPct val="100000"/>
                        </a:lnSpc>
                        <a:spcBef>
                          <a:spcPts val="360"/>
                        </a:spcBef>
                      </a:pPr>
                      <a:r>
                        <a:rPr sz="1400">
                          <a:solidFill>
                            <a:schemeClr val="bg1"/>
                          </a:solidFill>
                          <a:latin typeface="+mn-lt"/>
                          <a:cs typeface="Myriad Pro"/>
                        </a:rPr>
                        <a:t>100%</a:t>
                      </a:r>
                      <a:r>
                        <a:rPr sz="1400" spc="-40">
                          <a:solidFill>
                            <a:schemeClr val="bg1"/>
                          </a:solidFill>
                          <a:latin typeface="+mn-lt"/>
                          <a:cs typeface="Myriad Pro"/>
                        </a:rPr>
                        <a:t> </a:t>
                      </a:r>
                      <a:r>
                        <a:rPr sz="1400">
                          <a:solidFill>
                            <a:schemeClr val="bg1"/>
                          </a:solidFill>
                          <a:latin typeface="+mn-lt"/>
                          <a:cs typeface="Myriad Pro"/>
                        </a:rPr>
                        <a:t>(271/271)</a:t>
                      </a:r>
                    </a:p>
                  </a:txBody>
                  <a:tcPr marL="0" marR="0" marT="42863"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6CB5"/>
                    </a:solidFill>
                  </a:tcPr>
                </a:tc>
                <a:extLst>
                  <a:ext uri="{0D108BD9-81ED-4DB2-BD59-A6C34878D82A}">
                    <a16:rowId xmlns:a16="http://schemas.microsoft.com/office/drawing/2014/main" val="10010"/>
                  </a:ext>
                </a:extLst>
              </a:tr>
              <a:tr h="353874">
                <a:tc gridSpan="2">
                  <a:txBody>
                    <a:bodyPr/>
                    <a:lstStyle/>
                    <a:p>
                      <a:pPr>
                        <a:lnSpc>
                          <a:spcPct val="100000"/>
                        </a:lnSpc>
                        <a:spcBef>
                          <a:spcPts val="480"/>
                        </a:spcBef>
                      </a:pPr>
                      <a:r>
                        <a:rPr sz="1400" b="1" spc="-15">
                          <a:solidFill>
                            <a:schemeClr val="tx1"/>
                          </a:solidFill>
                          <a:latin typeface="+mn-lt"/>
                          <a:cs typeface="Myriad Pro"/>
                        </a:rPr>
                        <a:t>Technical</a:t>
                      </a:r>
                      <a:r>
                        <a:rPr sz="1400" b="1" spc="-35">
                          <a:solidFill>
                            <a:schemeClr val="tx1"/>
                          </a:solidFill>
                          <a:latin typeface="+mn-lt"/>
                          <a:cs typeface="Myriad Pro"/>
                        </a:rPr>
                        <a:t> </a:t>
                      </a:r>
                      <a:r>
                        <a:rPr sz="1400" b="1" spc="-5">
                          <a:solidFill>
                            <a:schemeClr val="tx1"/>
                          </a:solidFill>
                          <a:latin typeface="+mn-lt"/>
                          <a:cs typeface="Myriad Pro"/>
                        </a:rPr>
                        <a:t>Success²</a:t>
                      </a:r>
                      <a:endParaRPr sz="1400">
                        <a:solidFill>
                          <a:schemeClr val="tx1"/>
                        </a:solidFill>
                        <a:latin typeface="+mn-lt"/>
                        <a:cs typeface="Myriad Pro"/>
                      </a:endParaRPr>
                    </a:p>
                  </a:txBody>
                  <a:tcPr marL="0" marR="0" marT="5715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a:p>
                  </a:txBody>
                  <a:tcPr marL="0" marR="0" marT="0" marB="0"/>
                </a:tc>
                <a:tc>
                  <a:txBody>
                    <a:bodyPr/>
                    <a:lstStyle/>
                    <a:p>
                      <a:pPr marL="21590" algn="ctr">
                        <a:lnSpc>
                          <a:spcPct val="100000"/>
                        </a:lnSpc>
                        <a:spcBef>
                          <a:spcPts val="480"/>
                        </a:spcBef>
                      </a:pPr>
                      <a:r>
                        <a:rPr sz="1400" b="1">
                          <a:solidFill>
                            <a:schemeClr val="bg1"/>
                          </a:solidFill>
                          <a:latin typeface="+mn-lt"/>
                          <a:cs typeface="Myriad Pro"/>
                        </a:rPr>
                        <a:t>100%</a:t>
                      </a:r>
                      <a:r>
                        <a:rPr sz="1400" b="1" spc="-40">
                          <a:solidFill>
                            <a:schemeClr val="bg1"/>
                          </a:solidFill>
                          <a:latin typeface="+mn-lt"/>
                          <a:cs typeface="Myriad Pro"/>
                        </a:rPr>
                        <a:t> </a:t>
                      </a:r>
                      <a:r>
                        <a:rPr sz="1400" b="1">
                          <a:solidFill>
                            <a:schemeClr val="bg1"/>
                          </a:solidFill>
                          <a:latin typeface="+mn-lt"/>
                          <a:cs typeface="Myriad Pro"/>
                        </a:rPr>
                        <a:t>(269/269)</a:t>
                      </a:r>
                      <a:endParaRPr sz="1400">
                        <a:solidFill>
                          <a:schemeClr val="bg1"/>
                        </a:solidFill>
                        <a:latin typeface="+mn-lt"/>
                        <a:cs typeface="Myriad Pro"/>
                      </a:endParaRPr>
                    </a:p>
                  </a:txBody>
                  <a:tcPr marL="0" marR="0" marT="5715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036CB5"/>
                    </a:solidFill>
                  </a:tcPr>
                </a:tc>
                <a:extLst>
                  <a:ext uri="{0D108BD9-81ED-4DB2-BD59-A6C34878D82A}">
                    <a16:rowId xmlns:a16="http://schemas.microsoft.com/office/drawing/2014/main" val="10011"/>
                  </a:ext>
                </a:extLst>
              </a:tr>
            </a:tbl>
          </a:graphicData>
        </a:graphic>
      </p:graphicFrame>
      <p:sp>
        <p:nvSpPr>
          <p:cNvPr id="10" name="object 10"/>
          <p:cNvSpPr txBox="1"/>
          <p:nvPr/>
        </p:nvSpPr>
        <p:spPr>
          <a:xfrm>
            <a:off x="661251" y="1190962"/>
            <a:ext cx="2736426" cy="319799"/>
          </a:xfrm>
          <a:prstGeom prst="rect">
            <a:avLst/>
          </a:prstGeom>
        </p:spPr>
        <p:txBody>
          <a:bodyPr vert="horz" wrap="square" lIns="0" tIns="11906" rIns="0" bIns="0" rtlCol="0">
            <a:spAutoFit/>
          </a:bodyPr>
          <a:lstStyle/>
          <a:p>
            <a:pPr marL="11906">
              <a:spcBef>
                <a:spcPts val="94"/>
              </a:spcBef>
            </a:pPr>
            <a:r>
              <a:rPr sz="2000" b="1" spc="-5">
                <a:solidFill>
                  <a:srgbClr val="FFFFFF"/>
                </a:solidFill>
                <a:cs typeface="Myriad Pro"/>
              </a:rPr>
              <a:t>Index</a:t>
            </a:r>
            <a:r>
              <a:rPr sz="2000" b="1" spc="-37">
                <a:solidFill>
                  <a:srgbClr val="FFFFFF"/>
                </a:solidFill>
                <a:cs typeface="Myriad Pro"/>
              </a:rPr>
              <a:t> </a:t>
            </a:r>
            <a:r>
              <a:rPr sz="2000" b="1" spc="-9">
                <a:solidFill>
                  <a:srgbClr val="FFFFFF"/>
                </a:solidFill>
                <a:cs typeface="Myriad Pro"/>
              </a:rPr>
              <a:t>Procedure</a:t>
            </a:r>
            <a:r>
              <a:rPr sz="2000" b="1" spc="-33">
                <a:solidFill>
                  <a:srgbClr val="FFFFFF"/>
                </a:solidFill>
                <a:cs typeface="Myriad Pro"/>
              </a:rPr>
              <a:t> </a:t>
            </a:r>
            <a:r>
              <a:rPr sz="2000" b="1" spc="-5">
                <a:solidFill>
                  <a:srgbClr val="FFFFFF"/>
                </a:solidFill>
                <a:cs typeface="Myriad Pro"/>
              </a:rPr>
              <a:t>Data</a:t>
            </a:r>
            <a:endParaRPr sz="2000">
              <a:cs typeface="Myriad Pro"/>
            </a:endParaRPr>
          </a:p>
        </p:txBody>
      </p:sp>
      <p:sp>
        <p:nvSpPr>
          <p:cNvPr id="14" name="object 18">
            <a:extLst>
              <a:ext uri="{FF2B5EF4-FFF2-40B4-BE49-F238E27FC236}">
                <a16:creationId xmlns:a16="http://schemas.microsoft.com/office/drawing/2014/main" id="{146B5D16-992D-6C41-8BE7-38CA27B06CD3}"/>
              </a:ext>
            </a:extLst>
          </p:cNvPr>
          <p:cNvSpPr txBox="1">
            <a:spLocks noGrp="1"/>
          </p:cNvSpPr>
          <p:nvPr>
            <p:ph type="title" idx="4294967295"/>
          </p:nvPr>
        </p:nvSpPr>
        <p:spPr>
          <a:xfrm>
            <a:off x="530352" y="548640"/>
            <a:ext cx="10934700" cy="566020"/>
          </a:xfrm>
          <a:prstGeom prst="rect">
            <a:avLst/>
          </a:prstGeom>
        </p:spPr>
        <p:txBody>
          <a:bodyPr vert="horz" wrap="square" lIns="0" tIns="11906" rIns="0" bIns="0" rtlCol="0" anchor="ctr">
            <a:spAutoFit/>
          </a:bodyPr>
          <a:lstStyle/>
          <a:p>
            <a:pPr marL="11430">
              <a:spcBef>
                <a:spcPts val="94"/>
              </a:spcBef>
            </a:pPr>
            <a:r>
              <a:rPr sz="4000" b="1" spc="37">
                <a:solidFill>
                  <a:schemeClr val="tx1"/>
                </a:solidFill>
              </a:rPr>
              <a:t>MIMICS</a:t>
            </a:r>
            <a:r>
              <a:rPr sz="4000" b="1" spc="23">
                <a:solidFill>
                  <a:schemeClr val="tx1"/>
                </a:solidFill>
              </a:rPr>
              <a:t> </a:t>
            </a:r>
            <a:r>
              <a:rPr sz="4000" b="1" i="1">
                <a:solidFill>
                  <a:schemeClr val="tx1"/>
                </a:solidFill>
              </a:rPr>
              <a:t>2</a:t>
            </a:r>
            <a:r>
              <a:rPr sz="4000" i="1" spc="464">
                <a:solidFill>
                  <a:schemeClr val="tx1"/>
                </a:solidFill>
              </a:rPr>
              <a:t> </a:t>
            </a:r>
            <a:r>
              <a:rPr sz="4000" b="0">
                <a:solidFill>
                  <a:schemeClr val="tx1"/>
                </a:solidFill>
              </a:rPr>
              <a:t>A</a:t>
            </a:r>
            <a:r>
              <a:rPr sz="4000" b="0" spc="5">
                <a:solidFill>
                  <a:schemeClr val="tx1"/>
                </a:solidFill>
              </a:rPr>
              <a:t> </a:t>
            </a:r>
            <a:r>
              <a:rPr sz="4000" b="0" spc="-5">
                <a:solidFill>
                  <a:schemeClr val="tx1"/>
                </a:solidFill>
              </a:rPr>
              <a:t>multi-center</a:t>
            </a:r>
            <a:r>
              <a:rPr sz="4000" b="0" spc="5">
                <a:solidFill>
                  <a:schemeClr val="tx1"/>
                </a:solidFill>
              </a:rPr>
              <a:t> </a:t>
            </a:r>
            <a:r>
              <a:rPr lang="en-US" sz="4000" spc="-5">
                <a:solidFill>
                  <a:schemeClr val="tx1"/>
                </a:solidFill>
              </a:rPr>
              <a:t>international</a:t>
            </a:r>
            <a:r>
              <a:rPr lang="en-US" sz="4000" b="0">
                <a:solidFill>
                  <a:schemeClr val="tx1"/>
                </a:solidFill>
              </a:rPr>
              <a:t> </a:t>
            </a:r>
            <a:r>
              <a:rPr sz="4000" b="0">
                <a:solidFill>
                  <a:schemeClr val="tx1"/>
                </a:solidFill>
              </a:rPr>
              <a:t>IDE</a:t>
            </a:r>
            <a:r>
              <a:rPr sz="4000" b="0" spc="5">
                <a:solidFill>
                  <a:schemeClr val="tx1"/>
                </a:solidFill>
              </a:rPr>
              <a:t> </a:t>
            </a:r>
            <a:r>
              <a:rPr lang="en-US" sz="4000" spc="-5">
                <a:solidFill>
                  <a:schemeClr val="tx1"/>
                </a:solidFill>
              </a:rPr>
              <a:t>study</a:t>
            </a:r>
            <a:endParaRPr lang="en-US" sz="4000">
              <a:solidFill>
                <a:schemeClr val="tx1"/>
              </a:solidFill>
              <a:cs typeface="Calibri Light"/>
            </a:endParaRPr>
          </a:p>
        </p:txBody>
      </p:sp>
      <p:sp>
        <p:nvSpPr>
          <p:cNvPr id="8" name="Rectangle: Rounded Corners 7">
            <a:extLst>
              <a:ext uri="{FF2B5EF4-FFF2-40B4-BE49-F238E27FC236}">
                <a16:creationId xmlns:a16="http://schemas.microsoft.com/office/drawing/2014/main" id="{3F68B457-DAF2-48A0-90B4-3E84176B6E5C}"/>
              </a:ext>
            </a:extLst>
          </p:cNvPr>
          <p:cNvSpPr/>
          <p:nvPr/>
        </p:nvSpPr>
        <p:spPr>
          <a:xfrm>
            <a:off x="661251" y="5067047"/>
            <a:ext cx="7613073" cy="383236"/>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4E8E37C-D548-4849-B30F-463E0820D396}"/>
              </a:ext>
            </a:extLst>
          </p:cNvPr>
          <p:cNvSpPr txBox="1"/>
          <p:nvPr/>
        </p:nvSpPr>
        <p:spPr>
          <a:xfrm>
            <a:off x="10446009" y="6597492"/>
            <a:ext cx="1745991" cy="246221"/>
          </a:xfrm>
          <a:prstGeom prst="rect">
            <a:avLst/>
          </a:prstGeom>
          <a:noFill/>
        </p:spPr>
        <p:txBody>
          <a:bodyPr wrap="none" rtlCol="0">
            <a:spAutoFit/>
          </a:bodyPr>
          <a:lstStyle/>
          <a:p>
            <a:pPr algn="just"/>
            <a:r>
              <a:rPr lang="en-GB" sz="1000"/>
              <a:t>Data on file at Veryan Medical</a:t>
            </a:r>
          </a:p>
        </p:txBody>
      </p:sp>
    </p:spTree>
  </p:cSld>
  <p:clrMapOvr>
    <a:masterClrMapping/>
  </p:clrMapOvr>
  <mc:AlternateContent xmlns:mc="http://schemas.openxmlformats.org/markup-compatibility/2006" xmlns:p14="http://schemas.microsoft.com/office/powerpoint/2010/main">
    <mc:Choice Requires="p14">
      <p:transition spd="slow" p14:dur="2000" advTm="21410"/>
    </mc:Choice>
    <mc:Fallback xmlns="">
      <p:transition spd="slow" advTm="2141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C88FBEF4-22E8-3245-94AD-23DC17E3775E}"/>
              </a:ext>
            </a:extLst>
          </p:cNvPr>
          <p:cNvSpPr/>
          <p:nvPr/>
        </p:nvSpPr>
        <p:spPr>
          <a:xfrm>
            <a:off x="5150829" y="3990945"/>
            <a:ext cx="2923433" cy="509287"/>
          </a:xfrm>
          <a:prstGeom prst="roundRect">
            <a:avLst>
              <a:gd name="adj" fmla="val 50000"/>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81B3664C-405C-FF46-9FB5-EC9EAA546B94}"/>
              </a:ext>
            </a:extLst>
          </p:cNvPr>
          <p:cNvSpPr/>
          <p:nvPr/>
        </p:nvSpPr>
        <p:spPr>
          <a:xfrm>
            <a:off x="5155710" y="5567331"/>
            <a:ext cx="2875631" cy="509287"/>
          </a:xfrm>
          <a:prstGeom prst="roundRect">
            <a:avLst>
              <a:gd name="adj" fmla="val 50000"/>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8538C457-0011-F441-809E-42817254911C}"/>
              </a:ext>
            </a:extLst>
          </p:cNvPr>
          <p:cNvSpPr/>
          <p:nvPr/>
        </p:nvSpPr>
        <p:spPr>
          <a:xfrm>
            <a:off x="5150829" y="4812659"/>
            <a:ext cx="2875631" cy="509287"/>
          </a:xfrm>
          <a:prstGeom prst="roundRect">
            <a:avLst>
              <a:gd name="adj" fmla="val 50000"/>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10">
            <a:extLst>
              <a:ext uri="{FF2B5EF4-FFF2-40B4-BE49-F238E27FC236}">
                <a16:creationId xmlns:a16="http://schemas.microsoft.com/office/drawing/2014/main" id="{4339434D-CC2B-4ABD-8D98-0D697ACFA91C}"/>
              </a:ext>
            </a:extLst>
          </p:cNvPr>
          <p:cNvSpPr/>
          <p:nvPr/>
        </p:nvSpPr>
        <p:spPr>
          <a:xfrm rot="16200000">
            <a:off x="4420892" y="4411847"/>
            <a:ext cx="2797803" cy="531739"/>
          </a:xfrm>
          <a:prstGeom prst="rightArrow">
            <a:avLst/>
          </a:prstGeom>
          <a:gradFill flip="none" rotWithShape="1">
            <a:gsLst>
              <a:gs pos="0">
                <a:srgbClr val="A5203E"/>
              </a:gs>
              <a:gs pos="18000">
                <a:srgbClr val="1C2B95"/>
              </a:gs>
              <a:gs pos="52000">
                <a:srgbClr val="00B050"/>
              </a:gs>
              <a:gs pos="33000">
                <a:srgbClr val="1BBBD1"/>
              </a:gs>
              <a:gs pos="100000">
                <a:srgbClr val="92D050"/>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GB">
              <a:solidFill>
                <a:srgbClr val="FFFFFF"/>
              </a:solidFill>
              <a:latin typeface="Calibri Light"/>
            </a:endParaRPr>
          </a:p>
        </p:txBody>
      </p:sp>
      <p:pic>
        <p:nvPicPr>
          <p:cNvPr id="5" name="Picture 4">
            <a:extLst>
              <a:ext uri="{FF2B5EF4-FFF2-40B4-BE49-F238E27FC236}">
                <a16:creationId xmlns:a16="http://schemas.microsoft.com/office/drawing/2014/main" id="{2A07BE38-8D4A-4256-A16C-948285F7385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960" b="89927" l="5052" r="89895">
                        <a14:foregroundMark x1="5052" y1="6960" x2="8885" y2="11355"/>
                        <a14:foregroundMark x1="29443" y1="39011" x2="36760" y2="44689"/>
                        <a14:backgroundMark x1="25261" y1="28388" x2="25261" y2="28388"/>
                        <a14:backgroundMark x1="9756" y1="31868" x2="9756" y2="31868"/>
                        <a14:backgroundMark x1="13589" y1="66484" x2="28571" y2="80586"/>
                        <a14:backgroundMark x1="45819" y1="44689" x2="50523" y2="50733"/>
                        <a14:backgroundMark x1="69861" y1="24542" x2="82404" y2="37912"/>
                        <a14:backgroundMark x1="82404" y1="37912" x2="82404" y2="38095"/>
                        <a14:backgroundMark x1="9756" y1="31136" x2="11498" y2="31136"/>
                      </a14:backgroundRemoval>
                    </a14:imgEffect>
                  </a14:imgLayer>
                </a14:imgProps>
              </a:ext>
              <a:ext uri="{28A0092B-C50C-407E-A947-70E740481C1C}">
                <a14:useLocalDpi xmlns:a14="http://schemas.microsoft.com/office/drawing/2010/main"/>
              </a:ext>
            </a:extLst>
          </a:blip>
          <a:srcRect/>
          <a:stretch/>
        </p:blipFill>
        <p:spPr>
          <a:xfrm>
            <a:off x="8562180" y="3064065"/>
            <a:ext cx="3408386" cy="3338240"/>
          </a:xfrm>
          <a:prstGeom prst="rect">
            <a:avLst/>
          </a:prstGeom>
          <a:noFill/>
          <a:ln>
            <a:noFill/>
          </a:ln>
        </p:spPr>
        <p:style>
          <a:lnRef idx="0">
            <a:scrgbClr r="0" g="0" b="0"/>
          </a:lnRef>
          <a:fillRef idx="1001">
            <a:schemeClr val="lt1"/>
          </a:fillRef>
          <a:effectRef idx="0">
            <a:scrgbClr r="0" g="0" b="0"/>
          </a:effectRef>
          <a:fontRef idx="major"/>
        </p:style>
      </p:pic>
      <p:sp>
        <p:nvSpPr>
          <p:cNvPr id="6" name="Rectangle 5">
            <a:extLst>
              <a:ext uri="{FF2B5EF4-FFF2-40B4-BE49-F238E27FC236}">
                <a16:creationId xmlns:a16="http://schemas.microsoft.com/office/drawing/2014/main" id="{854336BD-674C-43C1-8352-77B41155FB1D}"/>
              </a:ext>
            </a:extLst>
          </p:cNvPr>
          <p:cNvSpPr/>
          <p:nvPr/>
        </p:nvSpPr>
        <p:spPr>
          <a:xfrm>
            <a:off x="4866265" y="2844234"/>
            <a:ext cx="3667347" cy="40695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GB">
              <a:solidFill>
                <a:srgbClr val="FFFFFF"/>
              </a:solidFill>
              <a:latin typeface="Calibri Light"/>
            </a:endParaRPr>
          </a:p>
        </p:txBody>
      </p:sp>
      <p:sp>
        <p:nvSpPr>
          <p:cNvPr id="7" name="TextBox 6">
            <a:extLst>
              <a:ext uri="{FF2B5EF4-FFF2-40B4-BE49-F238E27FC236}">
                <a16:creationId xmlns:a16="http://schemas.microsoft.com/office/drawing/2014/main" id="{60538047-F740-4265-BB1D-1AE73F7EA670}"/>
              </a:ext>
            </a:extLst>
          </p:cNvPr>
          <p:cNvSpPr txBox="1"/>
          <p:nvPr/>
        </p:nvSpPr>
        <p:spPr>
          <a:xfrm>
            <a:off x="6166305" y="4042452"/>
            <a:ext cx="2573721" cy="400110"/>
          </a:xfrm>
          <a:prstGeom prst="rect">
            <a:avLst/>
          </a:prstGeom>
          <a:noFill/>
          <a:effectLst/>
        </p:spPr>
        <p:txBody>
          <a:bodyPr>
            <a:spAutoFit/>
          </a:bodyPr>
          <a:lstStyle/>
          <a:p>
            <a:pPr defTabSz="914377">
              <a:defRPr/>
            </a:pPr>
            <a:r>
              <a:rPr lang="en-GB" sz="2000" b="1">
                <a:solidFill>
                  <a:schemeClr val="accent5"/>
                </a:solidFill>
                <a:latin typeface="Calibri Light"/>
              </a:rPr>
              <a:t>PROTECTIVE</a:t>
            </a:r>
          </a:p>
        </p:txBody>
      </p:sp>
      <p:sp>
        <p:nvSpPr>
          <p:cNvPr id="8" name="TextBox 7">
            <a:extLst>
              <a:ext uri="{FF2B5EF4-FFF2-40B4-BE49-F238E27FC236}">
                <a16:creationId xmlns:a16="http://schemas.microsoft.com/office/drawing/2014/main" id="{131A2A44-E9A2-42C2-9528-D7CFFE8D82C0}"/>
              </a:ext>
            </a:extLst>
          </p:cNvPr>
          <p:cNvSpPr txBox="1"/>
          <p:nvPr/>
        </p:nvSpPr>
        <p:spPr>
          <a:xfrm>
            <a:off x="6126440" y="4837107"/>
            <a:ext cx="2573721" cy="400110"/>
          </a:xfrm>
          <a:prstGeom prst="rect">
            <a:avLst/>
          </a:prstGeom>
          <a:noFill/>
          <a:effectLst/>
        </p:spPr>
        <p:txBody>
          <a:bodyPr>
            <a:spAutoFit/>
          </a:bodyPr>
          <a:lstStyle/>
          <a:p>
            <a:pPr defTabSz="914377">
              <a:defRPr/>
            </a:pPr>
            <a:r>
              <a:rPr lang="en-GB" sz="2000" b="1">
                <a:solidFill>
                  <a:srgbClr val="0070C0"/>
                </a:solidFill>
                <a:latin typeface="Calibri Light"/>
              </a:rPr>
              <a:t>SUBOPTIMAL</a:t>
            </a:r>
          </a:p>
        </p:txBody>
      </p:sp>
      <p:sp>
        <p:nvSpPr>
          <p:cNvPr id="9" name="TextBox 8">
            <a:extLst>
              <a:ext uri="{FF2B5EF4-FFF2-40B4-BE49-F238E27FC236}">
                <a16:creationId xmlns:a16="http://schemas.microsoft.com/office/drawing/2014/main" id="{C356D01C-2548-4648-A4CD-1A647F5A411B}"/>
              </a:ext>
            </a:extLst>
          </p:cNvPr>
          <p:cNvSpPr txBox="1"/>
          <p:nvPr/>
        </p:nvSpPr>
        <p:spPr>
          <a:xfrm>
            <a:off x="6106341" y="5623415"/>
            <a:ext cx="2573719" cy="400110"/>
          </a:xfrm>
          <a:prstGeom prst="rect">
            <a:avLst/>
          </a:prstGeom>
          <a:noFill/>
          <a:effectLst/>
        </p:spPr>
        <p:txBody>
          <a:bodyPr>
            <a:spAutoFit/>
          </a:bodyPr>
          <a:lstStyle/>
          <a:p>
            <a:pPr defTabSz="914377">
              <a:defRPr/>
            </a:pPr>
            <a:r>
              <a:rPr lang="en-GB" sz="2000" b="1">
                <a:solidFill>
                  <a:srgbClr val="962147"/>
                </a:solidFill>
                <a:latin typeface="Calibri Light"/>
              </a:rPr>
              <a:t>PATHOGENIC</a:t>
            </a:r>
          </a:p>
        </p:txBody>
      </p:sp>
      <p:sp>
        <p:nvSpPr>
          <p:cNvPr id="14" name="TextBox 16">
            <a:extLst>
              <a:ext uri="{FF2B5EF4-FFF2-40B4-BE49-F238E27FC236}">
                <a16:creationId xmlns:a16="http://schemas.microsoft.com/office/drawing/2014/main" id="{6C47EF4C-A927-4248-A5A4-F6D542643C20}"/>
              </a:ext>
            </a:extLst>
          </p:cNvPr>
          <p:cNvSpPr txBox="1">
            <a:spLocks noChangeArrowheads="1"/>
          </p:cNvSpPr>
          <p:nvPr/>
        </p:nvSpPr>
        <p:spPr bwMode="auto">
          <a:xfrm>
            <a:off x="5614988" y="2674062"/>
            <a:ext cx="56455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377">
              <a:defRPr/>
            </a:pPr>
            <a:r>
              <a:rPr lang="en-GB" altLang="en-US" sz="2000">
                <a:solidFill>
                  <a:srgbClr val="070A17"/>
                </a:solidFill>
                <a:latin typeface="+mn-lt"/>
              </a:rPr>
              <a:t>Wall Shear Stress in Femoropopliteal Segment</a:t>
            </a:r>
          </a:p>
        </p:txBody>
      </p:sp>
      <p:sp>
        <p:nvSpPr>
          <p:cNvPr id="2" name="Title 1"/>
          <p:cNvSpPr>
            <a:spLocks noGrp="1"/>
          </p:cNvSpPr>
          <p:nvPr>
            <p:ph type="title" idx="4294967295"/>
          </p:nvPr>
        </p:nvSpPr>
        <p:spPr>
          <a:xfrm>
            <a:off x="116796" y="97935"/>
            <a:ext cx="11328746" cy="1467273"/>
          </a:xfrm>
        </p:spPr>
        <p:txBody>
          <a:bodyPr>
            <a:noAutofit/>
          </a:bodyPr>
          <a:lstStyle/>
          <a:p>
            <a:r>
              <a:rPr lang="en-IE" sz="4000" spc="300">
                <a:solidFill>
                  <a:srgbClr val="070A17"/>
                </a:solidFill>
                <a:latin typeface="+mn-lt"/>
                <a:cs typeface="Calibri"/>
              </a:rPr>
              <a:t>Atheroprotective &amp; anti-restenotic effects of elevated wall shear stress</a:t>
            </a:r>
            <a:endParaRPr lang="en-US" sz="4000" spc="300">
              <a:solidFill>
                <a:srgbClr val="070A17"/>
              </a:solidFill>
              <a:latin typeface="+mn-lt"/>
              <a:cs typeface="Calibri"/>
            </a:endParaRPr>
          </a:p>
        </p:txBody>
      </p:sp>
      <p:sp>
        <p:nvSpPr>
          <p:cNvPr id="18" name="Content Placeholder 17">
            <a:extLst>
              <a:ext uri="{FF2B5EF4-FFF2-40B4-BE49-F238E27FC236}">
                <a16:creationId xmlns:a16="http://schemas.microsoft.com/office/drawing/2014/main" id="{F8951727-391B-4556-BCF1-223425AFBEE3}"/>
              </a:ext>
            </a:extLst>
          </p:cNvPr>
          <p:cNvSpPr>
            <a:spLocks noGrp="1"/>
          </p:cNvSpPr>
          <p:nvPr>
            <p:ph type="body" sz="quarter" idx="4294967295"/>
          </p:nvPr>
        </p:nvSpPr>
        <p:spPr>
          <a:xfrm>
            <a:off x="171915" y="1357784"/>
            <a:ext cx="8156358" cy="1279326"/>
          </a:xfrm>
          <a:solidFill>
            <a:srgbClr val="036CB5"/>
          </a:solidFill>
          <a:ln>
            <a:solidFill>
              <a:schemeClr val="accent6">
                <a:lumMod val="40000"/>
                <a:lumOff val="60000"/>
              </a:schemeClr>
            </a:solidFill>
          </a:ln>
        </p:spPr>
        <p:txBody>
          <a:bodyPr vert="horz" lIns="91440" tIns="45720" rIns="91440" bIns="45720" rtlCol="0" anchor="t">
            <a:noAutofit/>
          </a:bodyPr>
          <a:lstStyle/>
          <a:p>
            <a:pPr marL="380365" indent="-380365">
              <a:spcBef>
                <a:spcPts val="1200"/>
              </a:spcBef>
              <a:buFont typeface="Arial" panose="020B0604020202020204" pitchFamily="34" charset="0"/>
              <a:buChar char="•"/>
              <a:defRPr/>
            </a:pPr>
            <a:r>
              <a:rPr lang="en-IE" altLang="en-US" sz="1800" b="1">
                <a:solidFill>
                  <a:schemeClr val="bg1"/>
                </a:solidFill>
              </a:rPr>
              <a:t>Non-planar vascular curvature promotes swirling blood flow</a:t>
            </a:r>
            <a:r>
              <a:rPr lang="en-IE" altLang="en-US" sz="1800" baseline="30000">
                <a:solidFill>
                  <a:schemeClr val="bg1"/>
                </a:solidFill>
              </a:rPr>
              <a:t>1</a:t>
            </a:r>
            <a:endParaRPr lang="en-IE" altLang="en-US" sz="1800">
              <a:solidFill>
                <a:schemeClr val="bg1"/>
              </a:solidFill>
              <a:cs typeface="Arial" panose="020B0604020202020204"/>
            </a:endParaRPr>
          </a:p>
          <a:p>
            <a:pPr marL="380365" indent="-380365">
              <a:spcBef>
                <a:spcPts val="1200"/>
              </a:spcBef>
              <a:buFont typeface="Arial" panose="020B0604020202020204" pitchFamily="34" charset="0"/>
              <a:buChar char="•"/>
              <a:defRPr/>
            </a:pPr>
            <a:r>
              <a:rPr lang="en-GB" sz="1800">
                <a:solidFill>
                  <a:schemeClr val="bg1"/>
                </a:solidFill>
              </a:rPr>
              <a:t>Swirling flow increases wall shear stress on endothelial cells</a:t>
            </a:r>
            <a:r>
              <a:rPr lang="en-GB" sz="1800" baseline="30000">
                <a:solidFill>
                  <a:schemeClr val="bg1"/>
                </a:solidFill>
              </a:rPr>
              <a:t>2</a:t>
            </a:r>
            <a:endParaRPr lang="en-IE" altLang="en-US" sz="1800">
              <a:solidFill>
                <a:schemeClr val="bg1"/>
              </a:solidFill>
              <a:cs typeface="Arial" panose="020B0604020202020204"/>
            </a:endParaRPr>
          </a:p>
          <a:p>
            <a:pPr marL="380365" indent="-380365">
              <a:spcBef>
                <a:spcPts val="1200"/>
              </a:spcBef>
              <a:buFont typeface="Arial" panose="020B0604020202020204" pitchFamily="34" charset="0"/>
              <a:buChar char="•"/>
              <a:defRPr/>
            </a:pPr>
            <a:r>
              <a:rPr lang="en-US" sz="1800">
                <a:solidFill>
                  <a:schemeClr val="bg1"/>
                </a:solidFill>
              </a:rPr>
              <a:t>Elevated wall shear stress has been shown to reduce intimal hyperplasia</a:t>
            </a:r>
            <a:r>
              <a:rPr lang="en-US" sz="1800" baseline="30000">
                <a:solidFill>
                  <a:schemeClr val="bg1"/>
                </a:solidFill>
              </a:rPr>
              <a:t>3</a:t>
            </a:r>
            <a:r>
              <a:rPr lang="en-US" sz="1800">
                <a:solidFill>
                  <a:schemeClr val="bg1"/>
                </a:solidFill>
              </a:rPr>
              <a:t> </a:t>
            </a:r>
            <a:endParaRPr lang="en-US" sz="1800">
              <a:solidFill>
                <a:schemeClr val="bg1"/>
              </a:solidFill>
              <a:cs typeface="Arial"/>
            </a:endParaRPr>
          </a:p>
          <a:p>
            <a:pPr>
              <a:spcBef>
                <a:spcPts val="1200"/>
              </a:spcBef>
              <a:defRPr/>
            </a:pPr>
            <a:endParaRPr lang="en-IE" altLang="en-US" sz="1800">
              <a:solidFill>
                <a:schemeClr val="bg1"/>
              </a:solidFill>
              <a:latin typeface="Avenir Next LT Pro" panose="020B0504020202020204" pitchFamily="34" charset="0"/>
            </a:endParaRPr>
          </a:p>
        </p:txBody>
      </p:sp>
      <p:sp>
        <p:nvSpPr>
          <p:cNvPr id="23" name="TextBox 22">
            <a:extLst>
              <a:ext uri="{FF2B5EF4-FFF2-40B4-BE49-F238E27FC236}">
                <a16:creationId xmlns:a16="http://schemas.microsoft.com/office/drawing/2014/main" id="{31F93291-63C9-4147-B702-984BC41FC38D}"/>
              </a:ext>
            </a:extLst>
          </p:cNvPr>
          <p:cNvSpPr txBox="1"/>
          <p:nvPr/>
        </p:nvSpPr>
        <p:spPr>
          <a:xfrm>
            <a:off x="8977628" y="6267797"/>
            <a:ext cx="3755860" cy="553998"/>
          </a:xfrm>
          <a:prstGeom prst="rect">
            <a:avLst/>
          </a:prstGeom>
          <a:noFill/>
        </p:spPr>
        <p:txBody>
          <a:bodyPr wrap="square">
            <a:spAutoFit/>
          </a:bodyPr>
          <a:lstStyle/>
          <a:p>
            <a:pPr defTabSz="914377">
              <a:buFont typeface="+mj-lt"/>
              <a:buAutoNum type="arabicPeriod"/>
              <a:defRPr/>
            </a:pPr>
            <a:r>
              <a:rPr lang="en-GB" sz="1000">
                <a:solidFill>
                  <a:srgbClr val="070A17"/>
                </a:solidFill>
              </a:rPr>
              <a:t>Malek AM et al, JAMA 1999;252:2035–2042​ </a:t>
            </a:r>
          </a:p>
          <a:p>
            <a:pPr defTabSz="914377">
              <a:defRPr/>
            </a:pPr>
            <a:r>
              <a:rPr lang="en-GB" sz="1000">
                <a:solidFill>
                  <a:srgbClr val="070A17"/>
                </a:solidFill>
              </a:rPr>
              <a:t>2. Caro CG, </a:t>
            </a:r>
            <a:r>
              <a:rPr lang="en-US" sz="1000" err="1">
                <a:solidFill>
                  <a:srgbClr val="070A17"/>
                </a:solidFill>
              </a:rPr>
              <a:t>Arterioscler</a:t>
            </a:r>
            <a:r>
              <a:rPr lang="en-US" sz="1000">
                <a:solidFill>
                  <a:srgbClr val="070A17"/>
                </a:solidFill>
              </a:rPr>
              <a:t> </a:t>
            </a:r>
            <a:r>
              <a:rPr lang="en-US" sz="1000" err="1">
                <a:solidFill>
                  <a:srgbClr val="070A17"/>
                </a:solidFill>
              </a:rPr>
              <a:t>Thromb</a:t>
            </a:r>
            <a:r>
              <a:rPr lang="en-US" sz="1000">
                <a:solidFill>
                  <a:srgbClr val="070A17"/>
                </a:solidFill>
              </a:rPr>
              <a:t> </a:t>
            </a:r>
            <a:r>
              <a:rPr lang="en-US" sz="1000" err="1">
                <a:solidFill>
                  <a:srgbClr val="070A17"/>
                </a:solidFill>
              </a:rPr>
              <a:t>Vasc</a:t>
            </a:r>
            <a:r>
              <a:rPr lang="en-US" sz="1000">
                <a:solidFill>
                  <a:srgbClr val="070A17"/>
                </a:solidFill>
              </a:rPr>
              <a:t> Biol 2009, 29:158-161</a:t>
            </a:r>
            <a:r>
              <a:rPr lang="en-GB" sz="1000">
                <a:solidFill>
                  <a:srgbClr val="070A17"/>
                </a:solidFill>
              </a:rPr>
              <a:t>​ </a:t>
            </a:r>
          </a:p>
          <a:p>
            <a:pPr defTabSz="914377">
              <a:defRPr/>
            </a:pPr>
            <a:r>
              <a:rPr lang="en-GB" sz="1000">
                <a:solidFill>
                  <a:srgbClr val="070A17"/>
                </a:solidFill>
              </a:rPr>
              <a:t>3. </a:t>
            </a:r>
            <a:r>
              <a:rPr lang="pt-BR" sz="1000">
                <a:solidFill>
                  <a:srgbClr val="070A17"/>
                </a:solidFill>
              </a:rPr>
              <a:t>Caro CG et al,  J R Soc Interface 10: 20130578 </a:t>
            </a:r>
            <a:r>
              <a:rPr lang="en-GB" sz="1000">
                <a:solidFill>
                  <a:srgbClr val="070A17"/>
                </a:solidFill>
              </a:rPr>
              <a:t>​</a:t>
            </a:r>
          </a:p>
        </p:txBody>
      </p:sp>
      <p:sp>
        <p:nvSpPr>
          <p:cNvPr id="4" name="Rectangle: Rounded Corners 3">
            <a:extLst>
              <a:ext uri="{FF2B5EF4-FFF2-40B4-BE49-F238E27FC236}">
                <a16:creationId xmlns:a16="http://schemas.microsoft.com/office/drawing/2014/main" id="{C33AA516-922C-4E31-A9D1-EE7DC503899F}"/>
              </a:ext>
            </a:extLst>
          </p:cNvPr>
          <p:cNvSpPr/>
          <p:nvPr/>
        </p:nvSpPr>
        <p:spPr>
          <a:xfrm>
            <a:off x="4643073" y="2706151"/>
            <a:ext cx="7370401" cy="3541560"/>
          </a:xfrm>
          <a:prstGeom prst="roundRect">
            <a:avLst/>
          </a:prstGeom>
          <a:noFill/>
          <a:ln w="28575">
            <a:solidFill>
              <a:srgbClr val="8989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biomimic3">
            <a:hlinkClick r:id="" action="ppaction://media"/>
            <a:extLst>
              <a:ext uri="{FF2B5EF4-FFF2-40B4-BE49-F238E27FC236}">
                <a16:creationId xmlns:a16="http://schemas.microsoft.com/office/drawing/2014/main" id="{7471228A-DCEC-483E-BE13-301BF525002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30937" r="23644"/>
          <a:stretch/>
        </p:blipFill>
        <p:spPr>
          <a:xfrm>
            <a:off x="673443" y="2710026"/>
            <a:ext cx="2775233" cy="3581196"/>
          </a:xfrm>
          <a:prstGeom prst="rect">
            <a:avLst/>
          </a:prstGeom>
        </p:spPr>
      </p:pic>
    </p:spTree>
    <p:extLst>
      <p:ext uri="{BB962C8B-B14F-4D97-AF65-F5344CB8AC3E}">
        <p14:creationId xmlns:p14="http://schemas.microsoft.com/office/powerpoint/2010/main" val="128861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repeatCount="indefinite" fill="hold" display="0">
                  <p:stCondLst>
                    <p:cond delay="indefinite"/>
                  </p:stCondLst>
                </p:cTn>
                <p:tgtEl>
                  <p:spTgt spid="11"/>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ject 3">
            <a:extLst>
              <a:ext uri="{FF2B5EF4-FFF2-40B4-BE49-F238E27FC236}">
                <a16:creationId xmlns:a16="http://schemas.microsoft.com/office/drawing/2014/main" id="{2A1C4A17-C9DF-4325-8D38-8B7CE3B69B24}"/>
              </a:ext>
            </a:extLst>
          </p:cNvPr>
          <p:cNvPicPr/>
          <p:nvPr/>
        </p:nvPicPr>
        <p:blipFill>
          <a:blip r:embed="rId2" cstate="print"/>
          <a:stretch>
            <a:fillRect/>
          </a:stretch>
        </p:blipFill>
        <p:spPr>
          <a:xfrm>
            <a:off x="570599" y="1248288"/>
            <a:ext cx="9695619" cy="301430"/>
          </a:xfrm>
          <a:prstGeom prst="rect">
            <a:avLst/>
          </a:prstGeom>
        </p:spPr>
      </p:pic>
      <p:sp>
        <p:nvSpPr>
          <p:cNvPr id="2" name="object 2"/>
          <p:cNvSpPr/>
          <p:nvPr/>
        </p:nvSpPr>
        <p:spPr>
          <a:xfrm>
            <a:off x="660973" y="2202151"/>
            <a:ext cx="8348096" cy="3405490"/>
          </a:xfrm>
          <a:custGeom>
            <a:avLst/>
            <a:gdLst/>
            <a:ahLst/>
            <a:cxnLst/>
            <a:rect l="l" t="t" r="r" b="b"/>
            <a:pathLst>
              <a:path w="8108950" h="2524125">
                <a:moveTo>
                  <a:pt x="7956499" y="0"/>
                </a:moveTo>
                <a:lnTo>
                  <a:pt x="0" y="0"/>
                </a:lnTo>
                <a:lnTo>
                  <a:pt x="0" y="2371458"/>
                </a:lnTo>
                <a:lnTo>
                  <a:pt x="7769" y="2419631"/>
                </a:lnTo>
                <a:lnTo>
                  <a:pt x="29405" y="2461466"/>
                </a:lnTo>
                <a:lnTo>
                  <a:pt x="62396" y="2494456"/>
                </a:lnTo>
                <a:lnTo>
                  <a:pt x="104231" y="2516089"/>
                </a:lnTo>
                <a:lnTo>
                  <a:pt x="152400" y="2523858"/>
                </a:lnTo>
                <a:lnTo>
                  <a:pt x="8108899" y="2523858"/>
                </a:lnTo>
                <a:lnTo>
                  <a:pt x="8108899" y="152400"/>
                </a:lnTo>
                <a:lnTo>
                  <a:pt x="8101129" y="104231"/>
                </a:lnTo>
                <a:lnTo>
                  <a:pt x="8079493" y="62396"/>
                </a:lnTo>
                <a:lnTo>
                  <a:pt x="8046502" y="29405"/>
                </a:lnTo>
                <a:lnTo>
                  <a:pt x="8004667" y="7769"/>
                </a:lnTo>
                <a:lnTo>
                  <a:pt x="7956499" y="0"/>
                </a:lnTo>
                <a:close/>
              </a:path>
            </a:pathLst>
          </a:custGeom>
          <a:solidFill>
            <a:srgbClr val="AFC0E1"/>
          </a:solidFill>
        </p:spPr>
        <p:txBody>
          <a:bodyPr wrap="square" lIns="0" tIns="0" rIns="0" bIns="0" rtlCol="0"/>
          <a:lstStyle/>
          <a:p>
            <a:endParaRPr/>
          </a:p>
        </p:txBody>
      </p:sp>
      <p:sp>
        <p:nvSpPr>
          <p:cNvPr id="6" name="object 6"/>
          <p:cNvSpPr txBox="1"/>
          <p:nvPr/>
        </p:nvSpPr>
        <p:spPr>
          <a:xfrm>
            <a:off x="758544" y="5775058"/>
            <a:ext cx="6483548" cy="493725"/>
          </a:xfrm>
          <a:prstGeom prst="rect">
            <a:avLst/>
          </a:prstGeom>
        </p:spPr>
        <p:txBody>
          <a:bodyPr vert="horz" wrap="square" lIns="0" tIns="19050" rIns="0" bIns="0" rtlCol="0">
            <a:spAutoFit/>
          </a:bodyPr>
          <a:lstStyle/>
          <a:p>
            <a:pPr marL="11906">
              <a:spcBef>
                <a:spcPts val="150"/>
              </a:spcBef>
            </a:pPr>
            <a:r>
              <a:rPr sz="1000">
                <a:cs typeface="Myriad Pro"/>
              </a:rPr>
              <a:t>*</a:t>
            </a:r>
            <a:r>
              <a:rPr sz="1000" spc="5">
                <a:cs typeface="Myriad Pro"/>
              </a:rPr>
              <a:t> </a:t>
            </a:r>
            <a:r>
              <a:rPr sz="1000">
                <a:cs typeface="Myriad Pro"/>
              </a:rPr>
              <a:t>Major</a:t>
            </a:r>
            <a:r>
              <a:rPr sz="1000" spc="5">
                <a:cs typeface="Myriad Pro"/>
              </a:rPr>
              <a:t> </a:t>
            </a:r>
            <a:r>
              <a:rPr sz="1000" spc="-5">
                <a:cs typeface="Myriad Pro"/>
              </a:rPr>
              <a:t>Adverse</a:t>
            </a:r>
            <a:r>
              <a:rPr sz="1000" spc="5">
                <a:cs typeface="Myriad Pro"/>
              </a:rPr>
              <a:t> </a:t>
            </a:r>
            <a:r>
              <a:rPr sz="1000" spc="-5">
                <a:cs typeface="Myriad Pro"/>
              </a:rPr>
              <a:t>Events</a:t>
            </a:r>
            <a:r>
              <a:rPr sz="1000" spc="9">
                <a:cs typeface="Myriad Pro"/>
              </a:rPr>
              <a:t> </a:t>
            </a:r>
            <a:r>
              <a:rPr sz="1000" spc="-5">
                <a:cs typeface="Myriad Pro"/>
              </a:rPr>
              <a:t>comprising</a:t>
            </a:r>
            <a:r>
              <a:rPr sz="1000" spc="5">
                <a:cs typeface="Myriad Pro"/>
              </a:rPr>
              <a:t> </a:t>
            </a:r>
            <a:r>
              <a:rPr sz="1000" spc="-5">
                <a:cs typeface="Myriad Pro"/>
              </a:rPr>
              <a:t>death,</a:t>
            </a:r>
            <a:r>
              <a:rPr sz="1000" spc="5">
                <a:cs typeface="Myriad Pro"/>
              </a:rPr>
              <a:t> </a:t>
            </a:r>
            <a:r>
              <a:rPr sz="1000">
                <a:cs typeface="Myriad Pro"/>
              </a:rPr>
              <a:t>major</a:t>
            </a:r>
            <a:r>
              <a:rPr sz="1000" spc="5">
                <a:cs typeface="Myriad Pro"/>
              </a:rPr>
              <a:t> </a:t>
            </a:r>
            <a:r>
              <a:rPr sz="1000" spc="-5">
                <a:cs typeface="Myriad Pro"/>
              </a:rPr>
              <a:t>amputation</a:t>
            </a:r>
            <a:r>
              <a:rPr sz="1000" spc="9">
                <a:cs typeface="Myriad Pro"/>
              </a:rPr>
              <a:t> </a:t>
            </a:r>
            <a:r>
              <a:rPr sz="1000">
                <a:cs typeface="Myriad Pro"/>
              </a:rPr>
              <a:t>on</a:t>
            </a:r>
            <a:r>
              <a:rPr sz="1000" spc="5">
                <a:cs typeface="Myriad Pro"/>
              </a:rPr>
              <a:t> </a:t>
            </a:r>
            <a:r>
              <a:rPr sz="1000" spc="-5">
                <a:cs typeface="Myriad Pro"/>
              </a:rPr>
              <a:t>index</a:t>
            </a:r>
            <a:r>
              <a:rPr sz="1000" spc="5">
                <a:cs typeface="Myriad Pro"/>
              </a:rPr>
              <a:t> </a:t>
            </a:r>
            <a:r>
              <a:rPr sz="1000">
                <a:cs typeface="Myriad Pro"/>
              </a:rPr>
              <a:t>limb</a:t>
            </a:r>
            <a:r>
              <a:rPr sz="1000" spc="9">
                <a:cs typeface="Myriad Pro"/>
              </a:rPr>
              <a:t> </a:t>
            </a:r>
            <a:r>
              <a:rPr sz="1000">
                <a:cs typeface="Myriad Pro"/>
              </a:rPr>
              <a:t>or</a:t>
            </a:r>
            <a:r>
              <a:rPr sz="1000" spc="5">
                <a:cs typeface="Myriad Pro"/>
              </a:rPr>
              <a:t> </a:t>
            </a:r>
            <a:r>
              <a:rPr sz="1000" spc="-5">
                <a:cs typeface="Myriad Pro"/>
              </a:rPr>
              <a:t>CDTLR</a:t>
            </a:r>
            <a:r>
              <a:rPr sz="1000" spc="5">
                <a:cs typeface="Myriad Pro"/>
              </a:rPr>
              <a:t> </a:t>
            </a:r>
            <a:r>
              <a:rPr sz="1000" spc="-5">
                <a:cs typeface="Myriad Pro"/>
              </a:rPr>
              <a:t>through</a:t>
            </a:r>
            <a:r>
              <a:rPr sz="1000" spc="5">
                <a:cs typeface="Myriad Pro"/>
              </a:rPr>
              <a:t> </a:t>
            </a:r>
            <a:r>
              <a:rPr sz="1000" spc="-5">
                <a:cs typeface="Myriad Pro"/>
              </a:rPr>
              <a:t>Day</a:t>
            </a:r>
            <a:r>
              <a:rPr sz="1000" spc="9">
                <a:cs typeface="Myriad Pro"/>
              </a:rPr>
              <a:t> </a:t>
            </a:r>
            <a:r>
              <a:rPr sz="1000">
                <a:cs typeface="Myriad Pro"/>
              </a:rPr>
              <a:t>30.</a:t>
            </a:r>
          </a:p>
          <a:p>
            <a:pPr marL="11906">
              <a:spcBef>
                <a:spcPts val="56"/>
              </a:spcBef>
            </a:pPr>
            <a:r>
              <a:rPr sz="1000">
                <a:cs typeface="Myriad Pro"/>
              </a:rPr>
              <a:t>**</a:t>
            </a:r>
            <a:r>
              <a:rPr sz="1000" spc="5">
                <a:cs typeface="Myriad Pro"/>
              </a:rPr>
              <a:t> </a:t>
            </a:r>
            <a:r>
              <a:rPr sz="1000" spc="-5">
                <a:cs typeface="Myriad Pro"/>
              </a:rPr>
              <a:t>Core</a:t>
            </a:r>
            <a:r>
              <a:rPr sz="1000" spc="9">
                <a:cs typeface="Myriad Pro"/>
              </a:rPr>
              <a:t> </a:t>
            </a:r>
            <a:r>
              <a:rPr sz="1000">
                <a:cs typeface="Myriad Pro"/>
              </a:rPr>
              <a:t>Lab</a:t>
            </a:r>
            <a:r>
              <a:rPr sz="1000" spc="9">
                <a:cs typeface="Myriad Pro"/>
              </a:rPr>
              <a:t> </a:t>
            </a:r>
            <a:r>
              <a:rPr sz="1000" spc="-5">
                <a:cs typeface="Myriad Pro"/>
              </a:rPr>
              <a:t>adjudicated,</a:t>
            </a:r>
            <a:r>
              <a:rPr sz="1000" spc="5">
                <a:cs typeface="Myriad Pro"/>
              </a:rPr>
              <a:t> </a:t>
            </a:r>
            <a:r>
              <a:rPr sz="1000" spc="-5">
                <a:cs typeface="Myriad Pro"/>
              </a:rPr>
              <a:t>clinically-driven</a:t>
            </a:r>
            <a:r>
              <a:rPr sz="1000" spc="-19">
                <a:cs typeface="Myriad Pro"/>
              </a:rPr>
              <a:t> </a:t>
            </a:r>
            <a:r>
              <a:rPr sz="1000">
                <a:cs typeface="Myriad Pro"/>
              </a:rPr>
              <a:t>TLR</a:t>
            </a:r>
            <a:r>
              <a:rPr sz="1000" spc="5">
                <a:cs typeface="Myriad Pro"/>
              </a:rPr>
              <a:t> </a:t>
            </a:r>
            <a:r>
              <a:rPr sz="1000">
                <a:cs typeface="Myriad Pro"/>
              </a:rPr>
              <a:t>with</a:t>
            </a:r>
            <a:r>
              <a:rPr sz="1000" spc="9">
                <a:cs typeface="Myriad Pro"/>
              </a:rPr>
              <a:t> </a:t>
            </a:r>
            <a:r>
              <a:rPr sz="1000" spc="-5">
                <a:cs typeface="Myriad Pro"/>
              </a:rPr>
              <a:t>objective</a:t>
            </a:r>
            <a:r>
              <a:rPr sz="1000" spc="9">
                <a:cs typeface="Myriad Pro"/>
              </a:rPr>
              <a:t> </a:t>
            </a:r>
            <a:r>
              <a:rPr sz="1000" spc="-5">
                <a:cs typeface="Myriad Pro"/>
              </a:rPr>
              <a:t>evidence.</a:t>
            </a:r>
            <a:r>
              <a:rPr sz="1000" spc="5">
                <a:cs typeface="Myriad Pro"/>
              </a:rPr>
              <a:t> </a:t>
            </a:r>
            <a:r>
              <a:rPr sz="1000">
                <a:cs typeface="Myriad Pro"/>
              </a:rPr>
              <a:t>Subjects</a:t>
            </a:r>
            <a:r>
              <a:rPr sz="1000" spc="9">
                <a:cs typeface="Myriad Pro"/>
              </a:rPr>
              <a:t> </a:t>
            </a:r>
            <a:r>
              <a:rPr sz="1000" spc="-5">
                <a:cs typeface="Myriad Pro"/>
              </a:rPr>
              <a:t>are</a:t>
            </a:r>
            <a:r>
              <a:rPr sz="1000" spc="9">
                <a:cs typeface="Myriad Pro"/>
              </a:rPr>
              <a:t> </a:t>
            </a:r>
            <a:r>
              <a:rPr sz="1000" spc="-5">
                <a:cs typeface="Myriad Pro"/>
              </a:rPr>
              <a:t>censored</a:t>
            </a:r>
            <a:r>
              <a:rPr sz="1000" spc="9">
                <a:cs typeface="Myriad Pro"/>
              </a:rPr>
              <a:t> </a:t>
            </a:r>
            <a:r>
              <a:rPr sz="1000" spc="-5">
                <a:cs typeface="Myriad Pro"/>
              </a:rPr>
              <a:t>at</a:t>
            </a:r>
            <a:r>
              <a:rPr sz="1000" spc="5">
                <a:cs typeface="Myriad Pro"/>
              </a:rPr>
              <a:t> </a:t>
            </a:r>
            <a:r>
              <a:rPr sz="1000">
                <a:cs typeface="Myriad Pro"/>
              </a:rPr>
              <a:t>their</a:t>
            </a:r>
            <a:r>
              <a:rPr sz="1000" spc="9">
                <a:cs typeface="Myriad Pro"/>
              </a:rPr>
              <a:t> </a:t>
            </a:r>
            <a:r>
              <a:rPr sz="1000">
                <a:cs typeface="Myriad Pro"/>
              </a:rPr>
              <a:t>last</a:t>
            </a:r>
            <a:r>
              <a:rPr sz="1000" spc="9">
                <a:cs typeface="Myriad Pro"/>
              </a:rPr>
              <a:t> </a:t>
            </a:r>
            <a:r>
              <a:rPr sz="1000">
                <a:cs typeface="Myriad Pro"/>
              </a:rPr>
              <a:t>known</a:t>
            </a:r>
            <a:r>
              <a:rPr sz="1000" spc="5">
                <a:cs typeface="Myriad Pro"/>
              </a:rPr>
              <a:t> </a:t>
            </a:r>
            <a:r>
              <a:rPr sz="1000" spc="-5">
                <a:cs typeface="Myriad Pro"/>
              </a:rPr>
              <a:t>follow-up,</a:t>
            </a:r>
            <a:r>
              <a:rPr sz="1000" spc="9">
                <a:cs typeface="Myriad Pro"/>
              </a:rPr>
              <a:t> </a:t>
            </a:r>
            <a:r>
              <a:rPr sz="1000">
                <a:cs typeface="Myriad Pro"/>
              </a:rPr>
              <a:t>or</a:t>
            </a:r>
            <a:r>
              <a:rPr sz="1000" spc="9">
                <a:cs typeface="Myriad Pro"/>
              </a:rPr>
              <a:t> </a:t>
            </a:r>
            <a:r>
              <a:rPr sz="1000" spc="-5">
                <a:cs typeface="Myriad Pro"/>
              </a:rPr>
              <a:t>at</a:t>
            </a:r>
            <a:r>
              <a:rPr sz="1000" spc="5">
                <a:cs typeface="Myriad Pro"/>
              </a:rPr>
              <a:t> </a:t>
            </a:r>
            <a:r>
              <a:rPr sz="1000">
                <a:cs typeface="Myriad Pro"/>
              </a:rPr>
              <a:t>time</a:t>
            </a:r>
            <a:r>
              <a:rPr sz="1000" spc="9">
                <a:cs typeface="Myriad Pro"/>
              </a:rPr>
              <a:t> </a:t>
            </a:r>
            <a:r>
              <a:rPr sz="1000">
                <a:cs typeface="Myriad Pro"/>
              </a:rPr>
              <a:t>of</a:t>
            </a:r>
            <a:r>
              <a:rPr sz="1000" spc="9">
                <a:cs typeface="Myriad Pro"/>
              </a:rPr>
              <a:t> </a:t>
            </a:r>
            <a:r>
              <a:rPr sz="1000">
                <a:cs typeface="Myriad Pro"/>
              </a:rPr>
              <a:t>study</a:t>
            </a:r>
            <a:r>
              <a:rPr sz="1000" spc="9">
                <a:cs typeface="Myriad Pro"/>
              </a:rPr>
              <a:t> </a:t>
            </a:r>
            <a:r>
              <a:rPr sz="1000" spc="-5">
                <a:cs typeface="Myriad Pro"/>
              </a:rPr>
              <a:t>exit</a:t>
            </a:r>
            <a:r>
              <a:rPr sz="1000" spc="5">
                <a:cs typeface="Myriad Pro"/>
              </a:rPr>
              <a:t> </a:t>
            </a:r>
            <a:r>
              <a:rPr sz="1000" spc="-5">
                <a:cs typeface="Myriad Pro"/>
              </a:rPr>
              <a:t>(withdrawal</a:t>
            </a:r>
            <a:r>
              <a:rPr sz="1000" spc="9">
                <a:cs typeface="Myriad Pro"/>
              </a:rPr>
              <a:t> </a:t>
            </a:r>
            <a:r>
              <a:rPr sz="1000">
                <a:cs typeface="Myriad Pro"/>
              </a:rPr>
              <a:t>or</a:t>
            </a:r>
            <a:r>
              <a:rPr sz="1000" spc="9">
                <a:cs typeface="Myriad Pro"/>
              </a:rPr>
              <a:t> </a:t>
            </a:r>
            <a:r>
              <a:rPr sz="1000">
                <a:cs typeface="Myriad Pro"/>
              </a:rPr>
              <a:t>lost</a:t>
            </a:r>
            <a:r>
              <a:rPr sz="1000" spc="5">
                <a:cs typeface="Myriad Pro"/>
              </a:rPr>
              <a:t> </a:t>
            </a:r>
            <a:r>
              <a:rPr sz="1000" spc="-5">
                <a:cs typeface="Myriad Pro"/>
              </a:rPr>
              <a:t>to</a:t>
            </a:r>
            <a:r>
              <a:rPr sz="1000" spc="9">
                <a:cs typeface="Myriad Pro"/>
              </a:rPr>
              <a:t> </a:t>
            </a:r>
            <a:r>
              <a:rPr sz="1000" spc="-5">
                <a:cs typeface="Myriad Pro"/>
              </a:rPr>
              <a:t>follow-up)</a:t>
            </a:r>
            <a:r>
              <a:rPr sz="1000" spc="9">
                <a:cs typeface="Myriad Pro"/>
              </a:rPr>
              <a:t> </a:t>
            </a:r>
            <a:r>
              <a:rPr sz="1000">
                <a:cs typeface="Myriad Pro"/>
              </a:rPr>
              <a:t>or</a:t>
            </a:r>
            <a:r>
              <a:rPr sz="1000" spc="5">
                <a:cs typeface="Myriad Pro"/>
              </a:rPr>
              <a:t> </a:t>
            </a:r>
            <a:r>
              <a:rPr sz="1000" spc="-5">
                <a:cs typeface="Myriad Pro"/>
              </a:rPr>
              <a:t>death.</a:t>
            </a:r>
            <a:endParaRPr sz="1000">
              <a:cs typeface="Myriad Pro"/>
            </a:endParaRPr>
          </a:p>
        </p:txBody>
      </p:sp>
      <p:graphicFrame>
        <p:nvGraphicFramePr>
          <p:cNvPr id="7" name="object 7"/>
          <p:cNvGraphicFramePr>
            <a:graphicFrameLocks noGrp="1"/>
          </p:cNvGraphicFramePr>
          <p:nvPr>
            <p:extLst>
              <p:ext uri="{D42A27DB-BD31-4B8C-83A1-F6EECF244321}">
                <p14:modId xmlns:p14="http://schemas.microsoft.com/office/powerpoint/2010/main" val="708472342"/>
              </p:ext>
            </p:extLst>
          </p:nvPr>
        </p:nvGraphicFramePr>
        <p:xfrm>
          <a:off x="762000" y="2476500"/>
          <a:ext cx="8152954" cy="3109194"/>
        </p:xfrm>
        <a:graphic>
          <a:graphicData uri="http://schemas.openxmlformats.org/drawingml/2006/table">
            <a:tbl>
              <a:tblPr firstRow="1" bandRow="1">
                <a:tableStyleId>{2D5ABB26-0587-4C30-8999-92F81FD0307C}</a:tableStyleId>
              </a:tblPr>
              <a:tblGrid>
                <a:gridCol w="3545190">
                  <a:extLst>
                    <a:ext uri="{9D8B030D-6E8A-4147-A177-3AD203B41FA5}">
                      <a16:colId xmlns:a16="http://schemas.microsoft.com/office/drawing/2014/main" val="20000"/>
                    </a:ext>
                  </a:extLst>
                </a:gridCol>
                <a:gridCol w="2500292">
                  <a:extLst>
                    <a:ext uri="{9D8B030D-6E8A-4147-A177-3AD203B41FA5}">
                      <a16:colId xmlns:a16="http://schemas.microsoft.com/office/drawing/2014/main" val="20001"/>
                    </a:ext>
                  </a:extLst>
                </a:gridCol>
                <a:gridCol w="2107472">
                  <a:extLst>
                    <a:ext uri="{9D8B030D-6E8A-4147-A177-3AD203B41FA5}">
                      <a16:colId xmlns:a16="http://schemas.microsoft.com/office/drawing/2014/main" val="20002"/>
                    </a:ext>
                  </a:extLst>
                </a:gridCol>
              </a:tblGrid>
              <a:tr h="431131">
                <a:tc>
                  <a:txBody>
                    <a:bodyPr/>
                    <a:lstStyle/>
                    <a:p>
                      <a:pPr marL="25400">
                        <a:lnSpc>
                          <a:spcPct val="100000"/>
                        </a:lnSpc>
                        <a:spcBef>
                          <a:spcPts val="55"/>
                        </a:spcBef>
                      </a:pPr>
                      <a:r>
                        <a:rPr sz="1800" b="1">
                          <a:latin typeface="+mn-lt"/>
                          <a:cs typeface="Myriad Pro"/>
                        </a:rPr>
                        <a:t>Primary</a:t>
                      </a:r>
                      <a:r>
                        <a:rPr sz="1800" b="1" spc="-20">
                          <a:latin typeface="+mn-lt"/>
                          <a:cs typeface="Myriad Pro"/>
                        </a:rPr>
                        <a:t> </a:t>
                      </a:r>
                      <a:r>
                        <a:rPr sz="1800" b="1">
                          <a:latin typeface="+mn-lt"/>
                          <a:cs typeface="Myriad Pro"/>
                        </a:rPr>
                        <a:t>Safety</a:t>
                      </a:r>
                      <a:r>
                        <a:rPr sz="1800" b="1" spc="-15">
                          <a:latin typeface="+mn-lt"/>
                          <a:cs typeface="Myriad Pro"/>
                        </a:rPr>
                        <a:t> </a:t>
                      </a:r>
                      <a:r>
                        <a:rPr sz="1800" b="1" spc="-5">
                          <a:latin typeface="+mn-lt"/>
                          <a:cs typeface="Myriad Pro"/>
                        </a:rPr>
                        <a:t>Endpoint*</a:t>
                      </a:r>
                      <a:endParaRPr sz="1800">
                        <a:latin typeface="+mn-lt"/>
                        <a:cs typeface="Myriad Pro"/>
                      </a:endParaRPr>
                    </a:p>
                  </a:txBody>
                  <a:tcPr marL="0" marR="0" marT="6549" marB="0">
                    <a:lnB w="6350">
                      <a:solidFill>
                        <a:srgbClr val="FFFFFF"/>
                      </a:solidFill>
                      <a:prstDash val="solid"/>
                    </a:lnB>
                  </a:tcPr>
                </a:tc>
                <a:tc>
                  <a:txBody>
                    <a:bodyPr/>
                    <a:lstStyle/>
                    <a:p>
                      <a:pPr marL="119380">
                        <a:lnSpc>
                          <a:spcPct val="100000"/>
                        </a:lnSpc>
                        <a:spcBef>
                          <a:spcPts val="55"/>
                        </a:spcBef>
                      </a:pPr>
                      <a:r>
                        <a:rPr sz="1800">
                          <a:latin typeface="+mn-lt"/>
                          <a:cs typeface="Myriad Pro"/>
                        </a:rPr>
                        <a:t>30</a:t>
                      </a:r>
                      <a:r>
                        <a:rPr sz="1800" spc="-35">
                          <a:latin typeface="+mn-lt"/>
                          <a:cs typeface="Myriad Pro"/>
                        </a:rPr>
                        <a:t> </a:t>
                      </a:r>
                      <a:r>
                        <a:rPr lang="en-US" sz="1800" spc="-10">
                          <a:latin typeface="+mn-lt"/>
                          <a:cs typeface="Myriad Pro"/>
                        </a:rPr>
                        <a:t>days</a:t>
                      </a:r>
                      <a:endParaRPr sz="1800">
                        <a:latin typeface="+mn-lt"/>
                        <a:cs typeface="Myriad Pro"/>
                      </a:endParaRPr>
                    </a:p>
                  </a:txBody>
                  <a:tcPr marL="0" marR="0" marT="6549" marB="0">
                    <a:lnB w="6350">
                      <a:solidFill>
                        <a:srgbClr val="FFFFFF"/>
                      </a:solidFill>
                      <a:prstDash val="solid"/>
                    </a:lnB>
                  </a:tcPr>
                </a:tc>
                <a:tc>
                  <a:txBody>
                    <a:bodyPr/>
                    <a:lstStyle/>
                    <a:p>
                      <a:pPr marL="74295" algn="ctr">
                        <a:lnSpc>
                          <a:spcPct val="100000"/>
                        </a:lnSpc>
                        <a:spcBef>
                          <a:spcPts val="55"/>
                        </a:spcBef>
                      </a:pPr>
                      <a:r>
                        <a:rPr sz="1800" b="1">
                          <a:latin typeface="+mn-lt"/>
                          <a:cs typeface="Myriad Pro"/>
                        </a:rPr>
                        <a:t>99.6%</a:t>
                      </a:r>
                      <a:endParaRPr sz="1800">
                        <a:latin typeface="+mn-lt"/>
                        <a:cs typeface="Myriad Pro"/>
                      </a:endParaRPr>
                    </a:p>
                  </a:txBody>
                  <a:tcPr marL="0" marR="0" marT="6549" marB="0">
                    <a:lnB w="6350">
                      <a:solidFill>
                        <a:srgbClr val="FFFFFF"/>
                      </a:solidFill>
                      <a:prstDash val="solid"/>
                    </a:lnB>
                    <a:noFill/>
                  </a:tcPr>
                </a:tc>
                <a:extLst>
                  <a:ext uri="{0D108BD9-81ED-4DB2-BD59-A6C34878D82A}">
                    <a16:rowId xmlns:a16="http://schemas.microsoft.com/office/drawing/2014/main" val="10000"/>
                  </a:ext>
                </a:extLst>
              </a:tr>
              <a:tr h="482490">
                <a:tc>
                  <a:txBody>
                    <a:bodyPr/>
                    <a:lstStyle/>
                    <a:p>
                      <a:pPr marL="25400">
                        <a:lnSpc>
                          <a:spcPct val="100000"/>
                        </a:lnSpc>
                        <a:spcBef>
                          <a:spcPts val="359"/>
                        </a:spcBef>
                      </a:pPr>
                      <a:r>
                        <a:rPr sz="1800" b="1" spc="-10">
                          <a:latin typeface="+mn-lt"/>
                          <a:cs typeface="Myriad Pro"/>
                        </a:rPr>
                        <a:t>Stent </a:t>
                      </a:r>
                      <a:r>
                        <a:rPr sz="1800" b="1" spc="-5">
                          <a:latin typeface="+mn-lt"/>
                          <a:cs typeface="Myriad Pro"/>
                        </a:rPr>
                        <a:t>fracture/Core</a:t>
                      </a:r>
                      <a:r>
                        <a:rPr sz="1800" b="1" spc="-10">
                          <a:latin typeface="+mn-lt"/>
                          <a:cs typeface="Myriad Pro"/>
                        </a:rPr>
                        <a:t> </a:t>
                      </a:r>
                      <a:r>
                        <a:rPr sz="1800" b="1">
                          <a:latin typeface="+mn-lt"/>
                          <a:cs typeface="Myriad Pro"/>
                        </a:rPr>
                        <a:t>Lab</a:t>
                      </a:r>
                      <a:r>
                        <a:rPr sz="1800" b="1" spc="-10">
                          <a:latin typeface="+mn-lt"/>
                          <a:cs typeface="Myriad Pro"/>
                        </a:rPr>
                        <a:t> review</a:t>
                      </a:r>
                      <a:endParaRPr sz="1800">
                        <a:latin typeface="+mn-lt"/>
                        <a:cs typeface="Myriad Pro"/>
                      </a:endParaRPr>
                    </a:p>
                  </a:txBody>
                  <a:tcPr marL="0" marR="0" marT="42862" marB="0">
                    <a:lnT w="6350">
                      <a:solidFill>
                        <a:srgbClr val="FFFFFF"/>
                      </a:solidFill>
                      <a:prstDash val="solid"/>
                    </a:lnT>
                    <a:lnB w="6350">
                      <a:solidFill>
                        <a:srgbClr val="FFFFFF"/>
                      </a:solidFill>
                      <a:prstDash val="solid"/>
                    </a:lnB>
                  </a:tcPr>
                </a:tc>
                <a:tc>
                  <a:txBody>
                    <a:bodyPr/>
                    <a:lstStyle/>
                    <a:p>
                      <a:pPr marL="124460">
                        <a:lnSpc>
                          <a:spcPct val="100000"/>
                        </a:lnSpc>
                        <a:spcBef>
                          <a:spcPts val="359"/>
                        </a:spcBef>
                      </a:pPr>
                      <a:r>
                        <a:rPr sz="1800" spc="-5">
                          <a:latin typeface="+mn-lt"/>
                          <a:cs typeface="Myriad Pro"/>
                        </a:rPr>
                        <a:t>Maintained</a:t>
                      </a:r>
                      <a:r>
                        <a:rPr sz="1800" spc="-10">
                          <a:latin typeface="+mn-lt"/>
                          <a:cs typeface="Myriad Pro"/>
                        </a:rPr>
                        <a:t> </a:t>
                      </a:r>
                      <a:r>
                        <a:rPr sz="1800">
                          <a:latin typeface="+mn-lt"/>
                          <a:cs typeface="Myriad Pro"/>
                        </a:rPr>
                        <a:t>out</a:t>
                      </a:r>
                      <a:r>
                        <a:rPr sz="1800" spc="-10">
                          <a:latin typeface="+mn-lt"/>
                          <a:cs typeface="Myriad Pro"/>
                        </a:rPr>
                        <a:t> </a:t>
                      </a:r>
                      <a:r>
                        <a:rPr sz="1800" spc="-5">
                          <a:latin typeface="+mn-lt"/>
                          <a:cs typeface="Myriad Pro"/>
                        </a:rPr>
                        <a:t>to </a:t>
                      </a:r>
                      <a:r>
                        <a:rPr sz="1800">
                          <a:latin typeface="+mn-lt"/>
                          <a:cs typeface="Myriad Pro"/>
                        </a:rPr>
                        <a:t>3</a:t>
                      </a:r>
                      <a:r>
                        <a:rPr sz="1800" spc="-10">
                          <a:latin typeface="+mn-lt"/>
                          <a:cs typeface="Myriad Pro"/>
                        </a:rPr>
                        <a:t> </a:t>
                      </a:r>
                      <a:r>
                        <a:rPr sz="1800" spc="-5">
                          <a:latin typeface="+mn-lt"/>
                          <a:cs typeface="Myriad Pro"/>
                        </a:rPr>
                        <a:t>years</a:t>
                      </a:r>
                      <a:endParaRPr sz="1800">
                        <a:latin typeface="+mn-lt"/>
                        <a:cs typeface="Myriad Pro"/>
                      </a:endParaRPr>
                    </a:p>
                  </a:txBody>
                  <a:tcPr marL="0" marR="0" marT="42862" marB="0">
                    <a:lnT w="6350">
                      <a:solidFill>
                        <a:srgbClr val="FFFFFF"/>
                      </a:solidFill>
                      <a:prstDash val="solid"/>
                    </a:lnT>
                    <a:lnB w="6350">
                      <a:solidFill>
                        <a:srgbClr val="FFFFFF"/>
                      </a:solidFill>
                      <a:prstDash val="solid"/>
                    </a:lnB>
                  </a:tcPr>
                </a:tc>
                <a:tc>
                  <a:txBody>
                    <a:bodyPr/>
                    <a:lstStyle/>
                    <a:p>
                      <a:pPr marL="73660" algn="ctr">
                        <a:lnSpc>
                          <a:spcPct val="100000"/>
                        </a:lnSpc>
                        <a:spcBef>
                          <a:spcPts val="359"/>
                        </a:spcBef>
                      </a:pPr>
                      <a:r>
                        <a:rPr sz="1800" b="1">
                          <a:latin typeface="+mn-lt"/>
                          <a:cs typeface="Myriad Pro"/>
                        </a:rPr>
                        <a:t>0%</a:t>
                      </a:r>
                      <a:endParaRPr sz="1800">
                        <a:latin typeface="+mn-lt"/>
                        <a:cs typeface="Myriad Pro"/>
                      </a:endParaRPr>
                    </a:p>
                  </a:txBody>
                  <a:tcPr marL="0" marR="0" marT="42862" marB="0">
                    <a:lnT w="6350">
                      <a:solidFill>
                        <a:srgbClr val="FFFFFF"/>
                      </a:solidFill>
                      <a:prstDash val="solid"/>
                    </a:lnT>
                    <a:lnB w="6350">
                      <a:solidFill>
                        <a:srgbClr val="FFFFFF"/>
                      </a:solidFill>
                      <a:prstDash val="solid"/>
                    </a:lnB>
                    <a:noFill/>
                  </a:tcPr>
                </a:tc>
                <a:extLst>
                  <a:ext uri="{0D108BD9-81ED-4DB2-BD59-A6C34878D82A}">
                    <a16:rowId xmlns:a16="http://schemas.microsoft.com/office/drawing/2014/main" val="10001"/>
                  </a:ext>
                </a:extLst>
              </a:tr>
              <a:tr h="663626">
                <a:tc>
                  <a:txBody>
                    <a:bodyPr/>
                    <a:lstStyle/>
                    <a:p>
                      <a:pPr marL="25400">
                        <a:lnSpc>
                          <a:spcPct val="100000"/>
                        </a:lnSpc>
                        <a:spcBef>
                          <a:spcPts val="484"/>
                        </a:spcBef>
                      </a:pPr>
                      <a:r>
                        <a:rPr sz="1800" b="1">
                          <a:latin typeface="+mn-lt"/>
                          <a:cs typeface="Myriad Pro"/>
                        </a:rPr>
                        <a:t>KM</a:t>
                      </a:r>
                      <a:r>
                        <a:rPr sz="1800" b="1" spc="-5">
                          <a:latin typeface="+mn-lt"/>
                          <a:cs typeface="Myriad Pro"/>
                        </a:rPr>
                        <a:t> freedom from</a:t>
                      </a:r>
                      <a:r>
                        <a:rPr sz="1800" b="1">
                          <a:latin typeface="+mn-lt"/>
                          <a:cs typeface="Myriad Pro"/>
                        </a:rPr>
                        <a:t> loss</a:t>
                      </a:r>
                      <a:r>
                        <a:rPr sz="1800" b="1" spc="-5">
                          <a:latin typeface="+mn-lt"/>
                          <a:cs typeface="Myriad Pro"/>
                        </a:rPr>
                        <a:t> </a:t>
                      </a:r>
                      <a:r>
                        <a:rPr sz="1800" b="1">
                          <a:latin typeface="+mn-lt"/>
                          <a:cs typeface="Myriad Pro"/>
                        </a:rPr>
                        <a:t>primary </a:t>
                      </a:r>
                      <a:r>
                        <a:rPr sz="1800" b="1" spc="-5">
                          <a:latin typeface="+mn-lt"/>
                          <a:cs typeface="Myriad Pro"/>
                        </a:rPr>
                        <a:t>patency</a:t>
                      </a:r>
                      <a:endParaRPr sz="1800">
                        <a:latin typeface="+mn-lt"/>
                        <a:cs typeface="Myriad Pro"/>
                      </a:endParaRPr>
                    </a:p>
                  </a:txBody>
                  <a:tcPr marL="0" marR="0" marT="57744" marB="0">
                    <a:lnT w="6350">
                      <a:solidFill>
                        <a:srgbClr val="FFFFFF"/>
                      </a:solidFill>
                      <a:prstDash val="solid"/>
                    </a:lnT>
                    <a:lnB w="6350">
                      <a:solidFill>
                        <a:srgbClr val="FFFFFF"/>
                      </a:solidFill>
                      <a:prstDash val="solid"/>
                    </a:lnB>
                  </a:tcPr>
                </a:tc>
                <a:tc>
                  <a:txBody>
                    <a:bodyPr/>
                    <a:lstStyle/>
                    <a:p>
                      <a:pPr marL="124460">
                        <a:lnSpc>
                          <a:spcPct val="100000"/>
                        </a:lnSpc>
                        <a:spcBef>
                          <a:spcPts val="484"/>
                        </a:spcBef>
                      </a:pPr>
                      <a:r>
                        <a:rPr sz="1800">
                          <a:latin typeface="+mn-lt"/>
                          <a:cs typeface="Myriad Pro"/>
                        </a:rPr>
                        <a:t>12</a:t>
                      </a:r>
                      <a:r>
                        <a:rPr sz="1800" spc="-35">
                          <a:latin typeface="+mn-lt"/>
                          <a:cs typeface="Myriad Pro"/>
                        </a:rPr>
                        <a:t> </a:t>
                      </a:r>
                      <a:r>
                        <a:rPr sz="1800" spc="-5">
                          <a:latin typeface="+mn-lt"/>
                          <a:cs typeface="Myriad Pro"/>
                        </a:rPr>
                        <a:t>months</a:t>
                      </a:r>
                      <a:endParaRPr sz="1800">
                        <a:latin typeface="+mn-lt"/>
                        <a:cs typeface="Myriad Pro"/>
                      </a:endParaRPr>
                    </a:p>
                  </a:txBody>
                  <a:tcPr marL="0" marR="0" marT="57744" marB="0">
                    <a:lnT w="6350">
                      <a:solidFill>
                        <a:srgbClr val="FFFFFF"/>
                      </a:solidFill>
                      <a:prstDash val="solid"/>
                    </a:lnT>
                    <a:lnB w="6350">
                      <a:solidFill>
                        <a:srgbClr val="FFFFFF"/>
                      </a:solidFill>
                      <a:prstDash val="solid"/>
                    </a:lnB>
                  </a:tcPr>
                </a:tc>
                <a:tc>
                  <a:txBody>
                    <a:bodyPr/>
                    <a:lstStyle/>
                    <a:p>
                      <a:pPr marL="73660" algn="ctr">
                        <a:lnSpc>
                          <a:spcPct val="100000"/>
                        </a:lnSpc>
                        <a:spcBef>
                          <a:spcPts val="484"/>
                        </a:spcBef>
                      </a:pPr>
                      <a:r>
                        <a:rPr sz="1800" b="1">
                          <a:solidFill>
                            <a:schemeClr val="bg1"/>
                          </a:solidFill>
                          <a:latin typeface="+mn-lt"/>
                          <a:cs typeface="Myriad Pro"/>
                        </a:rPr>
                        <a:t>83%</a:t>
                      </a:r>
                      <a:endParaRPr sz="1800">
                        <a:solidFill>
                          <a:schemeClr val="bg1"/>
                        </a:solidFill>
                        <a:latin typeface="+mn-lt"/>
                        <a:cs typeface="Myriad Pro"/>
                      </a:endParaRPr>
                    </a:p>
                  </a:txBody>
                  <a:tcPr marL="0" marR="0" marT="57744" marB="0">
                    <a:lnT w="6350">
                      <a:solidFill>
                        <a:srgbClr val="FFFFFF"/>
                      </a:solidFill>
                      <a:prstDash val="solid"/>
                    </a:lnT>
                    <a:lnB w="6350">
                      <a:solidFill>
                        <a:srgbClr val="FFFFFF"/>
                      </a:solidFill>
                      <a:prstDash val="solid"/>
                    </a:lnB>
                    <a:solidFill>
                      <a:srgbClr val="036CB5"/>
                    </a:solidFill>
                  </a:tcPr>
                </a:tc>
                <a:extLst>
                  <a:ext uri="{0D108BD9-81ED-4DB2-BD59-A6C34878D82A}">
                    <a16:rowId xmlns:a16="http://schemas.microsoft.com/office/drawing/2014/main" val="10002"/>
                  </a:ext>
                </a:extLst>
              </a:tr>
              <a:tr h="478429">
                <a:tc>
                  <a:txBody>
                    <a:bodyPr/>
                    <a:lstStyle/>
                    <a:p>
                      <a:pPr marL="25400">
                        <a:lnSpc>
                          <a:spcPct val="100000"/>
                        </a:lnSpc>
                        <a:spcBef>
                          <a:spcPts val="450"/>
                        </a:spcBef>
                      </a:pPr>
                      <a:r>
                        <a:rPr sz="1800" b="1">
                          <a:latin typeface="+mn-lt"/>
                          <a:cs typeface="Myriad Pro"/>
                        </a:rPr>
                        <a:t>KM</a:t>
                      </a:r>
                      <a:r>
                        <a:rPr sz="1800" b="1" spc="-15">
                          <a:latin typeface="+mn-lt"/>
                          <a:cs typeface="Myriad Pro"/>
                        </a:rPr>
                        <a:t> </a:t>
                      </a:r>
                      <a:r>
                        <a:rPr sz="1800" b="1" spc="-5">
                          <a:latin typeface="+mn-lt"/>
                          <a:cs typeface="Myriad Pro"/>
                        </a:rPr>
                        <a:t>freedom</a:t>
                      </a:r>
                      <a:r>
                        <a:rPr sz="1800" b="1" spc="-10">
                          <a:latin typeface="+mn-lt"/>
                          <a:cs typeface="Myriad Pro"/>
                        </a:rPr>
                        <a:t> </a:t>
                      </a:r>
                      <a:r>
                        <a:rPr sz="1800" b="1" spc="-5">
                          <a:latin typeface="+mn-lt"/>
                          <a:cs typeface="Myriad Pro"/>
                        </a:rPr>
                        <a:t>from</a:t>
                      </a:r>
                      <a:r>
                        <a:rPr sz="1800" b="1" spc="-10">
                          <a:latin typeface="+mn-lt"/>
                          <a:cs typeface="Myriad Pro"/>
                        </a:rPr>
                        <a:t> CDTLR**</a:t>
                      </a:r>
                      <a:endParaRPr sz="1800">
                        <a:latin typeface="+mn-lt"/>
                        <a:cs typeface="Myriad Pro"/>
                      </a:endParaRPr>
                    </a:p>
                  </a:txBody>
                  <a:tcPr marL="0" marR="0" marT="53578" marB="0">
                    <a:lnT w="6350">
                      <a:solidFill>
                        <a:srgbClr val="FFFFFF"/>
                      </a:solidFill>
                      <a:prstDash val="solid"/>
                    </a:lnT>
                  </a:tcPr>
                </a:tc>
                <a:tc>
                  <a:txBody>
                    <a:bodyPr/>
                    <a:lstStyle/>
                    <a:p>
                      <a:pPr marL="124460">
                        <a:lnSpc>
                          <a:spcPct val="100000"/>
                        </a:lnSpc>
                        <a:spcBef>
                          <a:spcPts val="450"/>
                        </a:spcBef>
                      </a:pPr>
                      <a:r>
                        <a:rPr sz="1800">
                          <a:latin typeface="+mn-lt"/>
                          <a:cs typeface="Myriad Pro"/>
                        </a:rPr>
                        <a:t>12</a:t>
                      </a:r>
                      <a:r>
                        <a:rPr sz="1800" spc="-35">
                          <a:latin typeface="+mn-lt"/>
                          <a:cs typeface="Myriad Pro"/>
                        </a:rPr>
                        <a:t> </a:t>
                      </a:r>
                      <a:r>
                        <a:rPr sz="1800" spc="-5">
                          <a:latin typeface="+mn-lt"/>
                          <a:cs typeface="Myriad Pro"/>
                        </a:rPr>
                        <a:t>months</a:t>
                      </a:r>
                      <a:endParaRPr sz="1800">
                        <a:latin typeface="+mn-lt"/>
                        <a:cs typeface="Myriad Pro"/>
                      </a:endParaRPr>
                    </a:p>
                  </a:txBody>
                  <a:tcPr marL="0" marR="0" marT="53578" marB="0">
                    <a:lnT w="6350">
                      <a:solidFill>
                        <a:srgbClr val="FFFFFF"/>
                      </a:solidFill>
                      <a:prstDash val="solid"/>
                    </a:lnT>
                  </a:tcPr>
                </a:tc>
                <a:tc>
                  <a:txBody>
                    <a:bodyPr/>
                    <a:lstStyle/>
                    <a:p>
                      <a:pPr marL="73660" algn="ctr">
                        <a:lnSpc>
                          <a:spcPct val="100000"/>
                        </a:lnSpc>
                        <a:spcBef>
                          <a:spcPts val="450"/>
                        </a:spcBef>
                      </a:pPr>
                      <a:r>
                        <a:rPr sz="1800" b="1">
                          <a:solidFill>
                            <a:schemeClr val="bg1"/>
                          </a:solidFill>
                          <a:latin typeface="+mn-lt"/>
                          <a:cs typeface="Myriad Pro"/>
                        </a:rPr>
                        <a:t>89%</a:t>
                      </a:r>
                      <a:endParaRPr sz="1800">
                        <a:solidFill>
                          <a:schemeClr val="bg1"/>
                        </a:solidFill>
                        <a:latin typeface="+mn-lt"/>
                        <a:cs typeface="Myriad Pro"/>
                      </a:endParaRPr>
                    </a:p>
                  </a:txBody>
                  <a:tcPr marL="0" marR="0" marT="53578" marB="0">
                    <a:lnT w="6350">
                      <a:solidFill>
                        <a:srgbClr val="FFFFFF"/>
                      </a:solidFill>
                      <a:prstDash val="solid"/>
                    </a:lnT>
                    <a:solidFill>
                      <a:srgbClr val="036CB5"/>
                    </a:solidFill>
                  </a:tcPr>
                </a:tc>
                <a:extLst>
                  <a:ext uri="{0D108BD9-81ED-4DB2-BD59-A6C34878D82A}">
                    <a16:rowId xmlns:a16="http://schemas.microsoft.com/office/drawing/2014/main" val="10003"/>
                  </a:ext>
                </a:extLst>
              </a:tr>
              <a:tr h="454873">
                <a:tc>
                  <a:txBody>
                    <a:bodyPr/>
                    <a:lstStyle/>
                    <a:p>
                      <a:pPr>
                        <a:lnSpc>
                          <a:spcPct val="100000"/>
                        </a:lnSpc>
                      </a:pPr>
                      <a:endParaRPr sz="1800">
                        <a:latin typeface="+mn-lt"/>
                        <a:cs typeface="Times New Roman"/>
                      </a:endParaRPr>
                    </a:p>
                  </a:txBody>
                  <a:tcPr marL="0" marR="0" marT="0" marB="0"/>
                </a:tc>
                <a:tc>
                  <a:txBody>
                    <a:bodyPr/>
                    <a:lstStyle/>
                    <a:p>
                      <a:pPr marL="124460">
                        <a:lnSpc>
                          <a:spcPct val="100000"/>
                        </a:lnSpc>
                        <a:spcBef>
                          <a:spcPts val="605"/>
                        </a:spcBef>
                      </a:pPr>
                      <a:r>
                        <a:rPr sz="1800">
                          <a:latin typeface="+mn-lt"/>
                          <a:cs typeface="Myriad Pro"/>
                        </a:rPr>
                        <a:t>2</a:t>
                      </a:r>
                      <a:r>
                        <a:rPr sz="1800" spc="-40">
                          <a:latin typeface="+mn-lt"/>
                          <a:cs typeface="Myriad Pro"/>
                        </a:rPr>
                        <a:t> </a:t>
                      </a:r>
                      <a:r>
                        <a:rPr sz="1800" spc="-5">
                          <a:latin typeface="+mn-lt"/>
                          <a:cs typeface="Myriad Pro"/>
                        </a:rPr>
                        <a:t>years</a:t>
                      </a:r>
                      <a:endParaRPr sz="1800">
                        <a:latin typeface="+mn-lt"/>
                        <a:cs typeface="Myriad Pro"/>
                      </a:endParaRPr>
                    </a:p>
                  </a:txBody>
                  <a:tcPr marL="0" marR="0" marT="72033" marB="0"/>
                </a:tc>
                <a:tc>
                  <a:txBody>
                    <a:bodyPr/>
                    <a:lstStyle/>
                    <a:p>
                      <a:pPr marL="73660" algn="ctr">
                        <a:lnSpc>
                          <a:spcPct val="100000"/>
                        </a:lnSpc>
                        <a:spcBef>
                          <a:spcPts val="605"/>
                        </a:spcBef>
                      </a:pPr>
                      <a:r>
                        <a:rPr sz="1800" b="1">
                          <a:solidFill>
                            <a:schemeClr val="bg1"/>
                          </a:solidFill>
                          <a:latin typeface="+mn-lt"/>
                          <a:cs typeface="Myriad Pro"/>
                        </a:rPr>
                        <a:t>84%</a:t>
                      </a:r>
                      <a:endParaRPr sz="1800">
                        <a:solidFill>
                          <a:schemeClr val="bg1"/>
                        </a:solidFill>
                        <a:latin typeface="+mn-lt"/>
                        <a:cs typeface="Myriad Pro"/>
                      </a:endParaRPr>
                    </a:p>
                  </a:txBody>
                  <a:tcPr marL="0" marR="0" marT="72033" marB="0">
                    <a:solidFill>
                      <a:srgbClr val="036CB5"/>
                    </a:solidFill>
                  </a:tcPr>
                </a:tc>
                <a:extLst>
                  <a:ext uri="{0D108BD9-81ED-4DB2-BD59-A6C34878D82A}">
                    <a16:rowId xmlns:a16="http://schemas.microsoft.com/office/drawing/2014/main" val="10004"/>
                  </a:ext>
                </a:extLst>
              </a:tr>
              <a:tr h="598645">
                <a:tc>
                  <a:txBody>
                    <a:bodyPr/>
                    <a:lstStyle/>
                    <a:p>
                      <a:pPr>
                        <a:lnSpc>
                          <a:spcPct val="100000"/>
                        </a:lnSpc>
                      </a:pPr>
                      <a:endParaRPr sz="1800">
                        <a:latin typeface="+mn-lt"/>
                        <a:cs typeface="Times New Roman"/>
                      </a:endParaRPr>
                    </a:p>
                  </a:txBody>
                  <a:tcPr marL="0" marR="0" marT="0" marB="0"/>
                </a:tc>
                <a:tc>
                  <a:txBody>
                    <a:bodyPr/>
                    <a:lstStyle/>
                    <a:p>
                      <a:pPr marL="125095">
                        <a:lnSpc>
                          <a:spcPct val="100000"/>
                        </a:lnSpc>
                        <a:spcBef>
                          <a:spcPts val="300"/>
                        </a:spcBef>
                      </a:pPr>
                      <a:r>
                        <a:rPr sz="1800" b="1">
                          <a:solidFill>
                            <a:srgbClr val="7030A0"/>
                          </a:solidFill>
                          <a:latin typeface="+mn-lt"/>
                          <a:cs typeface="Myriad Pro"/>
                        </a:rPr>
                        <a:t>3</a:t>
                      </a:r>
                      <a:r>
                        <a:rPr sz="1800" b="1" spc="-35">
                          <a:solidFill>
                            <a:srgbClr val="7030A0"/>
                          </a:solidFill>
                          <a:latin typeface="+mn-lt"/>
                          <a:cs typeface="Myriad Pro"/>
                        </a:rPr>
                        <a:t> </a:t>
                      </a:r>
                      <a:r>
                        <a:rPr sz="1800" b="1" spc="-10">
                          <a:solidFill>
                            <a:srgbClr val="7030A0"/>
                          </a:solidFill>
                          <a:latin typeface="+mn-lt"/>
                          <a:cs typeface="Myriad Pro"/>
                        </a:rPr>
                        <a:t>years</a:t>
                      </a:r>
                      <a:endParaRPr sz="1800">
                        <a:solidFill>
                          <a:srgbClr val="7030A0"/>
                        </a:solidFill>
                        <a:latin typeface="+mn-lt"/>
                        <a:cs typeface="Myriad Pro"/>
                      </a:endParaRPr>
                    </a:p>
                  </a:txBody>
                  <a:tcPr marL="0" marR="0" marT="35719" marB="0"/>
                </a:tc>
                <a:tc>
                  <a:txBody>
                    <a:bodyPr/>
                    <a:lstStyle/>
                    <a:p>
                      <a:pPr marL="74295" algn="ctr">
                        <a:lnSpc>
                          <a:spcPct val="100000"/>
                        </a:lnSpc>
                        <a:spcBef>
                          <a:spcPts val="300"/>
                        </a:spcBef>
                      </a:pPr>
                      <a:r>
                        <a:rPr sz="1800" b="1">
                          <a:solidFill>
                            <a:srgbClr val="FFFFFF"/>
                          </a:solidFill>
                          <a:latin typeface="+mn-lt"/>
                          <a:cs typeface="Myriad Pro"/>
                        </a:rPr>
                        <a:t>81%</a:t>
                      </a:r>
                      <a:endParaRPr sz="1800">
                        <a:latin typeface="+mn-lt"/>
                        <a:cs typeface="Myriad Pro"/>
                      </a:endParaRPr>
                    </a:p>
                  </a:txBody>
                  <a:tcPr marL="0" marR="0" marT="35719" marB="0">
                    <a:solidFill>
                      <a:srgbClr val="143B87"/>
                    </a:solidFill>
                  </a:tcPr>
                </a:tc>
                <a:extLst>
                  <a:ext uri="{0D108BD9-81ED-4DB2-BD59-A6C34878D82A}">
                    <a16:rowId xmlns:a16="http://schemas.microsoft.com/office/drawing/2014/main" val="10005"/>
                  </a:ext>
                </a:extLst>
              </a:tr>
            </a:tbl>
          </a:graphicData>
        </a:graphic>
      </p:graphicFrame>
      <p:sp>
        <p:nvSpPr>
          <p:cNvPr id="10" name="object 10"/>
          <p:cNvSpPr txBox="1"/>
          <p:nvPr/>
        </p:nvSpPr>
        <p:spPr>
          <a:xfrm>
            <a:off x="605551" y="1223353"/>
            <a:ext cx="7602140" cy="871232"/>
          </a:xfrm>
          <a:prstGeom prst="rect">
            <a:avLst/>
          </a:prstGeom>
        </p:spPr>
        <p:txBody>
          <a:bodyPr vert="horz" wrap="square" lIns="0" tIns="11906" rIns="0" bIns="0" rtlCol="0" anchor="t">
            <a:spAutoFit/>
          </a:bodyPr>
          <a:lstStyle/>
          <a:p>
            <a:pPr marL="62230">
              <a:spcBef>
                <a:spcPts val="94"/>
              </a:spcBef>
            </a:pPr>
            <a:r>
              <a:rPr sz="2000" b="1" spc="-5">
                <a:solidFill>
                  <a:srgbClr val="FFFFFF"/>
                </a:solidFill>
                <a:cs typeface="Myriad Pro"/>
              </a:rPr>
              <a:t>Rigorous, </a:t>
            </a:r>
            <a:r>
              <a:rPr sz="2000" b="1">
                <a:solidFill>
                  <a:srgbClr val="FFFFFF"/>
                </a:solidFill>
                <a:cs typeface="Myriad Pro"/>
              </a:rPr>
              <a:t>high quality </a:t>
            </a:r>
            <a:r>
              <a:rPr sz="2000" b="1" spc="-5">
                <a:solidFill>
                  <a:srgbClr val="FFFFFF"/>
                </a:solidFill>
                <a:cs typeface="Myriad Pro"/>
              </a:rPr>
              <a:t>data</a:t>
            </a:r>
            <a:r>
              <a:rPr sz="2000" b="1">
                <a:solidFill>
                  <a:srgbClr val="FFFFFF"/>
                </a:solidFill>
                <a:cs typeface="Myriad Pro"/>
              </a:rPr>
              <a:t> </a:t>
            </a:r>
            <a:r>
              <a:rPr sz="2000" b="1" spc="-14">
                <a:solidFill>
                  <a:srgbClr val="FFFFFF"/>
                </a:solidFill>
                <a:cs typeface="Myriad Pro"/>
              </a:rPr>
              <a:t>shows</a:t>
            </a:r>
            <a:r>
              <a:rPr sz="2000" b="1">
                <a:solidFill>
                  <a:srgbClr val="FFFFFF"/>
                </a:solidFill>
                <a:cs typeface="Myriad Pro"/>
              </a:rPr>
              <a:t> </a:t>
            </a:r>
            <a:r>
              <a:rPr sz="2000" b="1" spc="-5">
                <a:solidFill>
                  <a:srgbClr val="FFFFFF"/>
                </a:solidFill>
                <a:cs typeface="Myriad Pro"/>
              </a:rPr>
              <a:t>continuing</a:t>
            </a:r>
            <a:r>
              <a:rPr sz="2000" b="1">
                <a:solidFill>
                  <a:srgbClr val="FFFFFF"/>
                </a:solidFill>
                <a:cs typeface="Myriad Pro"/>
              </a:rPr>
              <a:t> </a:t>
            </a:r>
            <a:r>
              <a:rPr sz="2000" b="1" spc="-9">
                <a:solidFill>
                  <a:srgbClr val="FFFFFF"/>
                </a:solidFill>
                <a:cs typeface="Myriad Pro"/>
              </a:rPr>
              <a:t>benefit</a:t>
            </a:r>
            <a:r>
              <a:rPr sz="2000" b="1">
                <a:solidFill>
                  <a:srgbClr val="FFFFFF"/>
                </a:solidFill>
                <a:cs typeface="Myriad Pro"/>
              </a:rPr>
              <a:t> </a:t>
            </a:r>
            <a:r>
              <a:rPr sz="2000" b="1" spc="-9">
                <a:solidFill>
                  <a:srgbClr val="FFFFFF"/>
                </a:solidFill>
                <a:cs typeface="Myriad Pro"/>
              </a:rPr>
              <a:t>at</a:t>
            </a:r>
            <a:r>
              <a:rPr sz="2000" b="1">
                <a:solidFill>
                  <a:srgbClr val="FFFFFF"/>
                </a:solidFill>
                <a:cs typeface="Myriad Pro"/>
              </a:rPr>
              <a:t> 3 </a:t>
            </a:r>
            <a:r>
              <a:rPr sz="2000" b="1" spc="-9">
                <a:solidFill>
                  <a:srgbClr val="FFFFFF"/>
                </a:solidFill>
                <a:cs typeface="Myriad Pro"/>
              </a:rPr>
              <a:t>years</a:t>
            </a:r>
            <a:endParaRPr lang="en-US" sz="2000">
              <a:cs typeface="Myriad Pro"/>
            </a:endParaRPr>
          </a:p>
          <a:p>
            <a:pPr marL="11430">
              <a:spcBef>
                <a:spcPts val="1926"/>
              </a:spcBef>
            </a:pPr>
            <a:r>
              <a:rPr sz="2000" b="1" spc="19">
                <a:cs typeface="Myriad Pro"/>
              </a:rPr>
              <a:t>O</a:t>
            </a:r>
            <a:r>
              <a:rPr sz="2000" b="1" spc="-28">
                <a:cs typeface="Myriad Pro"/>
              </a:rPr>
              <a:t>v</a:t>
            </a:r>
            <a:r>
              <a:rPr sz="2000" b="1">
                <a:cs typeface="Myriad Pro"/>
              </a:rPr>
              <a:t>e</a:t>
            </a:r>
            <a:r>
              <a:rPr sz="2000" b="1" spc="33">
                <a:cs typeface="Myriad Pro"/>
              </a:rPr>
              <a:t>r</a:t>
            </a:r>
            <a:r>
              <a:rPr sz="2000" b="1">
                <a:cs typeface="Myriad Pro"/>
              </a:rPr>
              <a:t>vi</a:t>
            </a:r>
            <a:r>
              <a:rPr sz="2000" b="1" spc="-14">
                <a:cs typeface="Myriad Pro"/>
              </a:rPr>
              <a:t>e</a:t>
            </a:r>
            <a:r>
              <a:rPr sz="2000" b="1">
                <a:cs typeface="Myriad Pro"/>
              </a:rPr>
              <a:t>w</a:t>
            </a:r>
            <a:r>
              <a:rPr sz="2000" b="1" spc="-14">
                <a:cs typeface="Myriad Pro"/>
              </a:rPr>
              <a:t> </a:t>
            </a:r>
            <a:r>
              <a:rPr sz="2000" b="1">
                <a:cs typeface="Myriad Pro"/>
              </a:rPr>
              <a:t>of</a:t>
            </a:r>
            <a:r>
              <a:rPr sz="2000" b="1" spc="-14">
                <a:cs typeface="Myriad Pro"/>
              </a:rPr>
              <a:t> </a:t>
            </a:r>
            <a:r>
              <a:rPr lang="en-US" sz="2000" b="1">
                <a:cs typeface="Myriad Pro"/>
              </a:rPr>
              <a:t>3</a:t>
            </a:r>
            <a:r>
              <a:rPr lang="en-US" sz="2000" b="1" spc="-89">
                <a:cs typeface="Myriad Pro"/>
              </a:rPr>
              <a:t>-</a:t>
            </a:r>
            <a:r>
              <a:rPr lang="en-US" sz="2000" b="1" spc="-206">
                <a:cs typeface="Myriad Pro"/>
              </a:rPr>
              <a:t>Y</a:t>
            </a:r>
            <a:r>
              <a:rPr lang="en-US" sz="2000" b="1">
                <a:cs typeface="Myriad Pro"/>
              </a:rPr>
              <a:t>ear</a:t>
            </a:r>
            <a:r>
              <a:rPr sz="2000" b="1" spc="-14">
                <a:cs typeface="Myriad Pro"/>
              </a:rPr>
              <a:t> </a:t>
            </a:r>
            <a:r>
              <a:rPr sz="2000" b="1">
                <a:cs typeface="Myriad Pro"/>
              </a:rPr>
              <a:t>Results</a:t>
            </a:r>
            <a:r>
              <a:rPr sz="2000" b="1" spc="-14">
                <a:cs typeface="Myriad Pro"/>
              </a:rPr>
              <a:t> </a:t>
            </a:r>
            <a:r>
              <a:rPr sz="2000" b="1">
                <a:cs typeface="Myriad Pro"/>
              </a:rPr>
              <a:t>f</a:t>
            </a:r>
            <a:r>
              <a:rPr sz="2000" b="1" spc="-19">
                <a:cs typeface="Myriad Pro"/>
              </a:rPr>
              <a:t>r</a:t>
            </a:r>
            <a:r>
              <a:rPr sz="2000" b="1">
                <a:cs typeface="Myriad Pro"/>
              </a:rPr>
              <a:t>om</a:t>
            </a:r>
            <a:r>
              <a:rPr sz="2000" b="1" spc="-14">
                <a:cs typeface="Myriad Pro"/>
              </a:rPr>
              <a:t> </a:t>
            </a:r>
            <a:r>
              <a:rPr sz="2000" b="1">
                <a:cs typeface="Myriad Pro"/>
              </a:rPr>
              <a:t>MIMIC</a:t>
            </a:r>
            <a:r>
              <a:rPr sz="2000" b="1" spc="19">
                <a:cs typeface="Myriad Pro"/>
              </a:rPr>
              <a:t>S</a:t>
            </a:r>
            <a:r>
              <a:rPr sz="2000" b="1">
                <a:cs typeface="Myriad Pro"/>
              </a:rPr>
              <a:t>-2</a:t>
            </a:r>
            <a:endParaRPr sz="2000">
              <a:cs typeface="Myriad Pro"/>
            </a:endParaRPr>
          </a:p>
        </p:txBody>
      </p:sp>
      <p:sp>
        <p:nvSpPr>
          <p:cNvPr id="16" name="object 18">
            <a:extLst>
              <a:ext uri="{FF2B5EF4-FFF2-40B4-BE49-F238E27FC236}">
                <a16:creationId xmlns:a16="http://schemas.microsoft.com/office/drawing/2014/main" id="{7D134F03-39EC-4E44-A923-5B8A5A3240EA}"/>
              </a:ext>
            </a:extLst>
          </p:cNvPr>
          <p:cNvSpPr txBox="1">
            <a:spLocks noGrp="1"/>
          </p:cNvSpPr>
          <p:nvPr>
            <p:ph type="title" idx="4294967295"/>
          </p:nvPr>
        </p:nvSpPr>
        <p:spPr>
          <a:xfrm>
            <a:off x="530352" y="548640"/>
            <a:ext cx="10934700" cy="566020"/>
          </a:xfrm>
          <a:prstGeom prst="rect">
            <a:avLst/>
          </a:prstGeom>
        </p:spPr>
        <p:txBody>
          <a:bodyPr vert="horz" wrap="square" lIns="0" tIns="11906" rIns="0" bIns="0" rtlCol="0" anchor="ctr">
            <a:spAutoFit/>
          </a:bodyPr>
          <a:lstStyle/>
          <a:p>
            <a:pPr marL="11430">
              <a:spcBef>
                <a:spcPts val="94"/>
              </a:spcBef>
            </a:pPr>
            <a:r>
              <a:rPr sz="4000" b="1" spc="37">
                <a:solidFill>
                  <a:schemeClr val="tx1"/>
                </a:solidFill>
              </a:rPr>
              <a:t>MIMICS</a:t>
            </a:r>
            <a:r>
              <a:rPr sz="4000" b="1" spc="23">
                <a:solidFill>
                  <a:schemeClr val="tx1"/>
                </a:solidFill>
              </a:rPr>
              <a:t> </a:t>
            </a:r>
            <a:r>
              <a:rPr sz="4000" b="1" i="1">
                <a:solidFill>
                  <a:schemeClr val="tx1"/>
                </a:solidFill>
              </a:rPr>
              <a:t>2</a:t>
            </a:r>
            <a:r>
              <a:rPr sz="4000" i="1" spc="464">
                <a:solidFill>
                  <a:schemeClr val="tx1"/>
                </a:solidFill>
              </a:rPr>
              <a:t> </a:t>
            </a:r>
            <a:r>
              <a:rPr sz="4000" b="0">
                <a:solidFill>
                  <a:schemeClr val="tx1"/>
                </a:solidFill>
              </a:rPr>
              <a:t>A</a:t>
            </a:r>
            <a:r>
              <a:rPr sz="4000" b="0" spc="5">
                <a:solidFill>
                  <a:schemeClr val="tx1"/>
                </a:solidFill>
              </a:rPr>
              <a:t> </a:t>
            </a:r>
            <a:r>
              <a:rPr sz="4000" b="0" spc="-5">
                <a:solidFill>
                  <a:schemeClr val="tx1"/>
                </a:solidFill>
              </a:rPr>
              <a:t>multi-center</a:t>
            </a:r>
            <a:r>
              <a:rPr sz="4000" b="0" spc="5">
                <a:solidFill>
                  <a:schemeClr val="tx1"/>
                </a:solidFill>
              </a:rPr>
              <a:t> </a:t>
            </a:r>
            <a:r>
              <a:rPr lang="en-US" sz="4000" spc="-5">
                <a:solidFill>
                  <a:schemeClr val="tx1"/>
                </a:solidFill>
              </a:rPr>
              <a:t>international</a:t>
            </a:r>
            <a:r>
              <a:rPr lang="en-US" sz="4000" b="0">
                <a:solidFill>
                  <a:schemeClr val="tx1"/>
                </a:solidFill>
              </a:rPr>
              <a:t> </a:t>
            </a:r>
            <a:r>
              <a:rPr sz="4000" b="0">
                <a:solidFill>
                  <a:schemeClr val="tx1"/>
                </a:solidFill>
              </a:rPr>
              <a:t>IDE</a:t>
            </a:r>
            <a:r>
              <a:rPr sz="4000" b="0" spc="5">
                <a:solidFill>
                  <a:schemeClr val="tx1"/>
                </a:solidFill>
              </a:rPr>
              <a:t> </a:t>
            </a:r>
            <a:r>
              <a:rPr lang="en-US" sz="4000" spc="-5">
                <a:solidFill>
                  <a:schemeClr val="tx1"/>
                </a:solidFill>
              </a:rPr>
              <a:t>study</a:t>
            </a:r>
            <a:endParaRPr lang="en-US" sz="4000">
              <a:solidFill>
                <a:schemeClr val="tx1"/>
              </a:solidFill>
              <a:cs typeface="Calibri Light"/>
            </a:endParaRPr>
          </a:p>
        </p:txBody>
      </p:sp>
      <p:sp>
        <p:nvSpPr>
          <p:cNvPr id="11" name="Rectangle: Rounded Corners 10">
            <a:extLst>
              <a:ext uri="{FF2B5EF4-FFF2-40B4-BE49-F238E27FC236}">
                <a16:creationId xmlns:a16="http://schemas.microsoft.com/office/drawing/2014/main" id="{86FFFBC1-37B6-4CB3-9C00-0475EDBE46E7}"/>
              </a:ext>
            </a:extLst>
          </p:cNvPr>
          <p:cNvSpPr/>
          <p:nvPr/>
        </p:nvSpPr>
        <p:spPr>
          <a:xfrm>
            <a:off x="4364764" y="4894452"/>
            <a:ext cx="4504877" cy="459764"/>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A65BDE6-61B1-4956-8F1F-9C5CDD45B5ED}"/>
              </a:ext>
            </a:extLst>
          </p:cNvPr>
          <p:cNvSpPr txBox="1"/>
          <p:nvPr/>
        </p:nvSpPr>
        <p:spPr>
          <a:xfrm>
            <a:off x="10446009" y="6597492"/>
            <a:ext cx="1745991" cy="246221"/>
          </a:xfrm>
          <a:prstGeom prst="rect">
            <a:avLst/>
          </a:prstGeom>
          <a:noFill/>
        </p:spPr>
        <p:txBody>
          <a:bodyPr wrap="none" rtlCol="0">
            <a:spAutoFit/>
          </a:bodyPr>
          <a:lstStyle/>
          <a:p>
            <a:pPr algn="just"/>
            <a:r>
              <a:rPr lang="en-GB" sz="1000"/>
              <a:t>Data on file at Veryan Medical</a:t>
            </a:r>
          </a:p>
        </p:txBody>
      </p:sp>
    </p:spTree>
  </p:cSld>
  <p:clrMapOvr>
    <a:masterClrMapping/>
  </p:clrMapOvr>
  <mc:AlternateContent xmlns:mc="http://schemas.openxmlformats.org/markup-compatibility/2006" xmlns:p14="http://schemas.microsoft.com/office/powerpoint/2010/main">
    <mc:Choice Requires="p14">
      <p:transition spd="slow" p14:dur="2000" advTm="107681"/>
    </mc:Choice>
    <mc:Fallback xmlns="">
      <p:transition spd="slow" advTm="107681"/>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8D3AF0BC-5CB2-4261-BA2D-B0D41AE1DB59}"/>
              </a:ext>
            </a:extLst>
          </p:cNvPr>
          <p:cNvGrpSpPr/>
          <p:nvPr/>
        </p:nvGrpSpPr>
        <p:grpSpPr>
          <a:xfrm>
            <a:off x="4788179" y="2216016"/>
            <a:ext cx="3329804" cy="1238706"/>
            <a:chOff x="4788179" y="2216016"/>
            <a:chExt cx="2289635" cy="1238706"/>
          </a:xfrm>
        </p:grpSpPr>
        <p:sp>
          <p:nvSpPr>
            <p:cNvPr id="5" name="object 5"/>
            <p:cNvSpPr/>
            <p:nvPr/>
          </p:nvSpPr>
          <p:spPr>
            <a:xfrm>
              <a:off x="4788179" y="2216016"/>
              <a:ext cx="2289635" cy="1238706"/>
            </a:xfrm>
            <a:custGeom>
              <a:avLst/>
              <a:gdLst/>
              <a:ahLst/>
              <a:cxnLst/>
              <a:rect l="l" t="t" r="r" b="b"/>
              <a:pathLst>
                <a:path w="1562100" h="1104900">
                  <a:moveTo>
                    <a:pt x="1485900" y="0"/>
                  </a:moveTo>
                  <a:lnTo>
                    <a:pt x="0" y="0"/>
                  </a:lnTo>
                  <a:lnTo>
                    <a:pt x="0" y="1028700"/>
                  </a:lnTo>
                  <a:lnTo>
                    <a:pt x="5987" y="1058356"/>
                  </a:lnTo>
                  <a:lnTo>
                    <a:pt x="22317" y="1082578"/>
                  </a:lnTo>
                  <a:lnTo>
                    <a:pt x="46537" y="1098910"/>
                  </a:lnTo>
                  <a:lnTo>
                    <a:pt x="76200" y="1104900"/>
                  </a:lnTo>
                  <a:lnTo>
                    <a:pt x="1562100" y="1104900"/>
                  </a:lnTo>
                  <a:lnTo>
                    <a:pt x="1562100" y="76200"/>
                  </a:lnTo>
                  <a:lnTo>
                    <a:pt x="1556112" y="46543"/>
                  </a:lnTo>
                  <a:lnTo>
                    <a:pt x="1539782" y="22321"/>
                  </a:lnTo>
                  <a:lnTo>
                    <a:pt x="1515562" y="5989"/>
                  </a:lnTo>
                  <a:lnTo>
                    <a:pt x="1485900" y="0"/>
                  </a:lnTo>
                  <a:close/>
                </a:path>
              </a:pathLst>
            </a:custGeom>
            <a:solidFill>
              <a:srgbClr val="2A6AB2"/>
            </a:solidFill>
          </p:spPr>
          <p:txBody>
            <a:bodyPr wrap="square" lIns="0" tIns="0" rIns="0" bIns="0" rtlCol="0"/>
            <a:lstStyle/>
            <a:p>
              <a:endParaRPr sz="1687"/>
            </a:p>
          </p:txBody>
        </p:sp>
        <p:sp>
          <p:nvSpPr>
            <p:cNvPr id="6" name="object 6"/>
            <p:cNvSpPr txBox="1"/>
            <p:nvPr/>
          </p:nvSpPr>
          <p:spPr>
            <a:xfrm>
              <a:off x="4926582" y="2290199"/>
              <a:ext cx="2012827" cy="827822"/>
            </a:xfrm>
            <a:prstGeom prst="rect">
              <a:avLst/>
            </a:prstGeom>
          </p:spPr>
          <p:txBody>
            <a:bodyPr vert="horz" wrap="square" lIns="0" tIns="26193" rIns="0" bIns="0" rtlCol="0" anchor="t">
              <a:spAutoFit/>
            </a:bodyPr>
            <a:lstStyle/>
            <a:p>
              <a:pPr marL="35560" marR="28575">
                <a:spcBef>
                  <a:spcPts val="205"/>
                </a:spcBef>
              </a:pPr>
              <a:r>
                <a:rPr lang="en-US" b="1">
                  <a:solidFill>
                    <a:schemeClr val="bg1"/>
                  </a:solidFill>
                  <a:cs typeface="Myriad Pro"/>
                </a:rPr>
                <a:t>3-year</a:t>
              </a:r>
              <a:r>
                <a:rPr b="1" spc="-9">
                  <a:solidFill>
                    <a:schemeClr val="bg1"/>
                  </a:solidFill>
                  <a:cs typeface="Myriad Pro"/>
                </a:rPr>
                <a:t> </a:t>
              </a:r>
              <a:r>
                <a:rPr lang="en-GB" b="1" spc="-9">
                  <a:solidFill>
                    <a:schemeClr val="bg1"/>
                  </a:solidFill>
                  <a:cs typeface="Myriad Pro"/>
                </a:rPr>
                <a:t>F</a:t>
              </a:r>
              <a:r>
                <a:rPr b="1" spc="-9">
                  <a:solidFill>
                    <a:schemeClr val="bg1"/>
                  </a:solidFill>
                  <a:cs typeface="Myriad Pro"/>
                </a:rPr>
                <a:t>reedom </a:t>
              </a:r>
              <a:r>
                <a:rPr b="1" spc="-5">
                  <a:solidFill>
                    <a:schemeClr val="bg1"/>
                  </a:solidFill>
                  <a:cs typeface="Myriad Pro"/>
                </a:rPr>
                <a:t>from</a:t>
              </a:r>
              <a:r>
                <a:rPr b="1" spc="-56">
                  <a:solidFill>
                    <a:schemeClr val="bg1"/>
                  </a:solidFill>
                  <a:cs typeface="Myriad Pro"/>
                </a:rPr>
                <a:t> </a:t>
              </a:r>
              <a:r>
                <a:rPr b="1" spc="-9">
                  <a:solidFill>
                    <a:schemeClr val="bg1"/>
                  </a:solidFill>
                  <a:cs typeface="Myriad Pro"/>
                </a:rPr>
                <a:t>CDTLR</a:t>
              </a:r>
              <a:r>
                <a:rPr sz="1600" b="1" spc="-14" baseline="31250">
                  <a:solidFill>
                    <a:schemeClr val="bg1"/>
                  </a:solidFill>
                  <a:cs typeface="Myriad Pro"/>
                </a:rPr>
                <a:t>*</a:t>
              </a:r>
              <a:r>
                <a:rPr b="1" spc="-9">
                  <a:solidFill>
                    <a:schemeClr val="bg1"/>
                  </a:solidFill>
                  <a:cs typeface="Myriad Pro"/>
                </a:rPr>
                <a:t>:</a:t>
              </a:r>
              <a:endParaRPr lang="en-US" b="1" spc="-9">
                <a:solidFill>
                  <a:schemeClr val="bg1"/>
                </a:solidFill>
                <a:cs typeface="Myriad Pro"/>
              </a:endParaRPr>
            </a:p>
            <a:p>
              <a:pPr marL="35560" marR="28575">
                <a:lnSpc>
                  <a:spcPts val="1500"/>
                </a:lnSpc>
                <a:spcBef>
                  <a:spcPts val="205"/>
                </a:spcBef>
              </a:pPr>
              <a:endParaRPr>
                <a:solidFill>
                  <a:schemeClr val="bg1"/>
                </a:solidFill>
                <a:cs typeface="Myriad Pro"/>
              </a:endParaRPr>
            </a:p>
            <a:p>
              <a:pPr marL="35560">
                <a:lnSpc>
                  <a:spcPts val="2231"/>
                </a:lnSpc>
              </a:pPr>
              <a:r>
                <a:rPr sz="2800" b="1">
                  <a:solidFill>
                    <a:schemeClr val="bg1"/>
                  </a:solidFill>
                  <a:cs typeface="Myriad Pro"/>
                </a:rPr>
                <a:t>81%</a:t>
              </a:r>
              <a:endParaRPr sz="2800">
                <a:solidFill>
                  <a:schemeClr val="bg1"/>
                </a:solidFill>
                <a:cs typeface="Myriad Pro"/>
              </a:endParaRPr>
            </a:p>
          </p:txBody>
        </p:sp>
      </p:grpSp>
      <p:sp>
        <p:nvSpPr>
          <p:cNvPr id="7" name="object 7"/>
          <p:cNvSpPr txBox="1"/>
          <p:nvPr/>
        </p:nvSpPr>
        <p:spPr>
          <a:xfrm>
            <a:off x="611979" y="6044655"/>
            <a:ext cx="6995141" cy="339837"/>
          </a:xfrm>
          <a:prstGeom prst="rect">
            <a:avLst/>
          </a:prstGeom>
        </p:spPr>
        <p:txBody>
          <a:bodyPr vert="horz" wrap="square" lIns="0" tIns="19050" rIns="0" bIns="0" rtlCol="0">
            <a:spAutoFit/>
          </a:bodyPr>
          <a:lstStyle/>
          <a:p>
            <a:pPr marL="11906">
              <a:spcBef>
                <a:spcPts val="150"/>
              </a:spcBef>
            </a:pPr>
            <a:r>
              <a:rPr sz="1000">
                <a:cs typeface="Myriad Pro"/>
              </a:rPr>
              <a:t>*</a:t>
            </a:r>
            <a:r>
              <a:rPr sz="1000" spc="9">
                <a:cs typeface="Myriad Pro"/>
              </a:rPr>
              <a:t> </a:t>
            </a:r>
            <a:r>
              <a:rPr sz="1000" spc="-5">
                <a:cs typeface="Myriad Pro"/>
              </a:rPr>
              <a:t>Core</a:t>
            </a:r>
            <a:r>
              <a:rPr sz="1000" spc="9">
                <a:cs typeface="Myriad Pro"/>
              </a:rPr>
              <a:t> </a:t>
            </a:r>
            <a:r>
              <a:rPr sz="1000">
                <a:cs typeface="Myriad Pro"/>
              </a:rPr>
              <a:t>Lab</a:t>
            </a:r>
            <a:r>
              <a:rPr sz="1000" spc="9">
                <a:cs typeface="Myriad Pro"/>
              </a:rPr>
              <a:t> </a:t>
            </a:r>
            <a:r>
              <a:rPr sz="1000" spc="-5">
                <a:cs typeface="Myriad Pro"/>
              </a:rPr>
              <a:t>adjudicated,</a:t>
            </a:r>
            <a:r>
              <a:rPr sz="1000" spc="9">
                <a:cs typeface="Myriad Pro"/>
              </a:rPr>
              <a:t> </a:t>
            </a:r>
            <a:r>
              <a:rPr sz="1000" spc="-5">
                <a:cs typeface="Myriad Pro"/>
              </a:rPr>
              <a:t>clinically-driven</a:t>
            </a:r>
            <a:r>
              <a:rPr sz="1000" spc="-23">
                <a:cs typeface="Myriad Pro"/>
              </a:rPr>
              <a:t> </a:t>
            </a:r>
            <a:r>
              <a:rPr sz="1000">
                <a:cs typeface="Myriad Pro"/>
              </a:rPr>
              <a:t>TLR</a:t>
            </a:r>
            <a:r>
              <a:rPr sz="1000" spc="9">
                <a:cs typeface="Myriad Pro"/>
              </a:rPr>
              <a:t> </a:t>
            </a:r>
            <a:r>
              <a:rPr sz="1000">
                <a:cs typeface="Myriad Pro"/>
              </a:rPr>
              <a:t>with</a:t>
            </a:r>
            <a:r>
              <a:rPr sz="1000" spc="9">
                <a:cs typeface="Myriad Pro"/>
              </a:rPr>
              <a:t> </a:t>
            </a:r>
            <a:r>
              <a:rPr sz="1000" spc="-5">
                <a:cs typeface="Myriad Pro"/>
              </a:rPr>
              <a:t>objective</a:t>
            </a:r>
            <a:r>
              <a:rPr sz="1000" spc="9">
                <a:cs typeface="Myriad Pro"/>
              </a:rPr>
              <a:t> </a:t>
            </a:r>
            <a:r>
              <a:rPr sz="1000" spc="-5">
                <a:cs typeface="Myriad Pro"/>
              </a:rPr>
              <a:t>evidence</a:t>
            </a:r>
            <a:endParaRPr sz="1000">
              <a:cs typeface="Myriad Pro"/>
            </a:endParaRPr>
          </a:p>
          <a:p>
            <a:pPr marL="11906">
              <a:spcBef>
                <a:spcPts val="56"/>
              </a:spcBef>
            </a:pPr>
            <a:r>
              <a:rPr sz="1000">
                <a:cs typeface="Myriad Pro"/>
              </a:rPr>
              <a:t>Subjects </a:t>
            </a:r>
            <a:r>
              <a:rPr sz="1000" spc="-5">
                <a:cs typeface="Myriad Pro"/>
              </a:rPr>
              <a:t>are</a:t>
            </a:r>
            <a:r>
              <a:rPr sz="1000" spc="5">
                <a:cs typeface="Myriad Pro"/>
              </a:rPr>
              <a:t> </a:t>
            </a:r>
            <a:r>
              <a:rPr sz="1000" spc="-5">
                <a:cs typeface="Myriad Pro"/>
              </a:rPr>
              <a:t>censored</a:t>
            </a:r>
            <a:r>
              <a:rPr sz="1000">
                <a:cs typeface="Myriad Pro"/>
              </a:rPr>
              <a:t> </a:t>
            </a:r>
            <a:r>
              <a:rPr sz="1000" spc="-5">
                <a:cs typeface="Myriad Pro"/>
              </a:rPr>
              <a:t>at</a:t>
            </a:r>
            <a:r>
              <a:rPr sz="1000" spc="5">
                <a:cs typeface="Myriad Pro"/>
              </a:rPr>
              <a:t> </a:t>
            </a:r>
            <a:r>
              <a:rPr sz="1000">
                <a:cs typeface="Myriad Pro"/>
              </a:rPr>
              <a:t>their last</a:t>
            </a:r>
            <a:r>
              <a:rPr sz="1000" spc="5">
                <a:cs typeface="Myriad Pro"/>
              </a:rPr>
              <a:t> </a:t>
            </a:r>
            <a:r>
              <a:rPr sz="1000">
                <a:cs typeface="Myriad Pro"/>
              </a:rPr>
              <a:t>known</a:t>
            </a:r>
            <a:r>
              <a:rPr sz="1000" spc="5">
                <a:cs typeface="Myriad Pro"/>
              </a:rPr>
              <a:t> </a:t>
            </a:r>
            <a:r>
              <a:rPr sz="1000" spc="-5">
                <a:cs typeface="Myriad Pro"/>
              </a:rPr>
              <a:t>follow-up,</a:t>
            </a:r>
            <a:r>
              <a:rPr sz="1000">
                <a:cs typeface="Myriad Pro"/>
              </a:rPr>
              <a:t> or</a:t>
            </a:r>
            <a:r>
              <a:rPr sz="1000" spc="5">
                <a:cs typeface="Myriad Pro"/>
              </a:rPr>
              <a:t> </a:t>
            </a:r>
            <a:r>
              <a:rPr sz="1000" spc="-5">
                <a:cs typeface="Myriad Pro"/>
              </a:rPr>
              <a:t>at</a:t>
            </a:r>
            <a:r>
              <a:rPr sz="1000">
                <a:cs typeface="Myriad Pro"/>
              </a:rPr>
              <a:t> time</a:t>
            </a:r>
            <a:r>
              <a:rPr sz="1000" spc="5">
                <a:cs typeface="Myriad Pro"/>
              </a:rPr>
              <a:t> </a:t>
            </a:r>
            <a:r>
              <a:rPr sz="1000">
                <a:cs typeface="Myriad Pro"/>
              </a:rPr>
              <a:t>of study</a:t>
            </a:r>
            <a:r>
              <a:rPr sz="1000" spc="5">
                <a:cs typeface="Myriad Pro"/>
              </a:rPr>
              <a:t> </a:t>
            </a:r>
            <a:r>
              <a:rPr sz="1000" spc="-5">
                <a:cs typeface="Myriad Pro"/>
              </a:rPr>
              <a:t>exit</a:t>
            </a:r>
            <a:r>
              <a:rPr sz="1000" spc="5">
                <a:cs typeface="Myriad Pro"/>
              </a:rPr>
              <a:t> </a:t>
            </a:r>
            <a:r>
              <a:rPr sz="1000" spc="-5">
                <a:cs typeface="Myriad Pro"/>
              </a:rPr>
              <a:t>(withdrawal</a:t>
            </a:r>
            <a:r>
              <a:rPr sz="1000">
                <a:cs typeface="Myriad Pro"/>
              </a:rPr>
              <a:t> or</a:t>
            </a:r>
            <a:r>
              <a:rPr sz="1000" spc="5">
                <a:cs typeface="Myriad Pro"/>
              </a:rPr>
              <a:t> </a:t>
            </a:r>
            <a:r>
              <a:rPr sz="1000">
                <a:cs typeface="Myriad Pro"/>
              </a:rPr>
              <a:t>lost </a:t>
            </a:r>
            <a:r>
              <a:rPr sz="1000" spc="-5">
                <a:cs typeface="Myriad Pro"/>
              </a:rPr>
              <a:t>to</a:t>
            </a:r>
            <a:r>
              <a:rPr sz="1000" spc="5">
                <a:cs typeface="Myriad Pro"/>
              </a:rPr>
              <a:t> </a:t>
            </a:r>
            <a:r>
              <a:rPr sz="1000" spc="-5">
                <a:cs typeface="Myriad Pro"/>
              </a:rPr>
              <a:t>follow-up)</a:t>
            </a:r>
            <a:r>
              <a:rPr sz="1000">
                <a:cs typeface="Myriad Pro"/>
              </a:rPr>
              <a:t> or</a:t>
            </a:r>
            <a:r>
              <a:rPr sz="1000" spc="5">
                <a:cs typeface="Myriad Pro"/>
              </a:rPr>
              <a:t> </a:t>
            </a:r>
            <a:r>
              <a:rPr sz="1000" spc="-5">
                <a:cs typeface="Myriad Pro"/>
              </a:rPr>
              <a:t>death</a:t>
            </a:r>
            <a:endParaRPr sz="1000">
              <a:cs typeface="Myriad Pro"/>
            </a:endParaRPr>
          </a:p>
        </p:txBody>
      </p:sp>
      <p:graphicFrame>
        <p:nvGraphicFramePr>
          <p:cNvPr id="8" name="object 8"/>
          <p:cNvGraphicFramePr>
            <a:graphicFrameLocks noGrp="1"/>
          </p:cNvGraphicFramePr>
          <p:nvPr>
            <p:extLst>
              <p:ext uri="{D42A27DB-BD31-4B8C-83A1-F6EECF244321}">
                <p14:modId xmlns:p14="http://schemas.microsoft.com/office/powerpoint/2010/main" val="3199569717"/>
              </p:ext>
            </p:extLst>
          </p:nvPr>
        </p:nvGraphicFramePr>
        <p:xfrm>
          <a:off x="694664" y="4416901"/>
          <a:ext cx="9008862" cy="1352651"/>
        </p:xfrm>
        <a:graphic>
          <a:graphicData uri="http://schemas.openxmlformats.org/drawingml/2006/table">
            <a:tbl>
              <a:tblPr firstRow="1" bandRow="1">
                <a:tableStyleId>{2D5ABB26-0587-4C30-8999-92F81FD0307C}</a:tableStyleId>
              </a:tblPr>
              <a:tblGrid>
                <a:gridCol w="1804988">
                  <a:extLst>
                    <a:ext uri="{9D8B030D-6E8A-4147-A177-3AD203B41FA5}">
                      <a16:colId xmlns:a16="http://schemas.microsoft.com/office/drawing/2014/main" val="20000"/>
                    </a:ext>
                  </a:extLst>
                </a:gridCol>
                <a:gridCol w="893563">
                  <a:extLst>
                    <a:ext uri="{9D8B030D-6E8A-4147-A177-3AD203B41FA5}">
                      <a16:colId xmlns:a16="http://schemas.microsoft.com/office/drawing/2014/main" val="20001"/>
                    </a:ext>
                  </a:extLst>
                </a:gridCol>
                <a:gridCol w="825103">
                  <a:extLst>
                    <a:ext uri="{9D8B030D-6E8A-4147-A177-3AD203B41FA5}">
                      <a16:colId xmlns:a16="http://schemas.microsoft.com/office/drawing/2014/main" val="20002"/>
                    </a:ext>
                  </a:extLst>
                </a:gridCol>
                <a:gridCol w="836414">
                  <a:extLst>
                    <a:ext uri="{9D8B030D-6E8A-4147-A177-3AD203B41FA5}">
                      <a16:colId xmlns:a16="http://schemas.microsoft.com/office/drawing/2014/main" val="20003"/>
                    </a:ext>
                  </a:extLst>
                </a:gridCol>
                <a:gridCol w="868560">
                  <a:extLst>
                    <a:ext uri="{9D8B030D-6E8A-4147-A177-3AD203B41FA5}">
                      <a16:colId xmlns:a16="http://schemas.microsoft.com/office/drawing/2014/main" val="20004"/>
                    </a:ext>
                  </a:extLst>
                </a:gridCol>
                <a:gridCol w="898327">
                  <a:extLst>
                    <a:ext uri="{9D8B030D-6E8A-4147-A177-3AD203B41FA5}">
                      <a16:colId xmlns:a16="http://schemas.microsoft.com/office/drawing/2014/main" val="20005"/>
                    </a:ext>
                  </a:extLst>
                </a:gridCol>
                <a:gridCol w="898922">
                  <a:extLst>
                    <a:ext uri="{9D8B030D-6E8A-4147-A177-3AD203B41FA5}">
                      <a16:colId xmlns:a16="http://schemas.microsoft.com/office/drawing/2014/main" val="20006"/>
                    </a:ext>
                  </a:extLst>
                </a:gridCol>
                <a:gridCol w="945951">
                  <a:extLst>
                    <a:ext uri="{9D8B030D-6E8A-4147-A177-3AD203B41FA5}">
                      <a16:colId xmlns:a16="http://schemas.microsoft.com/office/drawing/2014/main" val="20007"/>
                    </a:ext>
                  </a:extLst>
                </a:gridCol>
                <a:gridCol w="1037034">
                  <a:extLst>
                    <a:ext uri="{9D8B030D-6E8A-4147-A177-3AD203B41FA5}">
                      <a16:colId xmlns:a16="http://schemas.microsoft.com/office/drawing/2014/main" val="20008"/>
                    </a:ext>
                  </a:extLst>
                </a:gridCol>
              </a:tblGrid>
              <a:tr h="200025">
                <a:tc>
                  <a:txBody>
                    <a:bodyPr/>
                    <a:lstStyle/>
                    <a:p>
                      <a:pPr marL="8890">
                        <a:lnSpc>
                          <a:spcPts val="1290"/>
                        </a:lnSpc>
                      </a:pPr>
                      <a:r>
                        <a:rPr sz="1300" b="1" spc="-5">
                          <a:solidFill>
                            <a:srgbClr val="FFFFFF"/>
                          </a:solidFill>
                          <a:latin typeface="+mn-lt"/>
                          <a:cs typeface="Myriad Pro Light"/>
                        </a:rPr>
                        <a:t>Time</a:t>
                      </a:r>
                      <a:r>
                        <a:rPr sz="1300" b="1" spc="-40">
                          <a:solidFill>
                            <a:srgbClr val="FFFFFF"/>
                          </a:solidFill>
                          <a:latin typeface="+mn-lt"/>
                          <a:cs typeface="Myriad Pro Light"/>
                        </a:rPr>
                        <a:t> </a:t>
                      </a:r>
                      <a:r>
                        <a:rPr sz="1300" b="1" spc="-5">
                          <a:solidFill>
                            <a:srgbClr val="FFFFFF"/>
                          </a:solidFill>
                          <a:latin typeface="+mn-lt"/>
                          <a:cs typeface="Myriad Pro Light"/>
                        </a:rPr>
                        <a:t>(days):</a:t>
                      </a:r>
                      <a:endParaRPr sz="1300">
                        <a:latin typeface="+mn-lt"/>
                        <a:cs typeface="Myriad Pro Light"/>
                      </a:endParaRPr>
                    </a:p>
                  </a:txBody>
                  <a:tcPr marL="0" marR="0" marT="0" marB="0">
                    <a:solidFill>
                      <a:srgbClr val="143B87"/>
                    </a:solidFill>
                  </a:tcPr>
                </a:tc>
                <a:tc>
                  <a:txBody>
                    <a:bodyPr/>
                    <a:lstStyle/>
                    <a:p>
                      <a:pPr marL="90805" algn="ctr">
                        <a:lnSpc>
                          <a:spcPts val="1290"/>
                        </a:lnSpc>
                      </a:pPr>
                      <a:r>
                        <a:rPr sz="1300" b="1">
                          <a:solidFill>
                            <a:srgbClr val="FFFFFF"/>
                          </a:solidFill>
                          <a:latin typeface="+mn-lt"/>
                          <a:cs typeface="Myriad Pro Light"/>
                        </a:rPr>
                        <a:t>0-0</a:t>
                      </a:r>
                      <a:endParaRPr sz="1300">
                        <a:latin typeface="+mn-lt"/>
                        <a:cs typeface="Myriad Pro Light"/>
                      </a:endParaRPr>
                    </a:p>
                  </a:txBody>
                  <a:tcPr marL="0" marR="0" marT="0" marB="0">
                    <a:solidFill>
                      <a:srgbClr val="143B87"/>
                    </a:solidFill>
                  </a:tcPr>
                </a:tc>
                <a:tc>
                  <a:txBody>
                    <a:bodyPr/>
                    <a:lstStyle/>
                    <a:p>
                      <a:pPr marL="310515">
                        <a:lnSpc>
                          <a:spcPts val="1290"/>
                        </a:lnSpc>
                      </a:pPr>
                      <a:r>
                        <a:rPr sz="1300" b="1">
                          <a:solidFill>
                            <a:srgbClr val="FFFFFF"/>
                          </a:solidFill>
                          <a:latin typeface="+mn-lt"/>
                          <a:cs typeface="Myriad Pro Light"/>
                        </a:rPr>
                        <a:t>1-30</a:t>
                      </a:r>
                      <a:endParaRPr sz="1300">
                        <a:latin typeface="+mn-lt"/>
                        <a:cs typeface="Myriad Pro Light"/>
                      </a:endParaRPr>
                    </a:p>
                  </a:txBody>
                  <a:tcPr marL="0" marR="0" marT="0" marB="0">
                    <a:solidFill>
                      <a:srgbClr val="143B87"/>
                    </a:solidFill>
                  </a:tcPr>
                </a:tc>
                <a:tc>
                  <a:txBody>
                    <a:bodyPr/>
                    <a:lstStyle/>
                    <a:p>
                      <a:pPr marL="40640" algn="ctr">
                        <a:lnSpc>
                          <a:spcPts val="1290"/>
                        </a:lnSpc>
                      </a:pPr>
                      <a:r>
                        <a:rPr sz="1300" b="1">
                          <a:solidFill>
                            <a:srgbClr val="FFFFFF"/>
                          </a:solidFill>
                          <a:latin typeface="+mn-lt"/>
                          <a:cs typeface="Myriad Pro Light"/>
                        </a:rPr>
                        <a:t>31-360</a:t>
                      </a:r>
                      <a:endParaRPr sz="1300">
                        <a:latin typeface="+mn-lt"/>
                        <a:cs typeface="Myriad Pro Light"/>
                      </a:endParaRPr>
                    </a:p>
                  </a:txBody>
                  <a:tcPr marL="0" marR="0" marT="0" marB="0">
                    <a:solidFill>
                      <a:srgbClr val="143B87"/>
                    </a:solidFill>
                  </a:tcPr>
                </a:tc>
                <a:tc>
                  <a:txBody>
                    <a:bodyPr/>
                    <a:lstStyle/>
                    <a:p>
                      <a:pPr algn="ctr">
                        <a:lnSpc>
                          <a:spcPts val="1290"/>
                        </a:lnSpc>
                      </a:pPr>
                      <a:r>
                        <a:rPr sz="1300" b="1">
                          <a:solidFill>
                            <a:srgbClr val="FFFFFF"/>
                          </a:solidFill>
                          <a:latin typeface="+mn-lt"/>
                          <a:cs typeface="Myriad Pro Light"/>
                        </a:rPr>
                        <a:t>361-365</a:t>
                      </a:r>
                      <a:endParaRPr sz="1300">
                        <a:latin typeface="+mn-lt"/>
                        <a:cs typeface="Myriad Pro Light"/>
                      </a:endParaRPr>
                    </a:p>
                  </a:txBody>
                  <a:tcPr marL="0" marR="0" marT="0" marB="0">
                    <a:solidFill>
                      <a:srgbClr val="143B87"/>
                    </a:solidFill>
                  </a:tcPr>
                </a:tc>
                <a:tc>
                  <a:txBody>
                    <a:bodyPr/>
                    <a:lstStyle/>
                    <a:p>
                      <a:pPr marR="24130" algn="ctr">
                        <a:lnSpc>
                          <a:spcPts val="1290"/>
                        </a:lnSpc>
                      </a:pPr>
                      <a:r>
                        <a:rPr sz="1300" b="1">
                          <a:solidFill>
                            <a:srgbClr val="FFFFFF"/>
                          </a:solidFill>
                          <a:latin typeface="+mn-lt"/>
                          <a:cs typeface="Myriad Pro Light"/>
                        </a:rPr>
                        <a:t>366-720</a:t>
                      </a:r>
                      <a:endParaRPr sz="1300">
                        <a:latin typeface="+mn-lt"/>
                        <a:cs typeface="Myriad Pro Light"/>
                      </a:endParaRPr>
                    </a:p>
                  </a:txBody>
                  <a:tcPr marL="0" marR="0" marT="0" marB="0">
                    <a:solidFill>
                      <a:srgbClr val="143B87"/>
                    </a:solidFill>
                  </a:tcPr>
                </a:tc>
                <a:tc>
                  <a:txBody>
                    <a:bodyPr/>
                    <a:lstStyle/>
                    <a:p>
                      <a:pPr marL="31115" algn="ctr">
                        <a:lnSpc>
                          <a:spcPts val="1290"/>
                        </a:lnSpc>
                      </a:pPr>
                      <a:r>
                        <a:rPr sz="1300" b="1">
                          <a:solidFill>
                            <a:srgbClr val="FFFFFF"/>
                          </a:solidFill>
                          <a:latin typeface="+mn-lt"/>
                          <a:cs typeface="Myriad Pro Light"/>
                        </a:rPr>
                        <a:t>721-730</a:t>
                      </a:r>
                      <a:endParaRPr sz="1300">
                        <a:latin typeface="+mn-lt"/>
                        <a:cs typeface="Myriad Pro Light"/>
                      </a:endParaRPr>
                    </a:p>
                  </a:txBody>
                  <a:tcPr marL="0" marR="0" marT="0" marB="0">
                    <a:solidFill>
                      <a:srgbClr val="143B87"/>
                    </a:solidFill>
                  </a:tcPr>
                </a:tc>
                <a:tc>
                  <a:txBody>
                    <a:bodyPr/>
                    <a:lstStyle/>
                    <a:p>
                      <a:pPr algn="ctr">
                        <a:lnSpc>
                          <a:spcPts val="1290"/>
                        </a:lnSpc>
                      </a:pPr>
                      <a:r>
                        <a:rPr sz="1300" b="1">
                          <a:solidFill>
                            <a:srgbClr val="FFFFFF"/>
                          </a:solidFill>
                          <a:latin typeface="+mn-lt"/>
                          <a:cs typeface="Myriad Pro Light"/>
                        </a:rPr>
                        <a:t>731-1080</a:t>
                      </a:r>
                      <a:endParaRPr sz="1300">
                        <a:latin typeface="+mn-lt"/>
                        <a:cs typeface="Myriad Pro Light"/>
                      </a:endParaRPr>
                    </a:p>
                  </a:txBody>
                  <a:tcPr marL="0" marR="0" marT="0" marB="0">
                    <a:solidFill>
                      <a:srgbClr val="143B87"/>
                    </a:solidFill>
                  </a:tcPr>
                </a:tc>
                <a:tc>
                  <a:txBody>
                    <a:bodyPr/>
                    <a:lstStyle/>
                    <a:p>
                      <a:pPr marR="6985" algn="ctr">
                        <a:lnSpc>
                          <a:spcPts val="1290"/>
                        </a:lnSpc>
                      </a:pPr>
                      <a:r>
                        <a:rPr sz="1300" b="1">
                          <a:solidFill>
                            <a:srgbClr val="FFFFFF"/>
                          </a:solidFill>
                          <a:latin typeface="+mn-lt"/>
                          <a:cs typeface="Myriad Pro Light"/>
                        </a:rPr>
                        <a:t>1081-1095</a:t>
                      </a:r>
                      <a:endParaRPr sz="1300">
                        <a:latin typeface="+mn-lt"/>
                        <a:cs typeface="Myriad Pro Light"/>
                      </a:endParaRPr>
                    </a:p>
                  </a:txBody>
                  <a:tcPr marL="0" marR="0" marT="0" marB="0">
                    <a:solidFill>
                      <a:srgbClr val="143B87"/>
                    </a:solidFill>
                  </a:tcPr>
                </a:tc>
                <a:extLst>
                  <a:ext uri="{0D108BD9-81ED-4DB2-BD59-A6C34878D82A}">
                    <a16:rowId xmlns:a16="http://schemas.microsoft.com/office/drawing/2014/main" val="10000"/>
                  </a:ext>
                </a:extLst>
              </a:tr>
              <a:tr h="239910">
                <a:tc>
                  <a:txBody>
                    <a:bodyPr/>
                    <a:lstStyle/>
                    <a:p>
                      <a:pPr marL="8890">
                        <a:lnSpc>
                          <a:spcPct val="100000"/>
                        </a:lnSpc>
                        <a:spcBef>
                          <a:spcPts val="285"/>
                        </a:spcBef>
                      </a:pPr>
                      <a:r>
                        <a:rPr sz="1300">
                          <a:latin typeface="+mn-lt"/>
                          <a:cs typeface="Myriad Pro"/>
                        </a:rPr>
                        <a:t>#</a:t>
                      </a:r>
                      <a:r>
                        <a:rPr sz="1300" spc="-10">
                          <a:latin typeface="+mn-lt"/>
                          <a:cs typeface="Myriad Pro"/>
                        </a:rPr>
                        <a:t> </a:t>
                      </a:r>
                      <a:r>
                        <a:rPr sz="1300" spc="-5">
                          <a:latin typeface="+mn-lt"/>
                          <a:cs typeface="Myriad Pro"/>
                        </a:rPr>
                        <a:t>at</a:t>
                      </a:r>
                      <a:r>
                        <a:rPr sz="1300" spc="-10">
                          <a:latin typeface="+mn-lt"/>
                          <a:cs typeface="Myriad Pro"/>
                        </a:rPr>
                        <a:t> </a:t>
                      </a:r>
                      <a:r>
                        <a:rPr sz="1300">
                          <a:latin typeface="+mn-lt"/>
                          <a:cs typeface="Myriad Pro"/>
                        </a:rPr>
                        <a:t>Risk</a:t>
                      </a:r>
                      <a:r>
                        <a:rPr sz="1300" spc="-10">
                          <a:latin typeface="+mn-lt"/>
                          <a:cs typeface="Myriad Pro"/>
                        </a:rPr>
                        <a:t> </a:t>
                      </a:r>
                      <a:r>
                        <a:rPr sz="1300">
                          <a:latin typeface="+mn-lt"/>
                          <a:cs typeface="Myriad Pro"/>
                        </a:rPr>
                        <a:t>(interval</a:t>
                      </a:r>
                      <a:r>
                        <a:rPr sz="1300" spc="-10">
                          <a:latin typeface="+mn-lt"/>
                          <a:cs typeface="Myriad Pro"/>
                        </a:rPr>
                        <a:t> </a:t>
                      </a:r>
                      <a:r>
                        <a:rPr sz="1300">
                          <a:latin typeface="+mn-lt"/>
                          <a:cs typeface="Myriad Pro"/>
                        </a:rPr>
                        <a:t>start):</a:t>
                      </a:r>
                    </a:p>
                  </a:txBody>
                  <a:tcPr marL="0" marR="0" marT="33932" marB="0">
                    <a:lnB w="6350">
                      <a:solidFill>
                        <a:srgbClr val="FFFFFF"/>
                      </a:solidFill>
                      <a:prstDash val="solid"/>
                    </a:lnB>
                    <a:solidFill>
                      <a:srgbClr val="B3BFE3"/>
                    </a:solidFill>
                  </a:tcPr>
                </a:tc>
                <a:tc>
                  <a:txBody>
                    <a:bodyPr/>
                    <a:lstStyle/>
                    <a:p>
                      <a:pPr marL="90805" algn="ctr">
                        <a:lnSpc>
                          <a:spcPct val="100000"/>
                        </a:lnSpc>
                        <a:spcBef>
                          <a:spcPts val="285"/>
                        </a:spcBef>
                      </a:pPr>
                      <a:r>
                        <a:rPr sz="1300">
                          <a:latin typeface="+mn-lt"/>
                          <a:cs typeface="Myriad Pro"/>
                        </a:rPr>
                        <a:t>271</a:t>
                      </a:r>
                    </a:p>
                  </a:txBody>
                  <a:tcPr marL="0" marR="0" marT="33932" marB="0">
                    <a:lnB w="6350">
                      <a:solidFill>
                        <a:srgbClr val="FFFFFF"/>
                      </a:solidFill>
                      <a:prstDash val="solid"/>
                    </a:lnB>
                    <a:solidFill>
                      <a:srgbClr val="B3BFE3"/>
                    </a:solidFill>
                  </a:tcPr>
                </a:tc>
                <a:tc>
                  <a:txBody>
                    <a:bodyPr/>
                    <a:lstStyle/>
                    <a:p>
                      <a:pPr marL="337820">
                        <a:lnSpc>
                          <a:spcPct val="100000"/>
                        </a:lnSpc>
                        <a:spcBef>
                          <a:spcPts val="285"/>
                        </a:spcBef>
                      </a:pPr>
                      <a:r>
                        <a:rPr sz="1300">
                          <a:latin typeface="+mn-lt"/>
                          <a:cs typeface="Myriad Pro"/>
                        </a:rPr>
                        <a:t>266</a:t>
                      </a:r>
                    </a:p>
                  </a:txBody>
                  <a:tcPr marL="0" marR="0" marT="33932" marB="0">
                    <a:lnB w="6350">
                      <a:solidFill>
                        <a:srgbClr val="FFFFFF"/>
                      </a:solidFill>
                      <a:prstDash val="solid"/>
                    </a:lnB>
                    <a:solidFill>
                      <a:srgbClr val="B3BFE3"/>
                    </a:solidFill>
                  </a:tcPr>
                </a:tc>
                <a:tc>
                  <a:txBody>
                    <a:bodyPr/>
                    <a:lstStyle/>
                    <a:p>
                      <a:pPr marL="40640" algn="ctr">
                        <a:lnSpc>
                          <a:spcPct val="100000"/>
                        </a:lnSpc>
                        <a:spcBef>
                          <a:spcPts val="285"/>
                        </a:spcBef>
                      </a:pPr>
                      <a:r>
                        <a:rPr sz="1300">
                          <a:latin typeface="+mn-lt"/>
                          <a:cs typeface="Myriad Pro"/>
                        </a:rPr>
                        <a:t>223</a:t>
                      </a:r>
                    </a:p>
                  </a:txBody>
                  <a:tcPr marL="0" marR="0" marT="33932" marB="0">
                    <a:lnB w="6350">
                      <a:solidFill>
                        <a:srgbClr val="FFFFFF"/>
                      </a:solidFill>
                      <a:prstDash val="solid"/>
                    </a:lnB>
                    <a:solidFill>
                      <a:srgbClr val="B3BFE3"/>
                    </a:solidFill>
                  </a:tcPr>
                </a:tc>
                <a:tc>
                  <a:txBody>
                    <a:bodyPr/>
                    <a:lstStyle/>
                    <a:p>
                      <a:pPr algn="ctr">
                        <a:lnSpc>
                          <a:spcPct val="100000"/>
                        </a:lnSpc>
                        <a:spcBef>
                          <a:spcPts val="285"/>
                        </a:spcBef>
                      </a:pPr>
                      <a:r>
                        <a:rPr sz="1300">
                          <a:latin typeface="+mn-lt"/>
                          <a:cs typeface="Myriad Pro"/>
                        </a:rPr>
                        <a:t>222</a:t>
                      </a:r>
                    </a:p>
                  </a:txBody>
                  <a:tcPr marL="0" marR="0" marT="33932" marB="0">
                    <a:lnB w="6350">
                      <a:solidFill>
                        <a:srgbClr val="FFFFFF"/>
                      </a:solidFill>
                      <a:prstDash val="solid"/>
                    </a:lnB>
                    <a:solidFill>
                      <a:srgbClr val="B3BFE3"/>
                    </a:solidFill>
                  </a:tcPr>
                </a:tc>
                <a:tc>
                  <a:txBody>
                    <a:bodyPr/>
                    <a:lstStyle/>
                    <a:p>
                      <a:pPr marR="24130" algn="ctr">
                        <a:lnSpc>
                          <a:spcPct val="100000"/>
                        </a:lnSpc>
                        <a:spcBef>
                          <a:spcPts val="285"/>
                        </a:spcBef>
                      </a:pPr>
                      <a:r>
                        <a:rPr sz="1300">
                          <a:latin typeface="+mn-lt"/>
                          <a:cs typeface="Myriad Pro"/>
                        </a:rPr>
                        <a:t>192</a:t>
                      </a:r>
                    </a:p>
                  </a:txBody>
                  <a:tcPr marL="0" marR="0" marT="33932" marB="0">
                    <a:lnB w="6350">
                      <a:solidFill>
                        <a:srgbClr val="FFFFFF"/>
                      </a:solidFill>
                      <a:prstDash val="solid"/>
                    </a:lnB>
                    <a:solidFill>
                      <a:srgbClr val="B3BFE3"/>
                    </a:solidFill>
                  </a:tcPr>
                </a:tc>
                <a:tc>
                  <a:txBody>
                    <a:bodyPr/>
                    <a:lstStyle/>
                    <a:p>
                      <a:pPr marL="31115" algn="ctr">
                        <a:lnSpc>
                          <a:spcPct val="100000"/>
                        </a:lnSpc>
                        <a:spcBef>
                          <a:spcPts val="285"/>
                        </a:spcBef>
                      </a:pPr>
                      <a:r>
                        <a:rPr sz="1300">
                          <a:latin typeface="+mn-lt"/>
                          <a:cs typeface="Myriad Pro"/>
                        </a:rPr>
                        <a:t>191</a:t>
                      </a:r>
                    </a:p>
                  </a:txBody>
                  <a:tcPr marL="0" marR="0" marT="33932" marB="0">
                    <a:lnB w="6350">
                      <a:solidFill>
                        <a:srgbClr val="FFFFFF"/>
                      </a:solidFill>
                      <a:prstDash val="solid"/>
                    </a:lnB>
                    <a:solidFill>
                      <a:srgbClr val="B3BFE3"/>
                    </a:solidFill>
                  </a:tcPr>
                </a:tc>
                <a:tc>
                  <a:txBody>
                    <a:bodyPr/>
                    <a:lstStyle/>
                    <a:p>
                      <a:pPr algn="ctr">
                        <a:lnSpc>
                          <a:spcPct val="100000"/>
                        </a:lnSpc>
                        <a:spcBef>
                          <a:spcPts val="285"/>
                        </a:spcBef>
                      </a:pPr>
                      <a:r>
                        <a:rPr sz="1300">
                          <a:latin typeface="+mn-lt"/>
                          <a:cs typeface="Myriad Pro"/>
                        </a:rPr>
                        <a:t>109</a:t>
                      </a:r>
                    </a:p>
                  </a:txBody>
                  <a:tcPr marL="0" marR="0" marT="33932" marB="0">
                    <a:lnB w="6350">
                      <a:solidFill>
                        <a:srgbClr val="FFFFFF"/>
                      </a:solidFill>
                      <a:prstDash val="solid"/>
                    </a:lnB>
                    <a:solidFill>
                      <a:srgbClr val="B3BFE3"/>
                    </a:solidFill>
                  </a:tcPr>
                </a:tc>
                <a:tc>
                  <a:txBody>
                    <a:bodyPr/>
                    <a:lstStyle/>
                    <a:p>
                      <a:pPr marR="6985" algn="ctr">
                        <a:lnSpc>
                          <a:spcPct val="100000"/>
                        </a:lnSpc>
                        <a:spcBef>
                          <a:spcPts val="285"/>
                        </a:spcBef>
                      </a:pPr>
                      <a:r>
                        <a:rPr sz="1300">
                          <a:latin typeface="+mn-lt"/>
                          <a:cs typeface="Myriad Pro"/>
                        </a:rPr>
                        <a:t>78</a:t>
                      </a:r>
                    </a:p>
                  </a:txBody>
                  <a:tcPr marL="0" marR="0" marT="33932" marB="0">
                    <a:lnB w="6350">
                      <a:solidFill>
                        <a:srgbClr val="FFFFFF"/>
                      </a:solidFill>
                      <a:prstDash val="solid"/>
                    </a:lnB>
                    <a:solidFill>
                      <a:srgbClr val="B3BFE3"/>
                    </a:solidFill>
                  </a:tcPr>
                </a:tc>
                <a:extLst>
                  <a:ext uri="{0D108BD9-81ED-4DB2-BD59-A6C34878D82A}">
                    <a16:rowId xmlns:a16="http://schemas.microsoft.com/office/drawing/2014/main" val="10001"/>
                  </a:ext>
                </a:extLst>
              </a:tr>
              <a:tr h="242292">
                <a:tc>
                  <a:txBody>
                    <a:bodyPr/>
                    <a:lstStyle/>
                    <a:p>
                      <a:pPr marL="9525">
                        <a:lnSpc>
                          <a:spcPct val="100000"/>
                        </a:lnSpc>
                        <a:spcBef>
                          <a:spcPts val="270"/>
                        </a:spcBef>
                      </a:pPr>
                      <a:r>
                        <a:rPr sz="1300">
                          <a:latin typeface="+mn-lt"/>
                          <a:cs typeface="Myriad Pro"/>
                        </a:rPr>
                        <a:t>#</a:t>
                      </a:r>
                      <a:r>
                        <a:rPr sz="1300" spc="-20">
                          <a:latin typeface="+mn-lt"/>
                          <a:cs typeface="Myriad Pro"/>
                        </a:rPr>
                        <a:t> </a:t>
                      </a:r>
                      <a:r>
                        <a:rPr sz="1300">
                          <a:latin typeface="+mn-lt"/>
                          <a:cs typeface="Myriad Pro"/>
                        </a:rPr>
                        <a:t>Subjects</a:t>
                      </a:r>
                      <a:r>
                        <a:rPr sz="1300" spc="-20">
                          <a:latin typeface="+mn-lt"/>
                          <a:cs typeface="Myriad Pro"/>
                        </a:rPr>
                        <a:t> </a:t>
                      </a:r>
                      <a:r>
                        <a:rPr sz="1300">
                          <a:latin typeface="+mn-lt"/>
                          <a:cs typeface="Myriad Pro"/>
                        </a:rPr>
                        <a:t>with</a:t>
                      </a:r>
                      <a:r>
                        <a:rPr sz="1300" spc="-20">
                          <a:latin typeface="+mn-lt"/>
                          <a:cs typeface="Myriad Pro"/>
                        </a:rPr>
                        <a:t> </a:t>
                      </a:r>
                      <a:r>
                        <a:rPr sz="1300" spc="-5">
                          <a:latin typeface="+mn-lt"/>
                          <a:cs typeface="Myriad Pro"/>
                        </a:rPr>
                        <a:t>Events:</a:t>
                      </a:r>
                      <a:endParaRPr sz="1300">
                        <a:latin typeface="+mn-lt"/>
                        <a:cs typeface="Myriad Pro"/>
                      </a:endParaRPr>
                    </a:p>
                  </a:txBody>
                  <a:tcPr marL="0" marR="0" marT="32147" marB="0">
                    <a:lnT w="6350">
                      <a:solidFill>
                        <a:srgbClr val="FFFFFF"/>
                      </a:solidFill>
                      <a:prstDash val="solid"/>
                    </a:lnT>
                    <a:lnB w="6350">
                      <a:solidFill>
                        <a:srgbClr val="FFFFFF"/>
                      </a:solidFill>
                      <a:prstDash val="solid"/>
                    </a:lnB>
                    <a:solidFill>
                      <a:srgbClr val="B3BFE3"/>
                    </a:solidFill>
                  </a:tcPr>
                </a:tc>
                <a:tc>
                  <a:txBody>
                    <a:bodyPr/>
                    <a:lstStyle/>
                    <a:p>
                      <a:pPr marL="91440" algn="ctr">
                        <a:lnSpc>
                          <a:spcPct val="100000"/>
                        </a:lnSpc>
                        <a:spcBef>
                          <a:spcPts val="270"/>
                        </a:spcBef>
                      </a:pPr>
                      <a:r>
                        <a:rPr sz="1300">
                          <a:latin typeface="+mn-lt"/>
                          <a:cs typeface="Myriad Pro"/>
                        </a:rPr>
                        <a:t>0</a:t>
                      </a:r>
                    </a:p>
                  </a:txBody>
                  <a:tcPr marL="0" marR="0" marT="32147" marB="0">
                    <a:lnT w="6350">
                      <a:solidFill>
                        <a:srgbClr val="FFFFFF"/>
                      </a:solidFill>
                      <a:prstDash val="solid"/>
                    </a:lnT>
                    <a:lnB w="6350">
                      <a:solidFill>
                        <a:srgbClr val="FFFFFF"/>
                      </a:solidFill>
                      <a:prstDash val="solid"/>
                    </a:lnB>
                    <a:solidFill>
                      <a:srgbClr val="B3BFE3"/>
                    </a:solidFill>
                  </a:tcPr>
                </a:tc>
                <a:tc>
                  <a:txBody>
                    <a:bodyPr/>
                    <a:lstStyle/>
                    <a:p>
                      <a:pPr marL="10795" algn="ctr">
                        <a:lnSpc>
                          <a:spcPct val="100000"/>
                        </a:lnSpc>
                        <a:spcBef>
                          <a:spcPts val="270"/>
                        </a:spcBef>
                      </a:pPr>
                      <a:r>
                        <a:rPr sz="1300">
                          <a:latin typeface="+mn-lt"/>
                          <a:cs typeface="Myriad Pro"/>
                        </a:rPr>
                        <a:t>1</a:t>
                      </a:r>
                    </a:p>
                  </a:txBody>
                  <a:tcPr marL="0" marR="0" marT="32147" marB="0">
                    <a:lnT w="6350">
                      <a:solidFill>
                        <a:srgbClr val="FFFFFF"/>
                      </a:solidFill>
                      <a:prstDash val="solid"/>
                    </a:lnT>
                    <a:lnB w="6350">
                      <a:solidFill>
                        <a:srgbClr val="FFFFFF"/>
                      </a:solidFill>
                      <a:prstDash val="solid"/>
                    </a:lnB>
                    <a:solidFill>
                      <a:srgbClr val="B3BFE3"/>
                    </a:solidFill>
                  </a:tcPr>
                </a:tc>
                <a:tc>
                  <a:txBody>
                    <a:bodyPr/>
                    <a:lstStyle/>
                    <a:p>
                      <a:pPr marL="40640" algn="ctr">
                        <a:lnSpc>
                          <a:spcPct val="100000"/>
                        </a:lnSpc>
                        <a:spcBef>
                          <a:spcPts val="270"/>
                        </a:spcBef>
                      </a:pPr>
                      <a:r>
                        <a:rPr sz="1300">
                          <a:latin typeface="+mn-lt"/>
                          <a:cs typeface="Myriad Pro"/>
                        </a:rPr>
                        <a:t>27</a:t>
                      </a:r>
                    </a:p>
                  </a:txBody>
                  <a:tcPr marL="0" marR="0" marT="32147" marB="0">
                    <a:lnT w="6350">
                      <a:solidFill>
                        <a:srgbClr val="FFFFFF"/>
                      </a:solidFill>
                      <a:prstDash val="solid"/>
                    </a:lnT>
                    <a:lnB w="6350">
                      <a:solidFill>
                        <a:srgbClr val="FFFFFF"/>
                      </a:solidFill>
                      <a:prstDash val="solid"/>
                    </a:lnB>
                    <a:solidFill>
                      <a:srgbClr val="B3BFE3"/>
                    </a:solidFill>
                  </a:tcPr>
                </a:tc>
                <a:tc>
                  <a:txBody>
                    <a:bodyPr/>
                    <a:lstStyle/>
                    <a:p>
                      <a:pPr algn="ctr">
                        <a:lnSpc>
                          <a:spcPct val="100000"/>
                        </a:lnSpc>
                        <a:spcBef>
                          <a:spcPts val="270"/>
                        </a:spcBef>
                      </a:pPr>
                      <a:r>
                        <a:rPr sz="1300">
                          <a:latin typeface="+mn-lt"/>
                          <a:cs typeface="Myriad Pro"/>
                        </a:rPr>
                        <a:t>1</a:t>
                      </a:r>
                    </a:p>
                  </a:txBody>
                  <a:tcPr marL="0" marR="0" marT="32147" marB="0">
                    <a:lnT w="6350">
                      <a:solidFill>
                        <a:srgbClr val="FFFFFF"/>
                      </a:solidFill>
                      <a:prstDash val="solid"/>
                    </a:lnT>
                    <a:lnB w="6350">
                      <a:solidFill>
                        <a:srgbClr val="FFFFFF"/>
                      </a:solidFill>
                      <a:prstDash val="solid"/>
                    </a:lnB>
                    <a:solidFill>
                      <a:srgbClr val="B3BFE3"/>
                    </a:solidFill>
                  </a:tcPr>
                </a:tc>
                <a:tc>
                  <a:txBody>
                    <a:bodyPr/>
                    <a:lstStyle/>
                    <a:p>
                      <a:pPr marR="23495" algn="ctr">
                        <a:lnSpc>
                          <a:spcPct val="100000"/>
                        </a:lnSpc>
                        <a:spcBef>
                          <a:spcPts val="270"/>
                        </a:spcBef>
                      </a:pPr>
                      <a:r>
                        <a:rPr lang="en-US" sz="1300">
                          <a:latin typeface="+mn-lt"/>
                          <a:cs typeface="Myriad Pro"/>
                        </a:rPr>
                        <a:t>11</a:t>
                      </a:r>
                      <a:endParaRPr sz="1300">
                        <a:latin typeface="+mn-lt"/>
                        <a:cs typeface="Myriad Pro"/>
                      </a:endParaRPr>
                    </a:p>
                  </a:txBody>
                  <a:tcPr marL="0" marR="0" marT="32147" marB="0">
                    <a:lnT w="6350">
                      <a:solidFill>
                        <a:srgbClr val="FFFFFF"/>
                      </a:solidFill>
                      <a:prstDash val="solid"/>
                    </a:lnT>
                    <a:lnB w="6350">
                      <a:solidFill>
                        <a:srgbClr val="FFFFFF"/>
                      </a:solidFill>
                      <a:prstDash val="solid"/>
                    </a:lnB>
                    <a:solidFill>
                      <a:srgbClr val="B3BFE3"/>
                    </a:solidFill>
                  </a:tcPr>
                </a:tc>
                <a:tc>
                  <a:txBody>
                    <a:bodyPr/>
                    <a:lstStyle/>
                    <a:p>
                      <a:pPr marL="31115" algn="ctr">
                        <a:lnSpc>
                          <a:spcPct val="100000"/>
                        </a:lnSpc>
                        <a:spcBef>
                          <a:spcPts val="270"/>
                        </a:spcBef>
                      </a:pPr>
                      <a:r>
                        <a:rPr sz="1300">
                          <a:latin typeface="+mn-lt"/>
                          <a:cs typeface="Myriad Pro"/>
                        </a:rPr>
                        <a:t>0</a:t>
                      </a:r>
                    </a:p>
                  </a:txBody>
                  <a:tcPr marL="0" marR="0" marT="32147" marB="0">
                    <a:lnT w="6350">
                      <a:solidFill>
                        <a:srgbClr val="FFFFFF"/>
                      </a:solidFill>
                      <a:prstDash val="solid"/>
                    </a:lnT>
                    <a:lnB w="6350">
                      <a:solidFill>
                        <a:srgbClr val="FFFFFF"/>
                      </a:solidFill>
                      <a:prstDash val="solid"/>
                    </a:lnB>
                    <a:solidFill>
                      <a:srgbClr val="B3BFE3"/>
                    </a:solidFill>
                  </a:tcPr>
                </a:tc>
                <a:tc>
                  <a:txBody>
                    <a:bodyPr/>
                    <a:lstStyle/>
                    <a:p>
                      <a:pPr algn="ctr">
                        <a:lnSpc>
                          <a:spcPct val="100000"/>
                        </a:lnSpc>
                        <a:spcBef>
                          <a:spcPts val="270"/>
                        </a:spcBef>
                      </a:pPr>
                      <a:r>
                        <a:rPr sz="1300">
                          <a:latin typeface="+mn-lt"/>
                          <a:cs typeface="Myriad Pro"/>
                        </a:rPr>
                        <a:t>7</a:t>
                      </a:r>
                    </a:p>
                  </a:txBody>
                  <a:tcPr marL="0" marR="0" marT="32147" marB="0">
                    <a:lnT w="6350">
                      <a:solidFill>
                        <a:srgbClr val="FFFFFF"/>
                      </a:solidFill>
                      <a:prstDash val="solid"/>
                    </a:lnT>
                    <a:lnB w="6350">
                      <a:solidFill>
                        <a:srgbClr val="FFFFFF"/>
                      </a:solidFill>
                      <a:prstDash val="solid"/>
                    </a:lnB>
                    <a:solidFill>
                      <a:srgbClr val="B3BFE3"/>
                    </a:solidFill>
                  </a:tcPr>
                </a:tc>
                <a:tc>
                  <a:txBody>
                    <a:bodyPr/>
                    <a:lstStyle/>
                    <a:p>
                      <a:pPr marR="6985" algn="ctr">
                        <a:lnSpc>
                          <a:spcPct val="100000"/>
                        </a:lnSpc>
                        <a:spcBef>
                          <a:spcPts val="270"/>
                        </a:spcBef>
                      </a:pPr>
                      <a:r>
                        <a:rPr sz="1300">
                          <a:latin typeface="+mn-lt"/>
                          <a:cs typeface="Myriad Pro"/>
                        </a:rPr>
                        <a:t>0</a:t>
                      </a:r>
                    </a:p>
                  </a:txBody>
                  <a:tcPr marL="0" marR="0" marT="32147" marB="0">
                    <a:lnT w="6350">
                      <a:solidFill>
                        <a:srgbClr val="FFFFFF"/>
                      </a:solidFill>
                      <a:prstDash val="solid"/>
                    </a:lnT>
                    <a:lnB w="6350">
                      <a:solidFill>
                        <a:srgbClr val="FFFFFF"/>
                      </a:solidFill>
                      <a:prstDash val="solid"/>
                    </a:lnB>
                    <a:solidFill>
                      <a:srgbClr val="B3BFE3"/>
                    </a:solidFill>
                  </a:tcPr>
                </a:tc>
                <a:extLst>
                  <a:ext uri="{0D108BD9-81ED-4DB2-BD59-A6C34878D82A}">
                    <a16:rowId xmlns:a16="http://schemas.microsoft.com/office/drawing/2014/main" val="10002"/>
                  </a:ext>
                </a:extLst>
              </a:tr>
              <a:tr h="225623">
                <a:tc>
                  <a:txBody>
                    <a:bodyPr/>
                    <a:lstStyle/>
                    <a:p>
                      <a:pPr marL="8890">
                        <a:lnSpc>
                          <a:spcPct val="100000"/>
                        </a:lnSpc>
                        <a:spcBef>
                          <a:spcPts val="229"/>
                        </a:spcBef>
                      </a:pPr>
                      <a:r>
                        <a:rPr sz="1300">
                          <a:latin typeface="+mn-lt"/>
                          <a:cs typeface="Myriad Pro"/>
                        </a:rPr>
                        <a:t>#</a:t>
                      </a:r>
                      <a:r>
                        <a:rPr sz="1300" spc="-35">
                          <a:latin typeface="+mn-lt"/>
                          <a:cs typeface="Myriad Pro"/>
                        </a:rPr>
                        <a:t> </a:t>
                      </a:r>
                      <a:r>
                        <a:rPr sz="1300" spc="-5">
                          <a:latin typeface="+mn-lt"/>
                          <a:cs typeface="Myriad Pro"/>
                        </a:rPr>
                        <a:t>Censored:</a:t>
                      </a:r>
                      <a:endParaRPr sz="1300">
                        <a:latin typeface="+mn-lt"/>
                        <a:cs typeface="Myriad Pro"/>
                      </a:endParaRPr>
                    </a:p>
                  </a:txBody>
                  <a:tcPr marL="0" marR="0" marT="27384" marB="0">
                    <a:lnT w="6350">
                      <a:solidFill>
                        <a:srgbClr val="FFFFFF"/>
                      </a:solidFill>
                      <a:prstDash val="solid"/>
                    </a:lnT>
                    <a:lnB w="6350">
                      <a:solidFill>
                        <a:srgbClr val="FFFFFF"/>
                      </a:solidFill>
                      <a:prstDash val="solid"/>
                    </a:lnB>
                    <a:solidFill>
                      <a:srgbClr val="B3BFE3"/>
                    </a:solidFill>
                  </a:tcPr>
                </a:tc>
                <a:tc>
                  <a:txBody>
                    <a:bodyPr/>
                    <a:lstStyle/>
                    <a:p>
                      <a:pPr marL="90805" algn="ctr">
                        <a:lnSpc>
                          <a:spcPct val="100000"/>
                        </a:lnSpc>
                        <a:spcBef>
                          <a:spcPts val="229"/>
                        </a:spcBef>
                      </a:pPr>
                      <a:r>
                        <a:rPr sz="1300">
                          <a:latin typeface="+mn-lt"/>
                          <a:cs typeface="Myriad Pro"/>
                        </a:rPr>
                        <a:t>0</a:t>
                      </a:r>
                    </a:p>
                  </a:txBody>
                  <a:tcPr marL="0" marR="0" marT="27384" marB="0">
                    <a:lnT w="6350">
                      <a:solidFill>
                        <a:srgbClr val="FFFFFF"/>
                      </a:solidFill>
                      <a:prstDash val="solid"/>
                    </a:lnT>
                    <a:lnB w="6350">
                      <a:solidFill>
                        <a:srgbClr val="FFFFFF"/>
                      </a:solidFill>
                      <a:prstDash val="solid"/>
                    </a:lnB>
                    <a:solidFill>
                      <a:srgbClr val="B3BFE3"/>
                    </a:solidFill>
                  </a:tcPr>
                </a:tc>
                <a:tc>
                  <a:txBody>
                    <a:bodyPr/>
                    <a:lstStyle/>
                    <a:p>
                      <a:pPr marL="10160" algn="ctr">
                        <a:lnSpc>
                          <a:spcPct val="100000"/>
                        </a:lnSpc>
                        <a:spcBef>
                          <a:spcPts val="229"/>
                        </a:spcBef>
                      </a:pPr>
                      <a:r>
                        <a:rPr sz="1300">
                          <a:latin typeface="+mn-lt"/>
                          <a:cs typeface="Myriad Pro"/>
                        </a:rPr>
                        <a:t>4</a:t>
                      </a:r>
                    </a:p>
                  </a:txBody>
                  <a:tcPr marL="0" marR="0" marT="27384" marB="0">
                    <a:lnT w="6350">
                      <a:solidFill>
                        <a:srgbClr val="FFFFFF"/>
                      </a:solidFill>
                      <a:prstDash val="solid"/>
                    </a:lnT>
                    <a:lnB w="6350">
                      <a:solidFill>
                        <a:srgbClr val="FFFFFF"/>
                      </a:solidFill>
                      <a:prstDash val="solid"/>
                    </a:lnB>
                    <a:solidFill>
                      <a:srgbClr val="B3BFE3"/>
                    </a:solidFill>
                  </a:tcPr>
                </a:tc>
                <a:tc>
                  <a:txBody>
                    <a:bodyPr/>
                    <a:lstStyle/>
                    <a:p>
                      <a:pPr marL="40640" algn="ctr">
                        <a:lnSpc>
                          <a:spcPct val="100000"/>
                        </a:lnSpc>
                        <a:spcBef>
                          <a:spcPts val="229"/>
                        </a:spcBef>
                      </a:pPr>
                      <a:r>
                        <a:rPr sz="1300">
                          <a:latin typeface="+mn-lt"/>
                          <a:cs typeface="Myriad Pro"/>
                        </a:rPr>
                        <a:t>16</a:t>
                      </a:r>
                    </a:p>
                  </a:txBody>
                  <a:tcPr marL="0" marR="0" marT="27384" marB="0">
                    <a:lnT w="6350">
                      <a:solidFill>
                        <a:srgbClr val="FFFFFF"/>
                      </a:solidFill>
                      <a:prstDash val="solid"/>
                    </a:lnT>
                    <a:lnB w="6350">
                      <a:solidFill>
                        <a:srgbClr val="FFFFFF"/>
                      </a:solidFill>
                      <a:prstDash val="solid"/>
                    </a:lnB>
                    <a:solidFill>
                      <a:srgbClr val="B3BFE3"/>
                    </a:solidFill>
                  </a:tcPr>
                </a:tc>
                <a:tc>
                  <a:txBody>
                    <a:bodyPr/>
                    <a:lstStyle/>
                    <a:p>
                      <a:pPr algn="ctr">
                        <a:lnSpc>
                          <a:spcPct val="100000"/>
                        </a:lnSpc>
                        <a:spcBef>
                          <a:spcPts val="229"/>
                        </a:spcBef>
                      </a:pPr>
                      <a:r>
                        <a:rPr sz="1300">
                          <a:latin typeface="+mn-lt"/>
                          <a:cs typeface="Myriad Pro"/>
                        </a:rPr>
                        <a:t>0</a:t>
                      </a:r>
                    </a:p>
                  </a:txBody>
                  <a:tcPr marL="0" marR="0" marT="27384" marB="0">
                    <a:lnT w="6350">
                      <a:solidFill>
                        <a:srgbClr val="FFFFFF"/>
                      </a:solidFill>
                      <a:prstDash val="solid"/>
                    </a:lnT>
                    <a:lnB w="6350">
                      <a:solidFill>
                        <a:srgbClr val="FFFFFF"/>
                      </a:solidFill>
                      <a:prstDash val="solid"/>
                    </a:lnB>
                    <a:solidFill>
                      <a:srgbClr val="B3BFE3"/>
                    </a:solidFill>
                  </a:tcPr>
                </a:tc>
                <a:tc>
                  <a:txBody>
                    <a:bodyPr/>
                    <a:lstStyle/>
                    <a:p>
                      <a:pPr marR="24130" algn="ctr">
                        <a:lnSpc>
                          <a:spcPct val="100000"/>
                        </a:lnSpc>
                        <a:spcBef>
                          <a:spcPts val="229"/>
                        </a:spcBef>
                      </a:pPr>
                      <a:r>
                        <a:rPr sz="1300">
                          <a:latin typeface="+mn-lt"/>
                          <a:cs typeface="Myriad Pro"/>
                        </a:rPr>
                        <a:t>19</a:t>
                      </a:r>
                    </a:p>
                  </a:txBody>
                  <a:tcPr marL="0" marR="0" marT="27384" marB="0">
                    <a:lnT w="6350">
                      <a:solidFill>
                        <a:srgbClr val="FFFFFF"/>
                      </a:solidFill>
                      <a:prstDash val="solid"/>
                    </a:lnT>
                    <a:lnB w="6350">
                      <a:solidFill>
                        <a:srgbClr val="FFFFFF"/>
                      </a:solidFill>
                      <a:prstDash val="solid"/>
                    </a:lnB>
                    <a:solidFill>
                      <a:srgbClr val="B3BFE3"/>
                    </a:solidFill>
                  </a:tcPr>
                </a:tc>
                <a:tc>
                  <a:txBody>
                    <a:bodyPr/>
                    <a:lstStyle/>
                    <a:p>
                      <a:pPr marL="31115" algn="ctr">
                        <a:lnSpc>
                          <a:spcPct val="100000"/>
                        </a:lnSpc>
                        <a:spcBef>
                          <a:spcPts val="229"/>
                        </a:spcBef>
                      </a:pPr>
                      <a:r>
                        <a:rPr sz="1300">
                          <a:latin typeface="+mn-lt"/>
                          <a:cs typeface="Myriad Pro"/>
                        </a:rPr>
                        <a:t>1</a:t>
                      </a:r>
                    </a:p>
                  </a:txBody>
                  <a:tcPr marL="0" marR="0" marT="27384" marB="0">
                    <a:lnT w="6350">
                      <a:solidFill>
                        <a:srgbClr val="FFFFFF"/>
                      </a:solidFill>
                      <a:prstDash val="solid"/>
                    </a:lnT>
                    <a:lnB w="6350">
                      <a:solidFill>
                        <a:srgbClr val="FFFFFF"/>
                      </a:solidFill>
                      <a:prstDash val="solid"/>
                    </a:lnB>
                    <a:solidFill>
                      <a:srgbClr val="B3BFE3"/>
                    </a:solidFill>
                  </a:tcPr>
                </a:tc>
                <a:tc>
                  <a:txBody>
                    <a:bodyPr/>
                    <a:lstStyle/>
                    <a:p>
                      <a:pPr algn="ctr">
                        <a:lnSpc>
                          <a:spcPct val="100000"/>
                        </a:lnSpc>
                        <a:spcBef>
                          <a:spcPts val="229"/>
                        </a:spcBef>
                      </a:pPr>
                      <a:r>
                        <a:rPr sz="1300">
                          <a:latin typeface="+mn-lt"/>
                          <a:cs typeface="Myriad Pro"/>
                        </a:rPr>
                        <a:t>75</a:t>
                      </a:r>
                    </a:p>
                  </a:txBody>
                  <a:tcPr marL="0" marR="0" marT="27384" marB="0">
                    <a:lnT w="6350">
                      <a:solidFill>
                        <a:srgbClr val="FFFFFF"/>
                      </a:solidFill>
                      <a:prstDash val="solid"/>
                    </a:lnT>
                    <a:lnB w="6350">
                      <a:solidFill>
                        <a:srgbClr val="FFFFFF"/>
                      </a:solidFill>
                      <a:prstDash val="solid"/>
                    </a:lnB>
                    <a:solidFill>
                      <a:srgbClr val="B3BFE3"/>
                    </a:solidFill>
                  </a:tcPr>
                </a:tc>
                <a:tc>
                  <a:txBody>
                    <a:bodyPr/>
                    <a:lstStyle/>
                    <a:p>
                      <a:pPr marR="7620" algn="ctr">
                        <a:lnSpc>
                          <a:spcPct val="100000"/>
                        </a:lnSpc>
                        <a:spcBef>
                          <a:spcPts val="229"/>
                        </a:spcBef>
                      </a:pPr>
                      <a:r>
                        <a:rPr sz="1300">
                          <a:latin typeface="+mn-lt"/>
                          <a:cs typeface="Myriad Pro"/>
                        </a:rPr>
                        <a:t>31</a:t>
                      </a:r>
                    </a:p>
                  </a:txBody>
                  <a:tcPr marL="0" marR="0" marT="27384" marB="0">
                    <a:lnT w="6350">
                      <a:solidFill>
                        <a:srgbClr val="FFFFFF"/>
                      </a:solidFill>
                      <a:prstDash val="solid"/>
                    </a:lnT>
                    <a:lnB w="6350">
                      <a:solidFill>
                        <a:srgbClr val="FFFFFF"/>
                      </a:solidFill>
                      <a:prstDash val="solid"/>
                    </a:lnB>
                    <a:solidFill>
                      <a:srgbClr val="B3BFE3"/>
                    </a:solidFill>
                  </a:tcPr>
                </a:tc>
                <a:extLst>
                  <a:ext uri="{0D108BD9-81ED-4DB2-BD59-A6C34878D82A}">
                    <a16:rowId xmlns:a16="http://schemas.microsoft.com/office/drawing/2014/main" val="10003"/>
                  </a:ext>
                </a:extLst>
              </a:tr>
              <a:tr h="239910">
                <a:tc>
                  <a:txBody>
                    <a:bodyPr/>
                    <a:lstStyle/>
                    <a:p>
                      <a:pPr marL="8890">
                        <a:lnSpc>
                          <a:spcPct val="100000"/>
                        </a:lnSpc>
                        <a:spcBef>
                          <a:spcPts val="335"/>
                        </a:spcBef>
                      </a:pPr>
                      <a:r>
                        <a:rPr sz="1300" spc="-10">
                          <a:latin typeface="+mn-lt"/>
                          <a:cs typeface="Myriad Pro"/>
                        </a:rPr>
                        <a:t>Event-free</a:t>
                      </a:r>
                      <a:r>
                        <a:rPr sz="1300" spc="-5">
                          <a:latin typeface="+mn-lt"/>
                          <a:cs typeface="Myriad Pro"/>
                        </a:rPr>
                        <a:t> </a:t>
                      </a:r>
                      <a:r>
                        <a:rPr sz="1300">
                          <a:latin typeface="+mn-lt"/>
                          <a:cs typeface="Myriad Pro"/>
                        </a:rPr>
                        <a:t>%</a:t>
                      </a:r>
                      <a:r>
                        <a:rPr sz="1300" spc="-5">
                          <a:latin typeface="+mn-lt"/>
                          <a:cs typeface="Myriad Pro"/>
                        </a:rPr>
                        <a:t> cummulative:</a:t>
                      </a:r>
                      <a:endParaRPr sz="1300">
                        <a:latin typeface="+mn-lt"/>
                        <a:cs typeface="Myriad Pro"/>
                      </a:endParaRPr>
                    </a:p>
                  </a:txBody>
                  <a:tcPr marL="0" marR="0" marT="39886" marB="0">
                    <a:lnT w="6350">
                      <a:solidFill>
                        <a:srgbClr val="FFFFFF"/>
                      </a:solidFill>
                      <a:prstDash val="solid"/>
                    </a:lnT>
                    <a:lnB w="6350">
                      <a:solidFill>
                        <a:srgbClr val="FFFFFF"/>
                      </a:solidFill>
                      <a:prstDash val="solid"/>
                    </a:lnB>
                    <a:solidFill>
                      <a:srgbClr val="B3BFE3"/>
                    </a:solidFill>
                  </a:tcPr>
                </a:tc>
                <a:tc>
                  <a:txBody>
                    <a:bodyPr/>
                    <a:lstStyle/>
                    <a:p>
                      <a:pPr marL="90805" algn="ctr">
                        <a:lnSpc>
                          <a:spcPct val="100000"/>
                        </a:lnSpc>
                        <a:spcBef>
                          <a:spcPts val="335"/>
                        </a:spcBef>
                      </a:pPr>
                      <a:r>
                        <a:rPr sz="1300">
                          <a:latin typeface="+mn-lt"/>
                          <a:cs typeface="Myriad Pro"/>
                        </a:rPr>
                        <a:t>100%</a:t>
                      </a:r>
                    </a:p>
                  </a:txBody>
                  <a:tcPr marL="0" marR="0" marT="39886" marB="0">
                    <a:lnT w="6350">
                      <a:solidFill>
                        <a:srgbClr val="FFFFFF"/>
                      </a:solidFill>
                      <a:prstDash val="solid"/>
                    </a:lnT>
                    <a:lnB w="6350">
                      <a:solidFill>
                        <a:srgbClr val="FFFFFF"/>
                      </a:solidFill>
                      <a:prstDash val="solid"/>
                    </a:lnB>
                    <a:solidFill>
                      <a:srgbClr val="B3BFE3"/>
                    </a:solidFill>
                  </a:tcPr>
                </a:tc>
                <a:tc>
                  <a:txBody>
                    <a:bodyPr/>
                    <a:lstStyle/>
                    <a:p>
                      <a:pPr marL="267970">
                        <a:lnSpc>
                          <a:spcPct val="100000"/>
                        </a:lnSpc>
                        <a:spcBef>
                          <a:spcPts val="335"/>
                        </a:spcBef>
                      </a:pPr>
                      <a:r>
                        <a:rPr sz="1300">
                          <a:latin typeface="+mn-lt"/>
                          <a:cs typeface="Myriad Pro"/>
                        </a:rPr>
                        <a:t>99.6%</a:t>
                      </a:r>
                    </a:p>
                  </a:txBody>
                  <a:tcPr marL="0" marR="0" marT="39886" marB="0">
                    <a:lnT w="6350">
                      <a:solidFill>
                        <a:srgbClr val="FFFFFF"/>
                      </a:solidFill>
                      <a:prstDash val="solid"/>
                    </a:lnT>
                    <a:lnB w="6350">
                      <a:solidFill>
                        <a:srgbClr val="FFFFFF"/>
                      </a:solidFill>
                      <a:prstDash val="solid"/>
                    </a:lnB>
                    <a:solidFill>
                      <a:srgbClr val="B3BFE3"/>
                    </a:solidFill>
                  </a:tcPr>
                </a:tc>
                <a:tc>
                  <a:txBody>
                    <a:bodyPr/>
                    <a:lstStyle/>
                    <a:p>
                      <a:pPr marL="40640" algn="ctr">
                        <a:lnSpc>
                          <a:spcPct val="100000"/>
                        </a:lnSpc>
                        <a:spcBef>
                          <a:spcPts val="335"/>
                        </a:spcBef>
                      </a:pPr>
                      <a:r>
                        <a:rPr sz="1300">
                          <a:latin typeface="+mn-lt"/>
                          <a:cs typeface="Myriad Pro"/>
                        </a:rPr>
                        <a:t>89.1%</a:t>
                      </a:r>
                    </a:p>
                  </a:txBody>
                  <a:tcPr marL="0" marR="0" marT="39886" marB="0">
                    <a:lnT w="6350">
                      <a:solidFill>
                        <a:srgbClr val="FFFFFF"/>
                      </a:solidFill>
                      <a:prstDash val="solid"/>
                    </a:lnT>
                    <a:lnB w="6350">
                      <a:solidFill>
                        <a:srgbClr val="FFFFFF"/>
                      </a:solidFill>
                      <a:prstDash val="solid"/>
                    </a:lnB>
                    <a:solidFill>
                      <a:srgbClr val="B3BFE3"/>
                    </a:solidFill>
                  </a:tcPr>
                </a:tc>
                <a:tc>
                  <a:txBody>
                    <a:bodyPr/>
                    <a:lstStyle/>
                    <a:p>
                      <a:pPr algn="ctr">
                        <a:lnSpc>
                          <a:spcPct val="100000"/>
                        </a:lnSpc>
                        <a:spcBef>
                          <a:spcPts val="335"/>
                        </a:spcBef>
                      </a:pPr>
                      <a:r>
                        <a:rPr sz="1300">
                          <a:latin typeface="+mn-lt"/>
                          <a:cs typeface="Myriad Pro"/>
                        </a:rPr>
                        <a:t>88.7%</a:t>
                      </a:r>
                    </a:p>
                  </a:txBody>
                  <a:tcPr marL="0" marR="0" marT="39886" marB="0">
                    <a:lnT w="6350">
                      <a:solidFill>
                        <a:srgbClr val="FFFFFF"/>
                      </a:solidFill>
                      <a:prstDash val="solid"/>
                    </a:lnT>
                    <a:lnB w="6350">
                      <a:solidFill>
                        <a:srgbClr val="FFFFFF"/>
                      </a:solidFill>
                      <a:prstDash val="solid"/>
                    </a:lnB>
                    <a:solidFill>
                      <a:srgbClr val="B3BFE3"/>
                    </a:solidFill>
                  </a:tcPr>
                </a:tc>
                <a:tc>
                  <a:txBody>
                    <a:bodyPr/>
                    <a:lstStyle/>
                    <a:p>
                      <a:pPr marR="24130" algn="ctr">
                        <a:lnSpc>
                          <a:spcPct val="100000"/>
                        </a:lnSpc>
                        <a:spcBef>
                          <a:spcPts val="335"/>
                        </a:spcBef>
                      </a:pPr>
                      <a:r>
                        <a:rPr sz="1300">
                          <a:latin typeface="+mn-lt"/>
                          <a:cs typeface="Myriad Pro"/>
                        </a:rPr>
                        <a:t>84.2%</a:t>
                      </a:r>
                    </a:p>
                  </a:txBody>
                  <a:tcPr marL="0" marR="0" marT="39886" marB="0">
                    <a:lnT w="6350">
                      <a:solidFill>
                        <a:srgbClr val="FFFFFF"/>
                      </a:solidFill>
                      <a:prstDash val="solid"/>
                    </a:lnT>
                    <a:lnB w="6350">
                      <a:solidFill>
                        <a:srgbClr val="FFFFFF"/>
                      </a:solidFill>
                      <a:prstDash val="solid"/>
                    </a:lnB>
                    <a:solidFill>
                      <a:srgbClr val="B3BFE3"/>
                    </a:solidFill>
                  </a:tcPr>
                </a:tc>
                <a:tc>
                  <a:txBody>
                    <a:bodyPr/>
                    <a:lstStyle/>
                    <a:p>
                      <a:pPr marL="31115" algn="ctr">
                        <a:lnSpc>
                          <a:spcPct val="100000"/>
                        </a:lnSpc>
                        <a:spcBef>
                          <a:spcPts val="335"/>
                        </a:spcBef>
                      </a:pPr>
                      <a:r>
                        <a:rPr sz="1300">
                          <a:latin typeface="+mn-lt"/>
                          <a:cs typeface="Myriad Pro"/>
                        </a:rPr>
                        <a:t>84.2%</a:t>
                      </a:r>
                    </a:p>
                  </a:txBody>
                  <a:tcPr marL="0" marR="0" marT="39886" marB="0">
                    <a:lnT w="6350">
                      <a:solidFill>
                        <a:srgbClr val="FFFFFF"/>
                      </a:solidFill>
                      <a:prstDash val="solid"/>
                    </a:lnT>
                    <a:lnB w="6350">
                      <a:solidFill>
                        <a:srgbClr val="FFFFFF"/>
                      </a:solidFill>
                      <a:prstDash val="solid"/>
                    </a:lnB>
                    <a:solidFill>
                      <a:srgbClr val="B3BFE3"/>
                    </a:solidFill>
                  </a:tcPr>
                </a:tc>
                <a:tc>
                  <a:txBody>
                    <a:bodyPr/>
                    <a:lstStyle/>
                    <a:p>
                      <a:pPr algn="ctr">
                        <a:lnSpc>
                          <a:spcPct val="100000"/>
                        </a:lnSpc>
                        <a:spcBef>
                          <a:spcPts val="335"/>
                        </a:spcBef>
                      </a:pPr>
                      <a:r>
                        <a:rPr sz="1300">
                          <a:latin typeface="+mn-lt"/>
                          <a:cs typeface="Myriad Pro"/>
                        </a:rPr>
                        <a:t>81.0%</a:t>
                      </a:r>
                    </a:p>
                  </a:txBody>
                  <a:tcPr marL="0" marR="0" marT="39886" marB="0">
                    <a:lnT w="6350">
                      <a:solidFill>
                        <a:srgbClr val="FFFFFF"/>
                      </a:solidFill>
                      <a:prstDash val="solid"/>
                    </a:lnT>
                    <a:lnB w="6350">
                      <a:solidFill>
                        <a:srgbClr val="FFFFFF"/>
                      </a:solidFill>
                      <a:prstDash val="solid"/>
                    </a:lnB>
                    <a:solidFill>
                      <a:srgbClr val="B3BFE3"/>
                    </a:solidFill>
                  </a:tcPr>
                </a:tc>
                <a:tc>
                  <a:txBody>
                    <a:bodyPr/>
                    <a:lstStyle/>
                    <a:p>
                      <a:pPr marR="7620" algn="ctr">
                        <a:lnSpc>
                          <a:spcPct val="100000"/>
                        </a:lnSpc>
                        <a:spcBef>
                          <a:spcPts val="335"/>
                        </a:spcBef>
                      </a:pPr>
                      <a:r>
                        <a:rPr sz="1300">
                          <a:latin typeface="+mn-lt"/>
                          <a:cs typeface="Myriad Pro"/>
                        </a:rPr>
                        <a:t>81.0%</a:t>
                      </a:r>
                    </a:p>
                  </a:txBody>
                  <a:tcPr marL="0" marR="0" marT="39886" marB="0">
                    <a:lnT w="6350">
                      <a:solidFill>
                        <a:srgbClr val="FFFFFF"/>
                      </a:solidFill>
                      <a:prstDash val="solid"/>
                    </a:lnT>
                    <a:lnB w="6350">
                      <a:solidFill>
                        <a:srgbClr val="FFFFFF"/>
                      </a:solidFill>
                      <a:prstDash val="solid"/>
                    </a:lnB>
                    <a:solidFill>
                      <a:srgbClr val="B3BFE3"/>
                    </a:solidFill>
                  </a:tcPr>
                </a:tc>
                <a:extLst>
                  <a:ext uri="{0D108BD9-81ED-4DB2-BD59-A6C34878D82A}">
                    <a16:rowId xmlns:a16="http://schemas.microsoft.com/office/drawing/2014/main" val="10004"/>
                  </a:ext>
                </a:extLst>
              </a:tr>
              <a:tr h="201215">
                <a:tc>
                  <a:txBody>
                    <a:bodyPr/>
                    <a:lstStyle/>
                    <a:p>
                      <a:pPr marL="8890">
                        <a:lnSpc>
                          <a:spcPts val="1275"/>
                        </a:lnSpc>
                        <a:spcBef>
                          <a:spcPts val="315"/>
                        </a:spcBef>
                      </a:pPr>
                      <a:r>
                        <a:rPr sz="1300" spc="-5">
                          <a:latin typeface="+mn-lt"/>
                          <a:cs typeface="Myriad Pro"/>
                        </a:rPr>
                        <a:t>Standard</a:t>
                      </a:r>
                      <a:r>
                        <a:rPr sz="1300" spc="-25">
                          <a:latin typeface="+mn-lt"/>
                          <a:cs typeface="Myriad Pro"/>
                        </a:rPr>
                        <a:t> </a:t>
                      </a:r>
                      <a:r>
                        <a:rPr sz="1300" spc="-5">
                          <a:latin typeface="+mn-lt"/>
                          <a:cs typeface="Myriad Pro"/>
                        </a:rPr>
                        <a:t>error:</a:t>
                      </a:r>
                      <a:endParaRPr sz="1300">
                        <a:latin typeface="+mn-lt"/>
                        <a:cs typeface="Myriad Pro"/>
                      </a:endParaRPr>
                    </a:p>
                  </a:txBody>
                  <a:tcPr marL="0" marR="0" marT="37505" marB="0">
                    <a:lnT w="6350">
                      <a:solidFill>
                        <a:srgbClr val="FFFFFF"/>
                      </a:solidFill>
                      <a:prstDash val="solid"/>
                    </a:lnT>
                    <a:solidFill>
                      <a:srgbClr val="B3BFE3"/>
                    </a:solidFill>
                  </a:tcPr>
                </a:tc>
                <a:tc>
                  <a:txBody>
                    <a:bodyPr/>
                    <a:lstStyle/>
                    <a:p>
                      <a:pPr marL="90805" algn="ctr">
                        <a:lnSpc>
                          <a:spcPts val="1275"/>
                        </a:lnSpc>
                        <a:spcBef>
                          <a:spcPts val="315"/>
                        </a:spcBef>
                      </a:pPr>
                      <a:r>
                        <a:rPr sz="1300">
                          <a:latin typeface="+mn-lt"/>
                          <a:cs typeface="Myriad Pro"/>
                        </a:rPr>
                        <a:t>0.0%</a:t>
                      </a:r>
                    </a:p>
                  </a:txBody>
                  <a:tcPr marL="0" marR="0" marT="37505" marB="0">
                    <a:lnT w="6350">
                      <a:solidFill>
                        <a:srgbClr val="FFFFFF"/>
                      </a:solidFill>
                      <a:prstDash val="solid"/>
                    </a:lnT>
                    <a:solidFill>
                      <a:srgbClr val="B3BFE3"/>
                    </a:solidFill>
                  </a:tcPr>
                </a:tc>
                <a:tc>
                  <a:txBody>
                    <a:bodyPr/>
                    <a:lstStyle/>
                    <a:p>
                      <a:pPr marL="303530">
                        <a:lnSpc>
                          <a:spcPts val="1275"/>
                        </a:lnSpc>
                        <a:spcBef>
                          <a:spcPts val="315"/>
                        </a:spcBef>
                      </a:pPr>
                      <a:r>
                        <a:rPr sz="1300">
                          <a:latin typeface="+mn-lt"/>
                          <a:cs typeface="Myriad Pro"/>
                        </a:rPr>
                        <a:t>0.4%</a:t>
                      </a:r>
                    </a:p>
                  </a:txBody>
                  <a:tcPr marL="0" marR="0" marT="37505" marB="0">
                    <a:lnT w="6350">
                      <a:solidFill>
                        <a:srgbClr val="FFFFFF"/>
                      </a:solidFill>
                      <a:prstDash val="solid"/>
                    </a:lnT>
                    <a:solidFill>
                      <a:srgbClr val="B3BFE3"/>
                    </a:solidFill>
                  </a:tcPr>
                </a:tc>
                <a:tc>
                  <a:txBody>
                    <a:bodyPr/>
                    <a:lstStyle/>
                    <a:p>
                      <a:pPr marL="40640" algn="ctr">
                        <a:lnSpc>
                          <a:spcPts val="1275"/>
                        </a:lnSpc>
                        <a:spcBef>
                          <a:spcPts val="315"/>
                        </a:spcBef>
                      </a:pPr>
                      <a:r>
                        <a:rPr sz="1300">
                          <a:latin typeface="+mn-lt"/>
                          <a:cs typeface="Myriad Pro"/>
                        </a:rPr>
                        <a:t>1.9%</a:t>
                      </a:r>
                    </a:p>
                  </a:txBody>
                  <a:tcPr marL="0" marR="0" marT="37505" marB="0">
                    <a:lnT w="6350">
                      <a:solidFill>
                        <a:srgbClr val="FFFFFF"/>
                      </a:solidFill>
                      <a:prstDash val="solid"/>
                    </a:lnT>
                    <a:solidFill>
                      <a:srgbClr val="B3BFE3"/>
                    </a:solidFill>
                  </a:tcPr>
                </a:tc>
                <a:tc>
                  <a:txBody>
                    <a:bodyPr/>
                    <a:lstStyle/>
                    <a:p>
                      <a:pPr algn="ctr">
                        <a:lnSpc>
                          <a:spcPts val="1275"/>
                        </a:lnSpc>
                        <a:spcBef>
                          <a:spcPts val="315"/>
                        </a:spcBef>
                      </a:pPr>
                      <a:r>
                        <a:rPr sz="1300">
                          <a:latin typeface="+mn-lt"/>
                          <a:cs typeface="Myriad Pro"/>
                        </a:rPr>
                        <a:t>2.0%</a:t>
                      </a:r>
                    </a:p>
                  </a:txBody>
                  <a:tcPr marL="0" marR="0" marT="37505" marB="0">
                    <a:lnT w="6350">
                      <a:solidFill>
                        <a:srgbClr val="FFFFFF"/>
                      </a:solidFill>
                      <a:prstDash val="solid"/>
                    </a:lnT>
                    <a:solidFill>
                      <a:srgbClr val="B3BFE3"/>
                    </a:solidFill>
                  </a:tcPr>
                </a:tc>
                <a:tc>
                  <a:txBody>
                    <a:bodyPr/>
                    <a:lstStyle/>
                    <a:p>
                      <a:pPr marR="24130" algn="ctr">
                        <a:lnSpc>
                          <a:spcPts val="1275"/>
                        </a:lnSpc>
                        <a:spcBef>
                          <a:spcPts val="315"/>
                        </a:spcBef>
                      </a:pPr>
                      <a:r>
                        <a:rPr sz="1300">
                          <a:latin typeface="+mn-lt"/>
                          <a:cs typeface="Myriad Pro"/>
                        </a:rPr>
                        <a:t>2.3%</a:t>
                      </a:r>
                    </a:p>
                  </a:txBody>
                  <a:tcPr marL="0" marR="0" marT="37505" marB="0">
                    <a:lnT w="6350">
                      <a:solidFill>
                        <a:srgbClr val="FFFFFF"/>
                      </a:solidFill>
                      <a:prstDash val="solid"/>
                    </a:lnT>
                    <a:solidFill>
                      <a:srgbClr val="B3BFE3"/>
                    </a:solidFill>
                  </a:tcPr>
                </a:tc>
                <a:tc>
                  <a:txBody>
                    <a:bodyPr/>
                    <a:lstStyle/>
                    <a:p>
                      <a:pPr marL="31115" algn="ctr">
                        <a:lnSpc>
                          <a:spcPts val="1275"/>
                        </a:lnSpc>
                        <a:spcBef>
                          <a:spcPts val="315"/>
                        </a:spcBef>
                      </a:pPr>
                      <a:r>
                        <a:rPr sz="1300">
                          <a:latin typeface="+mn-lt"/>
                          <a:cs typeface="Myriad Pro"/>
                        </a:rPr>
                        <a:t>2.3%</a:t>
                      </a:r>
                    </a:p>
                  </a:txBody>
                  <a:tcPr marL="0" marR="0" marT="37505" marB="0">
                    <a:lnT w="6350">
                      <a:solidFill>
                        <a:srgbClr val="FFFFFF"/>
                      </a:solidFill>
                      <a:prstDash val="solid"/>
                    </a:lnT>
                    <a:solidFill>
                      <a:srgbClr val="B3BFE3"/>
                    </a:solidFill>
                  </a:tcPr>
                </a:tc>
                <a:tc>
                  <a:txBody>
                    <a:bodyPr/>
                    <a:lstStyle/>
                    <a:p>
                      <a:pPr algn="ctr">
                        <a:lnSpc>
                          <a:spcPts val="1275"/>
                        </a:lnSpc>
                        <a:spcBef>
                          <a:spcPts val="315"/>
                        </a:spcBef>
                      </a:pPr>
                      <a:r>
                        <a:rPr sz="1300">
                          <a:latin typeface="+mn-lt"/>
                          <a:cs typeface="Myriad Pro"/>
                        </a:rPr>
                        <a:t>2.5%</a:t>
                      </a:r>
                    </a:p>
                  </a:txBody>
                  <a:tcPr marL="0" marR="0" marT="37505" marB="0">
                    <a:lnT w="6350">
                      <a:solidFill>
                        <a:srgbClr val="FFFFFF"/>
                      </a:solidFill>
                      <a:prstDash val="solid"/>
                    </a:lnT>
                    <a:solidFill>
                      <a:srgbClr val="B3BFE3"/>
                    </a:solidFill>
                  </a:tcPr>
                </a:tc>
                <a:tc>
                  <a:txBody>
                    <a:bodyPr/>
                    <a:lstStyle/>
                    <a:p>
                      <a:pPr marR="6985" algn="ctr">
                        <a:lnSpc>
                          <a:spcPts val="1275"/>
                        </a:lnSpc>
                        <a:spcBef>
                          <a:spcPts val="315"/>
                        </a:spcBef>
                      </a:pPr>
                      <a:r>
                        <a:rPr sz="1300">
                          <a:latin typeface="+mn-lt"/>
                          <a:cs typeface="Myriad Pro"/>
                        </a:rPr>
                        <a:t>2.5%</a:t>
                      </a:r>
                    </a:p>
                  </a:txBody>
                  <a:tcPr marL="0" marR="0" marT="37505" marB="0">
                    <a:lnT w="6350">
                      <a:solidFill>
                        <a:srgbClr val="FFFFFF"/>
                      </a:solidFill>
                      <a:prstDash val="solid"/>
                    </a:lnT>
                    <a:solidFill>
                      <a:srgbClr val="B3BFE3"/>
                    </a:solidFill>
                  </a:tcPr>
                </a:tc>
                <a:extLst>
                  <a:ext uri="{0D108BD9-81ED-4DB2-BD59-A6C34878D82A}">
                    <a16:rowId xmlns:a16="http://schemas.microsoft.com/office/drawing/2014/main" val="10005"/>
                  </a:ext>
                </a:extLst>
              </a:tr>
            </a:tbl>
          </a:graphicData>
        </a:graphic>
      </p:graphicFrame>
      <p:sp>
        <p:nvSpPr>
          <p:cNvPr id="24" name="object 24"/>
          <p:cNvSpPr/>
          <p:nvPr/>
        </p:nvSpPr>
        <p:spPr>
          <a:xfrm>
            <a:off x="8804929" y="4216973"/>
            <a:ext cx="734020" cy="1750219"/>
          </a:xfrm>
          <a:custGeom>
            <a:avLst/>
            <a:gdLst/>
            <a:ahLst/>
            <a:cxnLst/>
            <a:rect l="l" t="t" r="r" b="b"/>
            <a:pathLst>
              <a:path w="782954" h="1866900">
                <a:moveTo>
                  <a:pt x="101600" y="0"/>
                </a:moveTo>
                <a:lnTo>
                  <a:pt x="62054" y="7984"/>
                </a:lnTo>
                <a:lnTo>
                  <a:pt x="29759" y="29759"/>
                </a:lnTo>
                <a:lnTo>
                  <a:pt x="7984" y="62054"/>
                </a:lnTo>
                <a:lnTo>
                  <a:pt x="0" y="101600"/>
                </a:lnTo>
                <a:lnTo>
                  <a:pt x="0" y="1765300"/>
                </a:lnTo>
                <a:lnTo>
                  <a:pt x="7984" y="1804845"/>
                </a:lnTo>
                <a:lnTo>
                  <a:pt x="29759" y="1837140"/>
                </a:lnTo>
                <a:lnTo>
                  <a:pt x="62054" y="1858915"/>
                </a:lnTo>
                <a:lnTo>
                  <a:pt x="101600" y="1866900"/>
                </a:lnTo>
                <a:lnTo>
                  <a:pt x="681202" y="1866900"/>
                </a:lnTo>
                <a:lnTo>
                  <a:pt x="720748" y="1858915"/>
                </a:lnTo>
                <a:lnTo>
                  <a:pt x="753043" y="1837140"/>
                </a:lnTo>
                <a:lnTo>
                  <a:pt x="774817" y="1804845"/>
                </a:lnTo>
                <a:lnTo>
                  <a:pt x="782802" y="1765300"/>
                </a:lnTo>
                <a:lnTo>
                  <a:pt x="782802" y="101600"/>
                </a:lnTo>
                <a:lnTo>
                  <a:pt x="774817" y="62054"/>
                </a:lnTo>
                <a:lnTo>
                  <a:pt x="753043" y="29759"/>
                </a:lnTo>
                <a:lnTo>
                  <a:pt x="720748" y="7984"/>
                </a:lnTo>
                <a:lnTo>
                  <a:pt x="681202" y="0"/>
                </a:lnTo>
                <a:lnTo>
                  <a:pt x="101600" y="0"/>
                </a:lnTo>
                <a:close/>
              </a:path>
            </a:pathLst>
          </a:custGeom>
          <a:ln w="25400">
            <a:solidFill>
              <a:srgbClr val="7030A0"/>
            </a:solidFill>
          </a:ln>
        </p:spPr>
        <p:txBody>
          <a:bodyPr wrap="square" lIns="0" tIns="0" rIns="0" bIns="0" rtlCol="0"/>
          <a:lstStyle/>
          <a:p>
            <a:endParaRPr sz="1687"/>
          </a:p>
        </p:txBody>
      </p:sp>
      <p:pic>
        <p:nvPicPr>
          <p:cNvPr id="26" name="object 26"/>
          <p:cNvPicPr/>
          <p:nvPr/>
        </p:nvPicPr>
        <p:blipFill>
          <a:blip r:embed="rId2" cstate="print"/>
          <a:stretch>
            <a:fillRect/>
          </a:stretch>
        </p:blipFill>
        <p:spPr>
          <a:xfrm>
            <a:off x="549096" y="1119426"/>
            <a:ext cx="6286500" cy="301430"/>
          </a:xfrm>
          <a:prstGeom prst="rect">
            <a:avLst/>
          </a:prstGeom>
        </p:spPr>
      </p:pic>
      <p:sp>
        <p:nvSpPr>
          <p:cNvPr id="27" name="object 27"/>
          <p:cNvSpPr txBox="1"/>
          <p:nvPr/>
        </p:nvSpPr>
        <p:spPr>
          <a:xfrm>
            <a:off x="611979" y="1114433"/>
            <a:ext cx="3802946" cy="319799"/>
          </a:xfrm>
          <a:prstGeom prst="rect">
            <a:avLst/>
          </a:prstGeom>
        </p:spPr>
        <p:txBody>
          <a:bodyPr vert="horz" wrap="square" lIns="0" tIns="11906" rIns="0" bIns="0" rtlCol="0">
            <a:spAutoFit/>
          </a:bodyPr>
          <a:lstStyle/>
          <a:p>
            <a:pPr marL="11906">
              <a:spcBef>
                <a:spcPts val="94"/>
              </a:spcBef>
            </a:pPr>
            <a:r>
              <a:rPr sz="2000" b="1">
                <a:solidFill>
                  <a:srgbClr val="FFFFFF"/>
                </a:solidFill>
                <a:cs typeface="Myriad Pro"/>
              </a:rPr>
              <a:t>Kaplan-Meier</a:t>
            </a:r>
            <a:r>
              <a:rPr sz="2000" b="1" spc="-19">
                <a:solidFill>
                  <a:srgbClr val="FFFFFF"/>
                </a:solidFill>
                <a:cs typeface="Myriad Pro"/>
              </a:rPr>
              <a:t> </a:t>
            </a:r>
            <a:r>
              <a:rPr sz="2000" b="1">
                <a:solidFill>
                  <a:srgbClr val="FFFFFF"/>
                </a:solidFill>
                <a:cs typeface="Myriad Pro"/>
              </a:rPr>
              <a:t>Survival</a:t>
            </a:r>
            <a:r>
              <a:rPr sz="2000" b="1" spc="-19">
                <a:solidFill>
                  <a:srgbClr val="FFFFFF"/>
                </a:solidFill>
                <a:cs typeface="Myriad Pro"/>
              </a:rPr>
              <a:t> </a:t>
            </a:r>
            <a:r>
              <a:rPr sz="2000" b="1" spc="-9">
                <a:solidFill>
                  <a:srgbClr val="FFFFFF"/>
                </a:solidFill>
                <a:cs typeface="Myriad Pro"/>
              </a:rPr>
              <a:t>Analysis</a:t>
            </a:r>
            <a:endParaRPr sz="2000">
              <a:cs typeface="Myriad Pro"/>
            </a:endParaRPr>
          </a:p>
        </p:txBody>
      </p:sp>
      <p:sp>
        <p:nvSpPr>
          <p:cNvPr id="31" name="object 18">
            <a:extLst>
              <a:ext uri="{FF2B5EF4-FFF2-40B4-BE49-F238E27FC236}">
                <a16:creationId xmlns:a16="http://schemas.microsoft.com/office/drawing/2014/main" id="{6CCA34C2-0AA3-5E4E-83D4-5E0978D687A1}"/>
              </a:ext>
            </a:extLst>
          </p:cNvPr>
          <p:cNvSpPr txBox="1">
            <a:spLocks noGrp="1"/>
          </p:cNvSpPr>
          <p:nvPr>
            <p:ph type="title" idx="4294967295"/>
          </p:nvPr>
        </p:nvSpPr>
        <p:spPr>
          <a:xfrm>
            <a:off x="530352" y="548640"/>
            <a:ext cx="10934700" cy="566020"/>
          </a:xfrm>
          <a:prstGeom prst="rect">
            <a:avLst/>
          </a:prstGeom>
        </p:spPr>
        <p:txBody>
          <a:bodyPr vert="horz" wrap="square" lIns="0" tIns="11906" rIns="0" bIns="0" rtlCol="0" anchor="ctr">
            <a:spAutoFit/>
          </a:bodyPr>
          <a:lstStyle/>
          <a:p>
            <a:pPr marL="11430">
              <a:spcBef>
                <a:spcPts val="94"/>
              </a:spcBef>
            </a:pPr>
            <a:r>
              <a:rPr sz="4000" b="1" spc="37">
                <a:solidFill>
                  <a:schemeClr val="tx1"/>
                </a:solidFill>
              </a:rPr>
              <a:t>MIMICS</a:t>
            </a:r>
            <a:r>
              <a:rPr sz="4000" b="1" spc="23">
                <a:solidFill>
                  <a:schemeClr val="tx1"/>
                </a:solidFill>
              </a:rPr>
              <a:t> </a:t>
            </a:r>
            <a:r>
              <a:rPr sz="4000" b="1" i="1">
                <a:solidFill>
                  <a:schemeClr val="tx1"/>
                </a:solidFill>
              </a:rPr>
              <a:t>2</a:t>
            </a:r>
            <a:r>
              <a:rPr sz="4000" i="1" spc="464">
                <a:solidFill>
                  <a:schemeClr val="tx1"/>
                </a:solidFill>
              </a:rPr>
              <a:t> </a:t>
            </a:r>
            <a:r>
              <a:rPr sz="4000" b="0">
                <a:solidFill>
                  <a:schemeClr val="tx1"/>
                </a:solidFill>
              </a:rPr>
              <a:t>A</a:t>
            </a:r>
            <a:r>
              <a:rPr sz="4000" b="0" spc="5">
                <a:solidFill>
                  <a:schemeClr val="tx1"/>
                </a:solidFill>
              </a:rPr>
              <a:t> </a:t>
            </a:r>
            <a:r>
              <a:rPr sz="4000" b="0" spc="-5">
                <a:solidFill>
                  <a:schemeClr val="tx1"/>
                </a:solidFill>
              </a:rPr>
              <a:t>multi-center</a:t>
            </a:r>
            <a:r>
              <a:rPr sz="4000" b="0" spc="5">
                <a:solidFill>
                  <a:schemeClr val="tx1"/>
                </a:solidFill>
              </a:rPr>
              <a:t> </a:t>
            </a:r>
            <a:r>
              <a:rPr lang="en-US" sz="4000" spc="-5">
                <a:solidFill>
                  <a:schemeClr val="tx1"/>
                </a:solidFill>
              </a:rPr>
              <a:t>international</a:t>
            </a:r>
            <a:r>
              <a:rPr sz="4000" b="0">
                <a:solidFill>
                  <a:schemeClr val="tx1"/>
                </a:solidFill>
              </a:rPr>
              <a:t> IDE</a:t>
            </a:r>
            <a:r>
              <a:rPr sz="4000" b="0" spc="5">
                <a:solidFill>
                  <a:schemeClr val="tx1"/>
                </a:solidFill>
              </a:rPr>
              <a:t> </a:t>
            </a:r>
            <a:r>
              <a:rPr lang="en-US" sz="4000" spc="-5">
                <a:solidFill>
                  <a:schemeClr val="tx1"/>
                </a:solidFill>
              </a:rPr>
              <a:t>study</a:t>
            </a:r>
            <a:endParaRPr lang="en-US" sz="4000">
              <a:solidFill>
                <a:schemeClr val="tx1"/>
              </a:solidFill>
              <a:cs typeface="Calibri Light"/>
            </a:endParaRPr>
          </a:p>
        </p:txBody>
      </p:sp>
      <p:grpSp>
        <p:nvGrpSpPr>
          <p:cNvPr id="25" name="Group 24">
            <a:extLst>
              <a:ext uri="{FF2B5EF4-FFF2-40B4-BE49-F238E27FC236}">
                <a16:creationId xmlns:a16="http://schemas.microsoft.com/office/drawing/2014/main" id="{71BD8A97-D080-46BB-95E3-4DA22323FA17}"/>
              </a:ext>
            </a:extLst>
          </p:cNvPr>
          <p:cNvGrpSpPr/>
          <p:nvPr/>
        </p:nvGrpSpPr>
        <p:grpSpPr>
          <a:xfrm>
            <a:off x="611979" y="1668969"/>
            <a:ext cx="4043959" cy="2472333"/>
            <a:chOff x="611979" y="1668969"/>
            <a:chExt cx="4043959" cy="2472333"/>
          </a:xfrm>
        </p:grpSpPr>
        <p:sp>
          <p:nvSpPr>
            <p:cNvPr id="10" name="object 10"/>
            <p:cNvSpPr/>
            <p:nvPr/>
          </p:nvSpPr>
          <p:spPr>
            <a:xfrm>
              <a:off x="611979" y="1668969"/>
              <a:ext cx="4043959" cy="2472333"/>
            </a:xfrm>
            <a:custGeom>
              <a:avLst/>
              <a:gdLst/>
              <a:ahLst/>
              <a:cxnLst/>
              <a:rect l="l" t="t" r="r" b="b"/>
              <a:pathLst>
                <a:path w="4246245" h="2637154">
                  <a:moveTo>
                    <a:pt x="4167619" y="0"/>
                  </a:moveTo>
                  <a:lnTo>
                    <a:pt x="78346" y="0"/>
                  </a:lnTo>
                  <a:lnTo>
                    <a:pt x="47913" y="6187"/>
                  </a:lnTo>
                  <a:lnTo>
                    <a:pt x="23009" y="23010"/>
                  </a:lnTo>
                  <a:lnTo>
                    <a:pt x="6187" y="47918"/>
                  </a:lnTo>
                  <a:lnTo>
                    <a:pt x="0" y="78359"/>
                  </a:lnTo>
                  <a:lnTo>
                    <a:pt x="0" y="2558592"/>
                  </a:lnTo>
                  <a:lnTo>
                    <a:pt x="6187" y="2589025"/>
                  </a:lnTo>
                  <a:lnTo>
                    <a:pt x="23009" y="2613929"/>
                  </a:lnTo>
                  <a:lnTo>
                    <a:pt x="47913" y="2630751"/>
                  </a:lnTo>
                  <a:lnTo>
                    <a:pt x="78346" y="2636939"/>
                  </a:lnTo>
                  <a:lnTo>
                    <a:pt x="4167619" y="2636939"/>
                  </a:lnTo>
                  <a:lnTo>
                    <a:pt x="4167619" y="2624239"/>
                  </a:lnTo>
                  <a:lnTo>
                    <a:pt x="78346" y="2624239"/>
                  </a:lnTo>
                  <a:lnTo>
                    <a:pt x="65166" y="2622901"/>
                  </a:lnTo>
                  <a:lnTo>
                    <a:pt x="23946" y="2595211"/>
                  </a:lnTo>
                  <a:lnTo>
                    <a:pt x="12700" y="2558592"/>
                  </a:lnTo>
                  <a:lnTo>
                    <a:pt x="12700" y="78359"/>
                  </a:lnTo>
                  <a:lnTo>
                    <a:pt x="23946" y="41727"/>
                  </a:lnTo>
                  <a:lnTo>
                    <a:pt x="65166" y="14039"/>
                  </a:lnTo>
                  <a:lnTo>
                    <a:pt x="78346" y="12700"/>
                  </a:lnTo>
                  <a:lnTo>
                    <a:pt x="4207701" y="12700"/>
                  </a:lnTo>
                  <a:lnTo>
                    <a:pt x="4198059" y="6187"/>
                  </a:lnTo>
                  <a:lnTo>
                    <a:pt x="4167619" y="0"/>
                  </a:lnTo>
                  <a:close/>
                </a:path>
                <a:path w="4246245" h="2637154">
                  <a:moveTo>
                    <a:pt x="4207701" y="12700"/>
                  </a:moveTo>
                  <a:lnTo>
                    <a:pt x="4167619" y="12700"/>
                  </a:lnTo>
                  <a:lnTo>
                    <a:pt x="4180798" y="14039"/>
                  </a:lnTo>
                  <a:lnTo>
                    <a:pt x="4193093" y="17878"/>
                  </a:lnTo>
                  <a:lnTo>
                    <a:pt x="4228093" y="52874"/>
                  </a:lnTo>
                  <a:lnTo>
                    <a:pt x="4233265" y="78359"/>
                  </a:lnTo>
                  <a:lnTo>
                    <a:pt x="4233265" y="2558592"/>
                  </a:lnTo>
                  <a:lnTo>
                    <a:pt x="4222024" y="2595211"/>
                  </a:lnTo>
                  <a:lnTo>
                    <a:pt x="4180798" y="2622901"/>
                  </a:lnTo>
                  <a:lnTo>
                    <a:pt x="4167619" y="2624239"/>
                  </a:lnTo>
                  <a:lnTo>
                    <a:pt x="4167619" y="2636939"/>
                  </a:lnTo>
                  <a:lnTo>
                    <a:pt x="4198059" y="2630751"/>
                  </a:lnTo>
                  <a:lnTo>
                    <a:pt x="4222965" y="2613929"/>
                  </a:lnTo>
                  <a:lnTo>
                    <a:pt x="4239785" y="2589025"/>
                  </a:lnTo>
                  <a:lnTo>
                    <a:pt x="4245965" y="2558592"/>
                  </a:lnTo>
                  <a:lnTo>
                    <a:pt x="4245965" y="78359"/>
                  </a:lnTo>
                  <a:lnTo>
                    <a:pt x="4239785" y="47918"/>
                  </a:lnTo>
                  <a:lnTo>
                    <a:pt x="4222965" y="23010"/>
                  </a:lnTo>
                  <a:lnTo>
                    <a:pt x="4207701" y="12700"/>
                  </a:lnTo>
                  <a:close/>
                </a:path>
              </a:pathLst>
            </a:custGeom>
            <a:solidFill>
              <a:srgbClr val="B4C5CD"/>
            </a:solidFill>
          </p:spPr>
          <p:txBody>
            <a:bodyPr wrap="square" lIns="0" tIns="0" rIns="0" bIns="0" rtlCol="0"/>
            <a:lstStyle/>
            <a:p>
              <a:endParaRPr sz="1687"/>
            </a:p>
          </p:txBody>
        </p:sp>
        <p:pic>
          <p:nvPicPr>
            <p:cNvPr id="17" name="Picture 16" descr="A picture containing diagram&#10;&#10;Description automatically generated">
              <a:extLst>
                <a:ext uri="{FF2B5EF4-FFF2-40B4-BE49-F238E27FC236}">
                  <a16:creationId xmlns:a16="http://schemas.microsoft.com/office/drawing/2014/main" id="{C357154E-ED81-40A7-9D78-7592F68D94ED}"/>
                </a:ext>
              </a:extLst>
            </p:cNvPr>
            <p:cNvPicPr>
              <a:picLocks noChangeAspect="1"/>
            </p:cNvPicPr>
            <p:nvPr/>
          </p:nvPicPr>
          <p:blipFill>
            <a:blip r:embed="rId3"/>
            <a:stretch>
              <a:fillRect/>
            </a:stretch>
          </p:blipFill>
          <p:spPr>
            <a:xfrm>
              <a:off x="814568" y="1823372"/>
              <a:ext cx="3600357" cy="2196486"/>
            </a:xfrm>
            <a:prstGeom prst="rect">
              <a:avLst/>
            </a:prstGeom>
          </p:spPr>
        </p:pic>
      </p:grpSp>
      <p:sp>
        <p:nvSpPr>
          <p:cNvPr id="14" name="TextBox 13">
            <a:extLst>
              <a:ext uri="{FF2B5EF4-FFF2-40B4-BE49-F238E27FC236}">
                <a16:creationId xmlns:a16="http://schemas.microsoft.com/office/drawing/2014/main" id="{B24C7036-F7EC-4DB3-9B78-DFF1F0F9A150}"/>
              </a:ext>
            </a:extLst>
          </p:cNvPr>
          <p:cNvSpPr txBox="1"/>
          <p:nvPr/>
        </p:nvSpPr>
        <p:spPr>
          <a:xfrm>
            <a:off x="10446009" y="6597492"/>
            <a:ext cx="1745991" cy="246221"/>
          </a:xfrm>
          <a:prstGeom prst="rect">
            <a:avLst/>
          </a:prstGeom>
          <a:noFill/>
        </p:spPr>
        <p:txBody>
          <a:bodyPr wrap="none" rtlCol="0">
            <a:spAutoFit/>
          </a:bodyPr>
          <a:lstStyle/>
          <a:p>
            <a:pPr algn="just"/>
            <a:r>
              <a:rPr lang="en-GB" sz="1000"/>
              <a:t>Data on file at Veryan Medical</a:t>
            </a:r>
          </a:p>
        </p:txBody>
      </p:sp>
    </p:spTree>
  </p:cSld>
  <p:clrMapOvr>
    <a:masterClrMapping/>
  </p:clrMapOvr>
  <mc:AlternateContent xmlns:mc="http://schemas.openxmlformats.org/markup-compatibility/2006" xmlns:p14="http://schemas.microsoft.com/office/powerpoint/2010/main">
    <mc:Choice Requires="p14">
      <p:transition spd="slow" p14:dur="2000" advTm="57624"/>
    </mc:Choice>
    <mc:Fallback xmlns="">
      <p:transition spd="slow" advTm="57624"/>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object 3">
            <a:extLst>
              <a:ext uri="{FF2B5EF4-FFF2-40B4-BE49-F238E27FC236}">
                <a16:creationId xmlns:a16="http://schemas.microsoft.com/office/drawing/2014/main" id="{DCC24D94-0B8D-406A-9FF8-924129BCB3F0}"/>
              </a:ext>
            </a:extLst>
          </p:cNvPr>
          <p:cNvPicPr/>
          <p:nvPr/>
        </p:nvPicPr>
        <p:blipFill>
          <a:blip r:embed="rId2" cstate="print"/>
          <a:stretch>
            <a:fillRect/>
          </a:stretch>
        </p:blipFill>
        <p:spPr>
          <a:xfrm>
            <a:off x="570599" y="1170512"/>
            <a:ext cx="7905749" cy="301430"/>
          </a:xfrm>
          <a:prstGeom prst="rect">
            <a:avLst/>
          </a:prstGeom>
        </p:spPr>
      </p:pic>
      <p:sp>
        <p:nvSpPr>
          <p:cNvPr id="2" name="object 2"/>
          <p:cNvSpPr txBox="1"/>
          <p:nvPr/>
        </p:nvSpPr>
        <p:spPr>
          <a:xfrm>
            <a:off x="9898399" y="4373462"/>
            <a:ext cx="2117894" cy="1170160"/>
          </a:xfrm>
          <a:prstGeom prst="rect">
            <a:avLst/>
          </a:prstGeom>
        </p:spPr>
        <p:txBody>
          <a:bodyPr vert="horz" wrap="square" lIns="0" tIns="11906" rIns="0" bIns="0" rtlCol="0">
            <a:spAutoFit/>
          </a:bodyPr>
          <a:lstStyle/>
          <a:p>
            <a:pPr marL="11906" marR="4763">
              <a:lnSpc>
                <a:spcPct val="107200"/>
              </a:lnSpc>
              <a:spcBef>
                <a:spcPts val="94"/>
              </a:spcBef>
            </a:pPr>
            <a:r>
              <a:rPr sz="1000">
                <a:cs typeface="Myriad Pro"/>
              </a:rPr>
              <a:t>Subjects </a:t>
            </a:r>
            <a:r>
              <a:rPr sz="1000" spc="-5">
                <a:cs typeface="Myriad Pro"/>
              </a:rPr>
              <a:t>are</a:t>
            </a:r>
            <a:r>
              <a:rPr sz="1000" spc="5">
                <a:cs typeface="Myriad Pro"/>
              </a:rPr>
              <a:t> </a:t>
            </a:r>
            <a:r>
              <a:rPr sz="1000" spc="-5">
                <a:cs typeface="Myriad Pro"/>
              </a:rPr>
              <a:t>censored</a:t>
            </a:r>
            <a:r>
              <a:rPr sz="1000">
                <a:cs typeface="Myriad Pro"/>
              </a:rPr>
              <a:t> </a:t>
            </a:r>
            <a:r>
              <a:rPr sz="1000" spc="-5">
                <a:cs typeface="Myriad Pro"/>
              </a:rPr>
              <a:t>at</a:t>
            </a:r>
            <a:r>
              <a:rPr sz="1000" spc="5">
                <a:cs typeface="Myriad Pro"/>
              </a:rPr>
              <a:t> </a:t>
            </a:r>
            <a:r>
              <a:rPr sz="1000">
                <a:cs typeface="Myriad Pro"/>
              </a:rPr>
              <a:t>their last</a:t>
            </a:r>
            <a:r>
              <a:rPr sz="1000" spc="5">
                <a:cs typeface="Myriad Pro"/>
              </a:rPr>
              <a:t> </a:t>
            </a:r>
            <a:r>
              <a:rPr sz="1000">
                <a:cs typeface="Myriad Pro"/>
              </a:rPr>
              <a:t>DUS</a:t>
            </a:r>
            <a:r>
              <a:rPr sz="1000" spc="5">
                <a:cs typeface="Myriad Pro"/>
              </a:rPr>
              <a:t> </a:t>
            </a:r>
            <a:r>
              <a:rPr sz="1000" spc="-5">
                <a:cs typeface="Myriad Pro"/>
              </a:rPr>
              <a:t>follow-up,</a:t>
            </a:r>
            <a:r>
              <a:rPr sz="1000">
                <a:cs typeface="Myriad Pro"/>
              </a:rPr>
              <a:t> or</a:t>
            </a:r>
            <a:r>
              <a:rPr sz="1000" spc="5">
                <a:cs typeface="Myriad Pro"/>
              </a:rPr>
              <a:t> </a:t>
            </a:r>
            <a:r>
              <a:rPr sz="1000" spc="-5">
                <a:cs typeface="Myriad Pro"/>
              </a:rPr>
              <a:t>at</a:t>
            </a:r>
            <a:r>
              <a:rPr sz="1000">
                <a:cs typeface="Myriad Pro"/>
              </a:rPr>
              <a:t> time</a:t>
            </a:r>
            <a:r>
              <a:rPr sz="1000" spc="5">
                <a:cs typeface="Myriad Pro"/>
              </a:rPr>
              <a:t> </a:t>
            </a:r>
            <a:r>
              <a:rPr sz="1000">
                <a:cs typeface="Myriad Pro"/>
              </a:rPr>
              <a:t>of</a:t>
            </a:r>
            <a:r>
              <a:rPr sz="1000" spc="5">
                <a:cs typeface="Myriad Pro"/>
              </a:rPr>
              <a:t> </a:t>
            </a:r>
            <a:r>
              <a:rPr sz="1000">
                <a:cs typeface="Myriad Pro"/>
              </a:rPr>
              <a:t>study </a:t>
            </a:r>
            <a:r>
              <a:rPr sz="1000" spc="-5">
                <a:cs typeface="Myriad Pro"/>
              </a:rPr>
              <a:t>exit</a:t>
            </a:r>
            <a:r>
              <a:rPr sz="1000" spc="5">
                <a:cs typeface="Myriad Pro"/>
              </a:rPr>
              <a:t> </a:t>
            </a:r>
            <a:r>
              <a:rPr sz="1000" spc="-5">
                <a:cs typeface="Myriad Pro"/>
              </a:rPr>
              <a:t>(withdrawal</a:t>
            </a:r>
            <a:r>
              <a:rPr sz="1000">
                <a:cs typeface="Myriad Pro"/>
              </a:rPr>
              <a:t> or</a:t>
            </a:r>
            <a:r>
              <a:rPr sz="1000" spc="5">
                <a:cs typeface="Myriad Pro"/>
              </a:rPr>
              <a:t> </a:t>
            </a:r>
            <a:r>
              <a:rPr sz="1000">
                <a:cs typeface="Myriad Pro"/>
              </a:rPr>
              <a:t>lost</a:t>
            </a:r>
            <a:r>
              <a:rPr sz="1000" spc="5">
                <a:cs typeface="Myriad Pro"/>
              </a:rPr>
              <a:t> </a:t>
            </a:r>
            <a:r>
              <a:rPr sz="1000" spc="-5">
                <a:cs typeface="Myriad Pro"/>
              </a:rPr>
              <a:t>to</a:t>
            </a:r>
            <a:r>
              <a:rPr sz="1000">
                <a:cs typeface="Myriad Pro"/>
              </a:rPr>
              <a:t> </a:t>
            </a:r>
            <a:r>
              <a:rPr sz="1000" spc="-5">
                <a:cs typeface="Myriad Pro"/>
              </a:rPr>
              <a:t>follow-up)</a:t>
            </a:r>
            <a:r>
              <a:rPr sz="1000" spc="5">
                <a:cs typeface="Myriad Pro"/>
              </a:rPr>
              <a:t> </a:t>
            </a:r>
            <a:r>
              <a:rPr sz="1000">
                <a:cs typeface="Myriad Pro"/>
              </a:rPr>
              <a:t>or </a:t>
            </a:r>
            <a:r>
              <a:rPr sz="1000" spc="-5">
                <a:cs typeface="Myriad Pro"/>
              </a:rPr>
              <a:t>death. </a:t>
            </a:r>
            <a:r>
              <a:rPr sz="1000" spc="-122">
                <a:cs typeface="Myriad Pro"/>
              </a:rPr>
              <a:t> </a:t>
            </a:r>
            <a:endParaRPr lang="en-GB" sz="1000" spc="-122">
              <a:cs typeface="Myriad Pro"/>
            </a:endParaRPr>
          </a:p>
          <a:p>
            <a:pPr marL="11906" marR="4763">
              <a:lnSpc>
                <a:spcPct val="107200"/>
              </a:lnSpc>
              <a:spcBef>
                <a:spcPts val="94"/>
              </a:spcBef>
            </a:pPr>
            <a:r>
              <a:rPr sz="1000">
                <a:cs typeface="Myriad Pro"/>
              </a:rPr>
              <a:t>Subjects who </a:t>
            </a:r>
            <a:r>
              <a:rPr sz="1000" spc="-5">
                <a:cs typeface="Myriad Pro"/>
              </a:rPr>
              <a:t>are</a:t>
            </a:r>
            <a:r>
              <a:rPr sz="1000">
                <a:cs typeface="Myriad Pro"/>
              </a:rPr>
              <a:t> </a:t>
            </a:r>
            <a:r>
              <a:rPr sz="1000" spc="-19">
                <a:cs typeface="Myriad Pro"/>
              </a:rPr>
              <a:t>PATENT</a:t>
            </a:r>
            <a:r>
              <a:rPr sz="1000">
                <a:cs typeface="Myriad Pro"/>
              </a:rPr>
              <a:t> </a:t>
            </a:r>
            <a:r>
              <a:rPr sz="1000" spc="-5">
                <a:cs typeface="Myriad Pro"/>
              </a:rPr>
              <a:t>at</a:t>
            </a:r>
            <a:r>
              <a:rPr sz="1000">
                <a:cs typeface="Myriad Pro"/>
              </a:rPr>
              <a:t> DUS </a:t>
            </a:r>
            <a:r>
              <a:rPr sz="1000" spc="-5">
                <a:cs typeface="Myriad Pro"/>
              </a:rPr>
              <a:t>follow-up</a:t>
            </a:r>
            <a:r>
              <a:rPr sz="1000">
                <a:cs typeface="Myriad Pro"/>
              </a:rPr>
              <a:t> </a:t>
            </a:r>
            <a:r>
              <a:rPr sz="1000" spc="-5">
                <a:cs typeface="Myriad Pro"/>
              </a:rPr>
              <a:t>are</a:t>
            </a:r>
            <a:r>
              <a:rPr sz="1000">
                <a:cs typeface="Myriad Pro"/>
              </a:rPr>
              <a:t> </a:t>
            </a:r>
            <a:r>
              <a:rPr sz="1000" spc="-5">
                <a:cs typeface="Myriad Pro"/>
              </a:rPr>
              <a:t>censored</a:t>
            </a:r>
            <a:r>
              <a:rPr sz="1000">
                <a:cs typeface="Myriad Pro"/>
              </a:rPr>
              <a:t> </a:t>
            </a:r>
            <a:r>
              <a:rPr sz="1000" spc="-5">
                <a:cs typeface="Myriad Pro"/>
              </a:rPr>
              <a:t>at</a:t>
            </a:r>
            <a:r>
              <a:rPr sz="1000">
                <a:cs typeface="Myriad Pro"/>
              </a:rPr>
              <a:t> the end of the </a:t>
            </a:r>
            <a:r>
              <a:rPr sz="1000" spc="-5">
                <a:cs typeface="Myriad Pro"/>
              </a:rPr>
              <a:t>follow-up</a:t>
            </a:r>
            <a:r>
              <a:rPr sz="1000">
                <a:cs typeface="Myriad Pro"/>
              </a:rPr>
              <a:t> </a:t>
            </a:r>
            <a:r>
              <a:rPr sz="1000" spc="-5">
                <a:cs typeface="Myriad Pro"/>
              </a:rPr>
              <a:t>window.</a:t>
            </a:r>
            <a:endParaRPr sz="1000">
              <a:cs typeface="Myriad Pro"/>
            </a:endParaRPr>
          </a:p>
        </p:txBody>
      </p:sp>
      <p:graphicFrame>
        <p:nvGraphicFramePr>
          <p:cNvPr id="6" name="object 6"/>
          <p:cNvGraphicFramePr>
            <a:graphicFrameLocks noGrp="1"/>
          </p:cNvGraphicFramePr>
          <p:nvPr>
            <p:extLst>
              <p:ext uri="{D42A27DB-BD31-4B8C-83A1-F6EECF244321}">
                <p14:modId xmlns:p14="http://schemas.microsoft.com/office/powerpoint/2010/main" val="4255988067"/>
              </p:ext>
            </p:extLst>
          </p:nvPr>
        </p:nvGraphicFramePr>
        <p:xfrm>
          <a:off x="507467" y="4269526"/>
          <a:ext cx="9264170" cy="2374506"/>
        </p:xfrm>
        <a:graphic>
          <a:graphicData uri="http://schemas.openxmlformats.org/drawingml/2006/table">
            <a:tbl>
              <a:tblPr firstRow="1" bandRow="1">
                <a:tableStyleId>{2D5ABB26-0587-4C30-8999-92F81FD0307C}</a:tableStyleId>
              </a:tblPr>
              <a:tblGrid>
                <a:gridCol w="1884526">
                  <a:extLst>
                    <a:ext uri="{9D8B030D-6E8A-4147-A177-3AD203B41FA5}">
                      <a16:colId xmlns:a16="http://schemas.microsoft.com/office/drawing/2014/main" val="20000"/>
                    </a:ext>
                  </a:extLst>
                </a:gridCol>
                <a:gridCol w="729196">
                  <a:extLst>
                    <a:ext uri="{9D8B030D-6E8A-4147-A177-3AD203B41FA5}">
                      <a16:colId xmlns:a16="http://schemas.microsoft.com/office/drawing/2014/main" val="20001"/>
                    </a:ext>
                  </a:extLst>
                </a:gridCol>
                <a:gridCol w="906879">
                  <a:extLst>
                    <a:ext uri="{9D8B030D-6E8A-4147-A177-3AD203B41FA5}">
                      <a16:colId xmlns:a16="http://schemas.microsoft.com/office/drawing/2014/main" val="20002"/>
                    </a:ext>
                  </a:extLst>
                </a:gridCol>
                <a:gridCol w="922263">
                  <a:extLst>
                    <a:ext uri="{9D8B030D-6E8A-4147-A177-3AD203B41FA5}">
                      <a16:colId xmlns:a16="http://schemas.microsoft.com/office/drawing/2014/main" val="20003"/>
                    </a:ext>
                  </a:extLst>
                </a:gridCol>
                <a:gridCol w="946109">
                  <a:extLst>
                    <a:ext uri="{9D8B030D-6E8A-4147-A177-3AD203B41FA5}">
                      <a16:colId xmlns:a16="http://schemas.microsoft.com/office/drawing/2014/main" val="20004"/>
                    </a:ext>
                  </a:extLst>
                </a:gridCol>
                <a:gridCol w="923033">
                  <a:extLst>
                    <a:ext uri="{9D8B030D-6E8A-4147-A177-3AD203B41FA5}">
                      <a16:colId xmlns:a16="http://schemas.microsoft.com/office/drawing/2014/main" val="20005"/>
                    </a:ext>
                  </a:extLst>
                </a:gridCol>
                <a:gridCol w="899186">
                  <a:extLst>
                    <a:ext uri="{9D8B030D-6E8A-4147-A177-3AD203B41FA5}">
                      <a16:colId xmlns:a16="http://schemas.microsoft.com/office/drawing/2014/main" val="20006"/>
                    </a:ext>
                  </a:extLst>
                </a:gridCol>
                <a:gridCol w="922263">
                  <a:extLst>
                    <a:ext uri="{9D8B030D-6E8A-4147-A177-3AD203B41FA5}">
                      <a16:colId xmlns:a16="http://schemas.microsoft.com/office/drawing/2014/main" val="20007"/>
                    </a:ext>
                  </a:extLst>
                </a:gridCol>
                <a:gridCol w="1130715">
                  <a:extLst>
                    <a:ext uri="{9D8B030D-6E8A-4147-A177-3AD203B41FA5}">
                      <a16:colId xmlns:a16="http://schemas.microsoft.com/office/drawing/2014/main" val="20008"/>
                    </a:ext>
                  </a:extLst>
                </a:gridCol>
              </a:tblGrid>
              <a:tr h="189046">
                <a:tc>
                  <a:txBody>
                    <a:bodyPr/>
                    <a:lstStyle/>
                    <a:p>
                      <a:pPr marL="5080">
                        <a:lnSpc>
                          <a:spcPts val="1310"/>
                        </a:lnSpc>
                      </a:pPr>
                      <a:r>
                        <a:rPr sz="1300" b="1" spc="-10">
                          <a:solidFill>
                            <a:srgbClr val="FFFFFF"/>
                          </a:solidFill>
                          <a:latin typeface="+mn-lt"/>
                          <a:cs typeface="Myriad Pro"/>
                        </a:rPr>
                        <a:t>Time</a:t>
                      </a:r>
                      <a:r>
                        <a:rPr sz="1300" b="1" spc="-35">
                          <a:solidFill>
                            <a:srgbClr val="FFFFFF"/>
                          </a:solidFill>
                          <a:latin typeface="+mn-lt"/>
                          <a:cs typeface="Myriad Pro"/>
                        </a:rPr>
                        <a:t> </a:t>
                      </a:r>
                      <a:r>
                        <a:rPr sz="1300" b="1" spc="-5">
                          <a:solidFill>
                            <a:srgbClr val="FFFFFF"/>
                          </a:solidFill>
                          <a:latin typeface="+mn-lt"/>
                          <a:cs typeface="Myriad Pro"/>
                        </a:rPr>
                        <a:t>(days):</a:t>
                      </a:r>
                      <a:endParaRPr sz="1300">
                        <a:latin typeface="+mn-lt"/>
                        <a:cs typeface="Myriad Pro"/>
                      </a:endParaRPr>
                    </a:p>
                  </a:txBody>
                  <a:tcPr marL="0" marR="0" marT="0" marB="0">
                    <a:solidFill>
                      <a:srgbClr val="143B87"/>
                    </a:solidFill>
                  </a:tcPr>
                </a:tc>
                <a:tc>
                  <a:txBody>
                    <a:bodyPr/>
                    <a:lstStyle/>
                    <a:p>
                      <a:pPr marL="127000">
                        <a:lnSpc>
                          <a:spcPts val="1310"/>
                        </a:lnSpc>
                      </a:pPr>
                      <a:r>
                        <a:rPr sz="1300" b="1">
                          <a:solidFill>
                            <a:srgbClr val="FFFFFF"/>
                          </a:solidFill>
                          <a:latin typeface="+mn-lt"/>
                          <a:cs typeface="Myriad Pro"/>
                        </a:rPr>
                        <a:t>0-0</a:t>
                      </a:r>
                      <a:endParaRPr sz="1300">
                        <a:latin typeface="+mn-lt"/>
                        <a:cs typeface="Myriad Pro"/>
                      </a:endParaRPr>
                    </a:p>
                  </a:txBody>
                  <a:tcPr marL="0" marR="0" marT="0" marB="0">
                    <a:solidFill>
                      <a:srgbClr val="143B87"/>
                    </a:solidFill>
                  </a:tcPr>
                </a:tc>
                <a:tc>
                  <a:txBody>
                    <a:bodyPr/>
                    <a:lstStyle/>
                    <a:p>
                      <a:pPr marL="25400" algn="ctr">
                        <a:lnSpc>
                          <a:spcPts val="1310"/>
                        </a:lnSpc>
                      </a:pPr>
                      <a:r>
                        <a:rPr sz="1300" b="1">
                          <a:solidFill>
                            <a:srgbClr val="FFFFFF"/>
                          </a:solidFill>
                          <a:latin typeface="+mn-lt"/>
                          <a:cs typeface="Myriad Pro"/>
                        </a:rPr>
                        <a:t>1-30</a:t>
                      </a:r>
                      <a:endParaRPr sz="1300">
                        <a:latin typeface="+mn-lt"/>
                        <a:cs typeface="Myriad Pro"/>
                      </a:endParaRPr>
                    </a:p>
                  </a:txBody>
                  <a:tcPr marL="0" marR="0" marT="0" marB="0">
                    <a:solidFill>
                      <a:srgbClr val="143B87"/>
                    </a:solidFill>
                  </a:tcPr>
                </a:tc>
                <a:tc>
                  <a:txBody>
                    <a:bodyPr/>
                    <a:lstStyle/>
                    <a:p>
                      <a:pPr marL="183515">
                        <a:lnSpc>
                          <a:spcPts val="1310"/>
                        </a:lnSpc>
                      </a:pPr>
                      <a:r>
                        <a:rPr sz="1300" b="1">
                          <a:solidFill>
                            <a:srgbClr val="FFFFFF"/>
                          </a:solidFill>
                          <a:latin typeface="+mn-lt"/>
                          <a:cs typeface="Myriad Pro"/>
                        </a:rPr>
                        <a:t>31-360</a:t>
                      </a:r>
                      <a:endParaRPr sz="1300">
                        <a:latin typeface="+mn-lt"/>
                        <a:cs typeface="Myriad Pro"/>
                      </a:endParaRPr>
                    </a:p>
                  </a:txBody>
                  <a:tcPr marL="0" marR="0" marT="0" marB="0">
                    <a:solidFill>
                      <a:srgbClr val="143B87"/>
                    </a:solidFill>
                  </a:tcPr>
                </a:tc>
                <a:tc>
                  <a:txBody>
                    <a:bodyPr/>
                    <a:lstStyle/>
                    <a:p>
                      <a:pPr marL="19050" algn="ctr">
                        <a:lnSpc>
                          <a:spcPts val="1310"/>
                        </a:lnSpc>
                      </a:pPr>
                      <a:r>
                        <a:rPr sz="1300" b="1">
                          <a:solidFill>
                            <a:srgbClr val="FFFFFF"/>
                          </a:solidFill>
                          <a:latin typeface="+mn-lt"/>
                          <a:cs typeface="Myriad Pro"/>
                        </a:rPr>
                        <a:t>361-365</a:t>
                      </a:r>
                      <a:endParaRPr sz="1300">
                        <a:latin typeface="+mn-lt"/>
                        <a:cs typeface="Myriad Pro"/>
                      </a:endParaRPr>
                    </a:p>
                  </a:txBody>
                  <a:tcPr marL="0" marR="0" marT="0" marB="0">
                    <a:solidFill>
                      <a:srgbClr val="143B87"/>
                    </a:solidFill>
                  </a:tcPr>
                </a:tc>
                <a:tc>
                  <a:txBody>
                    <a:bodyPr/>
                    <a:lstStyle/>
                    <a:p>
                      <a:pPr algn="ctr">
                        <a:lnSpc>
                          <a:spcPts val="1310"/>
                        </a:lnSpc>
                      </a:pPr>
                      <a:r>
                        <a:rPr sz="1300" b="1">
                          <a:solidFill>
                            <a:srgbClr val="FFFFFF"/>
                          </a:solidFill>
                          <a:latin typeface="+mn-lt"/>
                          <a:cs typeface="Myriad Pro"/>
                        </a:rPr>
                        <a:t>366-720</a:t>
                      </a:r>
                      <a:endParaRPr sz="1300">
                        <a:latin typeface="+mn-lt"/>
                        <a:cs typeface="Myriad Pro"/>
                      </a:endParaRPr>
                    </a:p>
                  </a:txBody>
                  <a:tcPr marL="0" marR="0" marT="0" marB="0">
                    <a:solidFill>
                      <a:srgbClr val="143B87"/>
                    </a:solidFill>
                  </a:tcPr>
                </a:tc>
                <a:tc>
                  <a:txBody>
                    <a:bodyPr/>
                    <a:lstStyle/>
                    <a:p>
                      <a:pPr marL="19050" algn="ctr">
                        <a:lnSpc>
                          <a:spcPts val="1310"/>
                        </a:lnSpc>
                      </a:pPr>
                      <a:r>
                        <a:rPr sz="1300" b="1">
                          <a:solidFill>
                            <a:srgbClr val="FFFFFF"/>
                          </a:solidFill>
                          <a:latin typeface="+mn-lt"/>
                          <a:cs typeface="Myriad Pro"/>
                        </a:rPr>
                        <a:t>721-730</a:t>
                      </a:r>
                      <a:endParaRPr sz="1300">
                        <a:latin typeface="+mn-lt"/>
                        <a:cs typeface="Myriad Pro"/>
                      </a:endParaRPr>
                    </a:p>
                  </a:txBody>
                  <a:tcPr marL="0" marR="0" marT="0" marB="0">
                    <a:solidFill>
                      <a:srgbClr val="143B87"/>
                    </a:solidFill>
                  </a:tcPr>
                </a:tc>
                <a:tc>
                  <a:txBody>
                    <a:bodyPr/>
                    <a:lstStyle/>
                    <a:p>
                      <a:pPr marL="38100" algn="ctr">
                        <a:lnSpc>
                          <a:spcPts val="1310"/>
                        </a:lnSpc>
                      </a:pPr>
                      <a:r>
                        <a:rPr sz="1300" b="1">
                          <a:solidFill>
                            <a:srgbClr val="FFFFFF"/>
                          </a:solidFill>
                          <a:latin typeface="+mn-lt"/>
                          <a:cs typeface="Myriad Pro"/>
                        </a:rPr>
                        <a:t>731-1080</a:t>
                      </a:r>
                      <a:endParaRPr sz="1300">
                        <a:latin typeface="+mn-lt"/>
                        <a:cs typeface="Myriad Pro"/>
                      </a:endParaRPr>
                    </a:p>
                  </a:txBody>
                  <a:tcPr marL="0" marR="0" marT="0" marB="0">
                    <a:solidFill>
                      <a:srgbClr val="143B87"/>
                    </a:solidFill>
                  </a:tcPr>
                </a:tc>
                <a:tc>
                  <a:txBody>
                    <a:bodyPr/>
                    <a:lstStyle/>
                    <a:p>
                      <a:pPr marR="125095" algn="ctr">
                        <a:lnSpc>
                          <a:spcPts val="1310"/>
                        </a:lnSpc>
                      </a:pPr>
                      <a:r>
                        <a:rPr sz="1300" b="1">
                          <a:solidFill>
                            <a:srgbClr val="FFFFFF"/>
                          </a:solidFill>
                          <a:latin typeface="+mn-lt"/>
                          <a:cs typeface="Myriad Pro"/>
                        </a:rPr>
                        <a:t>1081-1095</a:t>
                      </a:r>
                      <a:endParaRPr sz="1300">
                        <a:latin typeface="+mn-lt"/>
                        <a:cs typeface="Myriad Pro"/>
                      </a:endParaRPr>
                    </a:p>
                  </a:txBody>
                  <a:tcPr marL="0" marR="0" marT="0" marB="0">
                    <a:solidFill>
                      <a:srgbClr val="143B87"/>
                    </a:solidFill>
                  </a:tcPr>
                </a:tc>
                <a:extLst>
                  <a:ext uri="{0D108BD9-81ED-4DB2-BD59-A6C34878D82A}">
                    <a16:rowId xmlns:a16="http://schemas.microsoft.com/office/drawing/2014/main" val="10000"/>
                  </a:ext>
                </a:extLst>
              </a:tr>
              <a:tr h="224631">
                <a:tc>
                  <a:txBody>
                    <a:bodyPr/>
                    <a:lstStyle/>
                    <a:p>
                      <a:pPr marL="5080">
                        <a:lnSpc>
                          <a:spcPct val="100000"/>
                        </a:lnSpc>
                        <a:spcBef>
                          <a:spcPts val="285"/>
                        </a:spcBef>
                      </a:pPr>
                      <a:r>
                        <a:rPr sz="1300" b="1">
                          <a:latin typeface="+mn-lt"/>
                          <a:cs typeface="Myriad Pro"/>
                        </a:rPr>
                        <a:t>None/Mild</a:t>
                      </a:r>
                    </a:p>
                  </a:txBody>
                  <a:tcPr marL="0" marR="0" marT="33932" marB="0">
                    <a:lnB w="6350">
                      <a:solidFill>
                        <a:srgbClr val="FFFFFF"/>
                      </a:solidFill>
                      <a:prstDash val="solid"/>
                    </a:lnB>
                    <a:solidFill>
                      <a:srgbClr val="B3BFE3"/>
                    </a:solidFill>
                  </a:tcPr>
                </a:tc>
                <a:tc>
                  <a:txBody>
                    <a:bodyPr/>
                    <a:lstStyle/>
                    <a:p>
                      <a:pPr>
                        <a:lnSpc>
                          <a:spcPct val="100000"/>
                        </a:lnSpc>
                      </a:pPr>
                      <a:endParaRPr sz="1300">
                        <a:latin typeface="+mn-lt"/>
                        <a:cs typeface="Times New Roman"/>
                      </a:endParaRPr>
                    </a:p>
                  </a:txBody>
                  <a:tcPr marL="0" marR="0" marT="0" marB="0">
                    <a:lnB w="6350">
                      <a:solidFill>
                        <a:srgbClr val="FFFFFF"/>
                      </a:solidFill>
                      <a:prstDash val="solid"/>
                    </a:lnB>
                    <a:solidFill>
                      <a:srgbClr val="B3BFE3"/>
                    </a:solidFill>
                  </a:tcPr>
                </a:tc>
                <a:tc>
                  <a:txBody>
                    <a:bodyPr/>
                    <a:lstStyle/>
                    <a:p>
                      <a:pPr>
                        <a:lnSpc>
                          <a:spcPct val="100000"/>
                        </a:lnSpc>
                      </a:pPr>
                      <a:endParaRPr sz="1300">
                        <a:latin typeface="+mn-lt"/>
                        <a:cs typeface="Times New Roman"/>
                      </a:endParaRPr>
                    </a:p>
                  </a:txBody>
                  <a:tcPr marL="0" marR="0" marT="0" marB="0">
                    <a:lnB w="6350">
                      <a:solidFill>
                        <a:srgbClr val="FFFFFF"/>
                      </a:solidFill>
                      <a:prstDash val="solid"/>
                    </a:lnB>
                    <a:solidFill>
                      <a:srgbClr val="B3BFE3"/>
                    </a:solidFill>
                  </a:tcPr>
                </a:tc>
                <a:tc>
                  <a:txBody>
                    <a:bodyPr/>
                    <a:lstStyle/>
                    <a:p>
                      <a:pPr>
                        <a:lnSpc>
                          <a:spcPct val="100000"/>
                        </a:lnSpc>
                      </a:pPr>
                      <a:endParaRPr sz="1300">
                        <a:latin typeface="+mn-lt"/>
                        <a:cs typeface="Times New Roman"/>
                      </a:endParaRPr>
                    </a:p>
                  </a:txBody>
                  <a:tcPr marL="0" marR="0" marT="0" marB="0">
                    <a:lnB w="6350">
                      <a:solidFill>
                        <a:srgbClr val="FFFFFF"/>
                      </a:solidFill>
                      <a:prstDash val="solid"/>
                    </a:lnB>
                    <a:solidFill>
                      <a:srgbClr val="B3BFE3"/>
                    </a:solidFill>
                  </a:tcPr>
                </a:tc>
                <a:tc>
                  <a:txBody>
                    <a:bodyPr/>
                    <a:lstStyle/>
                    <a:p>
                      <a:pPr>
                        <a:lnSpc>
                          <a:spcPct val="100000"/>
                        </a:lnSpc>
                      </a:pPr>
                      <a:endParaRPr sz="1300">
                        <a:latin typeface="+mn-lt"/>
                        <a:cs typeface="Times New Roman"/>
                      </a:endParaRPr>
                    </a:p>
                  </a:txBody>
                  <a:tcPr marL="0" marR="0" marT="0" marB="0">
                    <a:lnB w="6350">
                      <a:solidFill>
                        <a:srgbClr val="FFFFFF"/>
                      </a:solidFill>
                      <a:prstDash val="solid"/>
                    </a:lnB>
                    <a:solidFill>
                      <a:srgbClr val="B3BFE3"/>
                    </a:solidFill>
                  </a:tcPr>
                </a:tc>
                <a:tc>
                  <a:txBody>
                    <a:bodyPr/>
                    <a:lstStyle/>
                    <a:p>
                      <a:pPr>
                        <a:lnSpc>
                          <a:spcPct val="100000"/>
                        </a:lnSpc>
                      </a:pPr>
                      <a:endParaRPr sz="1300">
                        <a:latin typeface="+mn-lt"/>
                        <a:cs typeface="Times New Roman"/>
                      </a:endParaRPr>
                    </a:p>
                  </a:txBody>
                  <a:tcPr marL="0" marR="0" marT="0" marB="0">
                    <a:lnB w="6350">
                      <a:solidFill>
                        <a:srgbClr val="FFFFFF"/>
                      </a:solidFill>
                      <a:prstDash val="solid"/>
                    </a:lnB>
                    <a:solidFill>
                      <a:srgbClr val="B3BFE3"/>
                    </a:solidFill>
                  </a:tcPr>
                </a:tc>
                <a:tc>
                  <a:txBody>
                    <a:bodyPr/>
                    <a:lstStyle/>
                    <a:p>
                      <a:pPr>
                        <a:lnSpc>
                          <a:spcPct val="100000"/>
                        </a:lnSpc>
                      </a:pPr>
                      <a:endParaRPr sz="1300">
                        <a:latin typeface="+mn-lt"/>
                        <a:cs typeface="Times New Roman"/>
                      </a:endParaRPr>
                    </a:p>
                  </a:txBody>
                  <a:tcPr marL="0" marR="0" marT="0" marB="0">
                    <a:lnB w="6350">
                      <a:solidFill>
                        <a:srgbClr val="FFFFFF"/>
                      </a:solidFill>
                      <a:prstDash val="solid"/>
                    </a:lnB>
                    <a:solidFill>
                      <a:srgbClr val="B3BFE3"/>
                    </a:solidFill>
                  </a:tcPr>
                </a:tc>
                <a:tc>
                  <a:txBody>
                    <a:bodyPr/>
                    <a:lstStyle/>
                    <a:p>
                      <a:pPr>
                        <a:lnSpc>
                          <a:spcPct val="100000"/>
                        </a:lnSpc>
                      </a:pPr>
                      <a:endParaRPr sz="1300">
                        <a:latin typeface="+mn-lt"/>
                        <a:cs typeface="Times New Roman"/>
                      </a:endParaRPr>
                    </a:p>
                  </a:txBody>
                  <a:tcPr marL="0" marR="0" marT="0" marB="0">
                    <a:lnB w="6350">
                      <a:solidFill>
                        <a:srgbClr val="FFFFFF"/>
                      </a:solidFill>
                      <a:prstDash val="solid"/>
                    </a:lnB>
                    <a:solidFill>
                      <a:srgbClr val="B3BFE3"/>
                    </a:solidFill>
                  </a:tcPr>
                </a:tc>
                <a:tc>
                  <a:txBody>
                    <a:bodyPr/>
                    <a:lstStyle/>
                    <a:p>
                      <a:pPr>
                        <a:lnSpc>
                          <a:spcPct val="100000"/>
                        </a:lnSpc>
                      </a:pPr>
                      <a:endParaRPr sz="1300">
                        <a:latin typeface="+mn-lt"/>
                        <a:cs typeface="Times New Roman"/>
                      </a:endParaRPr>
                    </a:p>
                  </a:txBody>
                  <a:tcPr marL="0" marR="0" marT="0" marB="0">
                    <a:lnB w="6350">
                      <a:solidFill>
                        <a:srgbClr val="FFFFFF"/>
                      </a:solidFill>
                      <a:prstDash val="solid"/>
                    </a:lnB>
                    <a:solidFill>
                      <a:srgbClr val="B3BFE3"/>
                    </a:solidFill>
                  </a:tcPr>
                </a:tc>
                <a:extLst>
                  <a:ext uri="{0D108BD9-81ED-4DB2-BD59-A6C34878D82A}">
                    <a16:rowId xmlns:a16="http://schemas.microsoft.com/office/drawing/2014/main" val="10001"/>
                  </a:ext>
                </a:extLst>
              </a:tr>
              <a:tr h="319821">
                <a:tc>
                  <a:txBody>
                    <a:bodyPr/>
                    <a:lstStyle/>
                    <a:p>
                      <a:pPr marR="57785" algn="r">
                        <a:lnSpc>
                          <a:spcPct val="100000"/>
                        </a:lnSpc>
                        <a:spcBef>
                          <a:spcPts val="60"/>
                        </a:spcBef>
                      </a:pPr>
                      <a:r>
                        <a:rPr sz="1300">
                          <a:latin typeface="+mn-lt"/>
                          <a:cs typeface="Myriad Pro"/>
                        </a:rPr>
                        <a:t>#</a:t>
                      </a:r>
                      <a:r>
                        <a:rPr sz="1300" spc="-10">
                          <a:latin typeface="+mn-lt"/>
                          <a:cs typeface="Myriad Pro"/>
                        </a:rPr>
                        <a:t> </a:t>
                      </a:r>
                      <a:r>
                        <a:rPr sz="1300" spc="-5">
                          <a:latin typeface="+mn-lt"/>
                          <a:cs typeface="Myriad Pro"/>
                        </a:rPr>
                        <a:t>at</a:t>
                      </a:r>
                      <a:r>
                        <a:rPr sz="1300" spc="-10">
                          <a:latin typeface="+mn-lt"/>
                          <a:cs typeface="Myriad Pro"/>
                        </a:rPr>
                        <a:t> </a:t>
                      </a:r>
                      <a:r>
                        <a:rPr sz="1300">
                          <a:latin typeface="+mn-lt"/>
                          <a:cs typeface="Myriad Pro"/>
                        </a:rPr>
                        <a:t>Risk</a:t>
                      </a:r>
                      <a:r>
                        <a:rPr sz="1300" spc="-10">
                          <a:latin typeface="+mn-lt"/>
                          <a:cs typeface="Myriad Pro"/>
                        </a:rPr>
                        <a:t> </a:t>
                      </a:r>
                      <a:r>
                        <a:rPr sz="1300">
                          <a:latin typeface="+mn-lt"/>
                          <a:cs typeface="Myriad Pro"/>
                        </a:rPr>
                        <a:t>(interval</a:t>
                      </a:r>
                      <a:r>
                        <a:rPr sz="1300" spc="-10">
                          <a:latin typeface="+mn-lt"/>
                          <a:cs typeface="Myriad Pro"/>
                        </a:rPr>
                        <a:t> </a:t>
                      </a:r>
                      <a:r>
                        <a:rPr sz="1300">
                          <a:latin typeface="+mn-lt"/>
                          <a:cs typeface="Myriad Pro"/>
                        </a:rPr>
                        <a:t>start):</a:t>
                      </a:r>
                    </a:p>
                  </a:txBody>
                  <a:tcPr marL="0" marR="0" marT="7144" marB="0">
                    <a:lnT w="6350">
                      <a:solidFill>
                        <a:srgbClr val="FFFFFF"/>
                      </a:solidFill>
                      <a:prstDash val="solid"/>
                    </a:lnT>
                    <a:lnB w="6350">
                      <a:solidFill>
                        <a:srgbClr val="FFFFFF"/>
                      </a:solidFill>
                      <a:prstDash val="solid"/>
                    </a:lnB>
                    <a:solidFill>
                      <a:srgbClr val="B3BFE3"/>
                    </a:solidFill>
                  </a:tcPr>
                </a:tc>
                <a:tc>
                  <a:txBody>
                    <a:bodyPr/>
                    <a:lstStyle/>
                    <a:p>
                      <a:pPr marL="120014">
                        <a:lnSpc>
                          <a:spcPct val="100000"/>
                        </a:lnSpc>
                        <a:spcBef>
                          <a:spcPts val="60"/>
                        </a:spcBef>
                      </a:pPr>
                      <a:r>
                        <a:rPr sz="1300">
                          <a:latin typeface="+mn-lt"/>
                          <a:cs typeface="Myriad Pro"/>
                        </a:rPr>
                        <a:t>146</a:t>
                      </a:r>
                    </a:p>
                  </a:txBody>
                  <a:tcPr marL="0" marR="0" marT="7144" marB="0">
                    <a:lnT w="6350">
                      <a:solidFill>
                        <a:srgbClr val="FFFFFF"/>
                      </a:solidFill>
                      <a:prstDash val="solid"/>
                    </a:lnT>
                    <a:lnB w="6350">
                      <a:solidFill>
                        <a:srgbClr val="FFFFFF"/>
                      </a:solidFill>
                      <a:prstDash val="solid"/>
                    </a:lnB>
                    <a:solidFill>
                      <a:srgbClr val="B3BFE3"/>
                    </a:solidFill>
                  </a:tcPr>
                </a:tc>
                <a:tc>
                  <a:txBody>
                    <a:bodyPr/>
                    <a:lstStyle/>
                    <a:p>
                      <a:pPr marL="25400" algn="ctr">
                        <a:lnSpc>
                          <a:spcPct val="100000"/>
                        </a:lnSpc>
                        <a:spcBef>
                          <a:spcPts val="60"/>
                        </a:spcBef>
                      </a:pPr>
                      <a:r>
                        <a:rPr sz="1300">
                          <a:latin typeface="+mn-lt"/>
                          <a:cs typeface="Myriad Pro"/>
                        </a:rPr>
                        <a:t>142</a:t>
                      </a:r>
                    </a:p>
                  </a:txBody>
                  <a:tcPr marL="0" marR="0" marT="7144" marB="0">
                    <a:lnT w="6350">
                      <a:solidFill>
                        <a:srgbClr val="FFFFFF"/>
                      </a:solidFill>
                      <a:prstDash val="solid"/>
                    </a:lnT>
                    <a:lnB w="6350">
                      <a:solidFill>
                        <a:srgbClr val="FFFFFF"/>
                      </a:solidFill>
                      <a:prstDash val="solid"/>
                    </a:lnB>
                    <a:solidFill>
                      <a:srgbClr val="B3BFE3"/>
                    </a:solidFill>
                  </a:tcPr>
                </a:tc>
                <a:tc>
                  <a:txBody>
                    <a:bodyPr/>
                    <a:lstStyle/>
                    <a:p>
                      <a:pPr marL="38735" algn="ctr">
                        <a:lnSpc>
                          <a:spcPct val="100000"/>
                        </a:lnSpc>
                        <a:spcBef>
                          <a:spcPts val="60"/>
                        </a:spcBef>
                      </a:pPr>
                      <a:r>
                        <a:rPr sz="1300">
                          <a:latin typeface="+mn-lt"/>
                          <a:cs typeface="Myriad Pro"/>
                        </a:rPr>
                        <a:t>115</a:t>
                      </a:r>
                    </a:p>
                  </a:txBody>
                  <a:tcPr marL="0" marR="0" marT="7144" marB="0">
                    <a:lnT w="6350">
                      <a:solidFill>
                        <a:srgbClr val="FFFFFF"/>
                      </a:solidFill>
                      <a:prstDash val="solid"/>
                    </a:lnT>
                    <a:lnB w="6350">
                      <a:solidFill>
                        <a:srgbClr val="FFFFFF"/>
                      </a:solidFill>
                      <a:prstDash val="solid"/>
                    </a:lnB>
                    <a:solidFill>
                      <a:srgbClr val="B3BFE3"/>
                    </a:solidFill>
                  </a:tcPr>
                </a:tc>
                <a:tc>
                  <a:txBody>
                    <a:bodyPr/>
                    <a:lstStyle/>
                    <a:p>
                      <a:pPr marL="19685" algn="ctr">
                        <a:lnSpc>
                          <a:spcPct val="100000"/>
                        </a:lnSpc>
                        <a:spcBef>
                          <a:spcPts val="60"/>
                        </a:spcBef>
                      </a:pPr>
                      <a:r>
                        <a:rPr sz="1300">
                          <a:latin typeface="+mn-lt"/>
                          <a:cs typeface="Myriad Pro"/>
                        </a:rPr>
                        <a:t>115</a:t>
                      </a:r>
                    </a:p>
                  </a:txBody>
                  <a:tcPr marL="0" marR="0" marT="7144" marB="0">
                    <a:lnT w="6350">
                      <a:solidFill>
                        <a:srgbClr val="FFFFFF"/>
                      </a:solidFill>
                      <a:prstDash val="solid"/>
                    </a:lnT>
                    <a:lnB w="6350">
                      <a:solidFill>
                        <a:srgbClr val="FFFFFF"/>
                      </a:solidFill>
                      <a:prstDash val="solid"/>
                    </a:lnB>
                    <a:solidFill>
                      <a:srgbClr val="B3BFE3"/>
                    </a:solidFill>
                  </a:tcPr>
                </a:tc>
                <a:tc>
                  <a:txBody>
                    <a:bodyPr/>
                    <a:lstStyle/>
                    <a:p>
                      <a:pPr algn="ctr">
                        <a:lnSpc>
                          <a:spcPct val="100000"/>
                        </a:lnSpc>
                        <a:spcBef>
                          <a:spcPts val="60"/>
                        </a:spcBef>
                      </a:pPr>
                      <a:r>
                        <a:rPr sz="1300">
                          <a:latin typeface="+mn-lt"/>
                          <a:cs typeface="Myriad Pro"/>
                        </a:rPr>
                        <a:t>98</a:t>
                      </a:r>
                    </a:p>
                  </a:txBody>
                  <a:tcPr marL="0" marR="0" marT="7144" marB="0">
                    <a:lnT w="6350">
                      <a:solidFill>
                        <a:srgbClr val="FFFFFF"/>
                      </a:solidFill>
                      <a:prstDash val="solid"/>
                    </a:lnT>
                    <a:lnB w="6350">
                      <a:solidFill>
                        <a:srgbClr val="FFFFFF"/>
                      </a:solidFill>
                      <a:prstDash val="solid"/>
                    </a:lnB>
                    <a:solidFill>
                      <a:srgbClr val="B3BFE3"/>
                    </a:solidFill>
                  </a:tcPr>
                </a:tc>
                <a:tc>
                  <a:txBody>
                    <a:bodyPr/>
                    <a:lstStyle/>
                    <a:p>
                      <a:pPr marL="19685" algn="ctr">
                        <a:lnSpc>
                          <a:spcPct val="100000"/>
                        </a:lnSpc>
                        <a:spcBef>
                          <a:spcPts val="60"/>
                        </a:spcBef>
                      </a:pPr>
                      <a:r>
                        <a:rPr sz="1300">
                          <a:latin typeface="+mn-lt"/>
                          <a:cs typeface="Myriad Pro"/>
                        </a:rPr>
                        <a:t>97</a:t>
                      </a:r>
                    </a:p>
                  </a:txBody>
                  <a:tcPr marL="0" marR="0" marT="7144" marB="0">
                    <a:lnT w="6350">
                      <a:solidFill>
                        <a:srgbClr val="FFFFFF"/>
                      </a:solidFill>
                      <a:prstDash val="solid"/>
                    </a:lnT>
                    <a:lnB w="6350">
                      <a:solidFill>
                        <a:srgbClr val="FFFFFF"/>
                      </a:solidFill>
                      <a:prstDash val="solid"/>
                    </a:lnB>
                    <a:solidFill>
                      <a:srgbClr val="B3BFE3"/>
                    </a:solidFill>
                  </a:tcPr>
                </a:tc>
                <a:tc>
                  <a:txBody>
                    <a:bodyPr/>
                    <a:lstStyle/>
                    <a:p>
                      <a:pPr marL="39370" algn="ctr">
                        <a:lnSpc>
                          <a:spcPct val="100000"/>
                        </a:lnSpc>
                        <a:spcBef>
                          <a:spcPts val="60"/>
                        </a:spcBef>
                      </a:pPr>
                      <a:r>
                        <a:rPr sz="1300">
                          <a:latin typeface="+mn-lt"/>
                          <a:cs typeface="Myriad Pro"/>
                        </a:rPr>
                        <a:t>56</a:t>
                      </a:r>
                    </a:p>
                  </a:txBody>
                  <a:tcPr marL="0" marR="0" marT="7144" marB="0">
                    <a:lnT w="6350">
                      <a:solidFill>
                        <a:srgbClr val="FFFFFF"/>
                      </a:solidFill>
                      <a:prstDash val="solid"/>
                    </a:lnT>
                    <a:lnB w="6350">
                      <a:solidFill>
                        <a:srgbClr val="FFFFFF"/>
                      </a:solidFill>
                      <a:prstDash val="solid"/>
                    </a:lnB>
                    <a:solidFill>
                      <a:srgbClr val="B3BFE3"/>
                    </a:solidFill>
                  </a:tcPr>
                </a:tc>
                <a:tc>
                  <a:txBody>
                    <a:bodyPr/>
                    <a:lstStyle/>
                    <a:p>
                      <a:pPr marR="124460" algn="ctr">
                        <a:lnSpc>
                          <a:spcPct val="100000"/>
                        </a:lnSpc>
                        <a:spcBef>
                          <a:spcPts val="60"/>
                        </a:spcBef>
                      </a:pPr>
                      <a:r>
                        <a:rPr sz="1300">
                          <a:latin typeface="+mn-lt"/>
                          <a:cs typeface="Myriad Pro"/>
                        </a:rPr>
                        <a:t>41</a:t>
                      </a:r>
                    </a:p>
                  </a:txBody>
                  <a:tcPr marL="0" marR="0" marT="7144" marB="0">
                    <a:lnT w="6350">
                      <a:solidFill>
                        <a:srgbClr val="FFFFFF"/>
                      </a:solidFill>
                      <a:prstDash val="solid"/>
                    </a:lnT>
                    <a:lnB w="6350">
                      <a:solidFill>
                        <a:srgbClr val="FFFFFF"/>
                      </a:solidFill>
                      <a:prstDash val="solid"/>
                    </a:lnB>
                    <a:solidFill>
                      <a:srgbClr val="B3BFE3"/>
                    </a:solidFill>
                  </a:tcPr>
                </a:tc>
                <a:extLst>
                  <a:ext uri="{0D108BD9-81ED-4DB2-BD59-A6C34878D82A}">
                    <a16:rowId xmlns:a16="http://schemas.microsoft.com/office/drawing/2014/main" val="10002"/>
                  </a:ext>
                </a:extLst>
              </a:tr>
              <a:tr h="332609">
                <a:tc>
                  <a:txBody>
                    <a:bodyPr/>
                    <a:lstStyle/>
                    <a:p>
                      <a:pPr marR="78740" algn="r">
                        <a:lnSpc>
                          <a:spcPct val="100000"/>
                        </a:lnSpc>
                        <a:spcBef>
                          <a:spcPts val="175"/>
                        </a:spcBef>
                      </a:pPr>
                      <a:r>
                        <a:rPr sz="1300">
                          <a:latin typeface="+mn-lt"/>
                          <a:cs typeface="Myriad Pro"/>
                        </a:rPr>
                        <a:t>#</a:t>
                      </a:r>
                      <a:r>
                        <a:rPr sz="1300" spc="-20">
                          <a:latin typeface="+mn-lt"/>
                          <a:cs typeface="Myriad Pro"/>
                        </a:rPr>
                        <a:t> </a:t>
                      </a:r>
                      <a:r>
                        <a:rPr sz="1300">
                          <a:latin typeface="+mn-lt"/>
                          <a:cs typeface="Myriad Pro"/>
                        </a:rPr>
                        <a:t>Subjects</a:t>
                      </a:r>
                      <a:r>
                        <a:rPr sz="1300" spc="-20">
                          <a:latin typeface="+mn-lt"/>
                          <a:cs typeface="Myriad Pro"/>
                        </a:rPr>
                        <a:t> </a:t>
                      </a:r>
                      <a:r>
                        <a:rPr sz="1300">
                          <a:latin typeface="+mn-lt"/>
                          <a:cs typeface="Myriad Pro"/>
                        </a:rPr>
                        <a:t>with</a:t>
                      </a:r>
                      <a:r>
                        <a:rPr sz="1300" spc="-20">
                          <a:latin typeface="+mn-lt"/>
                          <a:cs typeface="Myriad Pro"/>
                        </a:rPr>
                        <a:t> </a:t>
                      </a:r>
                      <a:r>
                        <a:rPr sz="1300" spc="-5">
                          <a:latin typeface="+mn-lt"/>
                          <a:cs typeface="Myriad Pro"/>
                        </a:rPr>
                        <a:t>Events:</a:t>
                      </a:r>
                      <a:endParaRPr sz="1300">
                        <a:latin typeface="+mn-lt"/>
                        <a:cs typeface="Myriad Pro"/>
                      </a:endParaRPr>
                    </a:p>
                  </a:txBody>
                  <a:tcPr marL="0" marR="0" marT="20836" marB="0">
                    <a:lnT w="6350">
                      <a:solidFill>
                        <a:srgbClr val="FFFFFF"/>
                      </a:solidFill>
                      <a:prstDash val="solid"/>
                    </a:lnT>
                    <a:lnB w="6350">
                      <a:solidFill>
                        <a:srgbClr val="FFFFFF"/>
                      </a:solidFill>
                      <a:prstDash val="solid"/>
                    </a:lnB>
                    <a:solidFill>
                      <a:srgbClr val="B3BFE3"/>
                    </a:solidFill>
                  </a:tcPr>
                </a:tc>
                <a:tc>
                  <a:txBody>
                    <a:bodyPr/>
                    <a:lstStyle/>
                    <a:p>
                      <a:pPr marL="191770">
                        <a:lnSpc>
                          <a:spcPct val="100000"/>
                        </a:lnSpc>
                        <a:spcBef>
                          <a:spcPts val="175"/>
                        </a:spcBef>
                      </a:pPr>
                      <a:r>
                        <a:rPr sz="1300">
                          <a:latin typeface="+mn-lt"/>
                          <a:cs typeface="Myriad Pro"/>
                        </a:rPr>
                        <a:t>0</a:t>
                      </a:r>
                    </a:p>
                  </a:txBody>
                  <a:tcPr marL="0" marR="0" marT="20836" marB="0">
                    <a:lnT w="6350">
                      <a:solidFill>
                        <a:srgbClr val="FFFFFF"/>
                      </a:solidFill>
                      <a:prstDash val="solid"/>
                    </a:lnT>
                    <a:lnB w="6350">
                      <a:solidFill>
                        <a:srgbClr val="FFFFFF"/>
                      </a:solidFill>
                      <a:prstDash val="solid"/>
                    </a:lnB>
                    <a:solidFill>
                      <a:srgbClr val="B3BFE3"/>
                    </a:solidFill>
                  </a:tcPr>
                </a:tc>
                <a:tc>
                  <a:txBody>
                    <a:bodyPr/>
                    <a:lstStyle/>
                    <a:p>
                      <a:pPr marL="26034" algn="ctr">
                        <a:lnSpc>
                          <a:spcPct val="100000"/>
                        </a:lnSpc>
                        <a:spcBef>
                          <a:spcPts val="175"/>
                        </a:spcBef>
                      </a:pPr>
                      <a:r>
                        <a:rPr sz="1300">
                          <a:latin typeface="+mn-lt"/>
                          <a:cs typeface="Myriad Pro"/>
                        </a:rPr>
                        <a:t>1</a:t>
                      </a:r>
                    </a:p>
                  </a:txBody>
                  <a:tcPr marL="0" marR="0" marT="20836" marB="0">
                    <a:lnT w="6350">
                      <a:solidFill>
                        <a:srgbClr val="FFFFFF"/>
                      </a:solidFill>
                      <a:prstDash val="solid"/>
                    </a:lnT>
                    <a:lnB w="6350">
                      <a:solidFill>
                        <a:srgbClr val="FFFFFF"/>
                      </a:solidFill>
                      <a:prstDash val="solid"/>
                    </a:lnB>
                    <a:solidFill>
                      <a:srgbClr val="B3BFE3"/>
                    </a:solidFill>
                  </a:tcPr>
                </a:tc>
                <a:tc>
                  <a:txBody>
                    <a:bodyPr/>
                    <a:lstStyle/>
                    <a:p>
                      <a:pPr marL="39370" algn="ctr">
                        <a:lnSpc>
                          <a:spcPct val="100000"/>
                        </a:lnSpc>
                        <a:spcBef>
                          <a:spcPts val="175"/>
                        </a:spcBef>
                      </a:pPr>
                      <a:r>
                        <a:rPr sz="1300">
                          <a:latin typeface="+mn-lt"/>
                          <a:cs typeface="Myriad Pro"/>
                        </a:rPr>
                        <a:t>17</a:t>
                      </a:r>
                    </a:p>
                  </a:txBody>
                  <a:tcPr marL="0" marR="0" marT="20836" marB="0">
                    <a:lnT w="6350">
                      <a:solidFill>
                        <a:srgbClr val="FFFFFF"/>
                      </a:solidFill>
                      <a:prstDash val="solid"/>
                    </a:lnT>
                    <a:lnB w="6350">
                      <a:solidFill>
                        <a:srgbClr val="FFFFFF"/>
                      </a:solidFill>
                      <a:prstDash val="solid"/>
                    </a:lnB>
                    <a:solidFill>
                      <a:srgbClr val="B3BFE3"/>
                    </a:solidFill>
                  </a:tcPr>
                </a:tc>
                <a:tc>
                  <a:txBody>
                    <a:bodyPr/>
                    <a:lstStyle/>
                    <a:p>
                      <a:pPr marL="20320" algn="ctr">
                        <a:lnSpc>
                          <a:spcPct val="100000"/>
                        </a:lnSpc>
                        <a:spcBef>
                          <a:spcPts val="175"/>
                        </a:spcBef>
                      </a:pPr>
                      <a:r>
                        <a:rPr sz="1300">
                          <a:latin typeface="+mn-lt"/>
                          <a:cs typeface="Myriad Pro"/>
                        </a:rPr>
                        <a:t>0</a:t>
                      </a:r>
                    </a:p>
                  </a:txBody>
                  <a:tcPr marL="0" marR="0" marT="20836" marB="0">
                    <a:lnT w="6350">
                      <a:solidFill>
                        <a:srgbClr val="FFFFFF"/>
                      </a:solidFill>
                      <a:prstDash val="solid"/>
                    </a:lnT>
                    <a:lnB w="6350">
                      <a:solidFill>
                        <a:srgbClr val="FFFFFF"/>
                      </a:solidFill>
                      <a:prstDash val="solid"/>
                    </a:lnB>
                    <a:solidFill>
                      <a:srgbClr val="B3BFE3"/>
                    </a:solidFill>
                  </a:tcPr>
                </a:tc>
                <a:tc>
                  <a:txBody>
                    <a:bodyPr/>
                    <a:lstStyle/>
                    <a:p>
                      <a:pPr marL="635" algn="ctr">
                        <a:lnSpc>
                          <a:spcPct val="100000"/>
                        </a:lnSpc>
                        <a:spcBef>
                          <a:spcPts val="175"/>
                        </a:spcBef>
                      </a:pPr>
                      <a:r>
                        <a:rPr sz="1300">
                          <a:latin typeface="+mn-lt"/>
                          <a:cs typeface="Myriad Pro"/>
                        </a:rPr>
                        <a:t>7</a:t>
                      </a:r>
                    </a:p>
                  </a:txBody>
                  <a:tcPr marL="0" marR="0" marT="20836" marB="0">
                    <a:lnT w="6350">
                      <a:solidFill>
                        <a:srgbClr val="FFFFFF"/>
                      </a:solidFill>
                      <a:prstDash val="solid"/>
                    </a:lnT>
                    <a:lnB w="6350">
                      <a:solidFill>
                        <a:srgbClr val="FFFFFF"/>
                      </a:solidFill>
                      <a:prstDash val="solid"/>
                    </a:lnB>
                    <a:solidFill>
                      <a:srgbClr val="B3BFE3"/>
                    </a:solidFill>
                  </a:tcPr>
                </a:tc>
                <a:tc>
                  <a:txBody>
                    <a:bodyPr/>
                    <a:lstStyle/>
                    <a:p>
                      <a:pPr marL="20320" algn="ctr">
                        <a:lnSpc>
                          <a:spcPct val="100000"/>
                        </a:lnSpc>
                        <a:spcBef>
                          <a:spcPts val="175"/>
                        </a:spcBef>
                      </a:pPr>
                      <a:r>
                        <a:rPr sz="1300">
                          <a:latin typeface="+mn-lt"/>
                          <a:cs typeface="Myriad Pro"/>
                        </a:rPr>
                        <a:t>0</a:t>
                      </a:r>
                    </a:p>
                  </a:txBody>
                  <a:tcPr marL="0" marR="0" marT="20836" marB="0">
                    <a:lnT w="6350">
                      <a:solidFill>
                        <a:srgbClr val="FFFFFF"/>
                      </a:solidFill>
                      <a:prstDash val="solid"/>
                    </a:lnT>
                    <a:lnB w="6350">
                      <a:solidFill>
                        <a:srgbClr val="FFFFFF"/>
                      </a:solidFill>
                      <a:prstDash val="solid"/>
                    </a:lnB>
                    <a:solidFill>
                      <a:srgbClr val="B3BFE3"/>
                    </a:solidFill>
                  </a:tcPr>
                </a:tc>
                <a:tc>
                  <a:txBody>
                    <a:bodyPr/>
                    <a:lstStyle/>
                    <a:p>
                      <a:pPr marL="40005" algn="ctr">
                        <a:lnSpc>
                          <a:spcPct val="100000"/>
                        </a:lnSpc>
                        <a:spcBef>
                          <a:spcPts val="175"/>
                        </a:spcBef>
                      </a:pPr>
                      <a:r>
                        <a:rPr sz="1300">
                          <a:latin typeface="+mn-lt"/>
                          <a:cs typeface="Myriad Pro"/>
                        </a:rPr>
                        <a:t>4</a:t>
                      </a:r>
                    </a:p>
                  </a:txBody>
                  <a:tcPr marL="0" marR="0" marT="20836" marB="0">
                    <a:lnT w="6350">
                      <a:solidFill>
                        <a:srgbClr val="FFFFFF"/>
                      </a:solidFill>
                      <a:prstDash val="solid"/>
                    </a:lnT>
                    <a:lnB w="6350">
                      <a:solidFill>
                        <a:srgbClr val="FFFFFF"/>
                      </a:solidFill>
                      <a:prstDash val="solid"/>
                    </a:lnB>
                    <a:solidFill>
                      <a:srgbClr val="B3BFE3"/>
                    </a:solidFill>
                  </a:tcPr>
                </a:tc>
                <a:tc>
                  <a:txBody>
                    <a:bodyPr/>
                    <a:lstStyle/>
                    <a:p>
                      <a:pPr marR="123825" algn="ctr">
                        <a:lnSpc>
                          <a:spcPct val="100000"/>
                        </a:lnSpc>
                        <a:spcBef>
                          <a:spcPts val="175"/>
                        </a:spcBef>
                      </a:pPr>
                      <a:r>
                        <a:rPr sz="1300">
                          <a:latin typeface="+mn-lt"/>
                          <a:cs typeface="Myriad Pro"/>
                        </a:rPr>
                        <a:t>0</a:t>
                      </a:r>
                    </a:p>
                  </a:txBody>
                  <a:tcPr marL="0" marR="0" marT="20836" marB="0">
                    <a:lnT w="6350">
                      <a:solidFill>
                        <a:srgbClr val="FFFFFF"/>
                      </a:solidFill>
                      <a:prstDash val="solid"/>
                    </a:lnT>
                    <a:lnB w="6350">
                      <a:solidFill>
                        <a:srgbClr val="FFFFFF"/>
                      </a:solidFill>
                      <a:prstDash val="solid"/>
                    </a:lnB>
                    <a:solidFill>
                      <a:srgbClr val="B3BFE3"/>
                    </a:solidFill>
                  </a:tcPr>
                </a:tc>
                <a:extLst>
                  <a:ext uri="{0D108BD9-81ED-4DB2-BD59-A6C34878D82A}">
                    <a16:rowId xmlns:a16="http://schemas.microsoft.com/office/drawing/2014/main" val="10003"/>
                  </a:ext>
                </a:extLst>
              </a:tr>
              <a:tr h="218514">
                <a:tc>
                  <a:txBody>
                    <a:bodyPr/>
                    <a:lstStyle/>
                    <a:p>
                      <a:pPr marL="145415">
                        <a:lnSpc>
                          <a:spcPct val="100000"/>
                        </a:lnSpc>
                        <a:spcBef>
                          <a:spcPts val="295"/>
                        </a:spcBef>
                      </a:pPr>
                      <a:r>
                        <a:rPr sz="1300" spc="-10">
                          <a:latin typeface="+mn-lt"/>
                          <a:cs typeface="Myriad Pro"/>
                        </a:rPr>
                        <a:t>Event-free</a:t>
                      </a:r>
                      <a:r>
                        <a:rPr sz="1300" spc="-25">
                          <a:latin typeface="+mn-lt"/>
                          <a:cs typeface="Myriad Pro"/>
                        </a:rPr>
                        <a:t> </a:t>
                      </a:r>
                      <a:r>
                        <a:rPr sz="1300">
                          <a:latin typeface="+mn-lt"/>
                          <a:cs typeface="Myriad Pro"/>
                        </a:rPr>
                        <a:t>%</a:t>
                      </a:r>
                      <a:r>
                        <a:rPr sz="1300" spc="-15">
                          <a:latin typeface="+mn-lt"/>
                          <a:cs typeface="Myriad Pro"/>
                        </a:rPr>
                        <a:t> </a:t>
                      </a:r>
                      <a:r>
                        <a:rPr sz="1300">
                          <a:latin typeface="+mn-lt"/>
                          <a:cs typeface="Myriad Pro"/>
                        </a:rPr>
                        <a:t>:</a:t>
                      </a:r>
                    </a:p>
                  </a:txBody>
                  <a:tcPr marL="0" marR="0" marT="35124" marB="0">
                    <a:lnT w="6350">
                      <a:solidFill>
                        <a:srgbClr val="FFFFFF"/>
                      </a:solidFill>
                      <a:prstDash val="solid"/>
                    </a:lnT>
                    <a:lnB w="12700">
                      <a:solidFill>
                        <a:srgbClr val="FFFFFF"/>
                      </a:solidFill>
                      <a:prstDash val="solid"/>
                    </a:lnB>
                    <a:solidFill>
                      <a:srgbClr val="B3BFE3"/>
                    </a:solidFill>
                  </a:tcPr>
                </a:tc>
                <a:tc>
                  <a:txBody>
                    <a:bodyPr/>
                    <a:lstStyle/>
                    <a:p>
                      <a:pPr marL="65405">
                        <a:lnSpc>
                          <a:spcPct val="100000"/>
                        </a:lnSpc>
                        <a:spcBef>
                          <a:spcPts val="295"/>
                        </a:spcBef>
                      </a:pPr>
                      <a:r>
                        <a:rPr sz="1300">
                          <a:latin typeface="+mn-lt"/>
                          <a:cs typeface="Myriad Pro"/>
                        </a:rPr>
                        <a:t>100%</a:t>
                      </a:r>
                    </a:p>
                  </a:txBody>
                  <a:tcPr marL="0" marR="0" marT="35124" marB="0">
                    <a:lnT w="6350">
                      <a:solidFill>
                        <a:srgbClr val="FFFFFF"/>
                      </a:solidFill>
                      <a:prstDash val="solid"/>
                    </a:lnT>
                    <a:lnB w="12700">
                      <a:solidFill>
                        <a:srgbClr val="FFFFFF"/>
                      </a:solidFill>
                      <a:prstDash val="solid"/>
                    </a:lnB>
                    <a:solidFill>
                      <a:srgbClr val="B3BFE3"/>
                    </a:solidFill>
                  </a:tcPr>
                </a:tc>
                <a:tc>
                  <a:txBody>
                    <a:bodyPr/>
                    <a:lstStyle/>
                    <a:p>
                      <a:pPr marL="26670" algn="ctr">
                        <a:lnSpc>
                          <a:spcPct val="100000"/>
                        </a:lnSpc>
                        <a:spcBef>
                          <a:spcPts val="295"/>
                        </a:spcBef>
                      </a:pPr>
                      <a:r>
                        <a:rPr sz="1300">
                          <a:latin typeface="+mn-lt"/>
                          <a:cs typeface="Myriad Pro"/>
                        </a:rPr>
                        <a:t>99.3%</a:t>
                      </a:r>
                    </a:p>
                  </a:txBody>
                  <a:tcPr marL="0" marR="0" marT="35124" marB="0">
                    <a:lnT w="6350">
                      <a:solidFill>
                        <a:srgbClr val="FFFFFF"/>
                      </a:solidFill>
                      <a:prstDash val="solid"/>
                    </a:lnT>
                    <a:lnB w="12700">
                      <a:solidFill>
                        <a:srgbClr val="FFFFFF"/>
                      </a:solidFill>
                      <a:prstDash val="solid"/>
                    </a:lnB>
                    <a:solidFill>
                      <a:srgbClr val="B3BFE3"/>
                    </a:solidFill>
                  </a:tcPr>
                </a:tc>
                <a:tc>
                  <a:txBody>
                    <a:bodyPr/>
                    <a:lstStyle/>
                    <a:p>
                      <a:pPr marL="223520">
                        <a:lnSpc>
                          <a:spcPct val="100000"/>
                        </a:lnSpc>
                        <a:spcBef>
                          <a:spcPts val="295"/>
                        </a:spcBef>
                      </a:pPr>
                      <a:r>
                        <a:rPr sz="1300">
                          <a:latin typeface="+mn-lt"/>
                          <a:cs typeface="Myriad Pro"/>
                        </a:rPr>
                        <a:t>87.0%</a:t>
                      </a:r>
                    </a:p>
                  </a:txBody>
                  <a:tcPr marL="0" marR="0" marT="35124" marB="0">
                    <a:lnT w="6350">
                      <a:solidFill>
                        <a:srgbClr val="FFFFFF"/>
                      </a:solidFill>
                      <a:prstDash val="solid"/>
                    </a:lnT>
                    <a:lnB w="12700">
                      <a:solidFill>
                        <a:srgbClr val="FFFFFF"/>
                      </a:solidFill>
                      <a:prstDash val="solid"/>
                    </a:lnB>
                    <a:solidFill>
                      <a:srgbClr val="B3BFE3"/>
                    </a:solidFill>
                  </a:tcPr>
                </a:tc>
                <a:tc>
                  <a:txBody>
                    <a:bodyPr/>
                    <a:lstStyle/>
                    <a:p>
                      <a:pPr marL="20320" algn="ctr">
                        <a:lnSpc>
                          <a:spcPct val="100000"/>
                        </a:lnSpc>
                        <a:spcBef>
                          <a:spcPts val="295"/>
                        </a:spcBef>
                      </a:pPr>
                      <a:r>
                        <a:rPr sz="1300">
                          <a:latin typeface="+mn-lt"/>
                          <a:cs typeface="Myriad Pro"/>
                        </a:rPr>
                        <a:t>87.0%</a:t>
                      </a:r>
                    </a:p>
                  </a:txBody>
                  <a:tcPr marL="0" marR="0" marT="35124" marB="0">
                    <a:lnT w="6350">
                      <a:solidFill>
                        <a:srgbClr val="FFFFFF"/>
                      </a:solidFill>
                      <a:prstDash val="solid"/>
                    </a:lnT>
                    <a:lnB w="12700">
                      <a:solidFill>
                        <a:srgbClr val="FFFFFF"/>
                      </a:solidFill>
                      <a:prstDash val="solid"/>
                    </a:lnB>
                    <a:solidFill>
                      <a:srgbClr val="B3BFE3"/>
                    </a:solidFill>
                  </a:tcPr>
                </a:tc>
                <a:tc>
                  <a:txBody>
                    <a:bodyPr/>
                    <a:lstStyle/>
                    <a:p>
                      <a:pPr marL="1270" algn="ctr">
                        <a:lnSpc>
                          <a:spcPct val="100000"/>
                        </a:lnSpc>
                        <a:spcBef>
                          <a:spcPts val="295"/>
                        </a:spcBef>
                      </a:pPr>
                      <a:r>
                        <a:rPr sz="1300">
                          <a:latin typeface="+mn-lt"/>
                          <a:cs typeface="Myriad Pro"/>
                        </a:rPr>
                        <a:t>81.5%</a:t>
                      </a:r>
                    </a:p>
                  </a:txBody>
                  <a:tcPr marL="0" marR="0" marT="35124" marB="0">
                    <a:lnT w="6350">
                      <a:solidFill>
                        <a:srgbClr val="FFFFFF"/>
                      </a:solidFill>
                      <a:prstDash val="solid"/>
                    </a:lnT>
                    <a:lnB w="12700">
                      <a:solidFill>
                        <a:srgbClr val="FFFFFF"/>
                      </a:solidFill>
                      <a:prstDash val="solid"/>
                    </a:lnB>
                    <a:solidFill>
                      <a:srgbClr val="B3BFE3"/>
                    </a:solidFill>
                  </a:tcPr>
                </a:tc>
                <a:tc>
                  <a:txBody>
                    <a:bodyPr/>
                    <a:lstStyle/>
                    <a:p>
                      <a:pPr marL="20320" algn="ctr">
                        <a:lnSpc>
                          <a:spcPct val="100000"/>
                        </a:lnSpc>
                        <a:spcBef>
                          <a:spcPts val="295"/>
                        </a:spcBef>
                      </a:pPr>
                      <a:r>
                        <a:rPr sz="1300">
                          <a:latin typeface="+mn-lt"/>
                          <a:cs typeface="Myriad Pro"/>
                        </a:rPr>
                        <a:t>81.5%</a:t>
                      </a:r>
                    </a:p>
                  </a:txBody>
                  <a:tcPr marL="0" marR="0" marT="35124" marB="0">
                    <a:lnT w="6350">
                      <a:solidFill>
                        <a:srgbClr val="FFFFFF"/>
                      </a:solidFill>
                      <a:prstDash val="solid"/>
                    </a:lnT>
                    <a:lnB w="12700">
                      <a:solidFill>
                        <a:srgbClr val="FFFFFF"/>
                      </a:solidFill>
                      <a:prstDash val="solid"/>
                    </a:lnB>
                    <a:solidFill>
                      <a:srgbClr val="B3BFE3"/>
                    </a:solidFill>
                  </a:tcPr>
                </a:tc>
                <a:tc>
                  <a:txBody>
                    <a:bodyPr/>
                    <a:lstStyle/>
                    <a:p>
                      <a:pPr marL="40005" algn="ctr">
                        <a:lnSpc>
                          <a:spcPct val="100000"/>
                        </a:lnSpc>
                        <a:spcBef>
                          <a:spcPts val="295"/>
                        </a:spcBef>
                      </a:pPr>
                      <a:r>
                        <a:rPr sz="1300">
                          <a:latin typeface="+mn-lt"/>
                          <a:cs typeface="Myriad Pro"/>
                        </a:rPr>
                        <a:t>78.1%</a:t>
                      </a:r>
                    </a:p>
                  </a:txBody>
                  <a:tcPr marL="0" marR="0" marT="35124" marB="0">
                    <a:lnT w="6350">
                      <a:solidFill>
                        <a:srgbClr val="FFFFFF"/>
                      </a:solidFill>
                      <a:prstDash val="solid"/>
                    </a:lnT>
                    <a:lnB w="12700">
                      <a:solidFill>
                        <a:srgbClr val="FFFFFF"/>
                      </a:solidFill>
                      <a:prstDash val="solid"/>
                    </a:lnB>
                    <a:solidFill>
                      <a:srgbClr val="B3BFE3"/>
                    </a:solidFill>
                  </a:tcPr>
                </a:tc>
                <a:tc>
                  <a:txBody>
                    <a:bodyPr/>
                    <a:lstStyle/>
                    <a:p>
                      <a:pPr marR="123189" algn="ctr">
                        <a:lnSpc>
                          <a:spcPct val="100000"/>
                        </a:lnSpc>
                        <a:spcBef>
                          <a:spcPts val="295"/>
                        </a:spcBef>
                      </a:pPr>
                      <a:r>
                        <a:rPr sz="1300">
                          <a:latin typeface="+mn-lt"/>
                          <a:cs typeface="Myriad Pro"/>
                        </a:rPr>
                        <a:t>78.1%</a:t>
                      </a:r>
                    </a:p>
                  </a:txBody>
                  <a:tcPr marL="0" marR="0" marT="35124" marB="0">
                    <a:lnT w="6350">
                      <a:solidFill>
                        <a:srgbClr val="FFFFFF"/>
                      </a:solidFill>
                      <a:prstDash val="solid"/>
                    </a:lnT>
                    <a:lnB w="12700">
                      <a:solidFill>
                        <a:srgbClr val="FFFFFF"/>
                      </a:solidFill>
                      <a:prstDash val="solid"/>
                    </a:lnB>
                    <a:solidFill>
                      <a:srgbClr val="B3BFE3"/>
                    </a:solidFill>
                  </a:tcPr>
                </a:tc>
                <a:extLst>
                  <a:ext uri="{0D108BD9-81ED-4DB2-BD59-A6C34878D82A}">
                    <a16:rowId xmlns:a16="http://schemas.microsoft.com/office/drawing/2014/main" val="10004"/>
                  </a:ext>
                </a:extLst>
              </a:tr>
              <a:tr h="543488">
                <a:tc>
                  <a:txBody>
                    <a:bodyPr/>
                    <a:lstStyle/>
                    <a:p>
                      <a:pPr marL="5715">
                        <a:lnSpc>
                          <a:spcPct val="100000"/>
                        </a:lnSpc>
                        <a:spcBef>
                          <a:spcPts val="130"/>
                        </a:spcBef>
                      </a:pPr>
                      <a:r>
                        <a:rPr sz="1300" b="1">
                          <a:latin typeface="+mn-lt"/>
                          <a:cs typeface="Myriad Pro"/>
                        </a:rPr>
                        <a:t>Mod/</a:t>
                      </a:r>
                      <a:r>
                        <a:rPr sz="1300" b="1" err="1">
                          <a:latin typeface="+mn-lt"/>
                          <a:cs typeface="Myriad Pro"/>
                        </a:rPr>
                        <a:t>Sev</a:t>
                      </a:r>
                      <a:r>
                        <a:rPr lang="en-GB" sz="1300" b="1">
                          <a:latin typeface="+mn-lt"/>
                          <a:cs typeface="Myriad Pro"/>
                        </a:rPr>
                        <a:t>ere</a:t>
                      </a:r>
                      <a:endParaRPr sz="1300" b="1">
                        <a:latin typeface="+mn-lt"/>
                        <a:cs typeface="Myriad Pro"/>
                      </a:endParaRPr>
                    </a:p>
                    <a:p>
                      <a:pPr marL="145415">
                        <a:lnSpc>
                          <a:spcPct val="100000"/>
                        </a:lnSpc>
                        <a:spcBef>
                          <a:spcPts val="475"/>
                        </a:spcBef>
                      </a:pPr>
                      <a:r>
                        <a:rPr sz="1300">
                          <a:latin typeface="+mn-lt"/>
                          <a:cs typeface="Myriad Pro"/>
                        </a:rPr>
                        <a:t>#</a:t>
                      </a:r>
                      <a:r>
                        <a:rPr sz="1300" spc="-10">
                          <a:latin typeface="+mn-lt"/>
                          <a:cs typeface="Myriad Pro"/>
                        </a:rPr>
                        <a:t> </a:t>
                      </a:r>
                      <a:r>
                        <a:rPr sz="1300" spc="-5">
                          <a:latin typeface="+mn-lt"/>
                          <a:cs typeface="Myriad Pro"/>
                        </a:rPr>
                        <a:t>at</a:t>
                      </a:r>
                      <a:r>
                        <a:rPr sz="1300" spc="-10">
                          <a:latin typeface="+mn-lt"/>
                          <a:cs typeface="Myriad Pro"/>
                        </a:rPr>
                        <a:t> </a:t>
                      </a:r>
                      <a:r>
                        <a:rPr sz="1300">
                          <a:latin typeface="+mn-lt"/>
                          <a:cs typeface="Myriad Pro"/>
                        </a:rPr>
                        <a:t>Risk</a:t>
                      </a:r>
                      <a:r>
                        <a:rPr sz="1300" spc="-10">
                          <a:latin typeface="+mn-lt"/>
                          <a:cs typeface="Myriad Pro"/>
                        </a:rPr>
                        <a:t> </a:t>
                      </a:r>
                      <a:r>
                        <a:rPr sz="1300">
                          <a:latin typeface="+mn-lt"/>
                          <a:cs typeface="Myriad Pro"/>
                        </a:rPr>
                        <a:t>(interval</a:t>
                      </a:r>
                      <a:r>
                        <a:rPr sz="1300" spc="-10">
                          <a:latin typeface="+mn-lt"/>
                          <a:cs typeface="Myriad Pro"/>
                        </a:rPr>
                        <a:t> </a:t>
                      </a:r>
                      <a:r>
                        <a:rPr sz="1300">
                          <a:latin typeface="+mn-lt"/>
                          <a:cs typeface="Myriad Pro"/>
                        </a:rPr>
                        <a:t>start):</a:t>
                      </a:r>
                    </a:p>
                  </a:txBody>
                  <a:tcPr marL="0" marR="0" marT="15478" marB="0">
                    <a:lnT w="12700" cap="flat" cmpd="sng" algn="ctr">
                      <a:solidFill>
                        <a:srgbClr val="FFFFFF"/>
                      </a:solidFill>
                      <a:prstDash val="solid"/>
                      <a:round/>
                      <a:headEnd type="none" w="med" len="med"/>
                      <a:tailEnd type="none" w="med" len="med"/>
                    </a:lnT>
                    <a:lnB w="6350">
                      <a:solidFill>
                        <a:srgbClr val="FFFFFF"/>
                      </a:solidFill>
                      <a:prstDash val="solid"/>
                    </a:lnB>
                    <a:solidFill>
                      <a:srgbClr val="B3BFE3"/>
                    </a:solidFill>
                  </a:tcPr>
                </a:tc>
                <a:tc>
                  <a:txBody>
                    <a:bodyPr/>
                    <a:lstStyle/>
                    <a:p>
                      <a:pPr>
                        <a:lnSpc>
                          <a:spcPct val="100000"/>
                        </a:lnSpc>
                        <a:spcBef>
                          <a:spcPts val="30"/>
                        </a:spcBef>
                      </a:pPr>
                      <a:endParaRPr sz="1300">
                        <a:latin typeface="+mn-lt"/>
                        <a:cs typeface="Times New Roman"/>
                      </a:endParaRPr>
                    </a:p>
                    <a:p>
                      <a:pPr marL="120650">
                        <a:lnSpc>
                          <a:spcPct val="100000"/>
                        </a:lnSpc>
                      </a:pPr>
                      <a:r>
                        <a:rPr sz="1300">
                          <a:latin typeface="+mn-lt"/>
                          <a:cs typeface="Myriad Pro"/>
                        </a:rPr>
                        <a:t>124</a:t>
                      </a:r>
                    </a:p>
                  </a:txBody>
                  <a:tcPr marL="0" marR="0" marT="3572" marB="0">
                    <a:lnT w="12700" cap="flat" cmpd="sng" algn="ctr">
                      <a:solidFill>
                        <a:srgbClr val="FFFFFF"/>
                      </a:solidFill>
                      <a:prstDash val="solid"/>
                      <a:round/>
                      <a:headEnd type="none" w="med" len="med"/>
                      <a:tailEnd type="none" w="med" len="med"/>
                    </a:lnT>
                    <a:lnB w="6350">
                      <a:solidFill>
                        <a:srgbClr val="FFFFFF"/>
                      </a:solidFill>
                      <a:prstDash val="solid"/>
                    </a:lnB>
                    <a:solidFill>
                      <a:srgbClr val="B3BFE3"/>
                    </a:solidFill>
                  </a:tcPr>
                </a:tc>
                <a:tc>
                  <a:txBody>
                    <a:bodyPr/>
                    <a:lstStyle/>
                    <a:p>
                      <a:pPr>
                        <a:lnSpc>
                          <a:spcPct val="100000"/>
                        </a:lnSpc>
                        <a:spcBef>
                          <a:spcPts val="30"/>
                        </a:spcBef>
                      </a:pPr>
                      <a:endParaRPr sz="1300">
                        <a:latin typeface="+mn-lt"/>
                        <a:cs typeface="Times New Roman"/>
                      </a:endParaRPr>
                    </a:p>
                    <a:p>
                      <a:pPr marL="26670" algn="ctr">
                        <a:lnSpc>
                          <a:spcPct val="100000"/>
                        </a:lnSpc>
                      </a:pPr>
                      <a:r>
                        <a:rPr sz="1300">
                          <a:latin typeface="+mn-lt"/>
                          <a:cs typeface="Myriad Pro"/>
                        </a:rPr>
                        <a:t>123</a:t>
                      </a:r>
                    </a:p>
                  </a:txBody>
                  <a:tcPr marL="0" marR="0" marT="3572" marB="0">
                    <a:lnT w="12700" cap="flat" cmpd="sng" algn="ctr">
                      <a:solidFill>
                        <a:srgbClr val="FFFFFF"/>
                      </a:solidFill>
                      <a:prstDash val="solid"/>
                      <a:round/>
                      <a:headEnd type="none" w="med" len="med"/>
                      <a:tailEnd type="none" w="med" len="med"/>
                    </a:lnT>
                    <a:lnB w="6350">
                      <a:solidFill>
                        <a:srgbClr val="FFFFFF"/>
                      </a:solidFill>
                      <a:prstDash val="solid"/>
                    </a:lnB>
                    <a:solidFill>
                      <a:srgbClr val="B3BFE3"/>
                    </a:solidFill>
                  </a:tcPr>
                </a:tc>
                <a:tc>
                  <a:txBody>
                    <a:bodyPr/>
                    <a:lstStyle/>
                    <a:p>
                      <a:pPr>
                        <a:lnSpc>
                          <a:spcPct val="100000"/>
                        </a:lnSpc>
                        <a:spcBef>
                          <a:spcPts val="30"/>
                        </a:spcBef>
                      </a:pPr>
                      <a:endParaRPr sz="1300">
                        <a:latin typeface="+mn-lt"/>
                        <a:cs typeface="Times New Roman"/>
                      </a:endParaRPr>
                    </a:p>
                    <a:p>
                      <a:pPr marL="293370">
                        <a:lnSpc>
                          <a:spcPct val="100000"/>
                        </a:lnSpc>
                      </a:pPr>
                      <a:r>
                        <a:rPr sz="1300">
                          <a:latin typeface="+mn-lt"/>
                          <a:cs typeface="Myriad Pro"/>
                        </a:rPr>
                        <a:t>104</a:t>
                      </a:r>
                    </a:p>
                  </a:txBody>
                  <a:tcPr marL="0" marR="0" marT="3572" marB="0">
                    <a:lnT w="12700" cap="flat" cmpd="sng" algn="ctr">
                      <a:solidFill>
                        <a:srgbClr val="FFFFFF"/>
                      </a:solidFill>
                      <a:prstDash val="solid"/>
                      <a:round/>
                      <a:headEnd type="none" w="med" len="med"/>
                      <a:tailEnd type="none" w="med" len="med"/>
                    </a:lnT>
                    <a:lnB w="6350">
                      <a:solidFill>
                        <a:srgbClr val="FFFFFF"/>
                      </a:solidFill>
                      <a:prstDash val="solid"/>
                    </a:lnB>
                    <a:solidFill>
                      <a:srgbClr val="B3BFE3"/>
                    </a:solidFill>
                  </a:tcPr>
                </a:tc>
                <a:tc>
                  <a:txBody>
                    <a:bodyPr/>
                    <a:lstStyle/>
                    <a:p>
                      <a:pPr>
                        <a:lnSpc>
                          <a:spcPct val="100000"/>
                        </a:lnSpc>
                        <a:spcBef>
                          <a:spcPts val="30"/>
                        </a:spcBef>
                      </a:pPr>
                      <a:endParaRPr sz="1300">
                        <a:latin typeface="+mn-lt"/>
                        <a:cs typeface="Times New Roman"/>
                      </a:endParaRPr>
                    </a:p>
                    <a:p>
                      <a:pPr marL="20320" algn="ctr">
                        <a:lnSpc>
                          <a:spcPct val="100000"/>
                        </a:lnSpc>
                      </a:pPr>
                      <a:r>
                        <a:rPr sz="1300">
                          <a:latin typeface="+mn-lt"/>
                          <a:cs typeface="Myriad Pro"/>
                        </a:rPr>
                        <a:t>103</a:t>
                      </a:r>
                    </a:p>
                  </a:txBody>
                  <a:tcPr marL="0" marR="0" marT="3572" marB="0">
                    <a:lnT w="12700" cap="flat" cmpd="sng" algn="ctr">
                      <a:solidFill>
                        <a:srgbClr val="FFFFFF"/>
                      </a:solidFill>
                      <a:prstDash val="solid"/>
                      <a:round/>
                      <a:headEnd type="none" w="med" len="med"/>
                      <a:tailEnd type="none" w="med" len="med"/>
                    </a:lnT>
                    <a:lnB w="6350">
                      <a:solidFill>
                        <a:srgbClr val="FFFFFF"/>
                      </a:solidFill>
                      <a:prstDash val="solid"/>
                    </a:lnB>
                    <a:solidFill>
                      <a:srgbClr val="B3BFE3"/>
                    </a:solidFill>
                  </a:tcPr>
                </a:tc>
                <a:tc>
                  <a:txBody>
                    <a:bodyPr/>
                    <a:lstStyle/>
                    <a:p>
                      <a:pPr>
                        <a:lnSpc>
                          <a:spcPct val="100000"/>
                        </a:lnSpc>
                        <a:spcBef>
                          <a:spcPts val="30"/>
                        </a:spcBef>
                      </a:pPr>
                      <a:endParaRPr sz="1300">
                        <a:latin typeface="+mn-lt"/>
                        <a:cs typeface="Times New Roman"/>
                      </a:endParaRPr>
                    </a:p>
                    <a:p>
                      <a:pPr marL="1270" algn="ctr">
                        <a:lnSpc>
                          <a:spcPct val="100000"/>
                        </a:lnSpc>
                      </a:pPr>
                      <a:r>
                        <a:rPr sz="1300">
                          <a:latin typeface="+mn-lt"/>
                          <a:cs typeface="Myriad Pro"/>
                        </a:rPr>
                        <a:t>90</a:t>
                      </a:r>
                    </a:p>
                  </a:txBody>
                  <a:tcPr marL="0" marR="0" marT="3572" marB="0">
                    <a:lnT w="12700" cap="flat" cmpd="sng" algn="ctr">
                      <a:solidFill>
                        <a:srgbClr val="FFFFFF"/>
                      </a:solidFill>
                      <a:prstDash val="solid"/>
                      <a:round/>
                      <a:headEnd type="none" w="med" len="med"/>
                      <a:tailEnd type="none" w="med" len="med"/>
                    </a:lnT>
                    <a:lnB w="6350">
                      <a:solidFill>
                        <a:srgbClr val="FFFFFF"/>
                      </a:solidFill>
                      <a:prstDash val="solid"/>
                    </a:lnB>
                    <a:solidFill>
                      <a:srgbClr val="B3BFE3"/>
                    </a:solidFill>
                  </a:tcPr>
                </a:tc>
                <a:tc>
                  <a:txBody>
                    <a:bodyPr/>
                    <a:lstStyle/>
                    <a:p>
                      <a:pPr>
                        <a:lnSpc>
                          <a:spcPct val="100000"/>
                        </a:lnSpc>
                        <a:spcBef>
                          <a:spcPts val="30"/>
                        </a:spcBef>
                      </a:pPr>
                      <a:endParaRPr sz="1300">
                        <a:latin typeface="+mn-lt"/>
                        <a:cs typeface="Times New Roman"/>
                      </a:endParaRPr>
                    </a:p>
                    <a:p>
                      <a:pPr marL="20320" algn="ctr">
                        <a:lnSpc>
                          <a:spcPct val="100000"/>
                        </a:lnSpc>
                      </a:pPr>
                      <a:r>
                        <a:rPr sz="1300">
                          <a:latin typeface="+mn-lt"/>
                          <a:cs typeface="Myriad Pro"/>
                        </a:rPr>
                        <a:t>90</a:t>
                      </a:r>
                    </a:p>
                  </a:txBody>
                  <a:tcPr marL="0" marR="0" marT="3572" marB="0">
                    <a:lnT w="12700" cap="flat" cmpd="sng" algn="ctr">
                      <a:solidFill>
                        <a:srgbClr val="FFFFFF"/>
                      </a:solidFill>
                      <a:prstDash val="solid"/>
                      <a:round/>
                      <a:headEnd type="none" w="med" len="med"/>
                      <a:tailEnd type="none" w="med" len="med"/>
                    </a:lnT>
                    <a:lnB w="6350">
                      <a:solidFill>
                        <a:srgbClr val="FFFFFF"/>
                      </a:solidFill>
                      <a:prstDash val="solid"/>
                    </a:lnB>
                    <a:solidFill>
                      <a:srgbClr val="B3BFE3"/>
                    </a:solidFill>
                  </a:tcPr>
                </a:tc>
                <a:tc>
                  <a:txBody>
                    <a:bodyPr/>
                    <a:lstStyle/>
                    <a:p>
                      <a:pPr>
                        <a:lnSpc>
                          <a:spcPct val="100000"/>
                        </a:lnSpc>
                        <a:spcBef>
                          <a:spcPts val="30"/>
                        </a:spcBef>
                      </a:pPr>
                      <a:endParaRPr sz="1300">
                        <a:latin typeface="+mn-lt"/>
                        <a:cs typeface="Times New Roman"/>
                      </a:endParaRPr>
                    </a:p>
                    <a:p>
                      <a:pPr marL="40005" algn="ctr">
                        <a:lnSpc>
                          <a:spcPct val="100000"/>
                        </a:lnSpc>
                      </a:pPr>
                      <a:r>
                        <a:rPr sz="1300">
                          <a:latin typeface="+mn-lt"/>
                          <a:cs typeface="Myriad Pro"/>
                        </a:rPr>
                        <a:t>50</a:t>
                      </a:r>
                    </a:p>
                  </a:txBody>
                  <a:tcPr marL="0" marR="0" marT="3572" marB="0">
                    <a:lnT w="12700" cap="flat" cmpd="sng" algn="ctr">
                      <a:solidFill>
                        <a:srgbClr val="FFFFFF"/>
                      </a:solidFill>
                      <a:prstDash val="solid"/>
                      <a:round/>
                      <a:headEnd type="none" w="med" len="med"/>
                      <a:tailEnd type="none" w="med" len="med"/>
                    </a:lnT>
                    <a:lnB w="6350">
                      <a:solidFill>
                        <a:srgbClr val="FFFFFF"/>
                      </a:solidFill>
                      <a:prstDash val="solid"/>
                    </a:lnB>
                    <a:solidFill>
                      <a:srgbClr val="B3BFE3"/>
                    </a:solidFill>
                  </a:tcPr>
                </a:tc>
                <a:tc>
                  <a:txBody>
                    <a:bodyPr/>
                    <a:lstStyle/>
                    <a:p>
                      <a:pPr>
                        <a:lnSpc>
                          <a:spcPct val="100000"/>
                        </a:lnSpc>
                        <a:spcBef>
                          <a:spcPts val="30"/>
                        </a:spcBef>
                      </a:pPr>
                      <a:endParaRPr sz="1300">
                        <a:latin typeface="+mn-lt"/>
                        <a:cs typeface="Times New Roman"/>
                      </a:endParaRPr>
                    </a:p>
                    <a:p>
                      <a:pPr marR="123189" algn="ctr">
                        <a:lnSpc>
                          <a:spcPct val="100000"/>
                        </a:lnSpc>
                      </a:pPr>
                      <a:r>
                        <a:rPr sz="1300">
                          <a:latin typeface="+mn-lt"/>
                          <a:cs typeface="Myriad Pro"/>
                        </a:rPr>
                        <a:t>34</a:t>
                      </a:r>
                    </a:p>
                  </a:txBody>
                  <a:tcPr marL="0" marR="0" marT="3572" marB="0">
                    <a:lnT w="12700" cap="flat" cmpd="sng" algn="ctr">
                      <a:solidFill>
                        <a:srgbClr val="FFFFFF"/>
                      </a:solidFill>
                      <a:prstDash val="solid"/>
                      <a:round/>
                      <a:headEnd type="none" w="med" len="med"/>
                      <a:tailEnd type="none" w="med" len="med"/>
                    </a:lnT>
                    <a:lnB w="6350">
                      <a:solidFill>
                        <a:srgbClr val="FFFFFF"/>
                      </a:solidFill>
                      <a:prstDash val="solid"/>
                    </a:lnB>
                    <a:solidFill>
                      <a:srgbClr val="B3BFE3"/>
                    </a:solidFill>
                  </a:tcPr>
                </a:tc>
                <a:extLst>
                  <a:ext uri="{0D108BD9-81ED-4DB2-BD59-A6C34878D82A}">
                    <a16:rowId xmlns:a16="http://schemas.microsoft.com/office/drawing/2014/main" val="10005"/>
                  </a:ext>
                </a:extLst>
              </a:tr>
              <a:tr h="334833">
                <a:tc>
                  <a:txBody>
                    <a:bodyPr/>
                    <a:lstStyle/>
                    <a:p>
                      <a:pPr marR="78105" algn="r">
                        <a:lnSpc>
                          <a:spcPct val="100000"/>
                        </a:lnSpc>
                        <a:spcBef>
                          <a:spcPts val="195"/>
                        </a:spcBef>
                      </a:pPr>
                      <a:r>
                        <a:rPr sz="1300">
                          <a:latin typeface="+mn-lt"/>
                          <a:cs typeface="Myriad Pro"/>
                        </a:rPr>
                        <a:t>#</a:t>
                      </a:r>
                      <a:r>
                        <a:rPr sz="1300" spc="-20">
                          <a:latin typeface="+mn-lt"/>
                          <a:cs typeface="Myriad Pro"/>
                        </a:rPr>
                        <a:t> </a:t>
                      </a:r>
                      <a:r>
                        <a:rPr sz="1300">
                          <a:latin typeface="+mn-lt"/>
                          <a:cs typeface="Myriad Pro"/>
                        </a:rPr>
                        <a:t>Subjects</a:t>
                      </a:r>
                      <a:r>
                        <a:rPr sz="1300" spc="-20">
                          <a:latin typeface="+mn-lt"/>
                          <a:cs typeface="Myriad Pro"/>
                        </a:rPr>
                        <a:t> </a:t>
                      </a:r>
                      <a:r>
                        <a:rPr sz="1300">
                          <a:latin typeface="+mn-lt"/>
                          <a:cs typeface="Myriad Pro"/>
                        </a:rPr>
                        <a:t>with</a:t>
                      </a:r>
                      <a:r>
                        <a:rPr sz="1300" spc="-20">
                          <a:latin typeface="+mn-lt"/>
                          <a:cs typeface="Myriad Pro"/>
                        </a:rPr>
                        <a:t> </a:t>
                      </a:r>
                      <a:r>
                        <a:rPr sz="1300" spc="-5">
                          <a:latin typeface="+mn-lt"/>
                          <a:cs typeface="Myriad Pro"/>
                        </a:rPr>
                        <a:t>Events:</a:t>
                      </a:r>
                      <a:endParaRPr sz="1300">
                        <a:latin typeface="+mn-lt"/>
                        <a:cs typeface="Myriad Pro"/>
                      </a:endParaRPr>
                    </a:p>
                  </a:txBody>
                  <a:tcPr marL="0" marR="0" marT="23217" marB="0">
                    <a:lnT w="6350">
                      <a:solidFill>
                        <a:srgbClr val="FFFFFF"/>
                      </a:solidFill>
                      <a:prstDash val="solid"/>
                    </a:lnT>
                    <a:solidFill>
                      <a:srgbClr val="B3BFE3"/>
                    </a:solidFill>
                  </a:tcPr>
                </a:tc>
                <a:tc>
                  <a:txBody>
                    <a:bodyPr/>
                    <a:lstStyle/>
                    <a:p>
                      <a:pPr marL="192405">
                        <a:lnSpc>
                          <a:spcPct val="100000"/>
                        </a:lnSpc>
                        <a:spcBef>
                          <a:spcPts val="195"/>
                        </a:spcBef>
                      </a:pPr>
                      <a:r>
                        <a:rPr sz="1300">
                          <a:latin typeface="+mn-lt"/>
                          <a:cs typeface="Myriad Pro"/>
                        </a:rPr>
                        <a:t>0</a:t>
                      </a:r>
                    </a:p>
                  </a:txBody>
                  <a:tcPr marL="0" marR="0" marT="23217" marB="0">
                    <a:lnT w="6350">
                      <a:solidFill>
                        <a:srgbClr val="FFFFFF"/>
                      </a:solidFill>
                      <a:prstDash val="solid"/>
                    </a:lnT>
                    <a:solidFill>
                      <a:srgbClr val="B3BFE3"/>
                    </a:solidFill>
                  </a:tcPr>
                </a:tc>
                <a:tc>
                  <a:txBody>
                    <a:bodyPr/>
                    <a:lstStyle/>
                    <a:p>
                      <a:pPr marL="27305" algn="ctr">
                        <a:lnSpc>
                          <a:spcPct val="100000"/>
                        </a:lnSpc>
                        <a:spcBef>
                          <a:spcPts val="195"/>
                        </a:spcBef>
                      </a:pPr>
                      <a:r>
                        <a:rPr sz="1300">
                          <a:latin typeface="+mn-lt"/>
                          <a:cs typeface="Myriad Pro"/>
                        </a:rPr>
                        <a:t>0</a:t>
                      </a:r>
                    </a:p>
                  </a:txBody>
                  <a:tcPr marL="0" marR="0" marT="23217" marB="0">
                    <a:lnT w="6350">
                      <a:solidFill>
                        <a:srgbClr val="FFFFFF"/>
                      </a:solidFill>
                      <a:prstDash val="solid"/>
                    </a:lnT>
                    <a:solidFill>
                      <a:srgbClr val="B3BFE3"/>
                    </a:solidFill>
                  </a:tcPr>
                </a:tc>
                <a:tc>
                  <a:txBody>
                    <a:bodyPr/>
                    <a:lstStyle/>
                    <a:p>
                      <a:pPr marL="40640" algn="ctr">
                        <a:lnSpc>
                          <a:spcPct val="100000"/>
                        </a:lnSpc>
                        <a:spcBef>
                          <a:spcPts val="195"/>
                        </a:spcBef>
                      </a:pPr>
                      <a:r>
                        <a:rPr sz="1300">
                          <a:latin typeface="+mn-lt"/>
                          <a:cs typeface="Myriad Pro"/>
                        </a:rPr>
                        <a:t>13</a:t>
                      </a:r>
                    </a:p>
                  </a:txBody>
                  <a:tcPr marL="0" marR="0" marT="23217" marB="0">
                    <a:lnT w="6350">
                      <a:solidFill>
                        <a:srgbClr val="FFFFFF"/>
                      </a:solidFill>
                      <a:prstDash val="solid"/>
                    </a:lnT>
                    <a:solidFill>
                      <a:srgbClr val="B3BFE3"/>
                    </a:solidFill>
                  </a:tcPr>
                </a:tc>
                <a:tc>
                  <a:txBody>
                    <a:bodyPr/>
                    <a:lstStyle/>
                    <a:p>
                      <a:pPr marL="20955" algn="ctr">
                        <a:lnSpc>
                          <a:spcPct val="100000"/>
                        </a:lnSpc>
                        <a:spcBef>
                          <a:spcPts val="195"/>
                        </a:spcBef>
                      </a:pPr>
                      <a:r>
                        <a:rPr sz="1300">
                          <a:latin typeface="+mn-lt"/>
                          <a:cs typeface="Myriad Pro"/>
                        </a:rPr>
                        <a:t>1</a:t>
                      </a:r>
                    </a:p>
                  </a:txBody>
                  <a:tcPr marL="0" marR="0" marT="23217" marB="0">
                    <a:lnT w="6350">
                      <a:solidFill>
                        <a:srgbClr val="FFFFFF"/>
                      </a:solidFill>
                      <a:prstDash val="solid"/>
                    </a:lnT>
                    <a:solidFill>
                      <a:srgbClr val="B3BFE3"/>
                    </a:solidFill>
                  </a:tcPr>
                </a:tc>
                <a:tc>
                  <a:txBody>
                    <a:bodyPr/>
                    <a:lstStyle/>
                    <a:p>
                      <a:pPr marL="1905" algn="ctr">
                        <a:lnSpc>
                          <a:spcPct val="100000"/>
                        </a:lnSpc>
                        <a:spcBef>
                          <a:spcPts val="195"/>
                        </a:spcBef>
                      </a:pPr>
                      <a:r>
                        <a:rPr sz="1300">
                          <a:latin typeface="+mn-lt"/>
                          <a:cs typeface="Myriad Pro"/>
                        </a:rPr>
                        <a:t>4</a:t>
                      </a:r>
                    </a:p>
                  </a:txBody>
                  <a:tcPr marL="0" marR="0" marT="23217" marB="0">
                    <a:lnT w="6350">
                      <a:solidFill>
                        <a:srgbClr val="FFFFFF"/>
                      </a:solidFill>
                      <a:prstDash val="solid"/>
                    </a:lnT>
                    <a:solidFill>
                      <a:srgbClr val="B3BFE3"/>
                    </a:solidFill>
                  </a:tcPr>
                </a:tc>
                <a:tc>
                  <a:txBody>
                    <a:bodyPr/>
                    <a:lstStyle/>
                    <a:p>
                      <a:pPr marL="20955" algn="ctr">
                        <a:lnSpc>
                          <a:spcPct val="100000"/>
                        </a:lnSpc>
                        <a:spcBef>
                          <a:spcPts val="195"/>
                        </a:spcBef>
                      </a:pPr>
                      <a:r>
                        <a:rPr sz="1300">
                          <a:latin typeface="+mn-lt"/>
                          <a:cs typeface="Myriad Pro"/>
                        </a:rPr>
                        <a:t>0</a:t>
                      </a:r>
                    </a:p>
                  </a:txBody>
                  <a:tcPr marL="0" marR="0" marT="23217" marB="0">
                    <a:lnT w="6350">
                      <a:solidFill>
                        <a:srgbClr val="FFFFFF"/>
                      </a:solidFill>
                      <a:prstDash val="solid"/>
                    </a:lnT>
                    <a:solidFill>
                      <a:srgbClr val="B3BFE3"/>
                    </a:solidFill>
                  </a:tcPr>
                </a:tc>
                <a:tc>
                  <a:txBody>
                    <a:bodyPr/>
                    <a:lstStyle/>
                    <a:p>
                      <a:pPr marL="40640" algn="ctr">
                        <a:lnSpc>
                          <a:spcPct val="100000"/>
                        </a:lnSpc>
                        <a:spcBef>
                          <a:spcPts val="195"/>
                        </a:spcBef>
                      </a:pPr>
                      <a:r>
                        <a:rPr sz="1300">
                          <a:latin typeface="+mn-lt"/>
                          <a:cs typeface="Myriad Pro"/>
                        </a:rPr>
                        <a:t>3</a:t>
                      </a:r>
                    </a:p>
                  </a:txBody>
                  <a:tcPr marL="0" marR="0" marT="23217" marB="0">
                    <a:lnT w="6350">
                      <a:solidFill>
                        <a:srgbClr val="FFFFFF"/>
                      </a:solidFill>
                      <a:prstDash val="solid"/>
                    </a:lnT>
                    <a:solidFill>
                      <a:srgbClr val="B3BFE3"/>
                    </a:solidFill>
                  </a:tcPr>
                </a:tc>
                <a:tc>
                  <a:txBody>
                    <a:bodyPr/>
                    <a:lstStyle/>
                    <a:p>
                      <a:pPr marR="122555" algn="ctr">
                        <a:lnSpc>
                          <a:spcPct val="100000"/>
                        </a:lnSpc>
                        <a:spcBef>
                          <a:spcPts val="195"/>
                        </a:spcBef>
                      </a:pPr>
                      <a:r>
                        <a:rPr sz="1300">
                          <a:latin typeface="+mn-lt"/>
                          <a:cs typeface="Myriad Pro"/>
                        </a:rPr>
                        <a:t>0</a:t>
                      </a:r>
                    </a:p>
                  </a:txBody>
                  <a:tcPr marL="0" marR="0" marT="23217" marB="0">
                    <a:lnT w="6350">
                      <a:solidFill>
                        <a:srgbClr val="FFFFFF"/>
                      </a:solidFill>
                      <a:prstDash val="solid"/>
                    </a:lnT>
                    <a:solidFill>
                      <a:srgbClr val="B3BFE3"/>
                    </a:solidFill>
                  </a:tcPr>
                </a:tc>
                <a:extLst>
                  <a:ext uri="{0D108BD9-81ED-4DB2-BD59-A6C34878D82A}">
                    <a16:rowId xmlns:a16="http://schemas.microsoft.com/office/drawing/2014/main" val="10006"/>
                  </a:ext>
                </a:extLst>
              </a:tr>
              <a:tr h="174775">
                <a:tc>
                  <a:txBody>
                    <a:bodyPr/>
                    <a:lstStyle/>
                    <a:p>
                      <a:pPr marL="146050">
                        <a:lnSpc>
                          <a:spcPts val="1275"/>
                        </a:lnSpc>
                        <a:spcBef>
                          <a:spcPts val="185"/>
                        </a:spcBef>
                      </a:pPr>
                      <a:r>
                        <a:rPr sz="1300" spc="-10">
                          <a:latin typeface="+mn-lt"/>
                          <a:cs typeface="Myriad Pro"/>
                        </a:rPr>
                        <a:t>Event-free</a:t>
                      </a:r>
                      <a:r>
                        <a:rPr sz="1300" spc="-25">
                          <a:latin typeface="+mn-lt"/>
                          <a:cs typeface="Myriad Pro"/>
                        </a:rPr>
                        <a:t> </a:t>
                      </a:r>
                      <a:r>
                        <a:rPr sz="1300">
                          <a:latin typeface="+mn-lt"/>
                          <a:cs typeface="Myriad Pro"/>
                        </a:rPr>
                        <a:t>%</a:t>
                      </a:r>
                      <a:r>
                        <a:rPr sz="1300" spc="-15">
                          <a:latin typeface="+mn-lt"/>
                          <a:cs typeface="Myriad Pro"/>
                        </a:rPr>
                        <a:t> </a:t>
                      </a:r>
                      <a:r>
                        <a:rPr sz="1300">
                          <a:latin typeface="+mn-lt"/>
                          <a:cs typeface="Myriad Pro"/>
                        </a:rPr>
                        <a:t>:</a:t>
                      </a:r>
                    </a:p>
                  </a:txBody>
                  <a:tcPr marL="0" marR="0" marT="22027" marB="0">
                    <a:solidFill>
                      <a:srgbClr val="B3BFE3"/>
                    </a:solidFill>
                  </a:tcPr>
                </a:tc>
                <a:tc>
                  <a:txBody>
                    <a:bodyPr/>
                    <a:lstStyle/>
                    <a:p>
                      <a:pPr marL="65405">
                        <a:lnSpc>
                          <a:spcPts val="1275"/>
                        </a:lnSpc>
                        <a:spcBef>
                          <a:spcPts val="185"/>
                        </a:spcBef>
                      </a:pPr>
                      <a:r>
                        <a:rPr sz="1300">
                          <a:latin typeface="+mn-lt"/>
                          <a:cs typeface="Myriad Pro"/>
                        </a:rPr>
                        <a:t>100%</a:t>
                      </a:r>
                    </a:p>
                  </a:txBody>
                  <a:tcPr marL="0" marR="0" marT="22027" marB="0">
                    <a:solidFill>
                      <a:srgbClr val="B3BFE3"/>
                    </a:solidFill>
                  </a:tcPr>
                </a:tc>
                <a:tc>
                  <a:txBody>
                    <a:bodyPr/>
                    <a:lstStyle/>
                    <a:p>
                      <a:pPr marL="27940" algn="ctr">
                        <a:lnSpc>
                          <a:spcPts val="1275"/>
                        </a:lnSpc>
                        <a:spcBef>
                          <a:spcPts val="185"/>
                        </a:spcBef>
                      </a:pPr>
                      <a:r>
                        <a:rPr sz="1300">
                          <a:latin typeface="+mn-lt"/>
                          <a:cs typeface="Myriad Pro"/>
                        </a:rPr>
                        <a:t>100%</a:t>
                      </a:r>
                    </a:p>
                  </a:txBody>
                  <a:tcPr marL="0" marR="0" marT="22027" marB="0">
                    <a:solidFill>
                      <a:srgbClr val="B3BFE3"/>
                    </a:solidFill>
                  </a:tcPr>
                </a:tc>
                <a:tc>
                  <a:txBody>
                    <a:bodyPr/>
                    <a:lstStyle/>
                    <a:p>
                      <a:pPr marL="223520">
                        <a:lnSpc>
                          <a:spcPts val="1275"/>
                        </a:lnSpc>
                        <a:spcBef>
                          <a:spcPts val="185"/>
                        </a:spcBef>
                      </a:pPr>
                      <a:r>
                        <a:rPr sz="1300">
                          <a:latin typeface="+mn-lt"/>
                          <a:cs typeface="Myriad Pro"/>
                        </a:rPr>
                        <a:t>89.1%</a:t>
                      </a:r>
                    </a:p>
                  </a:txBody>
                  <a:tcPr marL="0" marR="0" marT="22027" marB="0">
                    <a:solidFill>
                      <a:srgbClr val="B3BFE3"/>
                    </a:solidFill>
                  </a:tcPr>
                </a:tc>
                <a:tc>
                  <a:txBody>
                    <a:bodyPr/>
                    <a:lstStyle/>
                    <a:p>
                      <a:pPr marL="21590" algn="ctr">
                        <a:lnSpc>
                          <a:spcPts val="1275"/>
                        </a:lnSpc>
                        <a:spcBef>
                          <a:spcPts val="185"/>
                        </a:spcBef>
                      </a:pPr>
                      <a:r>
                        <a:rPr sz="1300">
                          <a:latin typeface="+mn-lt"/>
                          <a:cs typeface="Myriad Pro"/>
                        </a:rPr>
                        <a:t>88.2%</a:t>
                      </a:r>
                    </a:p>
                  </a:txBody>
                  <a:tcPr marL="0" marR="0" marT="22027" marB="0">
                    <a:solidFill>
                      <a:srgbClr val="B3BFE3"/>
                    </a:solidFill>
                  </a:tcPr>
                </a:tc>
                <a:tc>
                  <a:txBody>
                    <a:bodyPr/>
                    <a:lstStyle/>
                    <a:p>
                      <a:pPr marL="1905" algn="ctr">
                        <a:lnSpc>
                          <a:spcPts val="1275"/>
                        </a:lnSpc>
                        <a:spcBef>
                          <a:spcPts val="185"/>
                        </a:spcBef>
                      </a:pPr>
                      <a:r>
                        <a:rPr sz="1300">
                          <a:latin typeface="+mn-lt"/>
                          <a:cs typeface="Myriad Pro"/>
                        </a:rPr>
                        <a:t>84.7%</a:t>
                      </a:r>
                    </a:p>
                  </a:txBody>
                  <a:tcPr marL="0" marR="0" marT="22027" marB="0">
                    <a:solidFill>
                      <a:srgbClr val="B3BFE3"/>
                    </a:solidFill>
                  </a:tcPr>
                </a:tc>
                <a:tc>
                  <a:txBody>
                    <a:bodyPr/>
                    <a:lstStyle/>
                    <a:p>
                      <a:pPr marL="21590" algn="ctr">
                        <a:lnSpc>
                          <a:spcPts val="1275"/>
                        </a:lnSpc>
                        <a:spcBef>
                          <a:spcPts val="185"/>
                        </a:spcBef>
                      </a:pPr>
                      <a:r>
                        <a:rPr sz="1300">
                          <a:latin typeface="+mn-lt"/>
                          <a:cs typeface="Myriad Pro"/>
                        </a:rPr>
                        <a:t>84.7%</a:t>
                      </a:r>
                    </a:p>
                  </a:txBody>
                  <a:tcPr marL="0" marR="0" marT="22027" marB="0">
                    <a:solidFill>
                      <a:srgbClr val="B3BFE3"/>
                    </a:solidFill>
                  </a:tcPr>
                </a:tc>
                <a:tc>
                  <a:txBody>
                    <a:bodyPr/>
                    <a:lstStyle/>
                    <a:p>
                      <a:pPr marL="41275" algn="ctr">
                        <a:lnSpc>
                          <a:spcPts val="1275"/>
                        </a:lnSpc>
                        <a:spcBef>
                          <a:spcPts val="185"/>
                        </a:spcBef>
                      </a:pPr>
                      <a:r>
                        <a:rPr sz="1300">
                          <a:latin typeface="+mn-lt"/>
                          <a:cs typeface="Myriad Pro"/>
                        </a:rPr>
                        <a:t>81.7%</a:t>
                      </a:r>
                    </a:p>
                  </a:txBody>
                  <a:tcPr marL="0" marR="0" marT="22027" marB="0">
                    <a:solidFill>
                      <a:srgbClr val="B3BFE3"/>
                    </a:solidFill>
                  </a:tcPr>
                </a:tc>
                <a:tc>
                  <a:txBody>
                    <a:bodyPr/>
                    <a:lstStyle/>
                    <a:p>
                      <a:pPr marR="121920" algn="ctr">
                        <a:lnSpc>
                          <a:spcPts val="1275"/>
                        </a:lnSpc>
                        <a:spcBef>
                          <a:spcPts val="185"/>
                        </a:spcBef>
                      </a:pPr>
                      <a:r>
                        <a:rPr sz="1300">
                          <a:latin typeface="+mn-lt"/>
                          <a:cs typeface="Myriad Pro"/>
                        </a:rPr>
                        <a:t>81.7%</a:t>
                      </a:r>
                    </a:p>
                  </a:txBody>
                  <a:tcPr marL="0" marR="0" marT="22027" marB="0">
                    <a:solidFill>
                      <a:srgbClr val="B3BFE3"/>
                    </a:solidFill>
                  </a:tcPr>
                </a:tc>
                <a:extLst>
                  <a:ext uri="{0D108BD9-81ED-4DB2-BD59-A6C34878D82A}">
                    <a16:rowId xmlns:a16="http://schemas.microsoft.com/office/drawing/2014/main" val="10007"/>
                  </a:ext>
                </a:extLst>
              </a:tr>
            </a:tbl>
          </a:graphicData>
        </a:graphic>
      </p:graphicFrame>
      <p:grpSp>
        <p:nvGrpSpPr>
          <p:cNvPr id="35" name="Group 34">
            <a:extLst>
              <a:ext uri="{FF2B5EF4-FFF2-40B4-BE49-F238E27FC236}">
                <a16:creationId xmlns:a16="http://schemas.microsoft.com/office/drawing/2014/main" id="{E66CF71E-29A4-F64D-B93E-B7AADB99D7C1}"/>
              </a:ext>
            </a:extLst>
          </p:cNvPr>
          <p:cNvGrpSpPr/>
          <p:nvPr/>
        </p:nvGrpSpPr>
        <p:grpSpPr>
          <a:xfrm>
            <a:off x="5196396" y="1846769"/>
            <a:ext cx="4823367" cy="1580834"/>
            <a:chOff x="7872757" y="1451139"/>
            <a:chExt cx="3024594" cy="1580834"/>
          </a:xfrm>
        </p:grpSpPr>
        <p:sp>
          <p:nvSpPr>
            <p:cNvPr id="7" name="object 7"/>
            <p:cNvSpPr txBox="1"/>
            <p:nvPr/>
          </p:nvSpPr>
          <p:spPr>
            <a:xfrm>
              <a:off x="7872757" y="1451139"/>
              <a:ext cx="3024594" cy="1580834"/>
            </a:xfrm>
            <a:prstGeom prst="rect">
              <a:avLst/>
            </a:prstGeom>
          </p:spPr>
          <p:txBody>
            <a:bodyPr vert="horz" wrap="square" lIns="0" tIns="75009" rIns="0" bIns="0" rtlCol="0" anchor="t">
              <a:spAutoFit/>
            </a:bodyPr>
            <a:lstStyle/>
            <a:p>
              <a:pPr marL="11430">
                <a:spcBef>
                  <a:spcPts val="591"/>
                </a:spcBef>
              </a:pPr>
              <a:r>
                <a:rPr sz="2000" b="1" spc="-5">
                  <a:solidFill>
                    <a:srgbClr val="036CB5"/>
                  </a:solidFill>
                  <a:latin typeface="Myriad Pro"/>
                  <a:cs typeface="Myriad Pro"/>
                </a:rPr>
                <a:t>Lesion</a:t>
              </a:r>
              <a:r>
                <a:rPr sz="2000" b="1" spc="-19">
                  <a:solidFill>
                    <a:srgbClr val="036CB5"/>
                  </a:solidFill>
                  <a:latin typeface="Myriad Pro"/>
                  <a:cs typeface="Myriad Pro"/>
                </a:rPr>
                <a:t> </a:t>
              </a:r>
              <a:r>
                <a:rPr sz="2000" b="1" spc="-9">
                  <a:solidFill>
                    <a:srgbClr val="036CB5"/>
                  </a:solidFill>
                  <a:latin typeface="Myriad Pro"/>
                  <a:cs typeface="Myriad Pro"/>
                </a:rPr>
                <a:t>Calcification</a:t>
              </a:r>
              <a:endParaRPr lang="en-US" sz="2000">
                <a:solidFill>
                  <a:srgbClr val="036CB5"/>
                </a:solidFill>
                <a:latin typeface="Myriad Pro"/>
                <a:cs typeface="Myriad Pro"/>
              </a:endParaRPr>
            </a:p>
            <a:p>
              <a:pPr marL="11430" marR="4445">
                <a:lnSpc>
                  <a:spcPct val="105600"/>
                </a:lnSpc>
                <a:spcBef>
                  <a:spcPts val="281"/>
                </a:spcBef>
              </a:pPr>
              <a:r>
                <a:rPr b="1">
                  <a:latin typeface="Myriad Pro Light"/>
                  <a:cs typeface="Myriad Pro Light"/>
                </a:rPr>
                <a:t>No</a:t>
              </a:r>
              <a:r>
                <a:rPr b="1" spc="-5">
                  <a:latin typeface="Myriad Pro Light"/>
                  <a:cs typeface="Myriad Pro Light"/>
                </a:rPr>
                <a:t> statistical</a:t>
              </a:r>
              <a:r>
                <a:rPr b="1">
                  <a:latin typeface="Myriad Pro Light"/>
                  <a:cs typeface="Myriad Pro Light"/>
                </a:rPr>
                <a:t> </a:t>
              </a:r>
              <a:r>
                <a:rPr b="1" spc="-9">
                  <a:latin typeface="Myriad Pro Light"/>
                  <a:cs typeface="Myriad Pro Light"/>
                </a:rPr>
                <a:t>difference</a:t>
              </a:r>
              <a:r>
                <a:rPr lang="en-US" b="1">
                  <a:latin typeface="Myriad Pro Light"/>
                  <a:cs typeface="Myriad Pro Light"/>
                </a:rPr>
                <a:t> in need for reintervention, e</a:t>
              </a:r>
              <a:r>
                <a:rPr lang="en-US" b="1" spc="-9">
                  <a:latin typeface="Myriad Pro Light"/>
                  <a:cs typeface="Myriad Pro Light"/>
                </a:rPr>
                <a:t>ven</a:t>
              </a:r>
              <a:r>
                <a:rPr b="1">
                  <a:latin typeface="Myriad Pro Light"/>
                  <a:cs typeface="Myriad Pro Light"/>
                </a:rPr>
                <a:t> in </a:t>
              </a:r>
              <a:r>
                <a:rPr b="1" spc="-5">
                  <a:latin typeface="Myriad Pro Light"/>
                  <a:cs typeface="Myriad Pro Light"/>
                </a:rPr>
                <a:t>heavily</a:t>
              </a:r>
              <a:r>
                <a:rPr lang="en-US" b="1" spc="-5">
                  <a:latin typeface="Myriad Pro Light"/>
                  <a:cs typeface="Myriad Pro Light"/>
                </a:rPr>
                <a:t> </a:t>
              </a:r>
              <a:r>
                <a:rPr b="1" spc="-5">
                  <a:latin typeface="Myriad Pro Light"/>
                  <a:cs typeface="Myriad Pro Light"/>
                </a:rPr>
                <a:t>calcified </a:t>
              </a:r>
              <a:r>
                <a:rPr b="1">
                  <a:latin typeface="Myriad Pro Light"/>
                  <a:cs typeface="Myriad Pro Light"/>
                </a:rPr>
                <a:t>lesions</a:t>
              </a:r>
            </a:p>
            <a:p>
              <a:pPr marL="306705" marR="1252855" indent="-295275">
                <a:lnSpc>
                  <a:spcPts val="2156"/>
                </a:lnSpc>
                <a:spcBef>
                  <a:spcPts val="94"/>
                </a:spcBef>
              </a:pPr>
              <a:r>
                <a:rPr b="1">
                  <a:solidFill>
                    <a:srgbClr val="BE1621"/>
                  </a:solidFill>
                  <a:latin typeface="Myriad Pro Light"/>
                  <a:cs typeface="Myriad Pro Light"/>
                </a:rPr>
                <a:t>----</a:t>
              </a:r>
              <a:r>
                <a:rPr lang="en-US" b="1" spc="-70">
                  <a:solidFill>
                    <a:srgbClr val="BE1621"/>
                  </a:solidFill>
                  <a:latin typeface="Myriad Pro Light"/>
                  <a:cs typeface="Myriad Pro Light"/>
                </a:rPr>
                <a:t> </a:t>
              </a:r>
              <a:r>
                <a:rPr lang="en-GB" b="1" spc="-70">
                  <a:solidFill>
                    <a:srgbClr val="BE1621"/>
                  </a:solidFill>
                  <a:latin typeface="Myriad Pro Light"/>
                  <a:cs typeface="Myriad Pro Light"/>
                </a:rPr>
                <a:t>    </a:t>
              </a:r>
              <a:r>
                <a:rPr b="1" spc="-5">
                  <a:solidFill>
                    <a:srgbClr val="BE1621"/>
                  </a:solidFill>
                  <a:latin typeface="Myriad Pro Light"/>
                  <a:cs typeface="Myriad Pro Light"/>
                </a:rPr>
                <a:t>Mod/Severe</a:t>
              </a:r>
              <a:r>
                <a:rPr b="1" spc="-23">
                  <a:solidFill>
                    <a:srgbClr val="BE1621"/>
                  </a:solidFill>
                  <a:latin typeface="Myriad Pro Light"/>
                  <a:cs typeface="Myriad Pro Light"/>
                </a:rPr>
                <a:t> </a:t>
              </a:r>
              <a:r>
                <a:rPr lang="en-GB" b="1" spc="-23">
                  <a:solidFill>
                    <a:srgbClr val="BE1621"/>
                  </a:solidFill>
                  <a:latin typeface="Myriad Pro Light"/>
                  <a:cs typeface="Myriad Pro Light"/>
                </a:rPr>
                <a:t>= </a:t>
              </a:r>
              <a:r>
                <a:rPr b="1">
                  <a:solidFill>
                    <a:srgbClr val="BE1621"/>
                  </a:solidFill>
                  <a:latin typeface="Myriad Pro Light"/>
                  <a:cs typeface="Myriad Pro Light"/>
                </a:rPr>
                <a:t>82</a:t>
              </a:r>
              <a:r>
                <a:rPr lang="en-US" b="1">
                  <a:solidFill>
                    <a:srgbClr val="BE1621"/>
                  </a:solidFill>
                  <a:latin typeface="Myriad Pro Light"/>
                  <a:cs typeface="Myriad Pro Light"/>
                </a:rPr>
                <a:t>% </a:t>
              </a:r>
              <a:r>
                <a:rPr lang="en-US" b="1" spc="-276">
                  <a:solidFill>
                    <a:srgbClr val="BE1621"/>
                  </a:solidFill>
                  <a:latin typeface="Myriad Pro Light"/>
                  <a:cs typeface="Myriad Pro Light"/>
                </a:rPr>
                <a:t>            </a:t>
              </a:r>
            </a:p>
            <a:p>
              <a:pPr marL="306705" marR="1252855" indent="-295275">
                <a:lnSpc>
                  <a:spcPts val="2156"/>
                </a:lnSpc>
                <a:spcBef>
                  <a:spcPts val="94"/>
                </a:spcBef>
              </a:pPr>
              <a:r>
                <a:rPr lang="en-US" b="1" spc="-276">
                  <a:solidFill>
                    <a:srgbClr val="BE1621"/>
                  </a:solidFill>
                  <a:latin typeface="Myriad Pro Light"/>
                  <a:cs typeface="Myriad Pro Light"/>
                </a:rPr>
                <a:t>	            </a:t>
              </a:r>
              <a:r>
                <a:rPr lang="en-US" b="1">
                  <a:solidFill>
                    <a:srgbClr val="143B87"/>
                  </a:solidFill>
                  <a:latin typeface="Myriad Pro Light"/>
                  <a:cs typeface="Myriad Pro Light"/>
                </a:rPr>
                <a:t>None/Mild</a:t>
              </a:r>
              <a:r>
                <a:rPr lang="en-US" b="1" spc="-19">
                  <a:solidFill>
                    <a:srgbClr val="143B87"/>
                  </a:solidFill>
                  <a:latin typeface="Myriad Pro Light"/>
                  <a:cs typeface="Myriad Pro Light"/>
                </a:rPr>
                <a:t>   </a:t>
              </a:r>
              <a:r>
                <a:rPr lang="en-US" b="1">
                  <a:solidFill>
                    <a:srgbClr val="143B87"/>
                  </a:solidFill>
                  <a:latin typeface="Myriad Pro Light"/>
                  <a:cs typeface="Myriad Pro Light"/>
                </a:rPr>
                <a:t>=</a:t>
              </a:r>
              <a:r>
                <a:rPr lang="en-US" b="1" spc="-19">
                  <a:solidFill>
                    <a:srgbClr val="143B87"/>
                  </a:solidFill>
                  <a:latin typeface="Myriad Pro Light"/>
                  <a:cs typeface="Myriad Pro Light"/>
                </a:rPr>
                <a:t> </a:t>
              </a:r>
              <a:r>
                <a:rPr lang="en-US" b="1">
                  <a:solidFill>
                    <a:srgbClr val="143B87"/>
                  </a:solidFill>
                  <a:latin typeface="Myriad Pro Light"/>
                  <a:cs typeface="Myriad Pro Light"/>
                </a:rPr>
                <a:t>78%</a:t>
              </a:r>
              <a:endParaRPr b="1">
                <a:latin typeface="Myriad Pro Light"/>
                <a:cs typeface="Myriad Pro Light"/>
              </a:endParaRPr>
            </a:p>
          </p:txBody>
        </p:sp>
        <p:sp>
          <p:nvSpPr>
            <p:cNvPr id="8" name="object 8"/>
            <p:cNvSpPr/>
            <p:nvPr/>
          </p:nvSpPr>
          <p:spPr>
            <a:xfrm>
              <a:off x="7872757" y="2861996"/>
              <a:ext cx="226219" cy="0"/>
            </a:xfrm>
            <a:custGeom>
              <a:avLst/>
              <a:gdLst/>
              <a:ahLst/>
              <a:cxnLst/>
              <a:rect l="l" t="t" r="r" b="b"/>
              <a:pathLst>
                <a:path w="241300">
                  <a:moveTo>
                    <a:pt x="0" y="0"/>
                  </a:moveTo>
                  <a:lnTo>
                    <a:pt x="241300" y="0"/>
                  </a:lnTo>
                </a:path>
              </a:pathLst>
            </a:custGeom>
            <a:ln w="25400">
              <a:solidFill>
                <a:srgbClr val="143B87"/>
              </a:solidFill>
            </a:ln>
          </p:spPr>
          <p:txBody>
            <a:bodyPr wrap="square" lIns="0" tIns="0" rIns="0" bIns="0" rtlCol="0"/>
            <a:lstStyle/>
            <a:p>
              <a:endParaRPr sz="1687"/>
            </a:p>
          </p:txBody>
        </p:sp>
      </p:grpSp>
      <p:sp>
        <p:nvSpPr>
          <p:cNvPr id="30" name="object 30"/>
          <p:cNvSpPr txBox="1"/>
          <p:nvPr/>
        </p:nvSpPr>
        <p:spPr>
          <a:xfrm>
            <a:off x="628299" y="1149412"/>
            <a:ext cx="4206569" cy="319799"/>
          </a:xfrm>
          <a:prstGeom prst="rect">
            <a:avLst/>
          </a:prstGeom>
        </p:spPr>
        <p:txBody>
          <a:bodyPr vert="horz" wrap="square" lIns="0" tIns="11906" rIns="0" bIns="0" rtlCol="0">
            <a:spAutoFit/>
          </a:bodyPr>
          <a:lstStyle/>
          <a:p>
            <a:pPr marL="11906">
              <a:spcBef>
                <a:spcPts val="94"/>
              </a:spcBef>
            </a:pPr>
            <a:r>
              <a:rPr sz="2000" b="1">
                <a:solidFill>
                  <a:srgbClr val="FFFFFF"/>
                </a:solidFill>
                <a:cs typeface="Myriad Pro"/>
              </a:rPr>
              <a:t>Kaplan-Meier</a:t>
            </a:r>
            <a:r>
              <a:rPr sz="2000" b="1" spc="-19">
                <a:solidFill>
                  <a:srgbClr val="FFFFFF"/>
                </a:solidFill>
                <a:cs typeface="Myriad Pro"/>
              </a:rPr>
              <a:t> </a:t>
            </a:r>
            <a:r>
              <a:rPr sz="2000" b="1">
                <a:solidFill>
                  <a:srgbClr val="FFFFFF"/>
                </a:solidFill>
                <a:cs typeface="Myriad Pro"/>
              </a:rPr>
              <a:t>Survival</a:t>
            </a:r>
            <a:r>
              <a:rPr sz="2000" b="1" spc="-19">
                <a:solidFill>
                  <a:srgbClr val="FFFFFF"/>
                </a:solidFill>
                <a:cs typeface="Myriad Pro"/>
              </a:rPr>
              <a:t> </a:t>
            </a:r>
            <a:r>
              <a:rPr sz="2000" b="1" spc="-9">
                <a:solidFill>
                  <a:srgbClr val="FFFFFF"/>
                </a:solidFill>
                <a:cs typeface="Myriad Pro"/>
              </a:rPr>
              <a:t>Analysis</a:t>
            </a:r>
            <a:endParaRPr sz="2000">
              <a:cs typeface="Myriad Pro"/>
            </a:endParaRPr>
          </a:p>
        </p:txBody>
      </p:sp>
      <p:sp>
        <p:nvSpPr>
          <p:cNvPr id="34" name="object 18">
            <a:extLst>
              <a:ext uri="{FF2B5EF4-FFF2-40B4-BE49-F238E27FC236}">
                <a16:creationId xmlns:a16="http://schemas.microsoft.com/office/drawing/2014/main" id="{80A7E5DC-5ECB-D146-8692-CAD42132F75B}"/>
              </a:ext>
            </a:extLst>
          </p:cNvPr>
          <p:cNvSpPr txBox="1">
            <a:spLocks noGrp="1"/>
          </p:cNvSpPr>
          <p:nvPr>
            <p:ph type="title" idx="4294967295"/>
          </p:nvPr>
        </p:nvSpPr>
        <p:spPr>
          <a:xfrm>
            <a:off x="530352" y="548640"/>
            <a:ext cx="10934700" cy="566020"/>
          </a:xfrm>
          <a:prstGeom prst="rect">
            <a:avLst/>
          </a:prstGeom>
        </p:spPr>
        <p:txBody>
          <a:bodyPr vert="horz" wrap="square" lIns="0" tIns="11906" rIns="0" bIns="0" rtlCol="0" anchor="ctr">
            <a:spAutoFit/>
          </a:bodyPr>
          <a:lstStyle/>
          <a:p>
            <a:pPr marL="11430">
              <a:spcBef>
                <a:spcPts val="94"/>
              </a:spcBef>
            </a:pPr>
            <a:r>
              <a:rPr sz="4000" b="1" spc="37">
                <a:solidFill>
                  <a:schemeClr val="tx1"/>
                </a:solidFill>
              </a:rPr>
              <a:t>MIMICS</a:t>
            </a:r>
            <a:r>
              <a:rPr sz="4000" b="1" spc="23">
                <a:solidFill>
                  <a:schemeClr val="tx1"/>
                </a:solidFill>
              </a:rPr>
              <a:t> </a:t>
            </a:r>
            <a:r>
              <a:rPr sz="4000" b="1" i="1">
                <a:solidFill>
                  <a:schemeClr val="tx1"/>
                </a:solidFill>
              </a:rPr>
              <a:t>2</a:t>
            </a:r>
            <a:r>
              <a:rPr sz="4000" i="1" spc="464">
                <a:solidFill>
                  <a:schemeClr val="tx1"/>
                </a:solidFill>
              </a:rPr>
              <a:t> </a:t>
            </a:r>
            <a:r>
              <a:rPr sz="4000" b="0">
                <a:solidFill>
                  <a:schemeClr val="tx1"/>
                </a:solidFill>
              </a:rPr>
              <a:t>A</a:t>
            </a:r>
            <a:r>
              <a:rPr sz="4000" b="0" spc="5">
                <a:solidFill>
                  <a:schemeClr val="tx1"/>
                </a:solidFill>
              </a:rPr>
              <a:t> </a:t>
            </a:r>
            <a:r>
              <a:rPr sz="4000" b="0" spc="-5">
                <a:solidFill>
                  <a:schemeClr val="tx1"/>
                </a:solidFill>
              </a:rPr>
              <a:t>multi-center</a:t>
            </a:r>
            <a:r>
              <a:rPr sz="4000" b="0" spc="5">
                <a:solidFill>
                  <a:schemeClr val="tx1"/>
                </a:solidFill>
              </a:rPr>
              <a:t> </a:t>
            </a:r>
            <a:r>
              <a:rPr lang="en-US" sz="4000" spc="-5">
                <a:solidFill>
                  <a:schemeClr val="tx1"/>
                </a:solidFill>
              </a:rPr>
              <a:t>international</a:t>
            </a:r>
            <a:r>
              <a:rPr sz="4000" b="0">
                <a:solidFill>
                  <a:schemeClr val="tx1"/>
                </a:solidFill>
              </a:rPr>
              <a:t> IDE</a:t>
            </a:r>
            <a:r>
              <a:rPr sz="4000" b="0" spc="5">
                <a:solidFill>
                  <a:schemeClr val="tx1"/>
                </a:solidFill>
              </a:rPr>
              <a:t> </a:t>
            </a:r>
            <a:r>
              <a:rPr lang="en-US" sz="4000" spc="-5">
                <a:solidFill>
                  <a:schemeClr val="tx1"/>
                </a:solidFill>
              </a:rPr>
              <a:t>study</a:t>
            </a:r>
            <a:endParaRPr lang="en-US" sz="4000">
              <a:solidFill>
                <a:schemeClr val="tx1"/>
              </a:solidFill>
              <a:cs typeface="Calibri Light"/>
            </a:endParaRPr>
          </a:p>
        </p:txBody>
      </p:sp>
      <p:grpSp>
        <p:nvGrpSpPr>
          <p:cNvPr id="28" name="Group 27">
            <a:extLst>
              <a:ext uri="{FF2B5EF4-FFF2-40B4-BE49-F238E27FC236}">
                <a16:creationId xmlns:a16="http://schemas.microsoft.com/office/drawing/2014/main" id="{D9827666-12E5-4932-8DA9-D6AF84AB90B3}"/>
              </a:ext>
            </a:extLst>
          </p:cNvPr>
          <p:cNvGrpSpPr/>
          <p:nvPr/>
        </p:nvGrpSpPr>
        <p:grpSpPr>
          <a:xfrm>
            <a:off x="507467" y="1563259"/>
            <a:ext cx="4448231" cy="2594084"/>
            <a:chOff x="525551" y="1664037"/>
            <a:chExt cx="4448231" cy="2594084"/>
          </a:xfrm>
        </p:grpSpPr>
        <p:sp>
          <p:nvSpPr>
            <p:cNvPr id="10" name="object 10"/>
            <p:cNvSpPr/>
            <p:nvPr/>
          </p:nvSpPr>
          <p:spPr>
            <a:xfrm>
              <a:off x="525551" y="1664037"/>
              <a:ext cx="4448231" cy="2594084"/>
            </a:xfrm>
            <a:custGeom>
              <a:avLst/>
              <a:gdLst/>
              <a:ahLst/>
              <a:cxnLst/>
              <a:rect l="l" t="t" r="r" b="b"/>
              <a:pathLst>
                <a:path w="4246245" h="2637154">
                  <a:moveTo>
                    <a:pt x="4167619" y="0"/>
                  </a:moveTo>
                  <a:lnTo>
                    <a:pt x="78346" y="0"/>
                  </a:lnTo>
                  <a:lnTo>
                    <a:pt x="47913" y="6187"/>
                  </a:lnTo>
                  <a:lnTo>
                    <a:pt x="23009" y="23010"/>
                  </a:lnTo>
                  <a:lnTo>
                    <a:pt x="6187" y="47918"/>
                  </a:lnTo>
                  <a:lnTo>
                    <a:pt x="0" y="78359"/>
                  </a:lnTo>
                  <a:lnTo>
                    <a:pt x="0" y="2558592"/>
                  </a:lnTo>
                  <a:lnTo>
                    <a:pt x="6187" y="2589025"/>
                  </a:lnTo>
                  <a:lnTo>
                    <a:pt x="23009" y="2613929"/>
                  </a:lnTo>
                  <a:lnTo>
                    <a:pt x="47913" y="2630751"/>
                  </a:lnTo>
                  <a:lnTo>
                    <a:pt x="78346" y="2636939"/>
                  </a:lnTo>
                  <a:lnTo>
                    <a:pt x="4167619" y="2636939"/>
                  </a:lnTo>
                  <a:lnTo>
                    <a:pt x="4167619" y="2624239"/>
                  </a:lnTo>
                  <a:lnTo>
                    <a:pt x="78346" y="2624239"/>
                  </a:lnTo>
                  <a:lnTo>
                    <a:pt x="65166" y="2622901"/>
                  </a:lnTo>
                  <a:lnTo>
                    <a:pt x="23946" y="2595211"/>
                  </a:lnTo>
                  <a:lnTo>
                    <a:pt x="12700" y="2558592"/>
                  </a:lnTo>
                  <a:lnTo>
                    <a:pt x="12700" y="78359"/>
                  </a:lnTo>
                  <a:lnTo>
                    <a:pt x="23946" y="41727"/>
                  </a:lnTo>
                  <a:lnTo>
                    <a:pt x="65166" y="14039"/>
                  </a:lnTo>
                  <a:lnTo>
                    <a:pt x="78346" y="12700"/>
                  </a:lnTo>
                  <a:lnTo>
                    <a:pt x="4207701" y="12700"/>
                  </a:lnTo>
                  <a:lnTo>
                    <a:pt x="4198059" y="6187"/>
                  </a:lnTo>
                  <a:lnTo>
                    <a:pt x="4167619" y="0"/>
                  </a:lnTo>
                  <a:close/>
                </a:path>
                <a:path w="4246245" h="2637154">
                  <a:moveTo>
                    <a:pt x="4207701" y="12700"/>
                  </a:moveTo>
                  <a:lnTo>
                    <a:pt x="4167619" y="12700"/>
                  </a:lnTo>
                  <a:lnTo>
                    <a:pt x="4180798" y="14039"/>
                  </a:lnTo>
                  <a:lnTo>
                    <a:pt x="4193093" y="17878"/>
                  </a:lnTo>
                  <a:lnTo>
                    <a:pt x="4228093" y="52874"/>
                  </a:lnTo>
                  <a:lnTo>
                    <a:pt x="4233265" y="78359"/>
                  </a:lnTo>
                  <a:lnTo>
                    <a:pt x="4233265" y="2558592"/>
                  </a:lnTo>
                  <a:lnTo>
                    <a:pt x="4222024" y="2595211"/>
                  </a:lnTo>
                  <a:lnTo>
                    <a:pt x="4180798" y="2622901"/>
                  </a:lnTo>
                  <a:lnTo>
                    <a:pt x="4167619" y="2624239"/>
                  </a:lnTo>
                  <a:lnTo>
                    <a:pt x="4167619" y="2636939"/>
                  </a:lnTo>
                  <a:lnTo>
                    <a:pt x="4198059" y="2630751"/>
                  </a:lnTo>
                  <a:lnTo>
                    <a:pt x="4222965" y="2613929"/>
                  </a:lnTo>
                  <a:lnTo>
                    <a:pt x="4239785" y="2589025"/>
                  </a:lnTo>
                  <a:lnTo>
                    <a:pt x="4245965" y="2558592"/>
                  </a:lnTo>
                  <a:lnTo>
                    <a:pt x="4245965" y="78359"/>
                  </a:lnTo>
                  <a:lnTo>
                    <a:pt x="4239785" y="47918"/>
                  </a:lnTo>
                  <a:lnTo>
                    <a:pt x="4222965" y="23010"/>
                  </a:lnTo>
                  <a:lnTo>
                    <a:pt x="4207701" y="12700"/>
                  </a:lnTo>
                  <a:close/>
                </a:path>
              </a:pathLst>
            </a:custGeom>
            <a:solidFill>
              <a:srgbClr val="B4C5CD"/>
            </a:solidFill>
          </p:spPr>
          <p:txBody>
            <a:bodyPr wrap="square" lIns="0" tIns="0" rIns="0" bIns="0" rtlCol="0"/>
            <a:lstStyle/>
            <a:p>
              <a:endParaRPr sz="1687"/>
            </a:p>
          </p:txBody>
        </p:sp>
        <p:pic>
          <p:nvPicPr>
            <p:cNvPr id="17" name="Picture 16" descr="Chart, line chart&#10;&#10;Description automatically generated">
              <a:extLst>
                <a:ext uri="{FF2B5EF4-FFF2-40B4-BE49-F238E27FC236}">
                  <a16:creationId xmlns:a16="http://schemas.microsoft.com/office/drawing/2014/main" id="{E70155A2-76A1-48EC-8C5E-4890A74267EA}"/>
                </a:ext>
              </a:extLst>
            </p:cNvPr>
            <p:cNvPicPr>
              <a:picLocks noChangeAspect="1"/>
            </p:cNvPicPr>
            <p:nvPr/>
          </p:nvPicPr>
          <p:blipFill>
            <a:blip r:embed="rId3"/>
            <a:stretch>
              <a:fillRect/>
            </a:stretch>
          </p:blipFill>
          <p:spPr>
            <a:xfrm>
              <a:off x="681803" y="1722979"/>
              <a:ext cx="4099560" cy="2484120"/>
            </a:xfrm>
            <a:prstGeom prst="rect">
              <a:avLst/>
            </a:prstGeom>
          </p:spPr>
        </p:pic>
      </p:grpSp>
      <p:sp>
        <p:nvSpPr>
          <p:cNvPr id="33" name="object 23">
            <a:extLst>
              <a:ext uri="{FF2B5EF4-FFF2-40B4-BE49-F238E27FC236}">
                <a16:creationId xmlns:a16="http://schemas.microsoft.com/office/drawing/2014/main" id="{DB611597-4552-40F1-9348-0713722BE330}"/>
              </a:ext>
            </a:extLst>
          </p:cNvPr>
          <p:cNvSpPr/>
          <p:nvPr/>
        </p:nvSpPr>
        <p:spPr>
          <a:xfrm>
            <a:off x="2097889" y="1800259"/>
            <a:ext cx="0" cy="1949053"/>
          </a:xfrm>
          <a:custGeom>
            <a:avLst/>
            <a:gdLst/>
            <a:ahLst/>
            <a:cxnLst/>
            <a:rect l="l" t="t" r="r" b="b"/>
            <a:pathLst>
              <a:path h="2078989">
                <a:moveTo>
                  <a:pt x="0" y="2078697"/>
                </a:moveTo>
                <a:lnTo>
                  <a:pt x="0" y="0"/>
                </a:lnTo>
              </a:path>
            </a:pathLst>
          </a:custGeom>
          <a:ln w="3175">
            <a:solidFill>
              <a:srgbClr val="BE1621"/>
            </a:solidFill>
          </a:ln>
        </p:spPr>
        <p:txBody>
          <a:bodyPr wrap="square" lIns="0" tIns="0" rIns="0" bIns="0" rtlCol="0"/>
          <a:lstStyle/>
          <a:p>
            <a:endParaRPr sz="1687"/>
          </a:p>
        </p:txBody>
      </p:sp>
      <p:sp>
        <p:nvSpPr>
          <p:cNvPr id="36" name="object 23">
            <a:extLst>
              <a:ext uri="{FF2B5EF4-FFF2-40B4-BE49-F238E27FC236}">
                <a16:creationId xmlns:a16="http://schemas.microsoft.com/office/drawing/2014/main" id="{F56ED74E-D745-4907-8635-418DB3D0C507}"/>
              </a:ext>
            </a:extLst>
          </p:cNvPr>
          <p:cNvSpPr/>
          <p:nvPr/>
        </p:nvSpPr>
        <p:spPr>
          <a:xfrm>
            <a:off x="3136980" y="1800259"/>
            <a:ext cx="0" cy="1949053"/>
          </a:xfrm>
          <a:custGeom>
            <a:avLst/>
            <a:gdLst/>
            <a:ahLst/>
            <a:cxnLst/>
            <a:rect l="l" t="t" r="r" b="b"/>
            <a:pathLst>
              <a:path h="2078989">
                <a:moveTo>
                  <a:pt x="0" y="2078697"/>
                </a:moveTo>
                <a:lnTo>
                  <a:pt x="0" y="0"/>
                </a:lnTo>
              </a:path>
            </a:pathLst>
          </a:custGeom>
          <a:ln w="3175">
            <a:solidFill>
              <a:srgbClr val="BE1621"/>
            </a:solidFill>
          </a:ln>
        </p:spPr>
        <p:txBody>
          <a:bodyPr wrap="square" lIns="0" tIns="0" rIns="0" bIns="0" rtlCol="0"/>
          <a:lstStyle/>
          <a:p>
            <a:endParaRPr sz="1687"/>
          </a:p>
        </p:txBody>
      </p:sp>
      <p:sp>
        <p:nvSpPr>
          <p:cNvPr id="37" name="object 23">
            <a:extLst>
              <a:ext uri="{FF2B5EF4-FFF2-40B4-BE49-F238E27FC236}">
                <a16:creationId xmlns:a16="http://schemas.microsoft.com/office/drawing/2014/main" id="{7BFFBF37-A0BD-49E3-96A6-38CFA387CC21}"/>
              </a:ext>
            </a:extLst>
          </p:cNvPr>
          <p:cNvSpPr/>
          <p:nvPr/>
        </p:nvSpPr>
        <p:spPr>
          <a:xfrm>
            <a:off x="4182998" y="1800259"/>
            <a:ext cx="0" cy="1949053"/>
          </a:xfrm>
          <a:custGeom>
            <a:avLst/>
            <a:gdLst/>
            <a:ahLst/>
            <a:cxnLst/>
            <a:rect l="l" t="t" r="r" b="b"/>
            <a:pathLst>
              <a:path h="2078989">
                <a:moveTo>
                  <a:pt x="0" y="2078697"/>
                </a:moveTo>
                <a:lnTo>
                  <a:pt x="0" y="0"/>
                </a:lnTo>
              </a:path>
            </a:pathLst>
          </a:custGeom>
          <a:ln w="3175">
            <a:solidFill>
              <a:srgbClr val="BE1621"/>
            </a:solidFill>
          </a:ln>
        </p:spPr>
        <p:txBody>
          <a:bodyPr wrap="square" lIns="0" tIns="0" rIns="0" bIns="0" rtlCol="0"/>
          <a:lstStyle/>
          <a:p>
            <a:endParaRPr sz="1687"/>
          </a:p>
        </p:txBody>
      </p:sp>
      <p:sp>
        <p:nvSpPr>
          <p:cNvPr id="16" name="TextBox 15">
            <a:extLst>
              <a:ext uri="{FF2B5EF4-FFF2-40B4-BE49-F238E27FC236}">
                <a16:creationId xmlns:a16="http://schemas.microsoft.com/office/drawing/2014/main" id="{FD1D0934-1038-4C79-ABC3-3ACEE75A2FFC}"/>
              </a:ext>
            </a:extLst>
          </p:cNvPr>
          <p:cNvSpPr txBox="1"/>
          <p:nvPr/>
        </p:nvSpPr>
        <p:spPr>
          <a:xfrm>
            <a:off x="10446009" y="6597492"/>
            <a:ext cx="1745991" cy="246221"/>
          </a:xfrm>
          <a:prstGeom prst="rect">
            <a:avLst/>
          </a:prstGeom>
          <a:noFill/>
        </p:spPr>
        <p:txBody>
          <a:bodyPr wrap="none" rtlCol="0">
            <a:spAutoFit/>
          </a:bodyPr>
          <a:lstStyle/>
          <a:p>
            <a:pPr algn="just"/>
            <a:r>
              <a:rPr lang="en-GB" sz="1000"/>
              <a:t>Data on file at Veryan Medical</a:t>
            </a:r>
          </a:p>
        </p:txBody>
      </p:sp>
    </p:spTree>
  </p:cSld>
  <p:clrMapOvr>
    <a:masterClrMapping/>
  </p:clrMapOvr>
  <mc:AlternateContent xmlns:mc="http://schemas.openxmlformats.org/markup-compatibility/2006" xmlns:p14="http://schemas.microsoft.com/office/powerpoint/2010/main">
    <mc:Choice Requires="p14">
      <p:transition spd="slow" p14:dur="2000" advTm="55378"/>
    </mc:Choice>
    <mc:Fallback xmlns="">
      <p:transition spd="slow" advTm="55378"/>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object 3">
            <a:extLst>
              <a:ext uri="{FF2B5EF4-FFF2-40B4-BE49-F238E27FC236}">
                <a16:creationId xmlns:a16="http://schemas.microsoft.com/office/drawing/2014/main" id="{9E5DA996-7F9A-4745-9AEA-D0DB6ADACBF9}"/>
              </a:ext>
            </a:extLst>
          </p:cNvPr>
          <p:cNvPicPr/>
          <p:nvPr/>
        </p:nvPicPr>
        <p:blipFill>
          <a:blip r:embed="rId2" cstate="print"/>
          <a:stretch>
            <a:fillRect/>
          </a:stretch>
        </p:blipFill>
        <p:spPr>
          <a:xfrm>
            <a:off x="570599" y="1170512"/>
            <a:ext cx="7905749" cy="301430"/>
          </a:xfrm>
          <a:prstGeom prst="rect">
            <a:avLst/>
          </a:prstGeom>
        </p:spPr>
      </p:pic>
      <p:sp>
        <p:nvSpPr>
          <p:cNvPr id="7" name="object 7"/>
          <p:cNvSpPr txBox="1"/>
          <p:nvPr/>
        </p:nvSpPr>
        <p:spPr>
          <a:xfrm>
            <a:off x="5997702" y="6559600"/>
            <a:ext cx="3972520" cy="220028"/>
          </a:xfrm>
          <a:prstGeom prst="rect">
            <a:avLst/>
          </a:prstGeom>
        </p:spPr>
        <p:txBody>
          <a:bodyPr vert="horz" wrap="square" lIns="0" tIns="11906" rIns="0" bIns="0" rtlCol="0">
            <a:spAutoFit/>
          </a:bodyPr>
          <a:lstStyle/>
          <a:p>
            <a:pPr marL="11906" marR="4763">
              <a:lnSpc>
                <a:spcPct val="107200"/>
              </a:lnSpc>
              <a:spcBef>
                <a:spcPts val="94"/>
              </a:spcBef>
            </a:pPr>
            <a:r>
              <a:rPr sz="656">
                <a:latin typeface="Myriad Pro"/>
                <a:cs typeface="Myriad Pro"/>
              </a:rPr>
              <a:t>Subjects </a:t>
            </a:r>
            <a:r>
              <a:rPr sz="656" spc="-5">
                <a:latin typeface="Myriad Pro"/>
                <a:cs typeface="Myriad Pro"/>
              </a:rPr>
              <a:t>are</a:t>
            </a:r>
            <a:r>
              <a:rPr sz="656" spc="5">
                <a:latin typeface="Myriad Pro"/>
                <a:cs typeface="Myriad Pro"/>
              </a:rPr>
              <a:t> </a:t>
            </a:r>
            <a:r>
              <a:rPr sz="656" spc="-5">
                <a:latin typeface="Myriad Pro"/>
                <a:cs typeface="Myriad Pro"/>
              </a:rPr>
              <a:t>censored</a:t>
            </a:r>
            <a:r>
              <a:rPr sz="656">
                <a:latin typeface="Myriad Pro"/>
                <a:cs typeface="Myriad Pro"/>
              </a:rPr>
              <a:t> </a:t>
            </a:r>
            <a:r>
              <a:rPr sz="656" spc="-5">
                <a:latin typeface="Myriad Pro"/>
                <a:cs typeface="Myriad Pro"/>
              </a:rPr>
              <a:t>at</a:t>
            </a:r>
            <a:r>
              <a:rPr sz="656" spc="5">
                <a:latin typeface="Myriad Pro"/>
                <a:cs typeface="Myriad Pro"/>
              </a:rPr>
              <a:t> </a:t>
            </a:r>
            <a:r>
              <a:rPr sz="656">
                <a:latin typeface="Myriad Pro"/>
                <a:cs typeface="Myriad Pro"/>
              </a:rPr>
              <a:t>their last</a:t>
            </a:r>
            <a:r>
              <a:rPr sz="656" spc="5">
                <a:latin typeface="Myriad Pro"/>
                <a:cs typeface="Myriad Pro"/>
              </a:rPr>
              <a:t> </a:t>
            </a:r>
            <a:r>
              <a:rPr sz="656">
                <a:latin typeface="Myriad Pro"/>
                <a:cs typeface="Myriad Pro"/>
              </a:rPr>
              <a:t>DUS</a:t>
            </a:r>
            <a:r>
              <a:rPr sz="656" spc="5">
                <a:latin typeface="Myriad Pro"/>
                <a:cs typeface="Myriad Pro"/>
              </a:rPr>
              <a:t> </a:t>
            </a:r>
            <a:r>
              <a:rPr sz="656" spc="-5">
                <a:latin typeface="Myriad Pro"/>
                <a:cs typeface="Myriad Pro"/>
              </a:rPr>
              <a:t>follow-up,</a:t>
            </a:r>
            <a:r>
              <a:rPr sz="656">
                <a:latin typeface="Myriad Pro"/>
                <a:cs typeface="Myriad Pro"/>
              </a:rPr>
              <a:t> or</a:t>
            </a:r>
            <a:r>
              <a:rPr sz="656" spc="5">
                <a:latin typeface="Myriad Pro"/>
                <a:cs typeface="Myriad Pro"/>
              </a:rPr>
              <a:t> </a:t>
            </a:r>
            <a:r>
              <a:rPr sz="656" spc="-5">
                <a:latin typeface="Myriad Pro"/>
                <a:cs typeface="Myriad Pro"/>
              </a:rPr>
              <a:t>at</a:t>
            </a:r>
            <a:r>
              <a:rPr sz="656">
                <a:latin typeface="Myriad Pro"/>
                <a:cs typeface="Myriad Pro"/>
              </a:rPr>
              <a:t> time</a:t>
            </a:r>
            <a:r>
              <a:rPr sz="656" spc="5">
                <a:latin typeface="Myriad Pro"/>
                <a:cs typeface="Myriad Pro"/>
              </a:rPr>
              <a:t> </a:t>
            </a:r>
            <a:r>
              <a:rPr sz="656">
                <a:latin typeface="Myriad Pro"/>
                <a:cs typeface="Myriad Pro"/>
              </a:rPr>
              <a:t>of</a:t>
            </a:r>
            <a:r>
              <a:rPr sz="656" spc="5">
                <a:latin typeface="Myriad Pro"/>
                <a:cs typeface="Myriad Pro"/>
              </a:rPr>
              <a:t> </a:t>
            </a:r>
            <a:r>
              <a:rPr sz="656">
                <a:latin typeface="Myriad Pro"/>
                <a:cs typeface="Myriad Pro"/>
              </a:rPr>
              <a:t>study </a:t>
            </a:r>
            <a:r>
              <a:rPr sz="656" spc="-5">
                <a:latin typeface="Myriad Pro"/>
                <a:cs typeface="Myriad Pro"/>
              </a:rPr>
              <a:t>exit</a:t>
            </a:r>
            <a:r>
              <a:rPr sz="656" spc="5">
                <a:latin typeface="Myriad Pro"/>
                <a:cs typeface="Myriad Pro"/>
              </a:rPr>
              <a:t> </a:t>
            </a:r>
            <a:r>
              <a:rPr sz="656" spc="-5">
                <a:latin typeface="Myriad Pro"/>
                <a:cs typeface="Myriad Pro"/>
              </a:rPr>
              <a:t>(withdrawal</a:t>
            </a:r>
            <a:r>
              <a:rPr sz="656">
                <a:latin typeface="Myriad Pro"/>
                <a:cs typeface="Myriad Pro"/>
              </a:rPr>
              <a:t> or</a:t>
            </a:r>
            <a:r>
              <a:rPr sz="656" spc="5">
                <a:latin typeface="Myriad Pro"/>
                <a:cs typeface="Myriad Pro"/>
              </a:rPr>
              <a:t> </a:t>
            </a:r>
            <a:r>
              <a:rPr sz="656">
                <a:latin typeface="Myriad Pro"/>
                <a:cs typeface="Myriad Pro"/>
              </a:rPr>
              <a:t>lost</a:t>
            </a:r>
            <a:r>
              <a:rPr sz="656" spc="5">
                <a:latin typeface="Myriad Pro"/>
                <a:cs typeface="Myriad Pro"/>
              </a:rPr>
              <a:t> </a:t>
            </a:r>
            <a:r>
              <a:rPr sz="656" spc="-5">
                <a:latin typeface="Myriad Pro"/>
                <a:cs typeface="Myriad Pro"/>
              </a:rPr>
              <a:t>to</a:t>
            </a:r>
            <a:r>
              <a:rPr sz="656">
                <a:latin typeface="Myriad Pro"/>
                <a:cs typeface="Myriad Pro"/>
              </a:rPr>
              <a:t> </a:t>
            </a:r>
            <a:r>
              <a:rPr sz="656" spc="-5">
                <a:latin typeface="Myriad Pro"/>
                <a:cs typeface="Myriad Pro"/>
              </a:rPr>
              <a:t>follow-up)</a:t>
            </a:r>
            <a:r>
              <a:rPr sz="656" spc="5">
                <a:latin typeface="Myriad Pro"/>
                <a:cs typeface="Myriad Pro"/>
              </a:rPr>
              <a:t> </a:t>
            </a:r>
            <a:r>
              <a:rPr sz="656">
                <a:latin typeface="Myriad Pro"/>
                <a:cs typeface="Myriad Pro"/>
              </a:rPr>
              <a:t>or </a:t>
            </a:r>
            <a:r>
              <a:rPr sz="656" spc="-5">
                <a:latin typeface="Myriad Pro"/>
                <a:cs typeface="Myriad Pro"/>
              </a:rPr>
              <a:t>death. </a:t>
            </a:r>
            <a:r>
              <a:rPr sz="656" spc="-122">
                <a:latin typeface="Myriad Pro"/>
                <a:cs typeface="Myriad Pro"/>
              </a:rPr>
              <a:t> </a:t>
            </a:r>
            <a:r>
              <a:rPr sz="656">
                <a:latin typeface="Myriad Pro"/>
                <a:cs typeface="Myriad Pro"/>
              </a:rPr>
              <a:t>Subjects who </a:t>
            </a:r>
            <a:r>
              <a:rPr sz="656" spc="-5">
                <a:latin typeface="Myriad Pro"/>
                <a:cs typeface="Myriad Pro"/>
              </a:rPr>
              <a:t>are</a:t>
            </a:r>
            <a:r>
              <a:rPr sz="656">
                <a:latin typeface="Myriad Pro"/>
                <a:cs typeface="Myriad Pro"/>
              </a:rPr>
              <a:t> </a:t>
            </a:r>
            <a:r>
              <a:rPr sz="656" spc="-19">
                <a:latin typeface="Myriad Pro"/>
                <a:cs typeface="Myriad Pro"/>
              </a:rPr>
              <a:t>PATENT</a:t>
            </a:r>
            <a:r>
              <a:rPr sz="656">
                <a:latin typeface="Myriad Pro"/>
                <a:cs typeface="Myriad Pro"/>
              </a:rPr>
              <a:t> </a:t>
            </a:r>
            <a:r>
              <a:rPr sz="656" spc="-5">
                <a:latin typeface="Myriad Pro"/>
                <a:cs typeface="Myriad Pro"/>
              </a:rPr>
              <a:t>at</a:t>
            </a:r>
            <a:r>
              <a:rPr sz="656">
                <a:latin typeface="Myriad Pro"/>
                <a:cs typeface="Myriad Pro"/>
              </a:rPr>
              <a:t> DUS </a:t>
            </a:r>
            <a:r>
              <a:rPr sz="656" spc="-5">
                <a:latin typeface="Myriad Pro"/>
                <a:cs typeface="Myriad Pro"/>
              </a:rPr>
              <a:t>follow-up</a:t>
            </a:r>
            <a:r>
              <a:rPr sz="656">
                <a:latin typeface="Myriad Pro"/>
                <a:cs typeface="Myriad Pro"/>
              </a:rPr>
              <a:t> </a:t>
            </a:r>
            <a:r>
              <a:rPr sz="656" spc="-5">
                <a:latin typeface="Myriad Pro"/>
                <a:cs typeface="Myriad Pro"/>
              </a:rPr>
              <a:t>are</a:t>
            </a:r>
            <a:r>
              <a:rPr sz="656">
                <a:latin typeface="Myriad Pro"/>
                <a:cs typeface="Myriad Pro"/>
              </a:rPr>
              <a:t> </a:t>
            </a:r>
            <a:r>
              <a:rPr sz="656" spc="-5">
                <a:latin typeface="Myriad Pro"/>
                <a:cs typeface="Myriad Pro"/>
              </a:rPr>
              <a:t>censored</a:t>
            </a:r>
            <a:r>
              <a:rPr sz="656">
                <a:latin typeface="Myriad Pro"/>
                <a:cs typeface="Myriad Pro"/>
              </a:rPr>
              <a:t> </a:t>
            </a:r>
            <a:r>
              <a:rPr sz="656" spc="-5">
                <a:latin typeface="Myriad Pro"/>
                <a:cs typeface="Myriad Pro"/>
              </a:rPr>
              <a:t>at</a:t>
            </a:r>
            <a:r>
              <a:rPr sz="656">
                <a:latin typeface="Myriad Pro"/>
                <a:cs typeface="Myriad Pro"/>
              </a:rPr>
              <a:t> the end of the </a:t>
            </a:r>
            <a:r>
              <a:rPr sz="656" spc="-5">
                <a:latin typeface="Myriad Pro"/>
                <a:cs typeface="Myriad Pro"/>
              </a:rPr>
              <a:t>follow-up</a:t>
            </a:r>
            <a:r>
              <a:rPr sz="656">
                <a:latin typeface="Myriad Pro"/>
                <a:cs typeface="Myriad Pro"/>
              </a:rPr>
              <a:t> </a:t>
            </a:r>
            <a:r>
              <a:rPr sz="656" spc="-5">
                <a:latin typeface="Myriad Pro"/>
                <a:cs typeface="Myriad Pro"/>
              </a:rPr>
              <a:t>window.</a:t>
            </a:r>
            <a:endParaRPr sz="656">
              <a:latin typeface="Myriad Pro"/>
              <a:cs typeface="Myriad Pro"/>
            </a:endParaRPr>
          </a:p>
        </p:txBody>
      </p:sp>
      <p:graphicFrame>
        <p:nvGraphicFramePr>
          <p:cNvPr id="11" name="object 11"/>
          <p:cNvGraphicFramePr>
            <a:graphicFrameLocks noGrp="1"/>
          </p:cNvGraphicFramePr>
          <p:nvPr>
            <p:extLst>
              <p:ext uri="{D42A27DB-BD31-4B8C-83A1-F6EECF244321}">
                <p14:modId xmlns:p14="http://schemas.microsoft.com/office/powerpoint/2010/main" val="3176310803"/>
              </p:ext>
            </p:extLst>
          </p:nvPr>
        </p:nvGraphicFramePr>
        <p:xfrm>
          <a:off x="530352" y="4259434"/>
          <a:ext cx="9500996" cy="2192069"/>
        </p:xfrm>
        <a:graphic>
          <a:graphicData uri="http://schemas.openxmlformats.org/drawingml/2006/table">
            <a:tbl>
              <a:tblPr firstRow="1" bandRow="1">
                <a:tableStyleId>{2D5ABB26-0587-4C30-8999-92F81FD0307C}</a:tableStyleId>
              </a:tblPr>
              <a:tblGrid>
                <a:gridCol w="2099694">
                  <a:extLst>
                    <a:ext uri="{9D8B030D-6E8A-4147-A177-3AD203B41FA5}">
                      <a16:colId xmlns:a16="http://schemas.microsoft.com/office/drawing/2014/main" val="20000"/>
                    </a:ext>
                  </a:extLst>
                </a:gridCol>
                <a:gridCol w="725571">
                  <a:extLst>
                    <a:ext uri="{9D8B030D-6E8A-4147-A177-3AD203B41FA5}">
                      <a16:colId xmlns:a16="http://schemas.microsoft.com/office/drawing/2014/main" val="20001"/>
                    </a:ext>
                  </a:extLst>
                </a:gridCol>
                <a:gridCol w="908121">
                  <a:extLst>
                    <a:ext uri="{9D8B030D-6E8A-4147-A177-3AD203B41FA5}">
                      <a16:colId xmlns:a16="http://schemas.microsoft.com/office/drawing/2014/main" val="20002"/>
                    </a:ext>
                  </a:extLst>
                </a:gridCol>
                <a:gridCol w="924297">
                  <a:extLst>
                    <a:ext uri="{9D8B030D-6E8A-4147-A177-3AD203B41FA5}">
                      <a16:colId xmlns:a16="http://schemas.microsoft.com/office/drawing/2014/main" val="20003"/>
                    </a:ext>
                  </a:extLst>
                </a:gridCol>
                <a:gridCol w="949714">
                  <a:extLst>
                    <a:ext uri="{9D8B030D-6E8A-4147-A177-3AD203B41FA5}">
                      <a16:colId xmlns:a16="http://schemas.microsoft.com/office/drawing/2014/main" val="20004"/>
                    </a:ext>
                  </a:extLst>
                </a:gridCol>
                <a:gridCol w="924297">
                  <a:extLst>
                    <a:ext uri="{9D8B030D-6E8A-4147-A177-3AD203B41FA5}">
                      <a16:colId xmlns:a16="http://schemas.microsoft.com/office/drawing/2014/main" val="20005"/>
                    </a:ext>
                  </a:extLst>
                </a:gridCol>
                <a:gridCol w="898879">
                  <a:extLst>
                    <a:ext uri="{9D8B030D-6E8A-4147-A177-3AD203B41FA5}">
                      <a16:colId xmlns:a16="http://schemas.microsoft.com/office/drawing/2014/main" val="20006"/>
                    </a:ext>
                  </a:extLst>
                </a:gridCol>
                <a:gridCol w="924297">
                  <a:extLst>
                    <a:ext uri="{9D8B030D-6E8A-4147-A177-3AD203B41FA5}">
                      <a16:colId xmlns:a16="http://schemas.microsoft.com/office/drawing/2014/main" val="20007"/>
                    </a:ext>
                  </a:extLst>
                </a:gridCol>
                <a:gridCol w="1146126">
                  <a:extLst>
                    <a:ext uri="{9D8B030D-6E8A-4147-A177-3AD203B41FA5}">
                      <a16:colId xmlns:a16="http://schemas.microsoft.com/office/drawing/2014/main" val="20008"/>
                    </a:ext>
                  </a:extLst>
                </a:gridCol>
              </a:tblGrid>
              <a:tr h="203131">
                <a:tc>
                  <a:txBody>
                    <a:bodyPr/>
                    <a:lstStyle/>
                    <a:p>
                      <a:pPr marL="51435">
                        <a:lnSpc>
                          <a:spcPts val="1425"/>
                        </a:lnSpc>
                      </a:pPr>
                      <a:r>
                        <a:rPr sz="1300" b="1" spc="-10">
                          <a:solidFill>
                            <a:srgbClr val="FFFFFF"/>
                          </a:solidFill>
                          <a:latin typeface="+mn-lt"/>
                          <a:cs typeface="Myriad Pro"/>
                        </a:rPr>
                        <a:t>Time</a:t>
                      </a:r>
                      <a:r>
                        <a:rPr sz="1300" b="1" spc="-35">
                          <a:solidFill>
                            <a:srgbClr val="FFFFFF"/>
                          </a:solidFill>
                          <a:latin typeface="+mn-lt"/>
                          <a:cs typeface="Myriad Pro"/>
                        </a:rPr>
                        <a:t> </a:t>
                      </a:r>
                      <a:r>
                        <a:rPr sz="1300" b="1" spc="-5">
                          <a:solidFill>
                            <a:srgbClr val="FFFFFF"/>
                          </a:solidFill>
                          <a:latin typeface="+mn-lt"/>
                          <a:cs typeface="Myriad Pro"/>
                        </a:rPr>
                        <a:t>(days):</a:t>
                      </a:r>
                      <a:endParaRPr sz="1300">
                        <a:latin typeface="+mn-lt"/>
                        <a:cs typeface="Myriad Pro"/>
                      </a:endParaRPr>
                    </a:p>
                  </a:txBody>
                  <a:tcPr marL="0" marR="0" marT="0" marB="0">
                    <a:solidFill>
                      <a:srgbClr val="143B87"/>
                    </a:solidFill>
                  </a:tcPr>
                </a:tc>
                <a:tc>
                  <a:txBody>
                    <a:bodyPr/>
                    <a:lstStyle/>
                    <a:p>
                      <a:pPr marL="116205">
                        <a:lnSpc>
                          <a:spcPts val="1425"/>
                        </a:lnSpc>
                      </a:pPr>
                      <a:r>
                        <a:rPr sz="1300" b="1">
                          <a:solidFill>
                            <a:srgbClr val="FFFFFF"/>
                          </a:solidFill>
                          <a:latin typeface="+mn-lt"/>
                          <a:cs typeface="Myriad Pro"/>
                        </a:rPr>
                        <a:t>0-0</a:t>
                      </a:r>
                      <a:endParaRPr sz="1300">
                        <a:latin typeface="+mn-lt"/>
                        <a:cs typeface="Myriad Pro"/>
                      </a:endParaRPr>
                    </a:p>
                  </a:txBody>
                  <a:tcPr marL="0" marR="0" marT="0" marB="0">
                    <a:solidFill>
                      <a:srgbClr val="143B87"/>
                    </a:solidFill>
                  </a:tcPr>
                </a:tc>
                <a:tc>
                  <a:txBody>
                    <a:bodyPr/>
                    <a:lstStyle/>
                    <a:p>
                      <a:pPr marL="29845" algn="ctr">
                        <a:lnSpc>
                          <a:spcPts val="1425"/>
                        </a:lnSpc>
                      </a:pPr>
                      <a:r>
                        <a:rPr sz="1300" b="1">
                          <a:solidFill>
                            <a:srgbClr val="FFFFFF"/>
                          </a:solidFill>
                          <a:latin typeface="+mn-lt"/>
                          <a:cs typeface="Myriad Pro"/>
                        </a:rPr>
                        <a:t>1-30</a:t>
                      </a:r>
                      <a:endParaRPr sz="1300">
                        <a:latin typeface="+mn-lt"/>
                        <a:cs typeface="Myriad Pro"/>
                      </a:endParaRPr>
                    </a:p>
                  </a:txBody>
                  <a:tcPr marL="0" marR="0" marT="0" marB="0">
                    <a:solidFill>
                      <a:srgbClr val="143B87"/>
                    </a:solidFill>
                  </a:tcPr>
                </a:tc>
                <a:tc>
                  <a:txBody>
                    <a:bodyPr/>
                    <a:lstStyle/>
                    <a:p>
                      <a:pPr marL="42545" algn="ctr">
                        <a:lnSpc>
                          <a:spcPts val="1425"/>
                        </a:lnSpc>
                      </a:pPr>
                      <a:r>
                        <a:rPr sz="1300" b="1">
                          <a:solidFill>
                            <a:srgbClr val="FFFFFF"/>
                          </a:solidFill>
                          <a:latin typeface="+mn-lt"/>
                          <a:cs typeface="Myriad Pro"/>
                        </a:rPr>
                        <a:t>31-360</a:t>
                      </a:r>
                      <a:endParaRPr sz="1300">
                        <a:latin typeface="+mn-lt"/>
                        <a:cs typeface="Myriad Pro"/>
                      </a:endParaRPr>
                    </a:p>
                  </a:txBody>
                  <a:tcPr marL="0" marR="0" marT="0" marB="0">
                    <a:solidFill>
                      <a:srgbClr val="143B87"/>
                    </a:solidFill>
                  </a:tcPr>
                </a:tc>
                <a:tc>
                  <a:txBody>
                    <a:bodyPr/>
                    <a:lstStyle/>
                    <a:p>
                      <a:pPr marL="20955" algn="ctr">
                        <a:lnSpc>
                          <a:spcPts val="1425"/>
                        </a:lnSpc>
                      </a:pPr>
                      <a:r>
                        <a:rPr sz="1300" b="1">
                          <a:solidFill>
                            <a:srgbClr val="FFFFFF"/>
                          </a:solidFill>
                          <a:latin typeface="+mn-lt"/>
                          <a:cs typeface="Myriad Pro"/>
                        </a:rPr>
                        <a:t>361-365</a:t>
                      </a:r>
                      <a:endParaRPr sz="1300">
                        <a:latin typeface="+mn-lt"/>
                        <a:cs typeface="Myriad Pro"/>
                      </a:endParaRPr>
                    </a:p>
                  </a:txBody>
                  <a:tcPr marL="0" marR="0" marT="0" marB="0">
                    <a:solidFill>
                      <a:srgbClr val="143B87"/>
                    </a:solidFill>
                  </a:tcPr>
                </a:tc>
                <a:tc>
                  <a:txBody>
                    <a:bodyPr/>
                    <a:lstStyle/>
                    <a:p>
                      <a:pPr algn="ctr">
                        <a:lnSpc>
                          <a:spcPts val="1425"/>
                        </a:lnSpc>
                      </a:pPr>
                      <a:r>
                        <a:rPr sz="1300" b="1">
                          <a:solidFill>
                            <a:srgbClr val="FFFFFF"/>
                          </a:solidFill>
                          <a:latin typeface="+mn-lt"/>
                          <a:cs typeface="Myriad Pro"/>
                        </a:rPr>
                        <a:t>366-720</a:t>
                      </a:r>
                      <a:endParaRPr sz="1300">
                        <a:latin typeface="+mn-lt"/>
                        <a:cs typeface="Myriad Pro"/>
                      </a:endParaRPr>
                    </a:p>
                  </a:txBody>
                  <a:tcPr marL="0" marR="0" marT="0" marB="0">
                    <a:solidFill>
                      <a:srgbClr val="143B87"/>
                    </a:solidFill>
                  </a:tcPr>
                </a:tc>
                <a:tc>
                  <a:txBody>
                    <a:bodyPr/>
                    <a:lstStyle/>
                    <a:p>
                      <a:pPr marL="20955" algn="ctr">
                        <a:lnSpc>
                          <a:spcPts val="1425"/>
                        </a:lnSpc>
                      </a:pPr>
                      <a:r>
                        <a:rPr sz="1300" b="1">
                          <a:solidFill>
                            <a:srgbClr val="FFFFFF"/>
                          </a:solidFill>
                          <a:latin typeface="+mn-lt"/>
                          <a:cs typeface="Myriad Pro"/>
                        </a:rPr>
                        <a:t>721-730</a:t>
                      </a:r>
                      <a:endParaRPr sz="1300">
                        <a:latin typeface="+mn-lt"/>
                        <a:cs typeface="Myriad Pro"/>
                      </a:endParaRPr>
                    </a:p>
                  </a:txBody>
                  <a:tcPr marL="0" marR="0" marT="0" marB="0">
                    <a:solidFill>
                      <a:srgbClr val="143B87"/>
                    </a:solidFill>
                  </a:tcPr>
                </a:tc>
                <a:tc>
                  <a:txBody>
                    <a:bodyPr/>
                    <a:lstStyle/>
                    <a:p>
                      <a:pPr marL="41910" algn="ctr">
                        <a:lnSpc>
                          <a:spcPts val="1425"/>
                        </a:lnSpc>
                      </a:pPr>
                      <a:r>
                        <a:rPr sz="1300" b="1">
                          <a:solidFill>
                            <a:srgbClr val="FFFFFF"/>
                          </a:solidFill>
                          <a:latin typeface="+mn-lt"/>
                          <a:cs typeface="Myriad Pro"/>
                        </a:rPr>
                        <a:t>731-1080</a:t>
                      </a:r>
                      <a:endParaRPr sz="1300">
                        <a:latin typeface="+mn-lt"/>
                        <a:cs typeface="Myriad Pro"/>
                      </a:endParaRPr>
                    </a:p>
                  </a:txBody>
                  <a:tcPr marL="0" marR="0" marT="0" marB="0">
                    <a:solidFill>
                      <a:srgbClr val="143B87"/>
                    </a:solidFill>
                  </a:tcPr>
                </a:tc>
                <a:tc>
                  <a:txBody>
                    <a:bodyPr/>
                    <a:lstStyle/>
                    <a:p>
                      <a:pPr marR="132715" algn="ctr">
                        <a:lnSpc>
                          <a:spcPts val="1425"/>
                        </a:lnSpc>
                      </a:pPr>
                      <a:r>
                        <a:rPr sz="1300" b="1">
                          <a:solidFill>
                            <a:srgbClr val="FFFFFF"/>
                          </a:solidFill>
                          <a:latin typeface="+mn-lt"/>
                          <a:cs typeface="Myriad Pro"/>
                        </a:rPr>
                        <a:t>1081-1095</a:t>
                      </a:r>
                      <a:endParaRPr sz="1300">
                        <a:latin typeface="+mn-lt"/>
                        <a:cs typeface="Myriad Pro"/>
                      </a:endParaRPr>
                    </a:p>
                  </a:txBody>
                  <a:tcPr marL="0" marR="0" marT="0" marB="0">
                    <a:solidFill>
                      <a:srgbClr val="143B87"/>
                    </a:solidFill>
                  </a:tcPr>
                </a:tc>
                <a:extLst>
                  <a:ext uri="{0D108BD9-81ED-4DB2-BD59-A6C34878D82A}">
                    <a16:rowId xmlns:a16="http://schemas.microsoft.com/office/drawing/2014/main" val="10000"/>
                  </a:ext>
                </a:extLst>
              </a:tr>
              <a:tr h="474977">
                <a:tc>
                  <a:txBody>
                    <a:bodyPr/>
                    <a:lstStyle/>
                    <a:p>
                      <a:pPr marL="51435">
                        <a:lnSpc>
                          <a:spcPct val="100000"/>
                        </a:lnSpc>
                        <a:spcBef>
                          <a:spcPts val="370"/>
                        </a:spcBef>
                      </a:pPr>
                      <a:r>
                        <a:rPr sz="1300" b="1">
                          <a:latin typeface="+mn-lt"/>
                          <a:cs typeface="Myriad Pro"/>
                        </a:rPr>
                        <a:t>No</a:t>
                      </a:r>
                      <a:r>
                        <a:rPr sz="1300" b="1" spc="-65">
                          <a:latin typeface="+mn-lt"/>
                          <a:cs typeface="Myriad Pro"/>
                        </a:rPr>
                        <a:t> </a:t>
                      </a:r>
                      <a:r>
                        <a:rPr sz="1300" b="1" spc="-20">
                          <a:latin typeface="+mn-lt"/>
                          <a:cs typeface="Myriad Pro"/>
                        </a:rPr>
                        <a:t>Total</a:t>
                      </a:r>
                      <a:r>
                        <a:rPr sz="1300" b="1" spc="-15">
                          <a:latin typeface="+mn-lt"/>
                          <a:cs typeface="Myriad Pro"/>
                        </a:rPr>
                        <a:t> </a:t>
                      </a:r>
                      <a:r>
                        <a:rPr sz="1300" b="1" spc="-5">
                          <a:latin typeface="+mn-lt"/>
                          <a:cs typeface="Myriad Pro"/>
                        </a:rPr>
                        <a:t>Occlusions</a:t>
                      </a:r>
                      <a:endParaRPr sz="1300" b="1">
                        <a:latin typeface="+mn-lt"/>
                        <a:cs typeface="Myriad Pro"/>
                      </a:endParaRPr>
                    </a:p>
                    <a:p>
                      <a:pPr marL="216535">
                        <a:lnSpc>
                          <a:spcPct val="100000"/>
                        </a:lnSpc>
                        <a:spcBef>
                          <a:spcPts val="560"/>
                        </a:spcBef>
                      </a:pPr>
                      <a:r>
                        <a:rPr sz="1300">
                          <a:latin typeface="+mn-lt"/>
                          <a:cs typeface="Myriad Pro"/>
                        </a:rPr>
                        <a:t>#</a:t>
                      </a:r>
                      <a:r>
                        <a:rPr sz="1300" spc="-10">
                          <a:latin typeface="+mn-lt"/>
                          <a:cs typeface="Myriad Pro"/>
                        </a:rPr>
                        <a:t> </a:t>
                      </a:r>
                      <a:r>
                        <a:rPr sz="1300" spc="-5">
                          <a:latin typeface="+mn-lt"/>
                          <a:cs typeface="Myriad Pro"/>
                        </a:rPr>
                        <a:t>at</a:t>
                      </a:r>
                      <a:r>
                        <a:rPr sz="1300" spc="-10">
                          <a:latin typeface="+mn-lt"/>
                          <a:cs typeface="Myriad Pro"/>
                        </a:rPr>
                        <a:t> </a:t>
                      </a:r>
                      <a:r>
                        <a:rPr sz="1300">
                          <a:latin typeface="+mn-lt"/>
                          <a:cs typeface="Myriad Pro"/>
                        </a:rPr>
                        <a:t>Risk</a:t>
                      </a:r>
                      <a:r>
                        <a:rPr sz="1300" spc="-10">
                          <a:latin typeface="+mn-lt"/>
                          <a:cs typeface="Myriad Pro"/>
                        </a:rPr>
                        <a:t> </a:t>
                      </a:r>
                      <a:r>
                        <a:rPr sz="1300">
                          <a:latin typeface="+mn-lt"/>
                          <a:cs typeface="Myriad Pro"/>
                        </a:rPr>
                        <a:t>(interval</a:t>
                      </a:r>
                      <a:r>
                        <a:rPr sz="1300" spc="-10">
                          <a:latin typeface="+mn-lt"/>
                          <a:cs typeface="Myriad Pro"/>
                        </a:rPr>
                        <a:t> </a:t>
                      </a:r>
                      <a:r>
                        <a:rPr sz="1300">
                          <a:latin typeface="+mn-lt"/>
                          <a:cs typeface="Myriad Pro"/>
                        </a:rPr>
                        <a:t>start):</a:t>
                      </a:r>
                    </a:p>
                  </a:txBody>
                  <a:tcPr marL="0" marR="0" marT="44053" marB="0">
                    <a:lnB w="6350">
                      <a:solidFill>
                        <a:srgbClr val="FFFFFF"/>
                      </a:solidFill>
                      <a:prstDash val="solid"/>
                    </a:lnB>
                    <a:solidFill>
                      <a:srgbClr val="B3BFE3"/>
                    </a:solidFill>
                  </a:tcPr>
                </a:tc>
                <a:tc>
                  <a:txBody>
                    <a:bodyPr/>
                    <a:lstStyle/>
                    <a:p>
                      <a:pPr>
                        <a:lnSpc>
                          <a:spcPct val="100000"/>
                        </a:lnSpc>
                        <a:spcBef>
                          <a:spcPts val="10"/>
                        </a:spcBef>
                      </a:pPr>
                      <a:endParaRPr sz="1300">
                        <a:latin typeface="+mn-lt"/>
                        <a:cs typeface="Times New Roman"/>
                      </a:endParaRPr>
                    </a:p>
                    <a:p>
                      <a:pPr marL="107950">
                        <a:lnSpc>
                          <a:spcPct val="100000"/>
                        </a:lnSpc>
                        <a:spcBef>
                          <a:spcPts val="5"/>
                        </a:spcBef>
                      </a:pPr>
                      <a:r>
                        <a:rPr sz="1300">
                          <a:latin typeface="+mn-lt"/>
                          <a:cs typeface="Myriad Pro"/>
                        </a:rPr>
                        <a:t>189</a:t>
                      </a:r>
                    </a:p>
                  </a:txBody>
                  <a:tcPr marL="0" marR="0" marT="1190" marB="0">
                    <a:lnB w="6350">
                      <a:solidFill>
                        <a:srgbClr val="FFFFFF"/>
                      </a:solidFill>
                      <a:prstDash val="solid"/>
                    </a:lnB>
                    <a:solidFill>
                      <a:srgbClr val="B3BFE3"/>
                    </a:solidFill>
                  </a:tcPr>
                </a:tc>
                <a:tc>
                  <a:txBody>
                    <a:bodyPr/>
                    <a:lstStyle/>
                    <a:p>
                      <a:pPr>
                        <a:lnSpc>
                          <a:spcPct val="100000"/>
                        </a:lnSpc>
                        <a:spcBef>
                          <a:spcPts val="10"/>
                        </a:spcBef>
                      </a:pPr>
                      <a:endParaRPr sz="1300">
                        <a:latin typeface="+mn-lt"/>
                        <a:cs typeface="Times New Roman"/>
                      </a:endParaRPr>
                    </a:p>
                    <a:p>
                      <a:pPr marL="29845" algn="ctr">
                        <a:lnSpc>
                          <a:spcPct val="100000"/>
                        </a:lnSpc>
                        <a:spcBef>
                          <a:spcPts val="5"/>
                        </a:spcBef>
                      </a:pPr>
                      <a:r>
                        <a:rPr sz="1300">
                          <a:latin typeface="+mn-lt"/>
                          <a:cs typeface="Myriad Pro"/>
                        </a:rPr>
                        <a:t>185</a:t>
                      </a:r>
                    </a:p>
                  </a:txBody>
                  <a:tcPr marL="0" marR="0" marT="1190" marB="0">
                    <a:lnB w="6350">
                      <a:solidFill>
                        <a:srgbClr val="FFFFFF"/>
                      </a:solidFill>
                      <a:prstDash val="solid"/>
                    </a:lnB>
                    <a:solidFill>
                      <a:srgbClr val="B3BFE3"/>
                    </a:solidFill>
                  </a:tcPr>
                </a:tc>
                <a:tc>
                  <a:txBody>
                    <a:bodyPr/>
                    <a:lstStyle/>
                    <a:p>
                      <a:pPr>
                        <a:lnSpc>
                          <a:spcPct val="100000"/>
                        </a:lnSpc>
                        <a:spcBef>
                          <a:spcPts val="10"/>
                        </a:spcBef>
                      </a:pPr>
                      <a:endParaRPr sz="1300">
                        <a:latin typeface="+mn-lt"/>
                        <a:cs typeface="Times New Roman"/>
                      </a:endParaRPr>
                    </a:p>
                    <a:p>
                      <a:pPr marL="42545" algn="ctr">
                        <a:lnSpc>
                          <a:spcPct val="100000"/>
                        </a:lnSpc>
                        <a:spcBef>
                          <a:spcPts val="5"/>
                        </a:spcBef>
                      </a:pPr>
                      <a:r>
                        <a:rPr sz="1300">
                          <a:latin typeface="+mn-lt"/>
                          <a:cs typeface="Myriad Pro"/>
                        </a:rPr>
                        <a:t>153</a:t>
                      </a:r>
                    </a:p>
                  </a:txBody>
                  <a:tcPr marL="0" marR="0" marT="1190" marB="0">
                    <a:lnB w="6350">
                      <a:solidFill>
                        <a:srgbClr val="FFFFFF"/>
                      </a:solidFill>
                      <a:prstDash val="solid"/>
                    </a:lnB>
                    <a:solidFill>
                      <a:srgbClr val="B3BFE3"/>
                    </a:solidFill>
                  </a:tcPr>
                </a:tc>
                <a:tc>
                  <a:txBody>
                    <a:bodyPr/>
                    <a:lstStyle/>
                    <a:p>
                      <a:pPr>
                        <a:lnSpc>
                          <a:spcPct val="100000"/>
                        </a:lnSpc>
                        <a:spcBef>
                          <a:spcPts val="10"/>
                        </a:spcBef>
                      </a:pPr>
                      <a:endParaRPr sz="1300">
                        <a:latin typeface="+mn-lt"/>
                        <a:cs typeface="Times New Roman"/>
                      </a:endParaRPr>
                    </a:p>
                    <a:p>
                      <a:pPr marL="20955" algn="ctr">
                        <a:lnSpc>
                          <a:spcPct val="100000"/>
                        </a:lnSpc>
                        <a:spcBef>
                          <a:spcPts val="5"/>
                        </a:spcBef>
                      </a:pPr>
                      <a:r>
                        <a:rPr sz="1300">
                          <a:latin typeface="+mn-lt"/>
                          <a:cs typeface="Myriad Pro"/>
                        </a:rPr>
                        <a:t>153</a:t>
                      </a:r>
                    </a:p>
                  </a:txBody>
                  <a:tcPr marL="0" marR="0" marT="1190" marB="0">
                    <a:lnB w="6350">
                      <a:solidFill>
                        <a:srgbClr val="FFFFFF"/>
                      </a:solidFill>
                      <a:prstDash val="solid"/>
                    </a:lnB>
                    <a:solidFill>
                      <a:srgbClr val="B3BFE3"/>
                    </a:solidFill>
                  </a:tcPr>
                </a:tc>
                <a:tc>
                  <a:txBody>
                    <a:bodyPr/>
                    <a:lstStyle/>
                    <a:p>
                      <a:pPr>
                        <a:lnSpc>
                          <a:spcPct val="100000"/>
                        </a:lnSpc>
                        <a:spcBef>
                          <a:spcPts val="10"/>
                        </a:spcBef>
                      </a:pPr>
                      <a:endParaRPr sz="1300">
                        <a:latin typeface="+mn-lt"/>
                        <a:cs typeface="Times New Roman"/>
                      </a:endParaRPr>
                    </a:p>
                    <a:p>
                      <a:pPr algn="ctr">
                        <a:lnSpc>
                          <a:spcPct val="100000"/>
                        </a:lnSpc>
                        <a:spcBef>
                          <a:spcPts val="5"/>
                        </a:spcBef>
                      </a:pPr>
                      <a:r>
                        <a:rPr sz="1300">
                          <a:latin typeface="+mn-lt"/>
                          <a:cs typeface="Myriad Pro"/>
                        </a:rPr>
                        <a:t>131</a:t>
                      </a:r>
                    </a:p>
                  </a:txBody>
                  <a:tcPr marL="0" marR="0" marT="1190" marB="0">
                    <a:lnB w="6350">
                      <a:solidFill>
                        <a:srgbClr val="FFFFFF"/>
                      </a:solidFill>
                      <a:prstDash val="solid"/>
                    </a:lnB>
                    <a:solidFill>
                      <a:srgbClr val="B3BFE3"/>
                    </a:solidFill>
                  </a:tcPr>
                </a:tc>
                <a:tc>
                  <a:txBody>
                    <a:bodyPr/>
                    <a:lstStyle/>
                    <a:p>
                      <a:pPr>
                        <a:lnSpc>
                          <a:spcPct val="100000"/>
                        </a:lnSpc>
                        <a:spcBef>
                          <a:spcPts val="10"/>
                        </a:spcBef>
                      </a:pPr>
                      <a:endParaRPr sz="1300">
                        <a:latin typeface="+mn-lt"/>
                        <a:cs typeface="Times New Roman"/>
                      </a:endParaRPr>
                    </a:p>
                    <a:p>
                      <a:pPr marL="20955" algn="ctr">
                        <a:lnSpc>
                          <a:spcPct val="100000"/>
                        </a:lnSpc>
                        <a:spcBef>
                          <a:spcPts val="5"/>
                        </a:spcBef>
                      </a:pPr>
                      <a:r>
                        <a:rPr sz="1300">
                          <a:latin typeface="+mn-lt"/>
                          <a:cs typeface="Myriad Pro"/>
                        </a:rPr>
                        <a:t>130</a:t>
                      </a:r>
                    </a:p>
                  </a:txBody>
                  <a:tcPr marL="0" marR="0" marT="1190" marB="0">
                    <a:lnB w="6350">
                      <a:solidFill>
                        <a:srgbClr val="FFFFFF"/>
                      </a:solidFill>
                      <a:prstDash val="solid"/>
                    </a:lnB>
                    <a:solidFill>
                      <a:srgbClr val="B3BFE3"/>
                    </a:solidFill>
                  </a:tcPr>
                </a:tc>
                <a:tc>
                  <a:txBody>
                    <a:bodyPr/>
                    <a:lstStyle/>
                    <a:p>
                      <a:pPr>
                        <a:lnSpc>
                          <a:spcPct val="100000"/>
                        </a:lnSpc>
                        <a:spcBef>
                          <a:spcPts val="10"/>
                        </a:spcBef>
                      </a:pPr>
                      <a:endParaRPr sz="1300">
                        <a:latin typeface="+mn-lt"/>
                        <a:cs typeface="Times New Roman"/>
                      </a:endParaRPr>
                    </a:p>
                    <a:p>
                      <a:pPr marL="41275" algn="ctr">
                        <a:lnSpc>
                          <a:spcPct val="100000"/>
                        </a:lnSpc>
                        <a:spcBef>
                          <a:spcPts val="5"/>
                        </a:spcBef>
                      </a:pPr>
                      <a:r>
                        <a:rPr sz="1300">
                          <a:latin typeface="+mn-lt"/>
                          <a:cs typeface="Myriad Pro"/>
                        </a:rPr>
                        <a:t>73</a:t>
                      </a:r>
                    </a:p>
                  </a:txBody>
                  <a:tcPr marL="0" marR="0" marT="1190" marB="0">
                    <a:lnB w="6350">
                      <a:solidFill>
                        <a:srgbClr val="FFFFFF"/>
                      </a:solidFill>
                      <a:prstDash val="solid"/>
                    </a:lnB>
                    <a:solidFill>
                      <a:srgbClr val="B3BFE3"/>
                    </a:solidFill>
                  </a:tcPr>
                </a:tc>
                <a:tc>
                  <a:txBody>
                    <a:bodyPr/>
                    <a:lstStyle/>
                    <a:p>
                      <a:pPr>
                        <a:lnSpc>
                          <a:spcPct val="100000"/>
                        </a:lnSpc>
                        <a:spcBef>
                          <a:spcPts val="10"/>
                        </a:spcBef>
                      </a:pPr>
                      <a:endParaRPr sz="1300">
                        <a:latin typeface="+mn-lt"/>
                        <a:cs typeface="Times New Roman"/>
                      </a:endParaRPr>
                    </a:p>
                    <a:p>
                      <a:pPr marR="133350" algn="ctr">
                        <a:lnSpc>
                          <a:spcPct val="100000"/>
                        </a:lnSpc>
                        <a:spcBef>
                          <a:spcPts val="5"/>
                        </a:spcBef>
                      </a:pPr>
                      <a:r>
                        <a:rPr sz="1300">
                          <a:latin typeface="+mn-lt"/>
                          <a:cs typeface="Myriad Pro"/>
                        </a:rPr>
                        <a:t>56</a:t>
                      </a:r>
                    </a:p>
                  </a:txBody>
                  <a:tcPr marL="0" marR="0" marT="1190" marB="0">
                    <a:lnB w="6350">
                      <a:solidFill>
                        <a:srgbClr val="FFFFFF"/>
                      </a:solidFill>
                      <a:prstDash val="solid"/>
                    </a:lnB>
                    <a:solidFill>
                      <a:srgbClr val="B3BFE3"/>
                    </a:solidFill>
                  </a:tcPr>
                </a:tc>
                <a:extLst>
                  <a:ext uri="{0D108BD9-81ED-4DB2-BD59-A6C34878D82A}">
                    <a16:rowId xmlns:a16="http://schemas.microsoft.com/office/drawing/2014/main" val="10001"/>
                  </a:ext>
                </a:extLst>
              </a:tr>
              <a:tr h="204722">
                <a:tc>
                  <a:txBody>
                    <a:bodyPr/>
                    <a:lstStyle/>
                    <a:p>
                      <a:pPr marR="62230" algn="r">
                        <a:lnSpc>
                          <a:spcPts val="1365"/>
                        </a:lnSpc>
                        <a:spcBef>
                          <a:spcPts val="430"/>
                        </a:spcBef>
                      </a:pPr>
                      <a:r>
                        <a:rPr sz="1300">
                          <a:latin typeface="+mn-lt"/>
                          <a:cs typeface="Myriad Pro"/>
                        </a:rPr>
                        <a:t>#</a:t>
                      </a:r>
                      <a:r>
                        <a:rPr sz="1300" spc="-20">
                          <a:latin typeface="+mn-lt"/>
                          <a:cs typeface="Myriad Pro"/>
                        </a:rPr>
                        <a:t> </a:t>
                      </a:r>
                      <a:r>
                        <a:rPr sz="1300">
                          <a:latin typeface="+mn-lt"/>
                          <a:cs typeface="Myriad Pro"/>
                        </a:rPr>
                        <a:t>Subjects</a:t>
                      </a:r>
                      <a:r>
                        <a:rPr sz="1300" spc="-20">
                          <a:latin typeface="+mn-lt"/>
                          <a:cs typeface="Myriad Pro"/>
                        </a:rPr>
                        <a:t> </a:t>
                      </a:r>
                      <a:r>
                        <a:rPr sz="1300">
                          <a:latin typeface="+mn-lt"/>
                          <a:cs typeface="Myriad Pro"/>
                        </a:rPr>
                        <a:t>with</a:t>
                      </a:r>
                      <a:r>
                        <a:rPr sz="1300" spc="-20">
                          <a:latin typeface="+mn-lt"/>
                          <a:cs typeface="Myriad Pro"/>
                        </a:rPr>
                        <a:t> </a:t>
                      </a:r>
                      <a:r>
                        <a:rPr sz="1300" spc="-5">
                          <a:latin typeface="+mn-lt"/>
                          <a:cs typeface="Myriad Pro"/>
                        </a:rPr>
                        <a:t>Events:</a:t>
                      </a:r>
                      <a:endParaRPr sz="1300">
                        <a:latin typeface="+mn-lt"/>
                        <a:cs typeface="Myriad Pro"/>
                      </a:endParaRPr>
                    </a:p>
                  </a:txBody>
                  <a:tcPr marL="0" marR="0" marT="51197" marB="0">
                    <a:lnT w="6350">
                      <a:solidFill>
                        <a:srgbClr val="FFFFFF"/>
                      </a:solidFill>
                      <a:prstDash val="solid"/>
                    </a:lnT>
                    <a:lnB w="6350">
                      <a:solidFill>
                        <a:srgbClr val="FFFFFF"/>
                      </a:solidFill>
                      <a:prstDash val="solid"/>
                    </a:lnB>
                    <a:solidFill>
                      <a:srgbClr val="B3BFE3"/>
                    </a:solidFill>
                  </a:tcPr>
                </a:tc>
                <a:tc>
                  <a:txBody>
                    <a:bodyPr/>
                    <a:lstStyle/>
                    <a:p>
                      <a:pPr marL="186055">
                        <a:lnSpc>
                          <a:spcPts val="1365"/>
                        </a:lnSpc>
                        <a:spcBef>
                          <a:spcPts val="430"/>
                        </a:spcBef>
                      </a:pPr>
                      <a:r>
                        <a:rPr sz="1300">
                          <a:latin typeface="+mn-lt"/>
                          <a:cs typeface="Myriad Pro"/>
                        </a:rPr>
                        <a:t>0</a:t>
                      </a:r>
                    </a:p>
                  </a:txBody>
                  <a:tcPr marL="0" marR="0" marT="51197" marB="0">
                    <a:lnT w="6350">
                      <a:solidFill>
                        <a:srgbClr val="FFFFFF"/>
                      </a:solidFill>
                      <a:prstDash val="solid"/>
                    </a:lnT>
                    <a:lnB w="6350">
                      <a:solidFill>
                        <a:srgbClr val="FFFFFF"/>
                      </a:solidFill>
                      <a:prstDash val="solid"/>
                    </a:lnB>
                    <a:solidFill>
                      <a:srgbClr val="B3BFE3"/>
                    </a:solidFill>
                  </a:tcPr>
                </a:tc>
                <a:tc>
                  <a:txBody>
                    <a:bodyPr/>
                    <a:lstStyle/>
                    <a:p>
                      <a:pPr marL="29209" algn="ctr">
                        <a:lnSpc>
                          <a:spcPts val="1365"/>
                        </a:lnSpc>
                        <a:spcBef>
                          <a:spcPts val="430"/>
                        </a:spcBef>
                      </a:pPr>
                      <a:r>
                        <a:rPr sz="1300">
                          <a:latin typeface="+mn-lt"/>
                          <a:cs typeface="Myriad Pro"/>
                        </a:rPr>
                        <a:t>1</a:t>
                      </a:r>
                    </a:p>
                  </a:txBody>
                  <a:tcPr marL="0" marR="0" marT="51197" marB="0">
                    <a:lnT w="6350">
                      <a:solidFill>
                        <a:srgbClr val="FFFFFF"/>
                      </a:solidFill>
                      <a:prstDash val="solid"/>
                    </a:lnT>
                    <a:lnB w="6350">
                      <a:solidFill>
                        <a:srgbClr val="FFFFFF"/>
                      </a:solidFill>
                      <a:prstDash val="solid"/>
                    </a:lnB>
                    <a:solidFill>
                      <a:srgbClr val="B3BFE3"/>
                    </a:solidFill>
                  </a:tcPr>
                </a:tc>
                <a:tc>
                  <a:txBody>
                    <a:bodyPr/>
                    <a:lstStyle/>
                    <a:p>
                      <a:pPr marL="41910" algn="ctr">
                        <a:lnSpc>
                          <a:spcPts val="1365"/>
                        </a:lnSpc>
                        <a:spcBef>
                          <a:spcPts val="430"/>
                        </a:spcBef>
                      </a:pPr>
                      <a:r>
                        <a:rPr sz="1300">
                          <a:latin typeface="+mn-lt"/>
                          <a:cs typeface="Myriad Pro"/>
                        </a:rPr>
                        <a:t>21</a:t>
                      </a:r>
                    </a:p>
                  </a:txBody>
                  <a:tcPr marL="0" marR="0" marT="51197" marB="0">
                    <a:lnT w="6350">
                      <a:solidFill>
                        <a:srgbClr val="FFFFFF"/>
                      </a:solidFill>
                      <a:prstDash val="solid"/>
                    </a:lnT>
                    <a:lnB w="6350">
                      <a:solidFill>
                        <a:srgbClr val="FFFFFF"/>
                      </a:solidFill>
                      <a:prstDash val="solid"/>
                    </a:lnB>
                    <a:solidFill>
                      <a:srgbClr val="B3BFE3"/>
                    </a:solidFill>
                  </a:tcPr>
                </a:tc>
                <a:tc>
                  <a:txBody>
                    <a:bodyPr/>
                    <a:lstStyle/>
                    <a:p>
                      <a:pPr marL="20320" algn="ctr">
                        <a:lnSpc>
                          <a:spcPts val="1365"/>
                        </a:lnSpc>
                        <a:spcBef>
                          <a:spcPts val="430"/>
                        </a:spcBef>
                      </a:pPr>
                      <a:r>
                        <a:rPr sz="1300">
                          <a:latin typeface="+mn-lt"/>
                          <a:cs typeface="Myriad Pro"/>
                        </a:rPr>
                        <a:t>0</a:t>
                      </a:r>
                    </a:p>
                  </a:txBody>
                  <a:tcPr marL="0" marR="0" marT="51197" marB="0">
                    <a:lnT w="6350">
                      <a:solidFill>
                        <a:srgbClr val="FFFFFF"/>
                      </a:solidFill>
                      <a:prstDash val="solid"/>
                    </a:lnT>
                    <a:lnB w="6350">
                      <a:solidFill>
                        <a:srgbClr val="FFFFFF"/>
                      </a:solidFill>
                      <a:prstDash val="solid"/>
                    </a:lnB>
                    <a:solidFill>
                      <a:srgbClr val="B3BFE3"/>
                    </a:solidFill>
                  </a:tcPr>
                </a:tc>
                <a:tc>
                  <a:txBody>
                    <a:bodyPr/>
                    <a:lstStyle/>
                    <a:p>
                      <a:pPr algn="ctr">
                        <a:lnSpc>
                          <a:spcPts val="1365"/>
                        </a:lnSpc>
                        <a:spcBef>
                          <a:spcPts val="430"/>
                        </a:spcBef>
                      </a:pPr>
                      <a:r>
                        <a:rPr sz="1300">
                          <a:latin typeface="+mn-lt"/>
                          <a:cs typeface="Myriad Pro"/>
                        </a:rPr>
                        <a:t>7</a:t>
                      </a:r>
                    </a:p>
                  </a:txBody>
                  <a:tcPr marL="0" marR="0" marT="51197" marB="0">
                    <a:lnT w="6350">
                      <a:solidFill>
                        <a:srgbClr val="FFFFFF"/>
                      </a:solidFill>
                      <a:prstDash val="solid"/>
                    </a:lnT>
                    <a:lnB w="6350">
                      <a:solidFill>
                        <a:srgbClr val="FFFFFF"/>
                      </a:solidFill>
                      <a:prstDash val="solid"/>
                    </a:lnB>
                    <a:solidFill>
                      <a:srgbClr val="B3BFE3"/>
                    </a:solidFill>
                  </a:tcPr>
                </a:tc>
                <a:tc>
                  <a:txBody>
                    <a:bodyPr/>
                    <a:lstStyle/>
                    <a:p>
                      <a:pPr marL="20320" algn="ctr">
                        <a:lnSpc>
                          <a:spcPts val="1365"/>
                        </a:lnSpc>
                        <a:spcBef>
                          <a:spcPts val="430"/>
                        </a:spcBef>
                      </a:pPr>
                      <a:r>
                        <a:rPr sz="1300">
                          <a:latin typeface="+mn-lt"/>
                          <a:cs typeface="Myriad Pro"/>
                        </a:rPr>
                        <a:t>0</a:t>
                      </a:r>
                    </a:p>
                  </a:txBody>
                  <a:tcPr marL="0" marR="0" marT="51197" marB="0">
                    <a:lnT w="6350">
                      <a:solidFill>
                        <a:srgbClr val="FFFFFF"/>
                      </a:solidFill>
                      <a:prstDash val="solid"/>
                    </a:lnT>
                    <a:lnB w="6350">
                      <a:solidFill>
                        <a:srgbClr val="FFFFFF"/>
                      </a:solidFill>
                      <a:prstDash val="solid"/>
                    </a:lnB>
                    <a:solidFill>
                      <a:srgbClr val="B3BFE3"/>
                    </a:solidFill>
                  </a:tcPr>
                </a:tc>
                <a:tc>
                  <a:txBody>
                    <a:bodyPr/>
                    <a:lstStyle/>
                    <a:p>
                      <a:pPr marL="41275" algn="ctr">
                        <a:lnSpc>
                          <a:spcPts val="1365"/>
                        </a:lnSpc>
                        <a:spcBef>
                          <a:spcPts val="430"/>
                        </a:spcBef>
                      </a:pPr>
                      <a:r>
                        <a:rPr sz="1300">
                          <a:latin typeface="+mn-lt"/>
                          <a:cs typeface="Myriad Pro"/>
                        </a:rPr>
                        <a:t>3</a:t>
                      </a:r>
                    </a:p>
                  </a:txBody>
                  <a:tcPr marL="0" marR="0" marT="51197" marB="0">
                    <a:lnT w="6350">
                      <a:solidFill>
                        <a:srgbClr val="FFFFFF"/>
                      </a:solidFill>
                      <a:prstDash val="solid"/>
                    </a:lnT>
                    <a:lnB w="6350">
                      <a:solidFill>
                        <a:srgbClr val="FFFFFF"/>
                      </a:solidFill>
                      <a:prstDash val="solid"/>
                    </a:lnB>
                    <a:solidFill>
                      <a:srgbClr val="B3BFE3"/>
                    </a:solidFill>
                  </a:tcPr>
                </a:tc>
                <a:tc>
                  <a:txBody>
                    <a:bodyPr/>
                    <a:lstStyle/>
                    <a:p>
                      <a:pPr marR="133350" algn="ctr">
                        <a:lnSpc>
                          <a:spcPts val="1365"/>
                        </a:lnSpc>
                        <a:spcBef>
                          <a:spcPts val="430"/>
                        </a:spcBef>
                      </a:pPr>
                      <a:r>
                        <a:rPr sz="1300">
                          <a:latin typeface="+mn-lt"/>
                          <a:cs typeface="Myriad Pro"/>
                        </a:rPr>
                        <a:t>0</a:t>
                      </a:r>
                    </a:p>
                  </a:txBody>
                  <a:tcPr marL="0" marR="0" marT="51197" marB="0">
                    <a:lnT w="6350">
                      <a:solidFill>
                        <a:srgbClr val="FFFFFF"/>
                      </a:solidFill>
                      <a:prstDash val="solid"/>
                    </a:lnT>
                    <a:lnB w="6350">
                      <a:solidFill>
                        <a:srgbClr val="FFFFFF"/>
                      </a:solidFill>
                      <a:prstDash val="solid"/>
                    </a:lnB>
                    <a:solidFill>
                      <a:srgbClr val="B3BFE3"/>
                    </a:solidFill>
                  </a:tcPr>
                </a:tc>
                <a:extLst>
                  <a:ext uri="{0D108BD9-81ED-4DB2-BD59-A6C34878D82A}">
                    <a16:rowId xmlns:a16="http://schemas.microsoft.com/office/drawing/2014/main" val="10002"/>
                  </a:ext>
                </a:extLst>
              </a:tr>
              <a:tr h="210026">
                <a:tc>
                  <a:txBody>
                    <a:bodyPr/>
                    <a:lstStyle/>
                    <a:p>
                      <a:pPr marL="215900">
                        <a:lnSpc>
                          <a:spcPts val="1380"/>
                        </a:lnSpc>
                        <a:spcBef>
                          <a:spcPts val="535"/>
                        </a:spcBef>
                      </a:pPr>
                      <a:r>
                        <a:rPr sz="1300" spc="-10">
                          <a:latin typeface="+mn-lt"/>
                          <a:cs typeface="Myriad Pro"/>
                        </a:rPr>
                        <a:t>Event-free</a:t>
                      </a:r>
                      <a:r>
                        <a:rPr sz="1300" spc="-25">
                          <a:latin typeface="+mn-lt"/>
                          <a:cs typeface="Myriad Pro"/>
                        </a:rPr>
                        <a:t> </a:t>
                      </a:r>
                      <a:r>
                        <a:rPr sz="1300">
                          <a:latin typeface="+mn-lt"/>
                          <a:cs typeface="Myriad Pro"/>
                        </a:rPr>
                        <a:t>%</a:t>
                      </a:r>
                      <a:r>
                        <a:rPr sz="1300" spc="-15">
                          <a:latin typeface="+mn-lt"/>
                          <a:cs typeface="Myriad Pro"/>
                        </a:rPr>
                        <a:t> </a:t>
                      </a:r>
                      <a:r>
                        <a:rPr sz="1300">
                          <a:latin typeface="+mn-lt"/>
                          <a:cs typeface="Myriad Pro"/>
                        </a:rPr>
                        <a:t>:</a:t>
                      </a:r>
                    </a:p>
                  </a:txBody>
                  <a:tcPr marL="0" marR="0" marT="63698" marB="0">
                    <a:lnT w="6350">
                      <a:solidFill>
                        <a:srgbClr val="FFFFFF"/>
                      </a:solidFill>
                      <a:prstDash val="solid"/>
                    </a:lnT>
                    <a:lnB w="6350">
                      <a:solidFill>
                        <a:srgbClr val="FFFFFF"/>
                      </a:solidFill>
                      <a:prstDash val="solid"/>
                    </a:lnB>
                    <a:solidFill>
                      <a:srgbClr val="B3BFE3"/>
                    </a:solidFill>
                  </a:tcPr>
                </a:tc>
                <a:tc>
                  <a:txBody>
                    <a:bodyPr/>
                    <a:lstStyle/>
                    <a:p>
                      <a:pPr marL="47625">
                        <a:lnSpc>
                          <a:spcPts val="1380"/>
                        </a:lnSpc>
                        <a:spcBef>
                          <a:spcPts val="535"/>
                        </a:spcBef>
                      </a:pPr>
                      <a:r>
                        <a:rPr sz="1300">
                          <a:latin typeface="+mn-lt"/>
                          <a:cs typeface="Myriad Pro"/>
                        </a:rPr>
                        <a:t>100%</a:t>
                      </a:r>
                    </a:p>
                  </a:txBody>
                  <a:tcPr marL="0" marR="0" marT="63698" marB="0">
                    <a:lnT w="6350">
                      <a:solidFill>
                        <a:srgbClr val="FFFFFF"/>
                      </a:solidFill>
                      <a:prstDash val="solid"/>
                    </a:lnT>
                    <a:lnB w="6350">
                      <a:solidFill>
                        <a:srgbClr val="FFFFFF"/>
                      </a:solidFill>
                      <a:prstDash val="solid"/>
                    </a:lnB>
                    <a:solidFill>
                      <a:srgbClr val="B3BFE3"/>
                    </a:solidFill>
                  </a:tcPr>
                </a:tc>
                <a:tc>
                  <a:txBody>
                    <a:bodyPr/>
                    <a:lstStyle/>
                    <a:p>
                      <a:pPr marL="28575" algn="ctr">
                        <a:lnSpc>
                          <a:spcPts val="1380"/>
                        </a:lnSpc>
                        <a:spcBef>
                          <a:spcPts val="535"/>
                        </a:spcBef>
                      </a:pPr>
                      <a:r>
                        <a:rPr sz="1300">
                          <a:latin typeface="+mn-lt"/>
                          <a:cs typeface="Myriad Pro"/>
                        </a:rPr>
                        <a:t>99.5%</a:t>
                      </a:r>
                    </a:p>
                  </a:txBody>
                  <a:tcPr marL="0" marR="0" marT="63698" marB="0">
                    <a:lnT w="6350">
                      <a:solidFill>
                        <a:srgbClr val="FFFFFF"/>
                      </a:solidFill>
                      <a:prstDash val="solid"/>
                    </a:lnT>
                    <a:lnB w="6350">
                      <a:solidFill>
                        <a:srgbClr val="FFFFFF"/>
                      </a:solidFill>
                      <a:prstDash val="solid"/>
                    </a:lnB>
                    <a:solidFill>
                      <a:srgbClr val="B3BFE3"/>
                    </a:solidFill>
                  </a:tcPr>
                </a:tc>
                <a:tc>
                  <a:txBody>
                    <a:bodyPr/>
                    <a:lstStyle/>
                    <a:p>
                      <a:pPr marL="41275" algn="ctr">
                        <a:lnSpc>
                          <a:spcPts val="1380"/>
                        </a:lnSpc>
                        <a:spcBef>
                          <a:spcPts val="535"/>
                        </a:spcBef>
                      </a:pPr>
                      <a:r>
                        <a:rPr sz="1300">
                          <a:latin typeface="+mn-lt"/>
                          <a:cs typeface="Myriad Pro"/>
                        </a:rPr>
                        <a:t>87.8%</a:t>
                      </a:r>
                    </a:p>
                  </a:txBody>
                  <a:tcPr marL="0" marR="0" marT="63698" marB="0">
                    <a:lnT w="6350">
                      <a:solidFill>
                        <a:srgbClr val="FFFFFF"/>
                      </a:solidFill>
                      <a:prstDash val="solid"/>
                    </a:lnT>
                    <a:lnB w="6350">
                      <a:solidFill>
                        <a:srgbClr val="FFFFFF"/>
                      </a:solidFill>
                      <a:prstDash val="solid"/>
                    </a:lnB>
                    <a:solidFill>
                      <a:srgbClr val="B3BFE3"/>
                    </a:solidFill>
                  </a:tcPr>
                </a:tc>
                <a:tc>
                  <a:txBody>
                    <a:bodyPr/>
                    <a:lstStyle/>
                    <a:p>
                      <a:pPr marL="19685" algn="ctr">
                        <a:lnSpc>
                          <a:spcPts val="1380"/>
                        </a:lnSpc>
                        <a:spcBef>
                          <a:spcPts val="535"/>
                        </a:spcBef>
                      </a:pPr>
                      <a:r>
                        <a:rPr sz="1300">
                          <a:latin typeface="+mn-lt"/>
                          <a:cs typeface="Myriad Pro"/>
                        </a:rPr>
                        <a:t>87.8%</a:t>
                      </a:r>
                    </a:p>
                  </a:txBody>
                  <a:tcPr marL="0" marR="0" marT="63698" marB="0">
                    <a:lnT w="6350">
                      <a:solidFill>
                        <a:srgbClr val="FFFFFF"/>
                      </a:solidFill>
                      <a:prstDash val="solid"/>
                    </a:lnT>
                    <a:lnB w="6350">
                      <a:solidFill>
                        <a:srgbClr val="FFFFFF"/>
                      </a:solidFill>
                      <a:prstDash val="solid"/>
                    </a:lnB>
                    <a:solidFill>
                      <a:srgbClr val="B3BFE3"/>
                    </a:solidFill>
                  </a:tcPr>
                </a:tc>
                <a:tc>
                  <a:txBody>
                    <a:bodyPr/>
                    <a:lstStyle/>
                    <a:p>
                      <a:pPr algn="ctr">
                        <a:lnSpc>
                          <a:spcPts val="1380"/>
                        </a:lnSpc>
                        <a:spcBef>
                          <a:spcPts val="535"/>
                        </a:spcBef>
                      </a:pPr>
                      <a:r>
                        <a:rPr sz="1300">
                          <a:latin typeface="+mn-lt"/>
                          <a:cs typeface="Myriad Pro"/>
                        </a:rPr>
                        <a:t>83.7%</a:t>
                      </a:r>
                    </a:p>
                  </a:txBody>
                  <a:tcPr marL="0" marR="0" marT="63698" marB="0">
                    <a:lnT w="6350">
                      <a:solidFill>
                        <a:srgbClr val="FFFFFF"/>
                      </a:solidFill>
                      <a:prstDash val="solid"/>
                    </a:lnT>
                    <a:lnB w="6350">
                      <a:solidFill>
                        <a:srgbClr val="FFFFFF"/>
                      </a:solidFill>
                      <a:prstDash val="solid"/>
                    </a:lnB>
                    <a:solidFill>
                      <a:srgbClr val="B3BFE3"/>
                    </a:solidFill>
                  </a:tcPr>
                </a:tc>
                <a:tc>
                  <a:txBody>
                    <a:bodyPr/>
                    <a:lstStyle/>
                    <a:p>
                      <a:pPr marL="19685" algn="ctr">
                        <a:lnSpc>
                          <a:spcPts val="1380"/>
                        </a:lnSpc>
                        <a:spcBef>
                          <a:spcPts val="535"/>
                        </a:spcBef>
                      </a:pPr>
                      <a:r>
                        <a:rPr sz="1300">
                          <a:latin typeface="+mn-lt"/>
                          <a:cs typeface="Myriad Pro"/>
                        </a:rPr>
                        <a:t>83.7%</a:t>
                      </a:r>
                    </a:p>
                  </a:txBody>
                  <a:tcPr marL="0" marR="0" marT="63698" marB="0">
                    <a:lnT w="6350">
                      <a:solidFill>
                        <a:srgbClr val="FFFFFF"/>
                      </a:solidFill>
                      <a:prstDash val="solid"/>
                    </a:lnT>
                    <a:lnB w="6350">
                      <a:solidFill>
                        <a:srgbClr val="FFFFFF"/>
                      </a:solidFill>
                      <a:prstDash val="solid"/>
                    </a:lnB>
                    <a:solidFill>
                      <a:srgbClr val="B3BFE3"/>
                    </a:solidFill>
                  </a:tcPr>
                </a:tc>
                <a:tc>
                  <a:txBody>
                    <a:bodyPr/>
                    <a:lstStyle/>
                    <a:p>
                      <a:pPr marL="40640" algn="ctr">
                        <a:lnSpc>
                          <a:spcPts val="1380"/>
                        </a:lnSpc>
                        <a:spcBef>
                          <a:spcPts val="535"/>
                        </a:spcBef>
                      </a:pPr>
                      <a:r>
                        <a:rPr sz="1300">
                          <a:latin typeface="+mn-lt"/>
                          <a:cs typeface="Myriad Pro"/>
                        </a:rPr>
                        <a:t>81.7%</a:t>
                      </a:r>
                    </a:p>
                  </a:txBody>
                  <a:tcPr marL="0" marR="0" marT="63698" marB="0">
                    <a:lnT w="6350">
                      <a:solidFill>
                        <a:srgbClr val="FFFFFF"/>
                      </a:solidFill>
                      <a:prstDash val="solid"/>
                    </a:lnT>
                    <a:lnB w="6350">
                      <a:solidFill>
                        <a:srgbClr val="FFFFFF"/>
                      </a:solidFill>
                      <a:prstDash val="solid"/>
                    </a:lnB>
                    <a:solidFill>
                      <a:srgbClr val="B3BFE3"/>
                    </a:solidFill>
                  </a:tcPr>
                </a:tc>
                <a:tc>
                  <a:txBody>
                    <a:bodyPr/>
                    <a:lstStyle/>
                    <a:p>
                      <a:pPr marR="133985" algn="ctr">
                        <a:lnSpc>
                          <a:spcPts val="1380"/>
                        </a:lnSpc>
                        <a:spcBef>
                          <a:spcPts val="535"/>
                        </a:spcBef>
                      </a:pPr>
                      <a:r>
                        <a:rPr sz="1300">
                          <a:latin typeface="+mn-lt"/>
                          <a:cs typeface="Myriad Pro"/>
                        </a:rPr>
                        <a:t>81.7%</a:t>
                      </a:r>
                    </a:p>
                  </a:txBody>
                  <a:tcPr marL="0" marR="0" marT="63698" marB="0">
                    <a:lnT w="6350">
                      <a:solidFill>
                        <a:srgbClr val="FFFFFF"/>
                      </a:solidFill>
                      <a:prstDash val="solid"/>
                    </a:lnT>
                    <a:lnB w="6350">
                      <a:solidFill>
                        <a:srgbClr val="FFFFFF"/>
                      </a:solidFill>
                      <a:prstDash val="solid"/>
                    </a:lnB>
                    <a:solidFill>
                      <a:srgbClr val="B3BFE3"/>
                    </a:solidFill>
                  </a:tcPr>
                </a:tc>
                <a:extLst>
                  <a:ext uri="{0D108BD9-81ED-4DB2-BD59-A6C34878D82A}">
                    <a16:rowId xmlns:a16="http://schemas.microsoft.com/office/drawing/2014/main" val="10003"/>
                  </a:ext>
                </a:extLst>
              </a:tr>
              <a:tr h="522535">
                <a:tc>
                  <a:txBody>
                    <a:bodyPr/>
                    <a:lstStyle/>
                    <a:p>
                      <a:pPr marL="50800">
                        <a:lnSpc>
                          <a:spcPct val="100000"/>
                        </a:lnSpc>
                        <a:spcBef>
                          <a:spcPts val="515"/>
                        </a:spcBef>
                      </a:pPr>
                      <a:r>
                        <a:rPr sz="1300" b="1" spc="-20">
                          <a:latin typeface="+mn-lt"/>
                          <a:cs typeface="Myriad Pro"/>
                        </a:rPr>
                        <a:t>Total</a:t>
                      </a:r>
                      <a:r>
                        <a:rPr sz="1300" b="1" spc="-25">
                          <a:latin typeface="+mn-lt"/>
                          <a:cs typeface="Myriad Pro"/>
                        </a:rPr>
                        <a:t> </a:t>
                      </a:r>
                      <a:r>
                        <a:rPr sz="1300" b="1" spc="-5">
                          <a:latin typeface="+mn-lt"/>
                          <a:cs typeface="Myriad Pro"/>
                        </a:rPr>
                        <a:t>Occlusion</a:t>
                      </a:r>
                      <a:endParaRPr sz="1300" b="1">
                        <a:latin typeface="+mn-lt"/>
                        <a:cs typeface="Myriad Pro"/>
                      </a:endParaRPr>
                    </a:p>
                    <a:p>
                      <a:pPr marL="215900">
                        <a:lnSpc>
                          <a:spcPct val="100000"/>
                        </a:lnSpc>
                        <a:spcBef>
                          <a:spcPts val="560"/>
                        </a:spcBef>
                      </a:pPr>
                      <a:r>
                        <a:rPr sz="1300">
                          <a:latin typeface="+mn-lt"/>
                          <a:cs typeface="Myriad Pro"/>
                        </a:rPr>
                        <a:t>#</a:t>
                      </a:r>
                      <a:r>
                        <a:rPr sz="1300" spc="-10">
                          <a:latin typeface="+mn-lt"/>
                          <a:cs typeface="Myriad Pro"/>
                        </a:rPr>
                        <a:t> </a:t>
                      </a:r>
                      <a:r>
                        <a:rPr sz="1300" spc="-5">
                          <a:latin typeface="+mn-lt"/>
                          <a:cs typeface="Myriad Pro"/>
                        </a:rPr>
                        <a:t>at</a:t>
                      </a:r>
                      <a:r>
                        <a:rPr sz="1300" spc="-10">
                          <a:latin typeface="+mn-lt"/>
                          <a:cs typeface="Myriad Pro"/>
                        </a:rPr>
                        <a:t> </a:t>
                      </a:r>
                      <a:r>
                        <a:rPr sz="1300">
                          <a:latin typeface="+mn-lt"/>
                          <a:cs typeface="Myriad Pro"/>
                        </a:rPr>
                        <a:t>Risk</a:t>
                      </a:r>
                      <a:r>
                        <a:rPr sz="1300" spc="-10">
                          <a:latin typeface="+mn-lt"/>
                          <a:cs typeface="Myriad Pro"/>
                        </a:rPr>
                        <a:t> </a:t>
                      </a:r>
                      <a:r>
                        <a:rPr sz="1300">
                          <a:latin typeface="+mn-lt"/>
                          <a:cs typeface="Myriad Pro"/>
                        </a:rPr>
                        <a:t>(interval</a:t>
                      </a:r>
                      <a:r>
                        <a:rPr sz="1300" spc="-10">
                          <a:latin typeface="+mn-lt"/>
                          <a:cs typeface="Myriad Pro"/>
                        </a:rPr>
                        <a:t> </a:t>
                      </a:r>
                      <a:r>
                        <a:rPr sz="1300">
                          <a:latin typeface="+mn-lt"/>
                          <a:cs typeface="Myriad Pro"/>
                        </a:rPr>
                        <a:t>start):</a:t>
                      </a:r>
                    </a:p>
                  </a:txBody>
                  <a:tcPr marL="0" marR="0" marT="61317" marB="0">
                    <a:lnT w="6350" cap="flat" cmpd="sng" algn="ctr">
                      <a:solidFill>
                        <a:srgbClr val="FFFFFF"/>
                      </a:solidFill>
                      <a:prstDash val="solid"/>
                      <a:round/>
                      <a:headEnd type="none" w="med" len="med"/>
                      <a:tailEnd type="none" w="med" len="med"/>
                    </a:lnT>
                    <a:lnB w="6350">
                      <a:solidFill>
                        <a:srgbClr val="FFFFFF"/>
                      </a:solidFill>
                      <a:prstDash val="solid"/>
                    </a:lnB>
                    <a:solidFill>
                      <a:srgbClr val="B3BFE3"/>
                    </a:solidFill>
                  </a:tcPr>
                </a:tc>
                <a:tc>
                  <a:txBody>
                    <a:bodyPr/>
                    <a:lstStyle/>
                    <a:p>
                      <a:pPr>
                        <a:lnSpc>
                          <a:spcPct val="100000"/>
                        </a:lnSpc>
                      </a:pPr>
                      <a:endParaRPr sz="1300">
                        <a:latin typeface="+mn-lt"/>
                        <a:cs typeface="Times New Roman"/>
                      </a:endParaRPr>
                    </a:p>
                    <a:p>
                      <a:pPr marL="146685">
                        <a:lnSpc>
                          <a:spcPct val="100000"/>
                        </a:lnSpc>
                        <a:spcBef>
                          <a:spcPts val="910"/>
                        </a:spcBef>
                      </a:pPr>
                      <a:r>
                        <a:rPr sz="1300">
                          <a:latin typeface="+mn-lt"/>
                          <a:cs typeface="Myriad Pro"/>
                        </a:rPr>
                        <a:t>81</a:t>
                      </a:r>
                    </a:p>
                  </a:txBody>
                  <a:tcPr marL="0" marR="0" marT="0" marB="0">
                    <a:lnT w="6350" cap="flat" cmpd="sng" algn="ctr">
                      <a:solidFill>
                        <a:srgbClr val="FFFFFF"/>
                      </a:solidFill>
                      <a:prstDash val="solid"/>
                      <a:round/>
                      <a:headEnd type="none" w="med" len="med"/>
                      <a:tailEnd type="none" w="med" len="med"/>
                    </a:lnT>
                    <a:lnB w="6350">
                      <a:solidFill>
                        <a:srgbClr val="FFFFFF"/>
                      </a:solidFill>
                      <a:prstDash val="solid"/>
                    </a:lnB>
                    <a:solidFill>
                      <a:srgbClr val="B3BFE3"/>
                    </a:solidFill>
                  </a:tcPr>
                </a:tc>
                <a:tc>
                  <a:txBody>
                    <a:bodyPr/>
                    <a:lstStyle/>
                    <a:p>
                      <a:pPr>
                        <a:lnSpc>
                          <a:spcPct val="100000"/>
                        </a:lnSpc>
                      </a:pPr>
                      <a:endParaRPr sz="1300">
                        <a:latin typeface="+mn-lt"/>
                        <a:cs typeface="Times New Roman"/>
                      </a:endParaRPr>
                    </a:p>
                    <a:p>
                      <a:pPr marL="28575" algn="ctr">
                        <a:lnSpc>
                          <a:spcPct val="100000"/>
                        </a:lnSpc>
                        <a:spcBef>
                          <a:spcPts val="910"/>
                        </a:spcBef>
                      </a:pPr>
                      <a:r>
                        <a:rPr sz="1300">
                          <a:latin typeface="+mn-lt"/>
                          <a:cs typeface="Myriad Pro"/>
                        </a:rPr>
                        <a:t>80</a:t>
                      </a:r>
                    </a:p>
                  </a:txBody>
                  <a:tcPr marL="0" marR="0" marT="0" marB="0">
                    <a:lnT w="6350" cap="flat" cmpd="sng" algn="ctr">
                      <a:solidFill>
                        <a:srgbClr val="FFFFFF"/>
                      </a:solidFill>
                      <a:prstDash val="solid"/>
                      <a:round/>
                      <a:headEnd type="none" w="med" len="med"/>
                      <a:tailEnd type="none" w="med" len="med"/>
                    </a:lnT>
                    <a:lnB w="6350">
                      <a:solidFill>
                        <a:srgbClr val="FFFFFF"/>
                      </a:solidFill>
                      <a:prstDash val="solid"/>
                    </a:lnB>
                    <a:solidFill>
                      <a:srgbClr val="B3BFE3"/>
                    </a:solidFill>
                  </a:tcPr>
                </a:tc>
                <a:tc>
                  <a:txBody>
                    <a:bodyPr/>
                    <a:lstStyle/>
                    <a:p>
                      <a:pPr>
                        <a:lnSpc>
                          <a:spcPct val="100000"/>
                        </a:lnSpc>
                      </a:pPr>
                      <a:endParaRPr sz="1300">
                        <a:latin typeface="+mn-lt"/>
                        <a:cs typeface="Times New Roman"/>
                      </a:endParaRPr>
                    </a:p>
                    <a:p>
                      <a:pPr marL="41275" algn="ctr">
                        <a:lnSpc>
                          <a:spcPct val="100000"/>
                        </a:lnSpc>
                        <a:spcBef>
                          <a:spcPts val="910"/>
                        </a:spcBef>
                      </a:pPr>
                      <a:r>
                        <a:rPr sz="1300">
                          <a:latin typeface="+mn-lt"/>
                          <a:cs typeface="Myriad Pro"/>
                        </a:rPr>
                        <a:t>66</a:t>
                      </a:r>
                    </a:p>
                  </a:txBody>
                  <a:tcPr marL="0" marR="0" marT="0" marB="0">
                    <a:lnT w="6350" cap="flat" cmpd="sng" algn="ctr">
                      <a:solidFill>
                        <a:srgbClr val="FFFFFF"/>
                      </a:solidFill>
                      <a:prstDash val="solid"/>
                      <a:round/>
                      <a:headEnd type="none" w="med" len="med"/>
                      <a:tailEnd type="none" w="med" len="med"/>
                    </a:lnT>
                    <a:lnB w="6350">
                      <a:solidFill>
                        <a:srgbClr val="FFFFFF"/>
                      </a:solidFill>
                      <a:prstDash val="solid"/>
                    </a:lnB>
                    <a:solidFill>
                      <a:srgbClr val="B3BFE3"/>
                    </a:solidFill>
                  </a:tcPr>
                </a:tc>
                <a:tc>
                  <a:txBody>
                    <a:bodyPr/>
                    <a:lstStyle/>
                    <a:p>
                      <a:pPr>
                        <a:lnSpc>
                          <a:spcPct val="100000"/>
                        </a:lnSpc>
                      </a:pPr>
                      <a:endParaRPr sz="1300">
                        <a:latin typeface="+mn-lt"/>
                        <a:cs typeface="Times New Roman"/>
                      </a:endParaRPr>
                    </a:p>
                    <a:p>
                      <a:pPr marL="19685" algn="ctr">
                        <a:lnSpc>
                          <a:spcPct val="100000"/>
                        </a:lnSpc>
                        <a:spcBef>
                          <a:spcPts val="910"/>
                        </a:spcBef>
                      </a:pPr>
                      <a:r>
                        <a:rPr sz="1300">
                          <a:latin typeface="+mn-lt"/>
                          <a:cs typeface="Myriad Pro"/>
                        </a:rPr>
                        <a:t>65</a:t>
                      </a:r>
                    </a:p>
                  </a:txBody>
                  <a:tcPr marL="0" marR="0" marT="0" marB="0">
                    <a:lnT w="6350" cap="flat" cmpd="sng" algn="ctr">
                      <a:solidFill>
                        <a:srgbClr val="FFFFFF"/>
                      </a:solidFill>
                      <a:prstDash val="solid"/>
                      <a:round/>
                      <a:headEnd type="none" w="med" len="med"/>
                      <a:tailEnd type="none" w="med" len="med"/>
                    </a:lnT>
                    <a:lnB w="6350">
                      <a:solidFill>
                        <a:srgbClr val="FFFFFF"/>
                      </a:solidFill>
                      <a:prstDash val="solid"/>
                    </a:lnB>
                    <a:solidFill>
                      <a:srgbClr val="B3BFE3"/>
                    </a:solidFill>
                  </a:tcPr>
                </a:tc>
                <a:tc>
                  <a:txBody>
                    <a:bodyPr/>
                    <a:lstStyle/>
                    <a:p>
                      <a:pPr>
                        <a:lnSpc>
                          <a:spcPct val="100000"/>
                        </a:lnSpc>
                      </a:pPr>
                      <a:endParaRPr sz="1300">
                        <a:latin typeface="+mn-lt"/>
                        <a:cs typeface="Times New Roman"/>
                      </a:endParaRPr>
                    </a:p>
                    <a:p>
                      <a:pPr algn="ctr">
                        <a:lnSpc>
                          <a:spcPct val="100000"/>
                        </a:lnSpc>
                        <a:spcBef>
                          <a:spcPts val="910"/>
                        </a:spcBef>
                      </a:pPr>
                      <a:r>
                        <a:rPr sz="1300">
                          <a:latin typeface="+mn-lt"/>
                          <a:cs typeface="Myriad Pro"/>
                        </a:rPr>
                        <a:t>57</a:t>
                      </a:r>
                    </a:p>
                  </a:txBody>
                  <a:tcPr marL="0" marR="0" marT="0" marB="0">
                    <a:lnT w="6350" cap="flat" cmpd="sng" algn="ctr">
                      <a:solidFill>
                        <a:srgbClr val="FFFFFF"/>
                      </a:solidFill>
                      <a:prstDash val="solid"/>
                      <a:round/>
                      <a:headEnd type="none" w="med" len="med"/>
                      <a:tailEnd type="none" w="med" len="med"/>
                    </a:lnT>
                    <a:lnB w="6350">
                      <a:solidFill>
                        <a:srgbClr val="FFFFFF"/>
                      </a:solidFill>
                      <a:prstDash val="solid"/>
                    </a:lnB>
                    <a:solidFill>
                      <a:srgbClr val="B3BFE3"/>
                    </a:solidFill>
                  </a:tcPr>
                </a:tc>
                <a:tc>
                  <a:txBody>
                    <a:bodyPr/>
                    <a:lstStyle/>
                    <a:p>
                      <a:pPr>
                        <a:lnSpc>
                          <a:spcPct val="100000"/>
                        </a:lnSpc>
                      </a:pPr>
                      <a:endParaRPr sz="1300">
                        <a:latin typeface="+mn-lt"/>
                        <a:cs typeface="Times New Roman"/>
                      </a:endParaRPr>
                    </a:p>
                    <a:p>
                      <a:pPr marL="19685" algn="ctr">
                        <a:lnSpc>
                          <a:spcPct val="100000"/>
                        </a:lnSpc>
                        <a:spcBef>
                          <a:spcPts val="910"/>
                        </a:spcBef>
                      </a:pPr>
                      <a:r>
                        <a:rPr sz="1300">
                          <a:latin typeface="+mn-lt"/>
                          <a:cs typeface="Myriad Pro"/>
                        </a:rPr>
                        <a:t>57</a:t>
                      </a:r>
                    </a:p>
                  </a:txBody>
                  <a:tcPr marL="0" marR="0" marT="0" marB="0">
                    <a:lnT w="6350" cap="flat" cmpd="sng" algn="ctr">
                      <a:solidFill>
                        <a:srgbClr val="FFFFFF"/>
                      </a:solidFill>
                      <a:prstDash val="solid"/>
                      <a:round/>
                      <a:headEnd type="none" w="med" len="med"/>
                      <a:tailEnd type="none" w="med" len="med"/>
                    </a:lnT>
                    <a:lnB w="6350">
                      <a:solidFill>
                        <a:srgbClr val="FFFFFF"/>
                      </a:solidFill>
                      <a:prstDash val="solid"/>
                    </a:lnB>
                    <a:solidFill>
                      <a:srgbClr val="B3BFE3"/>
                    </a:solidFill>
                  </a:tcPr>
                </a:tc>
                <a:tc>
                  <a:txBody>
                    <a:bodyPr/>
                    <a:lstStyle/>
                    <a:p>
                      <a:pPr>
                        <a:lnSpc>
                          <a:spcPct val="100000"/>
                        </a:lnSpc>
                      </a:pPr>
                      <a:endParaRPr sz="1300">
                        <a:latin typeface="+mn-lt"/>
                        <a:cs typeface="Times New Roman"/>
                      </a:endParaRPr>
                    </a:p>
                    <a:p>
                      <a:pPr marL="40640" algn="ctr">
                        <a:lnSpc>
                          <a:spcPct val="100000"/>
                        </a:lnSpc>
                        <a:spcBef>
                          <a:spcPts val="910"/>
                        </a:spcBef>
                      </a:pPr>
                      <a:r>
                        <a:rPr sz="1300">
                          <a:latin typeface="+mn-lt"/>
                          <a:cs typeface="Myriad Pro"/>
                        </a:rPr>
                        <a:t>33</a:t>
                      </a:r>
                    </a:p>
                  </a:txBody>
                  <a:tcPr marL="0" marR="0" marT="0" marB="0">
                    <a:lnT w="6350" cap="flat" cmpd="sng" algn="ctr">
                      <a:solidFill>
                        <a:srgbClr val="FFFFFF"/>
                      </a:solidFill>
                      <a:prstDash val="solid"/>
                      <a:round/>
                      <a:headEnd type="none" w="med" len="med"/>
                      <a:tailEnd type="none" w="med" len="med"/>
                    </a:lnT>
                    <a:lnB w="6350">
                      <a:solidFill>
                        <a:srgbClr val="FFFFFF"/>
                      </a:solidFill>
                      <a:prstDash val="solid"/>
                    </a:lnB>
                    <a:solidFill>
                      <a:srgbClr val="B3BFE3"/>
                    </a:solidFill>
                  </a:tcPr>
                </a:tc>
                <a:tc>
                  <a:txBody>
                    <a:bodyPr/>
                    <a:lstStyle/>
                    <a:p>
                      <a:pPr>
                        <a:lnSpc>
                          <a:spcPct val="100000"/>
                        </a:lnSpc>
                      </a:pPr>
                      <a:endParaRPr sz="1300">
                        <a:latin typeface="+mn-lt"/>
                        <a:cs typeface="Times New Roman"/>
                      </a:endParaRPr>
                    </a:p>
                    <a:p>
                      <a:pPr marR="133985" algn="ctr">
                        <a:lnSpc>
                          <a:spcPct val="100000"/>
                        </a:lnSpc>
                        <a:spcBef>
                          <a:spcPts val="910"/>
                        </a:spcBef>
                      </a:pPr>
                      <a:r>
                        <a:rPr sz="1300">
                          <a:latin typeface="+mn-lt"/>
                          <a:cs typeface="Myriad Pro"/>
                        </a:rPr>
                        <a:t>19</a:t>
                      </a:r>
                    </a:p>
                  </a:txBody>
                  <a:tcPr marL="0" marR="0" marT="0" marB="0">
                    <a:lnT w="6350" cap="flat" cmpd="sng" algn="ctr">
                      <a:solidFill>
                        <a:srgbClr val="FFFFFF"/>
                      </a:solidFill>
                      <a:prstDash val="solid"/>
                      <a:round/>
                      <a:headEnd type="none" w="med" len="med"/>
                      <a:tailEnd type="none" w="med" len="med"/>
                    </a:lnT>
                    <a:lnB w="6350">
                      <a:solidFill>
                        <a:srgbClr val="FFFFFF"/>
                      </a:solidFill>
                      <a:prstDash val="solid"/>
                    </a:lnB>
                    <a:solidFill>
                      <a:srgbClr val="B3BFE3"/>
                    </a:solidFill>
                  </a:tcPr>
                </a:tc>
                <a:extLst>
                  <a:ext uri="{0D108BD9-81ED-4DB2-BD59-A6C34878D82A}">
                    <a16:rowId xmlns:a16="http://schemas.microsoft.com/office/drawing/2014/main" val="10004"/>
                  </a:ext>
                </a:extLst>
              </a:tr>
              <a:tr h="217879">
                <a:tc>
                  <a:txBody>
                    <a:bodyPr/>
                    <a:lstStyle/>
                    <a:p>
                      <a:pPr marR="62865" algn="r">
                        <a:lnSpc>
                          <a:spcPct val="100000"/>
                        </a:lnSpc>
                        <a:spcBef>
                          <a:spcPts val="390"/>
                        </a:spcBef>
                      </a:pPr>
                      <a:r>
                        <a:rPr sz="1300">
                          <a:latin typeface="+mn-lt"/>
                          <a:cs typeface="Myriad Pro"/>
                        </a:rPr>
                        <a:t>#</a:t>
                      </a:r>
                      <a:r>
                        <a:rPr sz="1300" spc="-20">
                          <a:latin typeface="+mn-lt"/>
                          <a:cs typeface="Myriad Pro"/>
                        </a:rPr>
                        <a:t> </a:t>
                      </a:r>
                      <a:r>
                        <a:rPr sz="1300">
                          <a:latin typeface="+mn-lt"/>
                          <a:cs typeface="Myriad Pro"/>
                        </a:rPr>
                        <a:t>Subjects</a:t>
                      </a:r>
                      <a:r>
                        <a:rPr sz="1300" spc="-20">
                          <a:latin typeface="+mn-lt"/>
                          <a:cs typeface="Myriad Pro"/>
                        </a:rPr>
                        <a:t> </a:t>
                      </a:r>
                      <a:r>
                        <a:rPr sz="1300">
                          <a:latin typeface="+mn-lt"/>
                          <a:cs typeface="Myriad Pro"/>
                        </a:rPr>
                        <a:t>with</a:t>
                      </a:r>
                      <a:r>
                        <a:rPr sz="1300" spc="-20">
                          <a:latin typeface="+mn-lt"/>
                          <a:cs typeface="Myriad Pro"/>
                        </a:rPr>
                        <a:t> </a:t>
                      </a:r>
                      <a:r>
                        <a:rPr sz="1300" spc="-5">
                          <a:latin typeface="+mn-lt"/>
                          <a:cs typeface="Myriad Pro"/>
                        </a:rPr>
                        <a:t>Events:</a:t>
                      </a:r>
                      <a:endParaRPr sz="1300">
                        <a:latin typeface="+mn-lt"/>
                        <a:cs typeface="Myriad Pro"/>
                      </a:endParaRPr>
                    </a:p>
                  </a:txBody>
                  <a:tcPr marL="0" marR="0" marT="46434" marB="0">
                    <a:lnT w="6350">
                      <a:solidFill>
                        <a:srgbClr val="FFFFFF"/>
                      </a:solidFill>
                      <a:prstDash val="solid"/>
                    </a:lnT>
                    <a:lnB w="6350">
                      <a:solidFill>
                        <a:srgbClr val="FFFFFF"/>
                      </a:solidFill>
                      <a:prstDash val="solid"/>
                    </a:lnB>
                    <a:solidFill>
                      <a:srgbClr val="B3BFE3"/>
                    </a:solidFill>
                  </a:tcPr>
                </a:tc>
                <a:tc>
                  <a:txBody>
                    <a:bodyPr/>
                    <a:lstStyle/>
                    <a:p>
                      <a:pPr marL="185420">
                        <a:lnSpc>
                          <a:spcPct val="100000"/>
                        </a:lnSpc>
                        <a:spcBef>
                          <a:spcPts val="390"/>
                        </a:spcBef>
                      </a:pPr>
                      <a:r>
                        <a:rPr sz="1300">
                          <a:latin typeface="+mn-lt"/>
                          <a:cs typeface="Myriad Pro"/>
                        </a:rPr>
                        <a:t>0</a:t>
                      </a:r>
                    </a:p>
                  </a:txBody>
                  <a:tcPr marL="0" marR="0" marT="46434" marB="0">
                    <a:lnT w="6350">
                      <a:solidFill>
                        <a:srgbClr val="FFFFFF"/>
                      </a:solidFill>
                      <a:prstDash val="solid"/>
                    </a:lnT>
                    <a:lnB w="6350">
                      <a:solidFill>
                        <a:srgbClr val="FFFFFF"/>
                      </a:solidFill>
                      <a:prstDash val="solid"/>
                    </a:lnB>
                    <a:solidFill>
                      <a:srgbClr val="B3BFE3"/>
                    </a:solidFill>
                  </a:tcPr>
                </a:tc>
                <a:tc>
                  <a:txBody>
                    <a:bodyPr/>
                    <a:lstStyle/>
                    <a:p>
                      <a:pPr marL="28575" algn="ctr">
                        <a:lnSpc>
                          <a:spcPct val="100000"/>
                        </a:lnSpc>
                        <a:spcBef>
                          <a:spcPts val="390"/>
                        </a:spcBef>
                      </a:pPr>
                      <a:r>
                        <a:rPr sz="1300">
                          <a:latin typeface="+mn-lt"/>
                          <a:cs typeface="Myriad Pro"/>
                        </a:rPr>
                        <a:t>0</a:t>
                      </a:r>
                    </a:p>
                  </a:txBody>
                  <a:tcPr marL="0" marR="0" marT="46434" marB="0">
                    <a:lnT w="6350">
                      <a:solidFill>
                        <a:srgbClr val="FFFFFF"/>
                      </a:solidFill>
                      <a:prstDash val="solid"/>
                    </a:lnT>
                    <a:lnB w="6350">
                      <a:solidFill>
                        <a:srgbClr val="FFFFFF"/>
                      </a:solidFill>
                      <a:prstDash val="solid"/>
                    </a:lnB>
                    <a:solidFill>
                      <a:srgbClr val="B3BFE3"/>
                    </a:solidFill>
                  </a:tcPr>
                </a:tc>
                <a:tc>
                  <a:txBody>
                    <a:bodyPr/>
                    <a:lstStyle/>
                    <a:p>
                      <a:pPr marL="41275" algn="ctr">
                        <a:lnSpc>
                          <a:spcPct val="100000"/>
                        </a:lnSpc>
                        <a:spcBef>
                          <a:spcPts val="390"/>
                        </a:spcBef>
                      </a:pPr>
                      <a:r>
                        <a:rPr sz="1300">
                          <a:latin typeface="+mn-lt"/>
                          <a:cs typeface="Myriad Pro"/>
                        </a:rPr>
                        <a:t>9</a:t>
                      </a:r>
                    </a:p>
                  </a:txBody>
                  <a:tcPr marL="0" marR="0" marT="46434" marB="0">
                    <a:lnT w="6350">
                      <a:solidFill>
                        <a:srgbClr val="FFFFFF"/>
                      </a:solidFill>
                      <a:prstDash val="solid"/>
                    </a:lnT>
                    <a:lnB w="6350">
                      <a:solidFill>
                        <a:srgbClr val="FFFFFF"/>
                      </a:solidFill>
                      <a:prstDash val="solid"/>
                    </a:lnB>
                    <a:solidFill>
                      <a:srgbClr val="B3BFE3"/>
                    </a:solidFill>
                  </a:tcPr>
                </a:tc>
                <a:tc>
                  <a:txBody>
                    <a:bodyPr/>
                    <a:lstStyle/>
                    <a:p>
                      <a:pPr marL="19685" algn="ctr">
                        <a:lnSpc>
                          <a:spcPct val="100000"/>
                        </a:lnSpc>
                        <a:spcBef>
                          <a:spcPts val="390"/>
                        </a:spcBef>
                      </a:pPr>
                      <a:r>
                        <a:rPr sz="1300">
                          <a:latin typeface="+mn-lt"/>
                          <a:cs typeface="Myriad Pro"/>
                        </a:rPr>
                        <a:t>1</a:t>
                      </a:r>
                    </a:p>
                  </a:txBody>
                  <a:tcPr marL="0" marR="0" marT="46434" marB="0">
                    <a:lnT w="6350">
                      <a:solidFill>
                        <a:srgbClr val="FFFFFF"/>
                      </a:solidFill>
                      <a:prstDash val="solid"/>
                    </a:lnT>
                    <a:lnB w="6350">
                      <a:solidFill>
                        <a:srgbClr val="FFFFFF"/>
                      </a:solidFill>
                      <a:prstDash val="solid"/>
                    </a:lnB>
                    <a:solidFill>
                      <a:srgbClr val="B3BFE3"/>
                    </a:solidFill>
                  </a:tcPr>
                </a:tc>
                <a:tc>
                  <a:txBody>
                    <a:bodyPr/>
                    <a:lstStyle/>
                    <a:p>
                      <a:pPr algn="ctr">
                        <a:lnSpc>
                          <a:spcPct val="100000"/>
                        </a:lnSpc>
                        <a:spcBef>
                          <a:spcPts val="390"/>
                        </a:spcBef>
                      </a:pPr>
                      <a:r>
                        <a:rPr sz="1300">
                          <a:latin typeface="+mn-lt"/>
                          <a:cs typeface="Myriad Pro"/>
                        </a:rPr>
                        <a:t>4</a:t>
                      </a:r>
                    </a:p>
                  </a:txBody>
                  <a:tcPr marL="0" marR="0" marT="46434" marB="0">
                    <a:lnT w="6350">
                      <a:solidFill>
                        <a:srgbClr val="FFFFFF"/>
                      </a:solidFill>
                      <a:prstDash val="solid"/>
                    </a:lnT>
                    <a:lnB w="6350">
                      <a:solidFill>
                        <a:srgbClr val="FFFFFF"/>
                      </a:solidFill>
                      <a:prstDash val="solid"/>
                    </a:lnB>
                    <a:solidFill>
                      <a:srgbClr val="B3BFE3"/>
                    </a:solidFill>
                  </a:tcPr>
                </a:tc>
                <a:tc>
                  <a:txBody>
                    <a:bodyPr/>
                    <a:lstStyle/>
                    <a:p>
                      <a:pPr marL="19685" algn="ctr">
                        <a:lnSpc>
                          <a:spcPct val="100000"/>
                        </a:lnSpc>
                        <a:spcBef>
                          <a:spcPts val="390"/>
                        </a:spcBef>
                      </a:pPr>
                      <a:r>
                        <a:rPr sz="1300">
                          <a:latin typeface="+mn-lt"/>
                          <a:cs typeface="Myriad Pro"/>
                        </a:rPr>
                        <a:t>0</a:t>
                      </a:r>
                    </a:p>
                  </a:txBody>
                  <a:tcPr marL="0" marR="0" marT="46434" marB="0">
                    <a:lnT w="6350">
                      <a:solidFill>
                        <a:srgbClr val="FFFFFF"/>
                      </a:solidFill>
                      <a:prstDash val="solid"/>
                    </a:lnT>
                    <a:lnB w="6350">
                      <a:solidFill>
                        <a:srgbClr val="FFFFFF"/>
                      </a:solidFill>
                      <a:prstDash val="solid"/>
                    </a:lnB>
                    <a:solidFill>
                      <a:srgbClr val="B3BFE3"/>
                    </a:solidFill>
                  </a:tcPr>
                </a:tc>
                <a:tc>
                  <a:txBody>
                    <a:bodyPr/>
                    <a:lstStyle/>
                    <a:p>
                      <a:pPr marL="40640" algn="ctr">
                        <a:lnSpc>
                          <a:spcPct val="100000"/>
                        </a:lnSpc>
                        <a:spcBef>
                          <a:spcPts val="390"/>
                        </a:spcBef>
                      </a:pPr>
                      <a:r>
                        <a:rPr sz="1300">
                          <a:latin typeface="+mn-lt"/>
                          <a:cs typeface="Myriad Pro"/>
                        </a:rPr>
                        <a:t>4</a:t>
                      </a:r>
                    </a:p>
                  </a:txBody>
                  <a:tcPr marL="0" marR="0" marT="46434" marB="0">
                    <a:lnT w="6350">
                      <a:solidFill>
                        <a:srgbClr val="FFFFFF"/>
                      </a:solidFill>
                      <a:prstDash val="solid"/>
                    </a:lnT>
                    <a:lnB w="6350">
                      <a:solidFill>
                        <a:srgbClr val="FFFFFF"/>
                      </a:solidFill>
                      <a:prstDash val="solid"/>
                    </a:lnB>
                    <a:solidFill>
                      <a:srgbClr val="B3BFE3"/>
                    </a:solidFill>
                  </a:tcPr>
                </a:tc>
                <a:tc>
                  <a:txBody>
                    <a:bodyPr/>
                    <a:lstStyle/>
                    <a:p>
                      <a:pPr marR="133985" algn="ctr">
                        <a:lnSpc>
                          <a:spcPct val="100000"/>
                        </a:lnSpc>
                        <a:spcBef>
                          <a:spcPts val="390"/>
                        </a:spcBef>
                      </a:pPr>
                      <a:r>
                        <a:rPr sz="1300">
                          <a:latin typeface="+mn-lt"/>
                          <a:cs typeface="Myriad Pro"/>
                        </a:rPr>
                        <a:t>0</a:t>
                      </a:r>
                    </a:p>
                  </a:txBody>
                  <a:tcPr marL="0" marR="0" marT="46434" marB="0">
                    <a:lnT w="6350">
                      <a:solidFill>
                        <a:srgbClr val="FFFFFF"/>
                      </a:solidFill>
                      <a:prstDash val="solid"/>
                    </a:lnT>
                    <a:lnB w="6350">
                      <a:solidFill>
                        <a:srgbClr val="FFFFFF"/>
                      </a:solidFill>
                      <a:prstDash val="solid"/>
                    </a:lnB>
                    <a:solidFill>
                      <a:srgbClr val="B3BFE3"/>
                    </a:solidFill>
                  </a:tcPr>
                </a:tc>
                <a:extLst>
                  <a:ext uri="{0D108BD9-81ED-4DB2-BD59-A6C34878D82A}">
                    <a16:rowId xmlns:a16="http://schemas.microsoft.com/office/drawing/2014/main" val="10005"/>
                  </a:ext>
                </a:extLst>
              </a:tr>
              <a:tr h="199949">
                <a:tc>
                  <a:txBody>
                    <a:bodyPr/>
                    <a:lstStyle/>
                    <a:p>
                      <a:pPr marL="215900">
                        <a:lnSpc>
                          <a:spcPts val="1400"/>
                        </a:lnSpc>
                        <a:spcBef>
                          <a:spcPts val="385"/>
                        </a:spcBef>
                      </a:pPr>
                      <a:r>
                        <a:rPr sz="1300" spc="-10">
                          <a:latin typeface="+mn-lt"/>
                          <a:cs typeface="Myriad Pro"/>
                        </a:rPr>
                        <a:t>Event-free</a:t>
                      </a:r>
                      <a:r>
                        <a:rPr sz="1300" spc="-25">
                          <a:latin typeface="+mn-lt"/>
                          <a:cs typeface="Myriad Pro"/>
                        </a:rPr>
                        <a:t> </a:t>
                      </a:r>
                      <a:r>
                        <a:rPr sz="1300">
                          <a:latin typeface="+mn-lt"/>
                          <a:cs typeface="Myriad Pro"/>
                        </a:rPr>
                        <a:t>%</a:t>
                      </a:r>
                      <a:r>
                        <a:rPr sz="1300" spc="-15">
                          <a:latin typeface="+mn-lt"/>
                          <a:cs typeface="Myriad Pro"/>
                        </a:rPr>
                        <a:t> </a:t>
                      </a:r>
                      <a:r>
                        <a:rPr sz="1300">
                          <a:latin typeface="+mn-lt"/>
                          <a:cs typeface="Myriad Pro"/>
                        </a:rPr>
                        <a:t>:</a:t>
                      </a:r>
                    </a:p>
                  </a:txBody>
                  <a:tcPr marL="0" marR="0" marT="45839" marB="0">
                    <a:lnT w="6350">
                      <a:solidFill>
                        <a:srgbClr val="FFFFFF"/>
                      </a:solidFill>
                      <a:prstDash val="solid"/>
                    </a:lnT>
                    <a:solidFill>
                      <a:srgbClr val="B3BFE3"/>
                    </a:solidFill>
                  </a:tcPr>
                </a:tc>
                <a:tc>
                  <a:txBody>
                    <a:bodyPr/>
                    <a:lstStyle/>
                    <a:p>
                      <a:pPr marL="46990">
                        <a:lnSpc>
                          <a:spcPts val="1400"/>
                        </a:lnSpc>
                        <a:spcBef>
                          <a:spcPts val="385"/>
                        </a:spcBef>
                      </a:pPr>
                      <a:r>
                        <a:rPr sz="1300">
                          <a:latin typeface="+mn-lt"/>
                          <a:cs typeface="Myriad Pro"/>
                        </a:rPr>
                        <a:t>100%</a:t>
                      </a:r>
                    </a:p>
                  </a:txBody>
                  <a:tcPr marL="0" marR="0" marT="45839" marB="0">
                    <a:lnT w="6350">
                      <a:solidFill>
                        <a:srgbClr val="FFFFFF"/>
                      </a:solidFill>
                      <a:prstDash val="solid"/>
                    </a:lnT>
                    <a:solidFill>
                      <a:srgbClr val="B3BFE3"/>
                    </a:solidFill>
                  </a:tcPr>
                </a:tc>
                <a:tc>
                  <a:txBody>
                    <a:bodyPr/>
                    <a:lstStyle/>
                    <a:p>
                      <a:pPr marL="27940" algn="ctr">
                        <a:lnSpc>
                          <a:spcPts val="1400"/>
                        </a:lnSpc>
                        <a:spcBef>
                          <a:spcPts val="385"/>
                        </a:spcBef>
                      </a:pPr>
                      <a:r>
                        <a:rPr sz="1300">
                          <a:latin typeface="+mn-lt"/>
                          <a:cs typeface="Myriad Pro"/>
                        </a:rPr>
                        <a:t>100%</a:t>
                      </a:r>
                    </a:p>
                  </a:txBody>
                  <a:tcPr marL="0" marR="0" marT="45839" marB="0">
                    <a:lnT w="6350">
                      <a:solidFill>
                        <a:srgbClr val="FFFFFF"/>
                      </a:solidFill>
                      <a:prstDash val="solid"/>
                    </a:lnT>
                    <a:solidFill>
                      <a:srgbClr val="B3BFE3"/>
                    </a:solidFill>
                  </a:tcPr>
                </a:tc>
                <a:tc>
                  <a:txBody>
                    <a:bodyPr/>
                    <a:lstStyle/>
                    <a:p>
                      <a:pPr marL="40640" algn="ctr">
                        <a:lnSpc>
                          <a:spcPts val="1400"/>
                        </a:lnSpc>
                        <a:spcBef>
                          <a:spcPts val="385"/>
                        </a:spcBef>
                      </a:pPr>
                      <a:r>
                        <a:rPr sz="1300">
                          <a:latin typeface="+mn-lt"/>
                          <a:cs typeface="Myriad Pro"/>
                        </a:rPr>
                        <a:t>88.2%</a:t>
                      </a:r>
                    </a:p>
                  </a:txBody>
                  <a:tcPr marL="0" marR="0" marT="45839" marB="0">
                    <a:lnT w="6350">
                      <a:solidFill>
                        <a:srgbClr val="FFFFFF"/>
                      </a:solidFill>
                      <a:prstDash val="solid"/>
                    </a:lnT>
                    <a:solidFill>
                      <a:srgbClr val="B3BFE3"/>
                    </a:solidFill>
                  </a:tcPr>
                </a:tc>
                <a:tc>
                  <a:txBody>
                    <a:bodyPr/>
                    <a:lstStyle/>
                    <a:p>
                      <a:pPr marL="19050" algn="ctr">
                        <a:lnSpc>
                          <a:spcPts val="1400"/>
                        </a:lnSpc>
                        <a:spcBef>
                          <a:spcPts val="385"/>
                        </a:spcBef>
                      </a:pPr>
                      <a:r>
                        <a:rPr sz="1300">
                          <a:latin typeface="+mn-lt"/>
                          <a:cs typeface="Myriad Pro"/>
                        </a:rPr>
                        <a:t>86.9%</a:t>
                      </a:r>
                    </a:p>
                  </a:txBody>
                  <a:tcPr marL="0" marR="0" marT="45839" marB="0">
                    <a:lnT w="6350">
                      <a:solidFill>
                        <a:srgbClr val="FFFFFF"/>
                      </a:solidFill>
                      <a:prstDash val="solid"/>
                    </a:lnT>
                    <a:solidFill>
                      <a:srgbClr val="B3BFE3"/>
                    </a:solidFill>
                  </a:tcPr>
                </a:tc>
                <a:tc>
                  <a:txBody>
                    <a:bodyPr/>
                    <a:lstStyle/>
                    <a:p>
                      <a:pPr algn="ctr">
                        <a:lnSpc>
                          <a:spcPts val="1400"/>
                        </a:lnSpc>
                        <a:spcBef>
                          <a:spcPts val="385"/>
                        </a:spcBef>
                      </a:pPr>
                      <a:r>
                        <a:rPr sz="1300">
                          <a:latin typeface="+mn-lt"/>
                          <a:cs typeface="Myriad Pro"/>
                        </a:rPr>
                        <a:t>81.3%</a:t>
                      </a:r>
                    </a:p>
                  </a:txBody>
                  <a:tcPr marL="0" marR="0" marT="45839" marB="0">
                    <a:lnT w="6350">
                      <a:solidFill>
                        <a:srgbClr val="FFFFFF"/>
                      </a:solidFill>
                      <a:prstDash val="solid"/>
                    </a:lnT>
                    <a:solidFill>
                      <a:srgbClr val="B3BFE3"/>
                    </a:solidFill>
                  </a:tcPr>
                </a:tc>
                <a:tc>
                  <a:txBody>
                    <a:bodyPr/>
                    <a:lstStyle/>
                    <a:p>
                      <a:pPr marL="19050" algn="ctr">
                        <a:lnSpc>
                          <a:spcPts val="1400"/>
                        </a:lnSpc>
                        <a:spcBef>
                          <a:spcPts val="385"/>
                        </a:spcBef>
                      </a:pPr>
                      <a:r>
                        <a:rPr sz="1300">
                          <a:latin typeface="+mn-lt"/>
                          <a:cs typeface="Myriad Pro"/>
                        </a:rPr>
                        <a:t>81.3%</a:t>
                      </a:r>
                    </a:p>
                  </a:txBody>
                  <a:tcPr marL="0" marR="0" marT="45839" marB="0">
                    <a:lnT w="6350">
                      <a:solidFill>
                        <a:srgbClr val="FFFFFF"/>
                      </a:solidFill>
                      <a:prstDash val="solid"/>
                    </a:lnT>
                    <a:solidFill>
                      <a:srgbClr val="B3BFE3"/>
                    </a:solidFill>
                  </a:tcPr>
                </a:tc>
                <a:tc>
                  <a:txBody>
                    <a:bodyPr/>
                    <a:lstStyle/>
                    <a:p>
                      <a:pPr marL="40005" algn="ctr">
                        <a:lnSpc>
                          <a:spcPts val="1400"/>
                        </a:lnSpc>
                        <a:spcBef>
                          <a:spcPts val="385"/>
                        </a:spcBef>
                      </a:pPr>
                      <a:r>
                        <a:rPr sz="1300">
                          <a:latin typeface="+mn-lt"/>
                          <a:cs typeface="Myriad Pro"/>
                        </a:rPr>
                        <a:t>75.5%</a:t>
                      </a:r>
                    </a:p>
                  </a:txBody>
                  <a:tcPr marL="0" marR="0" marT="45839" marB="0">
                    <a:lnT w="6350">
                      <a:solidFill>
                        <a:srgbClr val="FFFFFF"/>
                      </a:solidFill>
                      <a:prstDash val="solid"/>
                    </a:lnT>
                    <a:solidFill>
                      <a:srgbClr val="B3BFE3"/>
                    </a:solidFill>
                  </a:tcPr>
                </a:tc>
                <a:tc>
                  <a:txBody>
                    <a:bodyPr/>
                    <a:lstStyle/>
                    <a:p>
                      <a:pPr marR="134620" algn="ctr">
                        <a:lnSpc>
                          <a:spcPts val="1400"/>
                        </a:lnSpc>
                        <a:spcBef>
                          <a:spcPts val="385"/>
                        </a:spcBef>
                      </a:pPr>
                      <a:r>
                        <a:rPr sz="1300">
                          <a:latin typeface="+mn-lt"/>
                          <a:cs typeface="Myriad Pro"/>
                        </a:rPr>
                        <a:t>75.5%</a:t>
                      </a:r>
                    </a:p>
                  </a:txBody>
                  <a:tcPr marL="0" marR="0" marT="45839" marB="0">
                    <a:lnT w="6350">
                      <a:solidFill>
                        <a:srgbClr val="FFFFFF"/>
                      </a:solidFill>
                      <a:prstDash val="solid"/>
                    </a:lnT>
                    <a:solidFill>
                      <a:srgbClr val="B3BFE3"/>
                    </a:solidFill>
                  </a:tcPr>
                </a:tc>
                <a:extLst>
                  <a:ext uri="{0D108BD9-81ED-4DB2-BD59-A6C34878D82A}">
                    <a16:rowId xmlns:a16="http://schemas.microsoft.com/office/drawing/2014/main" val="10006"/>
                  </a:ext>
                </a:extLst>
              </a:tr>
            </a:tbl>
          </a:graphicData>
        </a:graphic>
      </p:graphicFrame>
      <p:sp>
        <p:nvSpPr>
          <p:cNvPr id="29" name="object 29"/>
          <p:cNvSpPr txBox="1"/>
          <p:nvPr/>
        </p:nvSpPr>
        <p:spPr>
          <a:xfrm>
            <a:off x="604656" y="1142775"/>
            <a:ext cx="3740489" cy="319799"/>
          </a:xfrm>
          <a:prstGeom prst="rect">
            <a:avLst/>
          </a:prstGeom>
        </p:spPr>
        <p:txBody>
          <a:bodyPr vert="horz" wrap="square" lIns="0" tIns="11906" rIns="0" bIns="0" rtlCol="0">
            <a:spAutoFit/>
          </a:bodyPr>
          <a:lstStyle/>
          <a:p>
            <a:pPr marL="11906">
              <a:spcBef>
                <a:spcPts val="94"/>
              </a:spcBef>
            </a:pPr>
            <a:r>
              <a:rPr sz="2000" b="1">
                <a:solidFill>
                  <a:srgbClr val="FFFFFF"/>
                </a:solidFill>
                <a:cs typeface="Myriad Pro"/>
              </a:rPr>
              <a:t>Kaplan-Meier</a:t>
            </a:r>
            <a:r>
              <a:rPr sz="2000" b="1" spc="-19">
                <a:solidFill>
                  <a:srgbClr val="FFFFFF"/>
                </a:solidFill>
                <a:cs typeface="Myriad Pro"/>
              </a:rPr>
              <a:t> </a:t>
            </a:r>
            <a:r>
              <a:rPr sz="2000" b="1">
                <a:solidFill>
                  <a:srgbClr val="FFFFFF"/>
                </a:solidFill>
                <a:cs typeface="Myriad Pro"/>
              </a:rPr>
              <a:t>Survival</a:t>
            </a:r>
            <a:r>
              <a:rPr sz="2000" b="1" spc="-19">
                <a:solidFill>
                  <a:srgbClr val="FFFFFF"/>
                </a:solidFill>
                <a:cs typeface="Myriad Pro"/>
              </a:rPr>
              <a:t> </a:t>
            </a:r>
            <a:r>
              <a:rPr sz="2000" b="1" spc="-9">
                <a:solidFill>
                  <a:srgbClr val="FFFFFF"/>
                </a:solidFill>
                <a:cs typeface="Myriad Pro"/>
              </a:rPr>
              <a:t>Analysis</a:t>
            </a:r>
            <a:endParaRPr sz="2000">
              <a:cs typeface="Myriad Pro"/>
            </a:endParaRPr>
          </a:p>
        </p:txBody>
      </p:sp>
      <p:grpSp>
        <p:nvGrpSpPr>
          <p:cNvPr id="35" name="Group 34">
            <a:extLst>
              <a:ext uri="{FF2B5EF4-FFF2-40B4-BE49-F238E27FC236}">
                <a16:creationId xmlns:a16="http://schemas.microsoft.com/office/drawing/2014/main" id="{2851F0DE-1E66-6D4E-BD6F-0C912C361305}"/>
              </a:ext>
            </a:extLst>
          </p:cNvPr>
          <p:cNvGrpSpPr/>
          <p:nvPr/>
        </p:nvGrpSpPr>
        <p:grpSpPr>
          <a:xfrm>
            <a:off x="5101007" y="1858452"/>
            <a:ext cx="3996537" cy="1666388"/>
            <a:chOff x="7622270" y="1650183"/>
            <a:chExt cx="3152510" cy="1171418"/>
          </a:xfrm>
        </p:grpSpPr>
        <p:sp>
          <p:nvSpPr>
            <p:cNvPr id="12" name="object 12"/>
            <p:cNvSpPr/>
            <p:nvPr/>
          </p:nvSpPr>
          <p:spPr>
            <a:xfrm>
              <a:off x="7622270" y="2517119"/>
              <a:ext cx="226219" cy="32139"/>
            </a:xfrm>
            <a:custGeom>
              <a:avLst/>
              <a:gdLst/>
              <a:ahLst/>
              <a:cxnLst/>
              <a:rect l="l" t="t" r="r" b="b"/>
              <a:pathLst>
                <a:path w="241300">
                  <a:moveTo>
                    <a:pt x="0" y="0"/>
                  </a:moveTo>
                  <a:lnTo>
                    <a:pt x="241300" y="0"/>
                  </a:lnTo>
                </a:path>
              </a:pathLst>
            </a:custGeom>
            <a:ln w="25400">
              <a:solidFill>
                <a:srgbClr val="143B87"/>
              </a:solidFill>
            </a:ln>
          </p:spPr>
          <p:txBody>
            <a:bodyPr wrap="square" lIns="0" tIns="0" rIns="0" bIns="0" rtlCol="0"/>
            <a:lstStyle/>
            <a:p>
              <a:endParaRPr sz="1687"/>
            </a:p>
          </p:txBody>
        </p:sp>
        <p:sp>
          <p:nvSpPr>
            <p:cNvPr id="30" name="object 30"/>
            <p:cNvSpPr txBox="1"/>
            <p:nvPr/>
          </p:nvSpPr>
          <p:spPr>
            <a:xfrm>
              <a:off x="7734183" y="1650183"/>
              <a:ext cx="3040597" cy="1171418"/>
            </a:xfrm>
            <a:prstGeom prst="rect">
              <a:avLst/>
            </a:prstGeom>
          </p:spPr>
          <p:txBody>
            <a:bodyPr vert="horz" wrap="square" lIns="0" tIns="75605" rIns="0" bIns="0" rtlCol="0" anchor="t">
              <a:spAutoFit/>
            </a:bodyPr>
            <a:lstStyle/>
            <a:p>
              <a:pPr marL="11430">
                <a:spcBef>
                  <a:spcPts val="596"/>
                </a:spcBef>
              </a:pPr>
              <a:r>
                <a:rPr sz="2000" b="1" spc="-14">
                  <a:solidFill>
                    <a:srgbClr val="036CB5"/>
                  </a:solidFill>
                  <a:latin typeface="Myriad Pro"/>
                  <a:cs typeface="Myriad Pro"/>
                </a:rPr>
                <a:t>CTO</a:t>
              </a:r>
              <a:r>
                <a:rPr sz="2000" b="1" spc="-19">
                  <a:solidFill>
                    <a:srgbClr val="036CB5"/>
                  </a:solidFill>
                  <a:latin typeface="Myriad Pro"/>
                  <a:cs typeface="Myriad Pro"/>
                </a:rPr>
                <a:t> vs </a:t>
              </a:r>
              <a:r>
                <a:rPr sz="2000" b="1" spc="-5">
                  <a:solidFill>
                    <a:srgbClr val="036CB5"/>
                  </a:solidFill>
                  <a:latin typeface="Myriad Pro"/>
                  <a:cs typeface="Myriad Pro"/>
                </a:rPr>
                <a:t>Stenosis</a:t>
              </a:r>
              <a:endParaRPr lang="en-US" sz="2000">
                <a:solidFill>
                  <a:srgbClr val="036CB5"/>
                </a:solidFill>
                <a:latin typeface="Myriad Pro"/>
                <a:cs typeface="Myriad Pro"/>
              </a:endParaRPr>
            </a:p>
            <a:p>
              <a:pPr marL="11430" marR="4445">
                <a:lnSpc>
                  <a:spcPct val="105600"/>
                </a:lnSpc>
                <a:spcBef>
                  <a:spcPts val="281"/>
                </a:spcBef>
              </a:pPr>
              <a:r>
                <a:rPr b="1">
                  <a:latin typeface="Myriad Pro Light"/>
                  <a:cs typeface="Myriad Pro Light"/>
                </a:rPr>
                <a:t>No</a:t>
              </a:r>
              <a:r>
                <a:rPr b="1" spc="-5">
                  <a:latin typeface="Myriad Pro Light"/>
                  <a:cs typeface="Myriad Pro Light"/>
                </a:rPr>
                <a:t> statistical </a:t>
              </a:r>
              <a:r>
                <a:rPr b="1" spc="-9">
                  <a:latin typeface="Myriad Pro Light"/>
                  <a:cs typeface="Myriad Pro Light"/>
                </a:rPr>
                <a:t>difference</a:t>
              </a:r>
              <a:r>
                <a:rPr lang="en-US" b="1" spc="-9">
                  <a:latin typeface="Myriad Pro Light"/>
                  <a:cs typeface="Myriad Pro Light"/>
                </a:rPr>
                <a:t> in need for reintervention,</a:t>
              </a:r>
              <a:r>
                <a:rPr b="1" spc="-5">
                  <a:latin typeface="Myriad Pro Light"/>
                  <a:cs typeface="Myriad Pro Light"/>
                </a:rPr>
                <a:t> </a:t>
              </a:r>
              <a:r>
                <a:rPr b="1" spc="-9">
                  <a:latin typeface="Myriad Pro Light"/>
                  <a:cs typeface="Myriad Pro Light"/>
                </a:rPr>
                <a:t>even</a:t>
              </a:r>
              <a:r>
                <a:rPr b="1" spc="-5">
                  <a:latin typeface="Myriad Pro Light"/>
                  <a:cs typeface="Myriad Pro Light"/>
                </a:rPr>
                <a:t> </a:t>
              </a:r>
              <a:r>
                <a:rPr b="1">
                  <a:latin typeface="Myriad Pro Light"/>
                  <a:cs typeface="Myriad Pro Light"/>
                </a:rPr>
                <a:t>in</a:t>
              </a:r>
              <a:r>
                <a:rPr lang="en-US" b="1">
                  <a:latin typeface="Myriad Pro Light"/>
                  <a:cs typeface="Myriad Pro Light"/>
                </a:rPr>
                <a:t> </a:t>
              </a:r>
              <a:r>
                <a:rPr b="1" spc="-276">
                  <a:latin typeface="Myriad Pro Light"/>
                  <a:cs typeface="Myriad Pro Light"/>
                </a:rPr>
                <a:t> </a:t>
              </a:r>
              <a:r>
                <a:rPr b="1" spc="-5">
                  <a:latin typeface="Myriad Pro Light"/>
                  <a:cs typeface="Myriad Pro Light"/>
                </a:rPr>
                <a:t>complex </a:t>
              </a:r>
              <a:r>
                <a:rPr b="1">
                  <a:latin typeface="Myriad Pro Light"/>
                  <a:cs typeface="Myriad Pro Light"/>
                </a:rPr>
                <a:t>lesions</a:t>
              </a:r>
            </a:p>
            <a:p>
              <a:pPr marL="344805">
                <a:spcBef>
                  <a:spcPts val="469"/>
                </a:spcBef>
              </a:pPr>
              <a:r>
                <a:rPr lang="en-GB" b="1" spc="-5">
                  <a:solidFill>
                    <a:srgbClr val="143B87"/>
                  </a:solidFill>
                  <a:latin typeface="Myriad Pro Light"/>
                  <a:cs typeface="Myriad Pro Light"/>
                </a:rPr>
                <a:t>  </a:t>
              </a:r>
              <a:r>
                <a:rPr b="1" spc="-5">
                  <a:solidFill>
                    <a:srgbClr val="143B87"/>
                  </a:solidFill>
                  <a:latin typeface="Myriad Pro Light"/>
                  <a:cs typeface="Myriad Pro Light"/>
                </a:rPr>
                <a:t>Stenosis</a:t>
              </a:r>
              <a:r>
                <a:rPr lang="en-US" b="1" spc="-23">
                  <a:solidFill>
                    <a:srgbClr val="143B87"/>
                  </a:solidFill>
                  <a:latin typeface="Myriad Pro Light"/>
                  <a:cs typeface="Myriad Pro Light"/>
                </a:rPr>
                <a:t> </a:t>
              </a:r>
              <a:r>
                <a:rPr lang="en-GB" b="1" spc="-23">
                  <a:solidFill>
                    <a:srgbClr val="143B87"/>
                  </a:solidFill>
                  <a:latin typeface="Myriad Pro Light"/>
                  <a:cs typeface="Myriad Pro Light"/>
                </a:rPr>
                <a:t> </a:t>
              </a:r>
              <a:r>
                <a:rPr b="1">
                  <a:solidFill>
                    <a:srgbClr val="143B87"/>
                  </a:solidFill>
                  <a:latin typeface="Myriad Pro Light"/>
                  <a:cs typeface="Myriad Pro Light"/>
                </a:rPr>
                <a:t>=</a:t>
              </a:r>
              <a:r>
                <a:rPr b="1" spc="-19">
                  <a:solidFill>
                    <a:srgbClr val="143B87"/>
                  </a:solidFill>
                  <a:latin typeface="Myriad Pro Light"/>
                  <a:cs typeface="Myriad Pro Light"/>
                </a:rPr>
                <a:t> </a:t>
              </a:r>
              <a:r>
                <a:rPr b="1">
                  <a:solidFill>
                    <a:srgbClr val="143B87"/>
                  </a:solidFill>
                  <a:latin typeface="Myriad Pro Light"/>
                  <a:cs typeface="Myriad Pro Light"/>
                </a:rPr>
                <a:t>82%</a:t>
              </a:r>
              <a:endParaRPr lang="en-GB" b="1">
                <a:latin typeface="Myriad Pro Light"/>
                <a:cs typeface="Myriad Pro Light"/>
              </a:endParaRPr>
            </a:p>
            <a:p>
              <a:pPr marL="11430">
                <a:spcBef>
                  <a:spcPts val="281"/>
                </a:spcBef>
              </a:pPr>
              <a:r>
                <a:rPr lang="en-GB" b="1">
                  <a:solidFill>
                    <a:srgbClr val="BE1621"/>
                  </a:solidFill>
                  <a:latin typeface="Myriad Pro Light"/>
                  <a:cs typeface="Myriad Pro Light"/>
                </a:rPr>
                <a:t>----</a:t>
              </a:r>
              <a:r>
                <a:rPr lang="en-GB" b="1" spc="214">
                  <a:solidFill>
                    <a:srgbClr val="BE1621"/>
                  </a:solidFill>
                  <a:latin typeface="Myriad Pro Light"/>
                  <a:cs typeface="Myriad Pro Light"/>
                </a:rPr>
                <a:t>  </a:t>
              </a:r>
              <a:r>
                <a:rPr lang="en-GB" b="1" spc="-5">
                  <a:solidFill>
                    <a:srgbClr val="BE1621"/>
                  </a:solidFill>
                  <a:latin typeface="Myriad Pro Light"/>
                  <a:cs typeface="Myriad Pro Light"/>
                </a:rPr>
                <a:t>CTO</a:t>
              </a:r>
              <a:r>
                <a:rPr lang="en-GB" b="1" spc="-14">
                  <a:solidFill>
                    <a:srgbClr val="BE1621"/>
                  </a:solidFill>
                  <a:latin typeface="Myriad Pro Light"/>
                  <a:cs typeface="Myriad Pro Light"/>
                </a:rPr>
                <a:t>       </a:t>
              </a:r>
              <a:r>
                <a:rPr lang="en-GB" b="1">
                  <a:solidFill>
                    <a:srgbClr val="BE1621"/>
                  </a:solidFill>
                  <a:latin typeface="Myriad Pro Light"/>
                  <a:cs typeface="Myriad Pro Light"/>
                </a:rPr>
                <a:t>=</a:t>
              </a:r>
              <a:r>
                <a:rPr lang="en-GB" b="1" spc="-19">
                  <a:solidFill>
                    <a:srgbClr val="BE1621"/>
                  </a:solidFill>
                  <a:latin typeface="Myriad Pro Light"/>
                  <a:cs typeface="Myriad Pro Light"/>
                </a:rPr>
                <a:t> </a:t>
              </a:r>
              <a:r>
                <a:rPr lang="en-GB" b="1">
                  <a:solidFill>
                    <a:srgbClr val="BE1621"/>
                  </a:solidFill>
                  <a:latin typeface="Myriad Pro Light"/>
                  <a:cs typeface="Myriad Pro Light"/>
                </a:rPr>
                <a:t>76%</a:t>
              </a:r>
              <a:endParaRPr lang="en-GB" b="1">
                <a:latin typeface="Myriad Pro Light"/>
                <a:cs typeface="Myriad Pro Light"/>
              </a:endParaRPr>
            </a:p>
          </p:txBody>
        </p:sp>
      </p:grpSp>
      <p:sp>
        <p:nvSpPr>
          <p:cNvPr id="34" name="object 18">
            <a:extLst>
              <a:ext uri="{FF2B5EF4-FFF2-40B4-BE49-F238E27FC236}">
                <a16:creationId xmlns:a16="http://schemas.microsoft.com/office/drawing/2014/main" id="{069830ED-1DD0-F144-85D7-7E89F043F831}"/>
              </a:ext>
            </a:extLst>
          </p:cNvPr>
          <p:cNvSpPr txBox="1">
            <a:spLocks noGrp="1"/>
          </p:cNvSpPr>
          <p:nvPr>
            <p:ph type="title" idx="4294967295"/>
          </p:nvPr>
        </p:nvSpPr>
        <p:spPr>
          <a:xfrm>
            <a:off x="530352" y="548640"/>
            <a:ext cx="10934700" cy="566020"/>
          </a:xfrm>
          <a:prstGeom prst="rect">
            <a:avLst/>
          </a:prstGeom>
        </p:spPr>
        <p:txBody>
          <a:bodyPr vert="horz" wrap="square" lIns="0" tIns="11906" rIns="0" bIns="0" rtlCol="0" anchor="ctr">
            <a:spAutoFit/>
          </a:bodyPr>
          <a:lstStyle/>
          <a:p>
            <a:pPr marL="11906">
              <a:spcBef>
                <a:spcPts val="94"/>
              </a:spcBef>
            </a:pPr>
            <a:r>
              <a:rPr sz="4000" b="1" spc="37">
                <a:solidFill>
                  <a:schemeClr val="tx1"/>
                </a:solidFill>
              </a:rPr>
              <a:t>MIMICS</a:t>
            </a:r>
            <a:r>
              <a:rPr sz="4000" b="1" spc="23">
                <a:solidFill>
                  <a:schemeClr val="tx1"/>
                </a:solidFill>
              </a:rPr>
              <a:t> </a:t>
            </a:r>
            <a:r>
              <a:rPr sz="4000" b="1" i="1">
                <a:solidFill>
                  <a:schemeClr val="tx1"/>
                </a:solidFill>
              </a:rPr>
              <a:t>2</a:t>
            </a:r>
            <a:r>
              <a:rPr sz="4000" i="1" spc="464">
                <a:solidFill>
                  <a:schemeClr val="tx1"/>
                </a:solidFill>
              </a:rPr>
              <a:t> </a:t>
            </a:r>
            <a:r>
              <a:rPr sz="4000" b="0">
                <a:solidFill>
                  <a:schemeClr val="tx1"/>
                </a:solidFill>
              </a:rPr>
              <a:t>A</a:t>
            </a:r>
            <a:r>
              <a:rPr sz="4000" b="0" spc="5">
                <a:solidFill>
                  <a:schemeClr val="tx1"/>
                </a:solidFill>
              </a:rPr>
              <a:t> </a:t>
            </a:r>
            <a:r>
              <a:rPr sz="4000" b="0" spc="-5">
                <a:solidFill>
                  <a:schemeClr val="tx1"/>
                </a:solidFill>
              </a:rPr>
              <a:t>multi-center</a:t>
            </a:r>
            <a:r>
              <a:rPr sz="4000" b="0" spc="5">
                <a:solidFill>
                  <a:schemeClr val="tx1"/>
                </a:solidFill>
              </a:rPr>
              <a:t> </a:t>
            </a:r>
            <a:r>
              <a:rPr sz="4000" b="0" spc="-5">
                <a:solidFill>
                  <a:schemeClr val="tx1"/>
                </a:solidFill>
              </a:rPr>
              <a:t>International</a:t>
            </a:r>
            <a:r>
              <a:rPr sz="4000" b="0">
                <a:solidFill>
                  <a:schemeClr val="tx1"/>
                </a:solidFill>
              </a:rPr>
              <a:t> IDE</a:t>
            </a:r>
            <a:r>
              <a:rPr sz="4000" b="0" spc="5">
                <a:solidFill>
                  <a:schemeClr val="tx1"/>
                </a:solidFill>
              </a:rPr>
              <a:t> </a:t>
            </a:r>
            <a:r>
              <a:rPr sz="4000" b="0" spc="-5">
                <a:solidFill>
                  <a:schemeClr val="tx1"/>
                </a:solidFill>
              </a:rPr>
              <a:t>Study</a:t>
            </a:r>
            <a:endParaRPr sz="4000">
              <a:solidFill>
                <a:schemeClr val="tx1"/>
              </a:solidFill>
            </a:endParaRPr>
          </a:p>
        </p:txBody>
      </p:sp>
      <p:grpSp>
        <p:nvGrpSpPr>
          <p:cNvPr id="18" name="Group 17">
            <a:extLst>
              <a:ext uri="{FF2B5EF4-FFF2-40B4-BE49-F238E27FC236}">
                <a16:creationId xmlns:a16="http://schemas.microsoft.com/office/drawing/2014/main" id="{62A10234-2667-4BA8-8239-9DA3E5E9E300}"/>
              </a:ext>
            </a:extLst>
          </p:cNvPr>
          <p:cNvGrpSpPr/>
          <p:nvPr/>
        </p:nvGrpSpPr>
        <p:grpSpPr>
          <a:xfrm>
            <a:off x="530352" y="1537766"/>
            <a:ext cx="4381084" cy="2646792"/>
            <a:chOff x="530352" y="1596396"/>
            <a:chExt cx="4381084" cy="2646792"/>
          </a:xfrm>
        </p:grpSpPr>
        <p:sp>
          <p:nvSpPr>
            <p:cNvPr id="5" name="object 5"/>
            <p:cNvSpPr/>
            <p:nvPr/>
          </p:nvSpPr>
          <p:spPr>
            <a:xfrm>
              <a:off x="530352" y="1596396"/>
              <a:ext cx="4381084" cy="2646792"/>
            </a:xfrm>
            <a:custGeom>
              <a:avLst/>
              <a:gdLst/>
              <a:ahLst/>
              <a:cxnLst/>
              <a:rect l="l" t="t" r="r" b="b"/>
              <a:pathLst>
                <a:path w="4246245" h="2637154">
                  <a:moveTo>
                    <a:pt x="4167619" y="0"/>
                  </a:moveTo>
                  <a:lnTo>
                    <a:pt x="78346" y="0"/>
                  </a:lnTo>
                  <a:lnTo>
                    <a:pt x="47913" y="6187"/>
                  </a:lnTo>
                  <a:lnTo>
                    <a:pt x="23009" y="23010"/>
                  </a:lnTo>
                  <a:lnTo>
                    <a:pt x="6187" y="47918"/>
                  </a:lnTo>
                  <a:lnTo>
                    <a:pt x="0" y="78358"/>
                  </a:lnTo>
                  <a:lnTo>
                    <a:pt x="0" y="2558592"/>
                  </a:lnTo>
                  <a:lnTo>
                    <a:pt x="6187" y="2589025"/>
                  </a:lnTo>
                  <a:lnTo>
                    <a:pt x="23009" y="2613929"/>
                  </a:lnTo>
                  <a:lnTo>
                    <a:pt x="47913" y="2630751"/>
                  </a:lnTo>
                  <a:lnTo>
                    <a:pt x="78346" y="2636939"/>
                  </a:lnTo>
                  <a:lnTo>
                    <a:pt x="4167619" y="2636939"/>
                  </a:lnTo>
                  <a:lnTo>
                    <a:pt x="4167619" y="2624239"/>
                  </a:lnTo>
                  <a:lnTo>
                    <a:pt x="78346" y="2624239"/>
                  </a:lnTo>
                  <a:lnTo>
                    <a:pt x="65166" y="2622901"/>
                  </a:lnTo>
                  <a:lnTo>
                    <a:pt x="23946" y="2595211"/>
                  </a:lnTo>
                  <a:lnTo>
                    <a:pt x="12700" y="2558592"/>
                  </a:lnTo>
                  <a:lnTo>
                    <a:pt x="12700" y="78358"/>
                  </a:lnTo>
                  <a:lnTo>
                    <a:pt x="23946" y="41727"/>
                  </a:lnTo>
                  <a:lnTo>
                    <a:pt x="65166" y="14039"/>
                  </a:lnTo>
                  <a:lnTo>
                    <a:pt x="78346" y="12699"/>
                  </a:lnTo>
                  <a:lnTo>
                    <a:pt x="4207701" y="12699"/>
                  </a:lnTo>
                  <a:lnTo>
                    <a:pt x="4198059" y="6187"/>
                  </a:lnTo>
                  <a:lnTo>
                    <a:pt x="4167619" y="0"/>
                  </a:lnTo>
                  <a:close/>
                </a:path>
                <a:path w="4246245" h="2637154">
                  <a:moveTo>
                    <a:pt x="4207701" y="12699"/>
                  </a:moveTo>
                  <a:lnTo>
                    <a:pt x="4167619" y="12699"/>
                  </a:lnTo>
                  <a:lnTo>
                    <a:pt x="4180798" y="14039"/>
                  </a:lnTo>
                  <a:lnTo>
                    <a:pt x="4193093" y="17878"/>
                  </a:lnTo>
                  <a:lnTo>
                    <a:pt x="4228093" y="52874"/>
                  </a:lnTo>
                  <a:lnTo>
                    <a:pt x="4233265" y="78358"/>
                  </a:lnTo>
                  <a:lnTo>
                    <a:pt x="4233265" y="2558592"/>
                  </a:lnTo>
                  <a:lnTo>
                    <a:pt x="4222024" y="2595211"/>
                  </a:lnTo>
                  <a:lnTo>
                    <a:pt x="4180798" y="2622901"/>
                  </a:lnTo>
                  <a:lnTo>
                    <a:pt x="4167619" y="2624239"/>
                  </a:lnTo>
                  <a:lnTo>
                    <a:pt x="4167619" y="2636939"/>
                  </a:lnTo>
                  <a:lnTo>
                    <a:pt x="4198059" y="2630751"/>
                  </a:lnTo>
                  <a:lnTo>
                    <a:pt x="4222965" y="2613929"/>
                  </a:lnTo>
                  <a:lnTo>
                    <a:pt x="4239785" y="2589025"/>
                  </a:lnTo>
                  <a:lnTo>
                    <a:pt x="4245965" y="2558592"/>
                  </a:lnTo>
                  <a:lnTo>
                    <a:pt x="4245965" y="78358"/>
                  </a:lnTo>
                  <a:lnTo>
                    <a:pt x="4239785" y="47918"/>
                  </a:lnTo>
                  <a:lnTo>
                    <a:pt x="4222965" y="23010"/>
                  </a:lnTo>
                  <a:lnTo>
                    <a:pt x="4207701" y="12699"/>
                  </a:lnTo>
                  <a:close/>
                </a:path>
              </a:pathLst>
            </a:custGeom>
            <a:solidFill>
              <a:srgbClr val="B4C5CD"/>
            </a:solidFill>
          </p:spPr>
          <p:txBody>
            <a:bodyPr wrap="square" lIns="0" tIns="0" rIns="0" bIns="0" rtlCol="0"/>
            <a:lstStyle/>
            <a:p>
              <a:endParaRPr sz="1687"/>
            </a:p>
          </p:txBody>
        </p:sp>
        <p:pic>
          <p:nvPicPr>
            <p:cNvPr id="17" name="Picture 16">
              <a:extLst>
                <a:ext uri="{FF2B5EF4-FFF2-40B4-BE49-F238E27FC236}">
                  <a16:creationId xmlns:a16="http://schemas.microsoft.com/office/drawing/2014/main" id="{ED100C13-34EC-4B45-90D5-059A6D9D866E}"/>
                </a:ext>
              </a:extLst>
            </p:cNvPr>
            <p:cNvPicPr>
              <a:picLocks noChangeAspect="1"/>
            </p:cNvPicPr>
            <p:nvPr/>
          </p:nvPicPr>
          <p:blipFill>
            <a:blip r:embed="rId3"/>
            <a:stretch>
              <a:fillRect/>
            </a:stretch>
          </p:blipFill>
          <p:spPr>
            <a:xfrm>
              <a:off x="719914" y="1627663"/>
              <a:ext cx="4046571" cy="2476715"/>
            </a:xfrm>
            <a:prstGeom prst="rect">
              <a:avLst/>
            </a:prstGeom>
          </p:spPr>
        </p:pic>
      </p:grpSp>
      <p:sp>
        <p:nvSpPr>
          <p:cNvPr id="32" name="object 23">
            <a:extLst>
              <a:ext uri="{FF2B5EF4-FFF2-40B4-BE49-F238E27FC236}">
                <a16:creationId xmlns:a16="http://schemas.microsoft.com/office/drawing/2014/main" id="{4371021D-4DFD-4913-B93E-1642D565BBCE}"/>
              </a:ext>
            </a:extLst>
          </p:cNvPr>
          <p:cNvSpPr/>
          <p:nvPr/>
        </p:nvSpPr>
        <p:spPr>
          <a:xfrm>
            <a:off x="2146380" y="1717132"/>
            <a:ext cx="0" cy="1949053"/>
          </a:xfrm>
          <a:custGeom>
            <a:avLst/>
            <a:gdLst/>
            <a:ahLst/>
            <a:cxnLst/>
            <a:rect l="l" t="t" r="r" b="b"/>
            <a:pathLst>
              <a:path h="2078989">
                <a:moveTo>
                  <a:pt x="0" y="2078697"/>
                </a:moveTo>
                <a:lnTo>
                  <a:pt x="0" y="0"/>
                </a:lnTo>
              </a:path>
            </a:pathLst>
          </a:custGeom>
          <a:ln w="3175">
            <a:solidFill>
              <a:srgbClr val="BE1621"/>
            </a:solidFill>
          </a:ln>
        </p:spPr>
        <p:txBody>
          <a:bodyPr wrap="square" lIns="0" tIns="0" rIns="0" bIns="0" rtlCol="0"/>
          <a:lstStyle/>
          <a:p>
            <a:endParaRPr sz="1687"/>
          </a:p>
        </p:txBody>
      </p:sp>
      <p:sp>
        <p:nvSpPr>
          <p:cNvPr id="33" name="object 23">
            <a:extLst>
              <a:ext uri="{FF2B5EF4-FFF2-40B4-BE49-F238E27FC236}">
                <a16:creationId xmlns:a16="http://schemas.microsoft.com/office/drawing/2014/main" id="{84F22B89-9D0E-4EF8-8E6D-F2221C8149DC}"/>
              </a:ext>
            </a:extLst>
          </p:cNvPr>
          <p:cNvSpPr/>
          <p:nvPr/>
        </p:nvSpPr>
        <p:spPr>
          <a:xfrm>
            <a:off x="3178544" y="1717132"/>
            <a:ext cx="0" cy="1949053"/>
          </a:xfrm>
          <a:custGeom>
            <a:avLst/>
            <a:gdLst/>
            <a:ahLst/>
            <a:cxnLst/>
            <a:rect l="l" t="t" r="r" b="b"/>
            <a:pathLst>
              <a:path h="2078989">
                <a:moveTo>
                  <a:pt x="0" y="2078697"/>
                </a:moveTo>
                <a:lnTo>
                  <a:pt x="0" y="0"/>
                </a:lnTo>
              </a:path>
            </a:pathLst>
          </a:custGeom>
          <a:ln w="3175">
            <a:solidFill>
              <a:srgbClr val="BE1621"/>
            </a:solidFill>
          </a:ln>
        </p:spPr>
        <p:txBody>
          <a:bodyPr wrap="square" lIns="0" tIns="0" rIns="0" bIns="0" rtlCol="0"/>
          <a:lstStyle/>
          <a:p>
            <a:endParaRPr sz="1687"/>
          </a:p>
        </p:txBody>
      </p:sp>
      <p:sp>
        <p:nvSpPr>
          <p:cNvPr id="36" name="object 23">
            <a:extLst>
              <a:ext uri="{FF2B5EF4-FFF2-40B4-BE49-F238E27FC236}">
                <a16:creationId xmlns:a16="http://schemas.microsoft.com/office/drawing/2014/main" id="{B43CFAB3-4FD7-41E8-8D06-2E4E74D8D7AE}"/>
              </a:ext>
            </a:extLst>
          </p:cNvPr>
          <p:cNvSpPr/>
          <p:nvPr/>
        </p:nvSpPr>
        <p:spPr>
          <a:xfrm>
            <a:off x="4210708" y="1717132"/>
            <a:ext cx="0" cy="1949053"/>
          </a:xfrm>
          <a:custGeom>
            <a:avLst/>
            <a:gdLst/>
            <a:ahLst/>
            <a:cxnLst/>
            <a:rect l="l" t="t" r="r" b="b"/>
            <a:pathLst>
              <a:path h="2078989">
                <a:moveTo>
                  <a:pt x="0" y="2078697"/>
                </a:moveTo>
                <a:lnTo>
                  <a:pt x="0" y="0"/>
                </a:lnTo>
              </a:path>
            </a:pathLst>
          </a:custGeom>
          <a:ln w="3175">
            <a:solidFill>
              <a:srgbClr val="BE1621"/>
            </a:solidFill>
          </a:ln>
        </p:spPr>
        <p:txBody>
          <a:bodyPr wrap="square" lIns="0" tIns="0" rIns="0" bIns="0" rtlCol="0"/>
          <a:lstStyle/>
          <a:p>
            <a:endParaRPr sz="1687"/>
          </a:p>
        </p:txBody>
      </p:sp>
      <p:sp>
        <p:nvSpPr>
          <p:cNvPr id="16" name="TextBox 15">
            <a:extLst>
              <a:ext uri="{FF2B5EF4-FFF2-40B4-BE49-F238E27FC236}">
                <a16:creationId xmlns:a16="http://schemas.microsoft.com/office/drawing/2014/main" id="{8020CB1A-697C-435E-918B-563741628F62}"/>
              </a:ext>
            </a:extLst>
          </p:cNvPr>
          <p:cNvSpPr txBox="1"/>
          <p:nvPr/>
        </p:nvSpPr>
        <p:spPr>
          <a:xfrm>
            <a:off x="10446009" y="6597492"/>
            <a:ext cx="1745991" cy="246221"/>
          </a:xfrm>
          <a:prstGeom prst="rect">
            <a:avLst/>
          </a:prstGeom>
          <a:noFill/>
        </p:spPr>
        <p:txBody>
          <a:bodyPr wrap="none" rtlCol="0">
            <a:spAutoFit/>
          </a:bodyPr>
          <a:lstStyle/>
          <a:p>
            <a:pPr algn="just"/>
            <a:r>
              <a:rPr lang="en-GB" sz="1000"/>
              <a:t>Data on file at Veryan Medical</a:t>
            </a:r>
          </a:p>
        </p:txBody>
      </p:sp>
    </p:spTree>
  </p:cSld>
  <p:clrMapOvr>
    <a:masterClrMapping/>
  </p:clrMapOvr>
  <mc:AlternateContent xmlns:mc="http://schemas.openxmlformats.org/markup-compatibility/2006" xmlns:p14="http://schemas.microsoft.com/office/powerpoint/2010/main">
    <mc:Choice Requires="p14">
      <p:transition spd="slow" p14:dur="2000" advTm="27810"/>
    </mc:Choice>
    <mc:Fallback xmlns="">
      <p:transition spd="slow" advTm="2781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object 3">
            <a:extLst>
              <a:ext uri="{FF2B5EF4-FFF2-40B4-BE49-F238E27FC236}">
                <a16:creationId xmlns:a16="http://schemas.microsoft.com/office/drawing/2014/main" id="{EB6C2257-A71A-4E38-B76F-70B9E22AEB40}"/>
              </a:ext>
            </a:extLst>
          </p:cNvPr>
          <p:cNvPicPr/>
          <p:nvPr/>
        </p:nvPicPr>
        <p:blipFill>
          <a:blip r:embed="rId2" cstate="print"/>
          <a:stretch>
            <a:fillRect/>
          </a:stretch>
        </p:blipFill>
        <p:spPr>
          <a:xfrm>
            <a:off x="570599" y="1147482"/>
            <a:ext cx="7905749" cy="301430"/>
          </a:xfrm>
          <a:prstGeom prst="rect">
            <a:avLst/>
          </a:prstGeom>
        </p:spPr>
      </p:pic>
      <p:graphicFrame>
        <p:nvGraphicFramePr>
          <p:cNvPr id="2" name="object 2"/>
          <p:cNvGraphicFramePr>
            <a:graphicFrameLocks noGrp="1"/>
          </p:cNvGraphicFramePr>
          <p:nvPr>
            <p:extLst>
              <p:ext uri="{D42A27DB-BD31-4B8C-83A1-F6EECF244321}">
                <p14:modId xmlns:p14="http://schemas.microsoft.com/office/powerpoint/2010/main" val="2983225636"/>
              </p:ext>
            </p:extLst>
          </p:nvPr>
        </p:nvGraphicFramePr>
        <p:xfrm>
          <a:off x="580419" y="4179217"/>
          <a:ext cx="8855756" cy="2466364"/>
        </p:xfrm>
        <a:graphic>
          <a:graphicData uri="http://schemas.openxmlformats.org/drawingml/2006/table">
            <a:tbl>
              <a:tblPr firstRow="1" bandRow="1">
                <a:tableStyleId>{2D5ABB26-0587-4C30-8999-92F81FD0307C}</a:tableStyleId>
              </a:tblPr>
              <a:tblGrid>
                <a:gridCol w="1836150">
                  <a:extLst>
                    <a:ext uri="{9D8B030D-6E8A-4147-A177-3AD203B41FA5}">
                      <a16:colId xmlns:a16="http://schemas.microsoft.com/office/drawing/2014/main" val="20000"/>
                    </a:ext>
                  </a:extLst>
                </a:gridCol>
                <a:gridCol w="705008">
                  <a:extLst>
                    <a:ext uri="{9D8B030D-6E8A-4147-A177-3AD203B41FA5}">
                      <a16:colId xmlns:a16="http://schemas.microsoft.com/office/drawing/2014/main" val="20001"/>
                    </a:ext>
                  </a:extLst>
                </a:gridCol>
                <a:gridCol w="877544">
                  <a:extLst>
                    <a:ext uri="{9D8B030D-6E8A-4147-A177-3AD203B41FA5}">
                      <a16:colId xmlns:a16="http://schemas.microsoft.com/office/drawing/2014/main" val="20002"/>
                    </a:ext>
                  </a:extLst>
                </a:gridCol>
                <a:gridCol w="892418">
                  <a:extLst>
                    <a:ext uri="{9D8B030D-6E8A-4147-A177-3AD203B41FA5}">
                      <a16:colId xmlns:a16="http://schemas.microsoft.com/office/drawing/2014/main" val="20003"/>
                    </a:ext>
                  </a:extLst>
                </a:gridCol>
                <a:gridCol w="915471">
                  <a:extLst>
                    <a:ext uri="{9D8B030D-6E8A-4147-A177-3AD203B41FA5}">
                      <a16:colId xmlns:a16="http://schemas.microsoft.com/office/drawing/2014/main" val="20004"/>
                    </a:ext>
                  </a:extLst>
                </a:gridCol>
                <a:gridCol w="893162">
                  <a:extLst>
                    <a:ext uri="{9D8B030D-6E8A-4147-A177-3AD203B41FA5}">
                      <a16:colId xmlns:a16="http://schemas.microsoft.com/office/drawing/2014/main" val="20005"/>
                    </a:ext>
                  </a:extLst>
                </a:gridCol>
                <a:gridCol w="870106">
                  <a:extLst>
                    <a:ext uri="{9D8B030D-6E8A-4147-A177-3AD203B41FA5}">
                      <a16:colId xmlns:a16="http://schemas.microsoft.com/office/drawing/2014/main" val="20006"/>
                    </a:ext>
                  </a:extLst>
                </a:gridCol>
                <a:gridCol w="892418">
                  <a:extLst>
                    <a:ext uri="{9D8B030D-6E8A-4147-A177-3AD203B41FA5}">
                      <a16:colId xmlns:a16="http://schemas.microsoft.com/office/drawing/2014/main" val="20007"/>
                    </a:ext>
                  </a:extLst>
                </a:gridCol>
                <a:gridCol w="973479">
                  <a:extLst>
                    <a:ext uri="{9D8B030D-6E8A-4147-A177-3AD203B41FA5}">
                      <a16:colId xmlns:a16="http://schemas.microsoft.com/office/drawing/2014/main" val="20008"/>
                    </a:ext>
                  </a:extLst>
                </a:gridCol>
              </a:tblGrid>
              <a:tr h="190500">
                <a:tc>
                  <a:txBody>
                    <a:bodyPr/>
                    <a:lstStyle/>
                    <a:p>
                      <a:pPr marL="17780">
                        <a:lnSpc>
                          <a:spcPts val="1310"/>
                        </a:lnSpc>
                      </a:pPr>
                      <a:r>
                        <a:rPr sz="1300" b="1" spc="-30">
                          <a:solidFill>
                            <a:srgbClr val="FFFFFF"/>
                          </a:solidFill>
                          <a:latin typeface="+mn-lt"/>
                          <a:cs typeface="Myriad Pro"/>
                        </a:rPr>
                        <a:t>T</a:t>
                      </a:r>
                      <a:r>
                        <a:rPr sz="1300" b="1">
                          <a:solidFill>
                            <a:srgbClr val="FFFFFF"/>
                          </a:solidFill>
                          <a:latin typeface="+mn-lt"/>
                          <a:cs typeface="Myriad Pro"/>
                        </a:rPr>
                        <a:t>ime (d</a:t>
                      </a:r>
                      <a:r>
                        <a:rPr sz="1300" b="1" spc="-15">
                          <a:solidFill>
                            <a:srgbClr val="FFFFFF"/>
                          </a:solidFill>
                          <a:latin typeface="+mn-lt"/>
                          <a:cs typeface="Myriad Pro"/>
                        </a:rPr>
                        <a:t>a</a:t>
                      </a:r>
                      <a:r>
                        <a:rPr sz="1300" b="1" spc="-20">
                          <a:solidFill>
                            <a:srgbClr val="FFFFFF"/>
                          </a:solidFill>
                          <a:latin typeface="+mn-lt"/>
                          <a:cs typeface="Myriad Pro"/>
                        </a:rPr>
                        <a:t>y</a:t>
                      </a:r>
                      <a:r>
                        <a:rPr sz="1300" b="1">
                          <a:solidFill>
                            <a:srgbClr val="FFFFFF"/>
                          </a:solidFill>
                          <a:latin typeface="+mn-lt"/>
                          <a:cs typeface="Myriad Pro"/>
                        </a:rPr>
                        <a:t>s):</a:t>
                      </a:r>
                      <a:endParaRPr sz="1300">
                        <a:latin typeface="+mn-lt"/>
                        <a:cs typeface="Myriad Pro"/>
                      </a:endParaRPr>
                    </a:p>
                  </a:txBody>
                  <a:tcPr marL="0" marR="0" marT="0" marB="0">
                    <a:solidFill>
                      <a:srgbClr val="143B87"/>
                    </a:solidFill>
                  </a:tcPr>
                </a:tc>
                <a:tc>
                  <a:txBody>
                    <a:bodyPr/>
                    <a:lstStyle/>
                    <a:p>
                      <a:pPr marR="138430" algn="ctr">
                        <a:lnSpc>
                          <a:spcPts val="1310"/>
                        </a:lnSpc>
                      </a:pPr>
                      <a:r>
                        <a:rPr sz="1300" b="1">
                          <a:solidFill>
                            <a:srgbClr val="FFFFFF"/>
                          </a:solidFill>
                          <a:latin typeface="+mn-lt"/>
                          <a:cs typeface="Myriad Pro"/>
                        </a:rPr>
                        <a:t>0-0</a:t>
                      </a:r>
                      <a:endParaRPr sz="1300">
                        <a:latin typeface="+mn-lt"/>
                        <a:cs typeface="Myriad Pro"/>
                      </a:endParaRPr>
                    </a:p>
                  </a:txBody>
                  <a:tcPr marL="0" marR="0" marT="0" marB="0">
                    <a:solidFill>
                      <a:srgbClr val="143B87"/>
                    </a:solidFill>
                  </a:tcPr>
                </a:tc>
                <a:tc>
                  <a:txBody>
                    <a:bodyPr/>
                    <a:lstStyle/>
                    <a:p>
                      <a:pPr marL="25400" algn="ctr">
                        <a:lnSpc>
                          <a:spcPts val="1310"/>
                        </a:lnSpc>
                      </a:pPr>
                      <a:r>
                        <a:rPr sz="1300" b="1">
                          <a:solidFill>
                            <a:srgbClr val="FFFFFF"/>
                          </a:solidFill>
                          <a:latin typeface="+mn-lt"/>
                          <a:cs typeface="Myriad Pro"/>
                        </a:rPr>
                        <a:t>1-30</a:t>
                      </a:r>
                      <a:endParaRPr sz="1300">
                        <a:latin typeface="+mn-lt"/>
                        <a:cs typeface="Myriad Pro"/>
                      </a:endParaRPr>
                    </a:p>
                  </a:txBody>
                  <a:tcPr marL="0" marR="0" marT="0" marB="0">
                    <a:solidFill>
                      <a:srgbClr val="143B87"/>
                    </a:solidFill>
                  </a:tcPr>
                </a:tc>
                <a:tc>
                  <a:txBody>
                    <a:bodyPr/>
                    <a:lstStyle/>
                    <a:p>
                      <a:pPr marR="137160" algn="r">
                        <a:lnSpc>
                          <a:spcPts val="1310"/>
                        </a:lnSpc>
                      </a:pPr>
                      <a:r>
                        <a:rPr sz="1300" b="1">
                          <a:solidFill>
                            <a:srgbClr val="FFFFFF"/>
                          </a:solidFill>
                          <a:latin typeface="+mn-lt"/>
                          <a:cs typeface="Myriad Pro"/>
                        </a:rPr>
                        <a:t>31-360</a:t>
                      </a:r>
                      <a:endParaRPr sz="1300">
                        <a:latin typeface="+mn-lt"/>
                        <a:cs typeface="Myriad Pro"/>
                      </a:endParaRPr>
                    </a:p>
                  </a:txBody>
                  <a:tcPr marL="0" marR="0" marT="0" marB="0">
                    <a:solidFill>
                      <a:srgbClr val="143B87"/>
                    </a:solidFill>
                  </a:tcPr>
                </a:tc>
                <a:tc>
                  <a:txBody>
                    <a:bodyPr/>
                    <a:lstStyle/>
                    <a:p>
                      <a:pPr marL="19050" algn="ctr">
                        <a:lnSpc>
                          <a:spcPts val="1310"/>
                        </a:lnSpc>
                      </a:pPr>
                      <a:r>
                        <a:rPr sz="1300" b="1">
                          <a:solidFill>
                            <a:srgbClr val="FFFFFF"/>
                          </a:solidFill>
                          <a:latin typeface="+mn-lt"/>
                          <a:cs typeface="Myriad Pro"/>
                        </a:rPr>
                        <a:t>361-365</a:t>
                      </a:r>
                      <a:endParaRPr sz="1300">
                        <a:latin typeface="+mn-lt"/>
                        <a:cs typeface="Myriad Pro"/>
                      </a:endParaRPr>
                    </a:p>
                  </a:txBody>
                  <a:tcPr marL="0" marR="0" marT="0" marB="0">
                    <a:solidFill>
                      <a:srgbClr val="143B87"/>
                    </a:solidFill>
                  </a:tcPr>
                </a:tc>
                <a:tc>
                  <a:txBody>
                    <a:bodyPr/>
                    <a:lstStyle/>
                    <a:p>
                      <a:pPr algn="ctr">
                        <a:lnSpc>
                          <a:spcPts val="1310"/>
                        </a:lnSpc>
                      </a:pPr>
                      <a:r>
                        <a:rPr sz="1300" b="1">
                          <a:solidFill>
                            <a:srgbClr val="FFFFFF"/>
                          </a:solidFill>
                          <a:latin typeface="+mn-lt"/>
                          <a:cs typeface="Myriad Pro"/>
                        </a:rPr>
                        <a:t>366-720</a:t>
                      </a:r>
                      <a:endParaRPr sz="1300">
                        <a:latin typeface="+mn-lt"/>
                        <a:cs typeface="Myriad Pro"/>
                      </a:endParaRPr>
                    </a:p>
                  </a:txBody>
                  <a:tcPr marL="0" marR="0" marT="0" marB="0">
                    <a:solidFill>
                      <a:srgbClr val="143B87"/>
                    </a:solidFill>
                  </a:tcPr>
                </a:tc>
                <a:tc>
                  <a:txBody>
                    <a:bodyPr/>
                    <a:lstStyle/>
                    <a:p>
                      <a:pPr marL="19050" algn="ctr">
                        <a:lnSpc>
                          <a:spcPts val="1310"/>
                        </a:lnSpc>
                      </a:pPr>
                      <a:r>
                        <a:rPr sz="1300" b="1">
                          <a:solidFill>
                            <a:srgbClr val="FFFFFF"/>
                          </a:solidFill>
                          <a:latin typeface="+mn-lt"/>
                          <a:cs typeface="Myriad Pro"/>
                        </a:rPr>
                        <a:t>721-730</a:t>
                      </a:r>
                      <a:endParaRPr sz="1300">
                        <a:latin typeface="+mn-lt"/>
                        <a:cs typeface="Myriad Pro"/>
                      </a:endParaRPr>
                    </a:p>
                  </a:txBody>
                  <a:tcPr marL="0" marR="0" marT="0" marB="0">
                    <a:solidFill>
                      <a:srgbClr val="143B87"/>
                    </a:solidFill>
                  </a:tcPr>
                </a:tc>
                <a:tc>
                  <a:txBody>
                    <a:bodyPr/>
                    <a:lstStyle/>
                    <a:p>
                      <a:pPr marL="38100" algn="ctr">
                        <a:lnSpc>
                          <a:spcPts val="1310"/>
                        </a:lnSpc>
                      </a:pPr>
                      <a:r>
                        <a:rPr sz="1300" b="1">
                          <a:solidFill>
                            <a:srgbClr val="FFFFFF"/>
                          </a:solidFill>
                          <a:latin typeface="+mn-lt"/>
                          <a:cs typeface="Myriad Pro"/>
                        </a:rPr>
                        <a:t>731-1080</a:t>
                      </a:r>
                      <a:endParaRPr sz="1300">
                        <a:latin typeface="+mn-lt"/>
                        <a:cs typeface="Myriad Pro"/>
                      </a:endParaRPr>
                    </a:p>
                  </a:txBody>
                  <a:tcPr marL="0" marR="0" marT="0" marB="0">
                    <a:solidFill>
                      <a:srgbClr val="143B87"/>
                    </a:solidFill>
                  </a:tcPr>
                </a:tc>
                <a:tc>
                  <a:txBody>
                    <a:bodyPr/>
                    <a:lstStyle/>
                    <a:p>
                      <a:pPr marR="22860" algn="ctr">
                        <a:lnSpc>
                          <a:spcPts val="1310"/>
                        </a:lnSpc>
                      </a:pPr>
                      <a:r>
                        <a:rPr sz="1300" b="1">
                          <a:solidFill>
                            <a:srgbClr val="FFFFFF"/>
                          </a:solidFill>
                          <a:latin typeface="+mn-lt"/>
                          <a:cs typeface="Myriad Pro"/>
                        </a:rPr>
                        <a:t>1081-1095</a:t>
                      </a:r>
                      <a:endParaRPr sz="1300">
                        <a:latin typeface="+mn-lt"/>
                        <a:cs typeface="Myriad Pro"/>
                      </a:endParaRPr>
                    </a:p>
                  </a:txBody>
                  <a:tcPr marL="0" marR="0" marT="0" marB="0">
                    <a:solidFill>
                      <a:srgbClr val="143B87"/>
                    </a:solidFill>
                  </a:tcPr>
                </a:tc>
                <a:extLst>
                  <a:ext uri="{0D108BD9-81ED-4DB2-BD59-A6C34878D82A}">
                    <a16:rowId xmlns:a16="http://schemas.microsoft.com/office/drawing/2014/main" val="10000"/>
                  </a:ext>
                </a:extLst>
              </a:tr>
              <a:tr h="205383">
                <a:tc>
                  <a:txBody>
                    <a:bodyPr/>
                    <a:lstStyle/>
                    <a:p>
                      <a:pPr marL="17780">
                        <a:lnSpc>
                          <a:spcPct val="100000"/>
                        </a:lnSpc>
                        <a:spcBef>
                          <a:spcPts val="185"/>
                        </a:spcBef>
                      </a:pPr>
                      <a:r>
                        <a:rPr sz="1300" b="1" spc="-15">
                          <a:latin typeface="+mn-lt"/>
                          <a:cs typeface="Myriad Pro"/>
                        </a:rPr>
                        <a:t>Tercile</a:t>
                      </a:r>
                      <a:r>
                        <a:rPr sz="1300" b="1" spc="-35">
                          <a:latin typeface="+mn-lt"/>
                          <a:cs typeface="Myriad Pro"/>
                        </a:rPr>
                        <a:t> </a:t>
                      </a:r>
                      <a:r>
                        <a:rPr sz="1300" b="1">
                          <a:latin typeface="+mn-lt"/>
                          <a:cs typeface="Myriad Pro"/>
                        </a:rPr>
                        <a:t>1</a:t>
                      </a:r>
                    </a:p>
                  </a:txBody>
                  <a:tcPr marL="0" marR="0" marT="22027" marB="0">
                    <a:lnB w="6350">
                      <a:solidFill>
                        <a:srgbClr val="FFFFFF"/>
                      </a:solidFill>
                      <a:prstDash val="solid"/>
                    </a:lnB>
                    <a:solidFill>
                      <a:srgbClr val="B3BFE3"/>
                    </a:solidFill>
                  </a:tcPr>
                </a:tc>
                <a:tc>
                  <a:txBody>
                    <a:bodyPr/>
                    <a:lstStyle/>
                    <a:p>
                      <a:pPr>
                        <a:lnSpc>
                          <a:spcPct val="100000"/>
                        </a:lnSpc>
                      </a:pPr>
                      <a:endParaRPr sz="1300">
                        <a:latin typeface="+mn-lt"/>
                        <a:cs typeface="Times New Roman"/>
                      </a:endParaRPr>
                    </a:p>
                  </a:txBody>
                  <a:tcPr marL="0" marR="0" marT="0" marB="0">
                    <a:lnB w="6350">
                      <a:solidFill>
                        <a:srgbClr val="FFFFFF"/>
                      </a:solidFill>
                      <a:prstDash val="solid"/>
                    </a:lnB>
                    <a:solidFill>
                      <a:srgbClr val="B3BFE3"/>
                    </a:solidFill>
                  </a:tcPr>
                </a:tc>
                <a:tc>
                  <a:txBody>
                    <a:bodyPr/>
                    <a:lstStyle/>
                    <a:p>
                      <a:pPr>
                        <a:lnSpc>
                          <a:spcPct val="100000"/>
                        </a:lnSpc>
                      </a:pPr>
                      <a:endParaRPr sz="1300">
                        <a:latin typeface="+mn-lt"/>
                        <a:cs typeface="Times New Roman"/>
                      </a:endParaRPr>
                    </a:p>
                  </a:txBody>
                  <a:tcPr marL="0" marR="0" marT="0" marB="0">
                    <a:lnB w="6350">
                      <a:solidFill>
                        <a:srgbClr val="FFFFFF"/>
                      </a:solidFill>
                      <a:prstDash val="solid"/>
                    </a:lnB>
                    <a:solidFill>
                      <a:srgbClr val="B3BFE3"/>
                    </a:solidFill>
                  </a:tcPr>
                </a:tc>
                <a:tc>
                  <a:txBody>
                    <a:bodyPr/>
                    <a:lstStyle/>
                    <a:p>
                      <a:pPr>
                        <a:lnSpc>
                          <a:spcPct val="100000"/>
                        </a:lnSpc>
                      </a:pPr>
                      <a:endParaRPr sz="1300">
                        <a:latin typeface="+mn-lt"/>
                        <a:cs typeface="Times New Roman"/>
                      </a:endParaRPr>
                    </a:p>
                  </a:txBody>
                  <a:tcPr marL="0" marR="0" marT="0" marB="0">
                    <a:lnB w="6350">
                      <a:solidFill>
                        <a:srgbClr val="FFFFFF"/>
                      </a:solidFill>
                      <a:prstDash val="solid"/>
                    </a:lnB>
                    <a:solidFill>
                      <a:srgbClr val="B3BFE3"/>
                    </a:solidFill>
                  </a:tcPr>
                </a:tc>
                <a:tc>
                  <a:txBody>
                    <a:bodyPr/>
                    <a:lstStyle/>
                    <a:p>
                      <a:pPr>
                        <a:lnSpc>
                          <a:spcPct val="100000"/>
                        </a:lnSpc>
                      </a:pPr>
                      <a:endParaRPr sz="1300">
                        <a:latin typeface="+mn-lt"/>
                        <a:cs typeface="Times New Roman"/>
                      </a:endParaRPr>
                    </a:p>
                  </a:txBody>
                  <a:tcPr marL="0" marR="0" marT="0" marB="0">
                    <a:lnB w="6350">
                      <a:solidFill>
                        <a:srgbClr val="FFFFFF"/>
                      </a:solidFill>
                      <a:prstDash val="solid"/>
                    </a:lnB>
                    <a:solidFill>
                      <a:srgbClr val="B3BFE3"/>
                    </a:solidFill>
                  </a:tcPr>
                </a:tc>
                <a:tc>
                  <a:txBody>
                    <a:bodyPr/>
                    <a:lstStyle/>
                    <a:p>
                      <a:pPr>
                        <a:lnSpc>
                          <a:spcPct val="100000"/>
                        </a:lnSpc>
                      </a:pPr>
                      <a:endParaRPr sz="1300">
                        <a:latin typeface="+mn-lt"/>
                        <a:cs typeface="Times New Roman"/>
                      </a:endParaRPr>
                    </a:p>
                  </a:txBody>
                  <a:tcPr marL="0" marR="0" marT="0" marB="0">
                    <a:lnB w="6350">
                      <a:solidFill>
                        <a:srgbClr val="FFFFFF"/>
                      </a:solidFill>
                      <a:prstDash val="solid"/>
                    </a:lnB>
                    <a:solidFill>
                      <a:srgbClr val="B3BFE3"/>
                    </a:solidFill>
                  </a:tcPr>
                </a:tc>
                <a:tc>
                  <a:txBody>
                    <a:bodyPr/>
                    <a:lstStyle/>
                    <a:p>
                      <a:pPr>
                        <a:lnSpc>
                          <a:spcPct val="100000"/>
                        </a:lnSpc>
                      </a:pPr>
                      <a:endParaRPr sz="1300">
                        <a:latin typeface="+mn-lt"/>
                        <a:cs typeface="Times New Roman"/>
                      </a:endParaRPr>
                    </a:p>
                  </a:txBody>
                  <a:tcPr marL="0" marR="0" marT="0" marB="0">
                    <a:lnB w="6350">
                      <a:solidFill>
                        <a:srgbClr val="FFFFFF"/>
                      </a:solidFill>
                      <a:prstDash val="solid"/>
                    </a:lnB>
                    <a:solidFill>
                      <a:srgbClr val="B3BFE3"/>
                    </a:solidFill>
                  </a:tcPr>
                </a:tc>
                <a:tc>
                  <a:txBody>
                    <a:bodyPr/>
                    <a:lstStyle/>
                    <a:p>
                      <a:pPr>
                        <a:lnSpc>
                          <a:spcPct val="100000"/>
                        </a:lnSpc>
                      </a:pPr>
                      <a:endParaRPr sz="1300">
                        <a:latin typeface="+mn-lt"/>
                        <a:cs typeface="Times New Roman"/>
                      </a:endParaRPr>
                    </a:p>
                  </a:txBody>
                  <a:tcPr marL="0" marR="0" marT="0" marB="0">
                    <a:lnB w="6350">
                      <a:solidFill>
                        <a:srgbClr val="FFFFFF"/>
                      </a:solidFill>
                      <a:prstDash val="solid"/>
                    </a:lnB>
                    <a:solidFill>
                      <a:srgbClr val="B3BFE3"/>
                    </a:solidFill>
                  </a:tcPr>
                </a:tc>
                <a:tc>
                  <a:txBody>
                    <a:bodyPr/>
                    <a:lstStyle/>
                    <a:p>
                      <a:pPr>
                        <a:lnSpc>
                          <a:spcPct val="100000"/>
                        </a:lnSpc>
                      </a:pPr>
                      <a:endParaRPr sz="1300">
                        <a:latin typeface="+mn-lt"/>
                        <a:cs typeface="Times New Roman"/>
                      </a:endParaRPr>
                    </a:p>
                  </a:txBody>
                  <a:tcPr marL="0" marR="0" marT="0" marB="0">
                    <a:lnB w="6350">
                      <a:solidFill>
                        <a:srgbClr val="FFFFFF"/>
                      </a:solidFill>
                      <a:prstDash val="solid"/>
                    </a:lnB>
                    <a:solidFill>
                      <a:srgbClr val="B3BFE3"/>
                    </a:solidFill>
                  </a:tcPr>
                </a:tc>
                <a:extLst>
                  <a:ext uri="{0D108BD9-81ED-4DB2-BD59-A6C34878D82A}">
                    <a16:rowId xmlns:a16="http://schemas.microsoft.com/office/drawing/2014/main" val="10001"/>
                  </a:ext>
                </a:extLst>
              </a:tr>
              <a:tr h="175022">
                <a:tc>
                  <a:txBody>
                    <a:bodyPr/>
                    <a:lstStyle/>
                    <a:p>
                      <a:pPr marR="57785" algn="r">
                        <a:lnSpc>
                          <a:spcPts val="1280"/>
                        </a:lnSpc>
                      </a:pPr>
                      <a:r>
                        <a:rPr sz="1300">
                          <a:latin typeface="+mn-lt"/>
                          <a:cs typeface="Myriad Pro"/>
                        </a:rPr>
                        <a:t>#</a:t>
                      </a:r>
                      <a:r>
                        <a:rPr sz="1300" spc="-10">
                          <a:latin typeface="+mn-lt"/>
                          <a:cs typeface="Myriad Pro"/>
                        </a:rPr>
                        <a:t> </a:t>
                      </a:r>
                      <a:r>
                        <a:rPr sz="1300" spc="-5">
                          <a:latin typeface="+mn-lt"/>
                          <a:cs typeface="Myriad Pro"/>
                        </a:rPr>
                        <a:t>at</a:t>
                      </a:r>
                      <a:r>
                        <a:rPr sz="1300" spc="-10">
                          <a:latin typeface="+mn-lt"/>
                          <a:cs typeface="Myriad Pro"/>
                        </a:rPr>
                        <a:t> </a:t>
                      </a:r>
                      <a:r>
                        <a:rPr sz="1300">
                          <a:latin typeface="+mn-lt"/>
                          <a:cs typeface="Myriad Pro"/>
                        </a:rPr>
                        <a:t>Risk</a:t>
                      </a:r>
                      <a:r>
                        <a:rPr sz="1300" spc="-15">
                          <a:latin typeface="+mn-lt"/>
                          <a:cs typeface="Myriad Pro"/>
                        </a:rPr>
                        <a:t> </a:t>
                      </a:r>
                      <a:r>
                        <a:rPr sz="1300">
                          <a:latin typeface="+mn-lt"/>
                          <a:cs typeface="Myriad Pro"/>
                        </a:rPr>
                        <a:t>(interval</a:t>
                      </a:r>
                      <a:r>
                        <a:rPr sz="1300" spc="-10">
                          <a:latin typeface="+mn-lt"/>
                          <a:cs typeface="Myriad Pro"/>
                        </a:rPr>
                        <a:t> </a:t>
                      </a:r>
                      <a:r>
                        <a:rPr sz="1300">
                          <a:latin typeface="+mn-lt"/>
                          <a:cs typeface="Myriad Pro"/>
                        </a:rPr>
                        <a:t>start):</a:t>
                      </a:r>
                    </a:p>
                  </a:txBody>
                  <a:tcPr marL="0" marR="0" marT="0" marB="0">
                    <a:lnT w="6350">
                      <a:solidFill>
                        <a:srgbClr val="FFFFFF"/>
                      </a:solidFill>
                      <a:prstDash val="solid"/>
                    </a:lnT>
                    <a:lnB w="6350">
                      <a:solidFill>
                        <a:srgbClr val="FFFFFF"/>
                      </a:solidFill>
                      <a:prstDash val="solid"/>
                    </a:lnB>
                    <a:solidFill>
                      <a:srgbClr val="B3BFE3"/>
                    </a:solidFill>
                  </a:tcPr>
                </a:tc>
                <a:tc>
                  <a:txBody>
                    <a:bodyPr/>
                    <a:lstStyle/>
                    <a:p>
                      <a:pPr marR="138430" algn="ctr">
                        <a:lnSpc>
                          <a:spcPts val="1280"/>
                        </a:lnSpc>
                      </a:pPr>
                      <a:r>
                        <a:rPr sz="1300">
                          <a:latin typeface="+mn-lt"/>
                          <a:cs typeface="Myriad Pro"/>
                        </a:rPr>
                        <a:t>90</a:t>
                      </a:r>
                    </a:p>
                  </a:txBody>
                  <a:tcPr marL="0" marR="0" marT="0" marB="0">
                    <a:lnT w="6350">
                      <a:solidFill>
                        <a:srgbClr val="FFFFFF"/>
                      </a:solidFill>
                      <a:prstDash val="solid"/>
                    </a:lnT>
                    <a:lnB w="6350">
                      <a:solidFill>
                        <a:srgbClr val="FFFFFF"/>
                      </a:solidFill>
                      <a:prstDash val="solid"/>
                    </a:lnB>
                    <a:solidFill>
                      <a:srgbClr val="B3BFE3"/>
                    </a:solidFill>
                  </a:tcPr>
                </a:tc>
                <a:tc>
                  <a:txBody>
                    <a:bodyPr/>
                    <a:lstStyle/>
                    <a:p>
                      <a:pPr marL="26034" algn="ctr">
                        <a:lnSpc>
                          <a:spcPts val="1280"/>
                        </a:lnSpc>
                      </a:pPr>
                      <a:r>
                        <a:rPr sz="1300">
                          <a:latin typeface="+mn-lt"/>
                          <a:cs typeface="Myriad Pro"/>
                        </a:rPr>
                        <a:t>87</a:t>
                      </a:r>
                    </a:p>
                  </a:txBody>
                  <a:tcPr marL="0" marR="0" marT="0" marB="0">
                    <a:lnT w="6350">
                      <a:solidFill>
                        <a:srgbClr val="FFFFFF"/>
                      </a:solidFill>
                      <a:prstDash val="solid"/>
                    </a:lnT>
                    <a:lnB w="6350">
                      <a:solidFill>
                        <a:srgbClr val="FFFFFF"/>
                      </a:solidFill>
                      <a:prstDash val="solid"/>
                    </a:lnB>
                    <a:solidFill>
                      <a:srgbClr val="B3BFE3"/>
                    </a:solidFill>
                  </a:tcPr>
                </a:tc>
                <a:tc>
                  <a:txBody>
                    <a:bodyPr/>
                    <a:lstStyle/>
                    <a:p>
                      <a:pPr marL="38735" algn="ctr">
                        <a:lnSpc>
                          <a:spcPts val="1280"/>
                        </a:lnSpc>
                      </a:pPr>
                      <a:r>
                        <a:rPr sz="1300">
                          <a:latin typeface="+mn-lt"/>
                          <a:cs typeface="Myriad Pro"/>
                        </a:rPr>
                        <a:t>72</a:t>
                      </a:r>
                    </a:p>
                  </a:txBody>
                  <a:tcPr marL="0" marR="0" marT="0" marB="0">
                    <a:lnT w="6350">
                      <a:solidFill>
                        <a:srgbClr val="FFFFFF"/>
                      </a:solidFill>
                      <a:prstDash val="solid"/>
                    </a:lnT>
                    <a:lnB w="6350">
                      <a:solidFill>
                        <a:srgbClr val="FFFFFF"/>
                      </a:solidFill>
                      <a:prstDash val="solid"/>
                    </a:lnB>
                    <a:solidFill>
                      <a:srgbClr val="B3BFE3"/>
                    </a:solidFill>
                  </a:tcPr>
                </a:tc>
                <a:tc>
                  <a:txBody>
                    <a:bodyPr/>
                    <a:lstStyle/>
                    <a:p>
                      <a:pPr marL="19050" algn="ctr">
                        <a:lnSpc>
                          <a:spcPts val="1280"/>
                        </a:lnSpc>
                      </a:pPr>
                      <a:r>
                        <a:rPr sz="1300">
                          <a:latin typeface="+mn-lt"/>
                          <a:cs typeface="Myriad Pro"/>
                        </a:rPr>
                        <a:t>71</a:t>
                      </a:r>
                    </a:p>
                  </a:txBody>
                  <a:tcPr marL="0" marR="0" marT="0" marB="0">
                    <a:lnT w="6350">
                      <a:solidFill>
                        <a:srgbClr val="FFFFFF"/>
                      </a:solidFill>
                      <a:prstDash val="solid"/>
                    </a:lnT>
                    <a:lnB w="6350">
                      <a:solidFill>
                        <a:srgbClr val="FFFFFF"/>
                      </a:solidFill>
                      <a:prstDash val="solid"/>
                    </a:lnB>
                    <a:solidFill>
                      <a:srgbClr val="B3BFE3"/>
                    </a:solidFill>
                  </a:tcPr>
                </a:tc>
                <a:tc>
                  <a:txBody>
                    <a:bodyPr/>
                    <a:lstStyle/>
                    <a:p>
                      <a:pPr algn="ctr">
                        <a:lnSpc>
                          <a:spcPts val="1280"/>
                        </a:lnSpc>
                      </a:pPr>
                      <a:r>
                        <a:rPr sz="1300">
                          <a:latin typeface="+mn-lt"/>
                          <a:cs typeface="Myriad Pro"/>
                        </a:rPr>
                        <a:t>63</a:t>
                      </a:r>
                    </a:p>
                  </a:txBody>
                  <a:tcPr marL="0" marR="0" marT="0" marB="0">
                    <a:lnT w="6350">
                      <a:solidFill>
                        <a:srgbClr val="FFFFFF"/>
                      </a:solidFill>
                      <a:prstDash val="solid"/>
                    </a:lnT>
                    <a:lnB w="6350">
                      <a:solidFill>
                        <a:srgbClr val="FFFFFF"/>
                      </a:solidFill>
                      <a:prstDash val="solid"/>
                    </a:lnB>
                    <a:solidFill>
                      <a:srgbClr val="B3BFE3"/>
                    </a:solidFill>
                  </a:tcPr>
                </a:tc>
                <a:tc>
                  <a:txBody>
                    <a:bodyPr/>
                    <a:lstStyle/>
                    <a:p>
                      <a:pPr marL="19050" algn="ctr">
                        <a:lnSpc>
                          <a:spcPts val="1280"/>
                        </a:lnSpc>
                      </a:pPr>
                      <a:r>
                        <a:rPr sz="1300">
                          <a:latin typeface="+mn-lt"/>
                          <a:cs typeface="Myriad Pro"/>
                        </a:rPr>
                        <a:t>62</a:t>
                      </a:r>
                    </a:p>
                  </a:txBody>
                  <a:tcPr marL="0" marR="0" marT="0" marB="0">
                    <a:lnT w="6350">
                      <a:solidFill>
                        <a:srgbClr val="FFFFFF"/>
                      </a:solidFill>
                      <a:prstDash val="solid"/>
                    </a:lnT>
                    <a:lnB w="6350">
                      <a:solidFill>
                        <a:srgbClr val="FFFFFF"/>
                      </a:solidFill>
                      <a:prstDash val="solid"/>
                    </a:lnB>
                    <a:solidFill>
                      <a:srgbClr val="B3BFE3"/>
                    </a:solidFill>
                  </a:tcPr>
                </a:tc>
                <a:tc>
                  <a:txBody>
                    <a:bodyPr/>
                    <a:lstStyle/>
                    <a:p>
                      <a:pPr marL="38735" algn="ctr">
                        <a:lnSpc>
                          <a:spcPts val="1280"/>
                        </a:lnSpc>
                      </a:pPr>
                      <a:r>
                        <a:rPr sz="1300">
                          <a:latin typeface="+mn-lt"/>
                          <a:cs typeface="Myriad Pro"/>
                        </a:rPr>
                        <a:t>34</a:t>
                      </a:r>
                    </a:p>
                  </a:txBody>
                  <a:tcPr marL="0" marR="0" marT="0" marB="0">
                    <a:lnT w="6350">
                      <a:solidFill>
                        <a:srgbClr val="FFFFFF"/>
                      </a:solidFill>
                      <a:prstDash val="solid"/>
                    </a:lnT>
                    <a:lnB w="6350">
                      <a:solidFill>
                        <a:srgbClr val="FFFFFF"/>
                      </a:solidFill>
                      <a:prstDash val="solid"/>
                    </a:lnB>
                    <a:solidFill>
                      <a:srgbClr val="B3BFE3"/>
                    </a:solidFill>
                  </a:tcPr>
                </a:tc>
                <a:tc>
                  <a:txBody>
                    <a:bodyPr/>
                    <a:lstStyle/>
                    <a:p>
                      <a:pPr marR="22225" algn="ctr">
                        <a:lnSpc>
                          <a:spcPts val="1280"/>
                        </a:lnSpc>
                      </a:pPr>
                      <a:r>
                        <a:rPr sz="1300">
                          <a:latin typeface="+mn-lt"/>
                          <a:cs typeface="Myriad Pro"/>
                        </a:rPr>
                        <a:t>24</a:t>
                      </a:r>
                    </a:p>
                  </a:txBody>
                  <a:tcPr marL="0" marR="0" marT="0" marB="0">
                    <a:lnT w="6350">
                      <a:solidFill>
                        <a:srgbClr val="FFFFFF"/>
                      </a:solidFill>
                      <a:prstDash val="solid"/>
                    </a:lnT>
                    <a:lnB w="6350">
                      <a:solidFill>
                        <a:srgbClr val="FFFFFF"/>
                      </a:solidFill>
                      <a:prstDash val="solid"/>
                    </a:lnB>
                    <a:solidFill>
                      <a:srgbClr val="B3BFE3"/>
                    </a:solidFill>
                  </a:tcPr>
                </a:tc>
                <a:extLst>
                  <a:ext uri="{0D108BD9-81ED-4DB2-BD59-A6C34878D82A}">
                    <a16:rowId xmlns:a16="http://schemas.microsoft.com/office/drawing/2014/main" val="10002"/>
                  </a:ext>
                </a:extLst>
              </a:tr>
              <a:tr h="175022">
                <a:tc>
                  <a:txBody>
                    <a:bodyPr/>
                    <a:lstStyle/>
                    <a:p>
                      <a:pPr marR="78740" algn="r">
                        <a:lnSpc>
                          <a:spcPts val="1305"/>
                        </a:lnSpc>
                      </a:pPr>
                      <a:r>
                        <a:rPr sz="1300">
                          <a:latin typeface="+mn-lt"/>
                          <a:cs typeface="Myriad Pro"/>
                        </a:rPr>
                        <a:t>#</a:t>
                      </a:r>
                      <a:r>
                        <a:rPr sz="1300" spc="-20">
                          <a:latin typeface="+mn-lt"/>
                          <a:cs typeface="Myriad Pro"/>
                        </a:rPr>
                        <a:t> </a:t>
                      </a:r>
                      <a:r>
                        <a:rPr sz="1300">
                          <a:latin typeface="+mn-lt"/>
                          <a:cs typeface="Myriad Pro"/>
                        </a:rPr>
                        <a:t>Subjects</a:t>
                      </a:r>
                      <a:r>
                        <a:rPr sz="1300" spc="-20">
                          <a:latin typeface="+mn-lt"/>
                          <a:cs typeface="Myriad Pro"/>
                        </a:rPr>
                        <a:t> </a:t>
                      </a:r>
                      <a:r>
                        <a:rPr sz="1300">
                          <a:latin typeface="+mn-lt"/>
                          <a:cs typeface="Myriad Pro"/>
                        </a:rPr>
                        <a:t>with</a:t>
                      </a:r>
                      <a:r>
                        <a:rPr sz="1300" spc="-20">
                          <a:latin typeface="+mn-lt"/>
                          <a:cs typeface="Myriad Pro"/>
                        </a:rPr>
                        <a:t> </a:t>
                      </a:r>
                      <a:r>
                        <a:rPr sz="1300" spc="-5">
                          <a:latin typeface="+mn-lt"/>
                          <a:cs typeface="Myriad Pro"/>
                        </a:rPr>
                        <a:t>Events:</a:t>
                      </a:r>
                      <a:endParaRPr sz="1300">
                        <a:latin typeface="+mn-lt"/>
                        <a:cs typeface="Myriad Pro"/>
                      </a:endParaRPr>
                    </a:p>
                  </a:txBody>
                  <a:tcPr marL="0" marR="0" marT="0" marB="0">
                    <a:lnT w="6350">
                      <a:solidFill>
                        <a:srgbClr val="FFFFFF"/>
                      </a:solidFill>
                      <a:prstDash val="solid"/>
                    </a:lnT>
                    <a:lnB w="6350">
                      <a:solidFill>
                        <a:srgbClr val="FFFFFF"/>
                      </a:solidFill>
                      <a:prstDash val="solid"/>
                    </a:lnB>
                    <a:solidFill>
                      <a:srgbClr val="B3BFE3"/>
                    </a:solidFill>
                  </a:tcPr>
                </a:tc>
                <a:tc>
                  <a:txBody>
                    <a:bodyPr/>
                    <a:lstStyle/>
                    <a:p>
                      <a:pPr marR="138430" algn="ctr">
                        <a:lnSpc>
                          <a:spcPts val="1305"/>
                        </a:lnSpc>
                      </a:pPr>
                      <a:r>
                        <a:rPr sz="1300">
                          <a:latin typeface="+mn-lt"/>
                          <a:cs typeface="Myriad Pro"/>
                        </a:rPr>
                        <a:t>0</a:t>
                      </a:r>
                    </a:p>
                  </a:txBody>
                  <a:tcPr marL="0" marR="0" marT="0" marB="0">
                    <a:lnT w="6350">
                      <a:solidFill>
                        <a:srgbClr val="FFFFFF"/>
                      </a:solidFill>
                      <a:prstDash val="solid"/>
                    </a:lnT>
                    <a:lnB w="6350">
                      <a:solidFill>
                        <a:srgbClr val="FFFFFF"/>
                      </a:solidFill>
                      <a:prstDash val="solid"/>
                    </a:lnB>
                    <a:solidFill>
                      <a:srgbClr val="B3BFE3"/>
                    </a:solidFill>
                  </a:tcPr>
                </a:tc>
                <a:tc>
                  <a:txBody>
                    <a:bodyPr/>
                    <a:lstStyle/>
                    <a:p>
                      <a:pPr marL="26034" algn="ctr">
                        <a:lnSpc>
                          <a:spcPts val="1305"/>
                        </a:lnSpc>
                      </a:pPr>
                      <a:r>
                        <a:rPr sz="1300">
                          <a:latin typeface="+mn-lt"/>
                          <a:cs typeface="Myriad Pro"/>
                        </a:rPr>
                        <a:t>1</a:t>
                      </a:r>
                    </a:p>
                  </a:txBody>
                  <a:tcPr marL="0" marR="0" marT="0" marB="0">
                    <a:lnT w="6350">
                      <a:solidFill>
                        <a:srgbClr val="FFFFFF"/>
                      </a:solidFill>
                      <a:prstDash val="solid"/>
                    </a:lnT>
                    <a:lnB w="6350">
                      <a:solidFill>
                        <a:srgbClr val="FFFFFF"/>
                      </a:solidFill>
                      <a:prstDash val="solid"/>
                    </a:lnB>
                    <a:solidFill>
                      <a:srgbClr val="B3BFE3"/>
                    </a:solidFill>
                  </a:tcPr>
                </a:tc>
                <a:tc>
                  <a:txBody>
                    <a:bodyPr/>
                    <a:lstStyle/>
                    <a:p>
                      <a:pPr marL="38735" algn="ctr">
                        <a:lnSpc>
                          <a:spcPts val="1305"/>
                        </a:lnSpc>
                      </a:pPr>
                      <a:r>
                        <a:rPr sz="1300">
                          <a:latin typeface="+mn-lt"/>
                          <a:cs typeface="Myriad Pro"/>
                        </a:rPr>
                        <a:t>11</a:t>
                      </a:r>
                    </a:p>
                  </a:txBody>
                  <a:tcPr marL="0" marR="0" marT="0" marB="0">
                    <a:lnT w="6350">
                      <a:solidFill>
                        <a:srgbClr val="FFFFFF"/>
                      </a:solidFill>
                      <a:prstDash val="solid"/>
                    </a:lnT>
                    <a:lnB w="6350">
                      <a:solidFill>
                        <a:srgbClr val="FFFFFF"/>
                      </a:solidFill>
                      <a:prstDash val="solid"/>
                    </a:lnB>
                    <a:solidFill>
                      <a:srgbClr val="B3BFE3"/>
                    </a:solidFill>
                  </a:tcPr>
                </a:tc>
                <a:tc>
                  <a:txBody>
                    <a:bodyPr/>
                    <a:lstStyle/>
                    <a:p>
                      <a:pPr marL="19685" algn="ctr">
                        <a:lnSpc>
                          <a:spcPts val="1305"/>
                        </a:lnSpc>
                      </a:pPr>
                      <a:r>
                        <a:rPr sz="1300">
                          <a:latin typeface="+mn-lt"/>
                          <a:cs typeface="Myriad Pro"/>
                        </a:rPr>
                        <a:t>1</a:t>
                      </a:r>
                    </a:p>
                  </a:txBody>
                  <a:tcPr marL="0" marR="0" marT="0" marB="0">
                    <a:lnT w="6350">
                      <a:solidFill>
                        <a:srgbClr val="FFFFFF"/>
                      </a:solidFill>
                      <a:prstDash val="solid"/>
                    </a:lnT>
                    <a:lnB w="6350">
                      <a:solidFill>
                        <a:srgbClr val="FFFFFF"/>
                      </a:solidFill>
                      <a:prstDash val="solid"/>
                    </a:lnB>
                    <a:solidFill>
                      <a:srgbClr val="B3BFE3"/>
                    </a:solidFill>
                  </a:tcPr>
                </a:tc>
                <a:tc>
                  <a:txBody>
                    <a:bodyPr/>
                    <a:lstStyle/>
                    <a:p>
                      <a:pPr algn="ctr">
                        <a:lnSpc>
                          <a:spcPts val="1305"/>
                        </a:lnSpc>
                      </a:pPr>
                      <a:r>
                        <a:rPr sz="1300">
                          <a:latin typeface="+mn-lt"/>
                          <a:cs typeface="Myriad Pro"/>
                        </a:rPr>
                        <a:t>2</a:t>
                      </a:r>
                    </a:p>
                  </a:txBody>
                  <a:tcPr marL="0" marR="0" marT="0" marB="0">
                    <a:lnT w="6350">
                      <a:solidFill>
                        <a:srgbClr val="FFFFFF"/>
                      </a:solidFill>
                      <a:prstDash val="solid"/>
                    </a:lnT>
                    <a:lnB w="6350">
                      <a:solidFill>
                        <a:srgbClr val="FFFFFF"/>
                      </a:solidFill>
                      <a:prstDash val="solid"/>
                    </a:lnB>
                    <a:solidFill>
                      <a:srgbClr val="B3BFE3"/>
                    </a:solidFill>
                  </a:tcPr>
                </a:tc>
                <a:tc>
                  <a:txBody>
                    <a:bodyPr/>
                    <a:lstStyle/>
                    <a:p>
                      <a:pPr marL="19685" algn="ctr">
                        <a:lnSpc>
                          <a:spcPts val="1305"/>
                        </a:lnSpc>
                      </a:pPr>
                      <a:r>
                        <a:rPr sz="1300">
                          <a:latin typeface="+mn-lt"/>
                          <a:cs typeface="Myriad Pro"/>
                        </a:rPr>
                        <a:t>0</a:t>
                      </a:r>
                    </a:p>
                  </a:txBody>
                  <a:tcPr marL="0" marR="0" marT="0" marB="0">
                    <a:lnT w="6350">
                      <a:solidFill>
                        <a:srgbClr val="FFFFFF"/>
                      </a:solidFill>
                      <a:prstDash val="solid"/>
                    </a:lnT>
                    <a:lnB w="6350">
                      <a:solidFill>
                        <a:srgbClr val="FFFFFF"/>
                      </a:solidFill>
                      <a:prstDash val="solid"/>
                    </a:lnB>
                    <a:solidFill>
                      <a:srgbClr val="B3BFE3"/>
                    </a:solidFill>
                  </a:tcPr>
                </a:tc>
                <a:tc>
                  <a:txBody>
                    <a:bodyPr/>
                    <a:lstStyle/>
                    <a:p>
                      <a:pPr marL="39370" algn="ctr">
                        <a:lnSpc>
                          <a:spcPts val="1305"/>
                        </a:lnSpc>
                      </a:pPr>
                      <a:r>
                        <a:rPr sz="1300">
                          <a:latin typeface="+mn-lt"/>
                          <a:cs typeface="Myriad Pro"/>
                        </a:rPr>
                        <a:t>0</a:t>
                      </a:r>
                    </a:p>
                  </a:txBody>
                  <a:tcPr marL="0" marR="0" marT="0" marB="0">
                    <a:lnT w="6350">
                      <a:solidFill>
                        <a:srgbClr val="FFFFFF"/>
                      </a:solidFill>
                      <a:prstDash val="solid"/>
                    </a:lnT>
                    <a:lnB w="6350">
                      <a:solidFill>
                        <a:srgbClr val="FFFFFF"/>
                      </a:solidFill>
                      <a:prstDash val="solid"/>
                    </a:lnB>
                    <a:solidFill>
                      <a:srgbClr val="B3BFE3"/>
                    </a:solidFill>
                  </a:tcPr>
                </a:tc>
                <a:tc>
                  <a:txBody>
                    <a:bodyPr/>
                    <a:lstStyle/>
                    <a:p>
                      <a:pPr marR="22860" algn="ctr">
                        <a:lnSpc>
                          <a:spcPts val="1305"/>
                        </a:lnSpc>
                      </a:pPr>
                      <a:r>
                        <a:rPr sz="1300">
                          <a:latin typeface="+mn-lt"/>
                          <a:cs typeface="Myriad Pro"/>
                        </a:rPr>
                        <a:t>0</a:t>
                      </a:r>
                    </a:p>
                  </a:txBody>
                  <a:tcPr marL="0" marR="0" marT="0" marB="0">
                    <a:lnT w="6350">
                      <a:solidFill>
                        <a:srgbClr val="FFFFFF"/>
                      </a:solidFill>
                      <a:prstDash val="solid"/>
                    </a:lnT>
                    <a:lnB w="6350">
                      <a:solidFill>
                        <a:srgbClr val="FFFFFF"/>
                      </a:solidFill>
                      <a:prstDash val="solid"/>
                    </a:lnB>
                    <a:solidFill>
                      <a:srgbClr val="B3BFE3"/>
                    </a:solidFill>
                  </a:tcPr>
                </a:tc>
                <a:extLst>
                  <a:ext uri="{0D108BD9-81ED-4DB2-BD59-A6C34878D82A}">
                    <a16:rowId xmlns:a16="http://schemas.microsoft.com/office/drawing/2014/main" val="10003"/>
                  </a:ext>
                </a:extLst>
              </a:tr>
              <a:tr h="175022">
                <a:tc>
                  <a:txBody>
                    <a:bodyPr/>
                    <a:lstStyle/>
                    <a:p>
                      <a:pPr marL="157480">
                        <a:lnSpc>
                          <a:spcPct val="100000"/>
                        </a:lnSpc>
                        <a:spcBef>
                          <a:spcPts val="10"/>
                        </a:spcBef>
                      </a:pPr>
                      <a:r>
                        <a:rPr sz="1300" spc="-10">
                          <a:latin typeface="+mn-lt"/>
                          <a:cs typeface="Myriad Pro"/>
                        </a:rPr>
                        <a:t>Event-free</a:t>
                      </a:r>
                      <a:r>
                        <a:rPr sz="1300" spc="-25">
                          <a:latin typeface="+mn-lt"/>
                          <a:cs typeface="Myriad Pro"/>
                        </a:rPr>
                        <a:t> </a:t>
                      </a:r>
                      <a:r>
                        <a:rPr sz="1300">
                          <a:latin typeface="+mn-lt"/>
                          <a:cs typeface="Myriad Pro"/>
                        </a:rPr>
                        <a:t>%</a:t>
                      </a:r>
                      <a:r>
                        <a:rPr sz="1300" spc="-15">
                          <a:latin typeface="+mn-lt"/>
                          <a:cs typeface="Myriad Pro"/>
                        </a:rPr>
                        <a:t> </a:t>
                      </a:r>
                      <a:r>
                        <a:rPr sz="1300">
                          <a:latin typeface="+mn-lt"/>
                          <a:cs typeface="Myriad Pro"/>
                        </a:rPr>
                        <a:t>:</a:t>
                      </a:r>
                    </a:p>
                  </a:txBody>
                  <a:tcPr marL="0" marR="0" marT="1190" marB="0">
                    <a:lnT w="6350">
                      <a:solidFill>
                        <a:srgbClr val="FFFFFF"/>
                      </a:solidFill>
                      <a:prstDash val="solid"/>
                    </a:lnT>
                    <a:lnB w="6350">
                      <a:solidFill>
                        <a:srgbClr val="FFFFFF"/>
                      </a:solidFill>
                      <a:prstDash val="solid"/>
                    </a:lnB>
                    <a:solidFill>
                      <a:srgbClr val="B3BFE3"/>
                    </a:solidFill>
                  </a:tcPr>
                </a:tc>
                <a:tc>
                  <a:txBody>
                    <a:bodyPr/>
                    <a:lstStyle/>
                    <a:p>
                      <a:pPr marR="137795" algn="ctr">
                        <a:lnSpc>
                          <a:spcPct val="100000"/>
                        </a:lnSpc>
                        <a:spcBef>
                          <a:spcPts val="10"/>
                        </a:spcBef>
                      </a:pPr>
                      <a:r>
                        <a:rPr sz="1300">
                          <a:latin typeface="+mn-lt"/>
                          <a:cs typeface="Myriad Pro"/>
                        </a:rPr>
                        <a:t>100%</a:t>
                      </a:r>
                    </a:p>
                  </a:txBody>
                  <a:tcPr marL="0" marR="0" marT="1190" marB="0">
                    <a:lnT w="6350">
                      <a:solidFill>
                        <a:srgbClr val="FFFFFF"/>
                      </a:solidFill>
                      <a:prstDash val="solid"/>
                    </a:lnT>
                    <a:lnB w="6350">
                      <a:solidFill>
                        <a:srgbClr val="FFFFFF"/>
                      </a:solidFill>
                      <a:prstDash val="solid"/>
                    </a:lnB>
                    <a:solidFill>
                      <a:srgbClr val="B3BFE3"/>
                    </a:solidFill>
                  </a:tcPr>
                </a:tc>
                <a:tc>
                  <a:txBody>
                    <a:bodyPr/>
                    <a:lstStyle/>
                    <a:p>
                      <a:pPr marL="26034" algn="ctr">
                        <a:lnSpc>
                          <a:spcPct val="100000"/>
                        </a:lnSpc>
                        <a:spcBef>
                          <a:spcPts val="10"/>
                        </a:spcBef>
                      </a:pPr>
                      <a:r>
                        <a:rPr sz="1300">
                          <a:latin typeface="+mn-lt"/>
                          <a:cs typeface="Myriad Pro"/>
                        </a:rPr>
                        <a:t>98.9%</a:t>
                      </a:r>
                    </a:p>
                  </a:txBody>
                  <a:tcPr marL="0" marR="0" marT="1190" marB="0">
                    <a:lnT w="6350">
                      <a:solidFill>
                        <a:srgbClr val="FFFFFF"/>
                      </a:solidFill>
                      <a:prstDash val="solid"/>
                    </a:lnT>
                    <a:lnB w="6350">
                      <a:solidFill>
                        <a:srgbClr val="FFFFFF"/>
                      </a:solidFill>
                      <a:prstDash val="solid"/>
                    </a:lnB>
                    <a:solidFill>
                      <a:srgbClr val="B3BFE3"/>
                    </a:solidFill>
                  </a:tcPr>
                </a:tc>
                <a:tc>
                  <a:txBody>
                    <a:bodyPr/>
                    <a:lstStyle/>
                    <a:p>
                      <a:pPr marR="175895" algn="r">
                        <a:lnSpc>
                          <a:spcPct val="100000"/>
                        </a:lnSpc>
                        <a:spcBef>
                          <a:spcPts val="10"/>
                        </a:spcBef>
                      </a:pPr>
                      <a:r>
                        <a:rPr sz="1300">
                          <a:latin typeface="+mn-lt"/>
                          <a:cs typeface="Myriad Pro"/>
                        </a:rPr>
                        <a:t>85.9%</a:t>
                      </a:r>
                    </a:p>
                  </a:txBody>
                  <a:tcPr marL="0" marR="0" marT="1190" marB="0">
                    <a:lnT w="6350">
                      <a:solidFill>
                        <a:srgbClr val="FFFFFF"/>
                      </a:solidFill>
                      <a:prstDash val="solid"/>
                    </a:lnT>
                    <a:lnB w="6350">
                      <a:solidFill>
                        <a:srgbClr val="FFFFFF"/>
                      </a:solidFill>
                      <a:prstDash val="solid"/>
                    </a:lnB>
                    <a:solidFill>
                      <a:srgbClr val="B3BFE3"/>
                    </a:solidFill>
                  </a:tcPr>
                </a:tc>
                <a:tc>
                  <a:txBody>
                    <a:bodyPr/>
                    <a:lstStyle/>
                    <a:p>
                      <a:pPr marL="19685" algn="ctr">
                        <a:lnSpc>
                          <a:spcPct val="100000"/>
                        </a:lnSpc>
                        <a:spcBef>
                          <a:spcPts val="10"/>
                        </a:spcBef>
                      </a:pPr>
                      <a:r>
                        <a:rPr sz="1300">
                          <a:latin typeface="+mn-lt"/>
                          <a:cs typeface="Myriad Pro"/>
                        </a:rPr>
                        <a:t>84.7%</a:t>
                      </a:r>
                    </a:p>
                  </a:txBody>
                  <a:tcPr marL="0" marR="0" marT="1190" marB="0">
                    <a:lnT w="6350">
                      <a:solidFill>
                        <a:srgbClr val="FFFFFF"/>
                      </a:solidFill>
                      <a:prstDash val="solid"/>
                    </a:lnT>
                    <a:lnB w="6350">
                      <a:solidFill>
                        <a:srgbClr val="FFFFFF"/>
                      </a:solidFill>
                      <a:prstDash val="solid"/>
                    </a:lnB>
                    <a:solidFill>
                      <a:srgbClr val="B3BFE3"/>
                    </a:solidFill>
                  </a:tcPr>
                </a:tc>
                <a:tc>
                  <a:txBody>
                    <a:bodyPr/>
                    <a:lstStyle/>
                    <a:p>
                      <a:pPr marL="635" algn="ctr">
                        <a:lnSpc>
                          <a:spcPct val="100000"/>
                        </a:lnSpc>
                        <a:spcBef>
                          <a:spcPts val="10"/>
                        </a:spcBef>
                      </a:pPr>
                      <a:r>
                        <a:rPr sz="1300">
                          <a:latin typeface="+mn-lt"/>
                          <a:cs typeface="Myriad Pro"/>
                        </a:rPr>
                        <a:t>82.2%</a:t>
                      </a:r>
                    </a:p>
                  </a:txBody>
                  <a:tcPr marL="0" marR="0" marT="1190" marB="0">
                    <a:lnT w="6350">
                      <a:solidFill>
                        <a:srgbClr val="FFFFFF"/>
                      </a:solidFill>
                      <a:prstDash val="solid"/>
                    </a:lnT>
                    <a:lnB w="6350">
                      <a:solidFill>
                        <a:srgbClr val="FFFFFF"/>
                      </a:solidFill>
                      <a:prstDash val="solid"/>
                    </a:lnB>
                    <a:solidFill>
                      <a:srgbClr val="B3BFE3"/>
                    </a:solidFill>
                  </a:tcPr>
                </a:tc>
                <a:tc>
                  <a:txBody>
                    <a:bodyPr/>
                    <a:lstStyle/>
                    <a:p>
                      <a:pPr marL="20320" algn="ctr">
                        <a:lnSpc>
                          <a:spcPct val="100000"/>
                        </a:lnSpc>
                        <a:spcBef>
                          <a:spcPts val="10"/>
                        </a:spcBef>
                      </a:pPr>
                      <a:r>
                        <a:rPr sz="1300">
                          <a:latin typeface="+mn-lt"/>
                          <a:cs typeface="Myriad Pro"/>
                        </a:rPr>
                        <a:t>82.2%</a:t>
                      </a:r>
                    </a:p>
                  </a:txBody>
                  <a:tcPr marL="0" marR="0" marT="1190" marB="0">
                    <a:lnT w="6350">
                      <a:solidFill>
                        <a:srgbClr val="FFFFFF"/>
                      </a:solidFill>
                      <a:prstDash val="solid"/>
                    </a:lnT>
                    <a:lnB w="6350">
                      <a:solidFill>
                        <a:srgbClr val="FFFFFF"/>
                      </a:solidFill>
                      <a:prstDash val="solid"/>
                    </a:lnB>
                    <a:solidFill>
                      <a:srgbClr val="B3BFE3"/>
                    </a:solidFill>
                  </a:tcPr>
                </a:tc>
                <a:tc>
                  <a:txBody>
                    <a:bodyPr/>
                    <a:lstStyle/>
                    <a:p>
                      <a:pPr marL="39370" algn="ctr">
                        <a:lnSpc>
                          <a:spcPct val="100000"/>
                        </a:lnSpc>
                        <a:spcBef>
                          <a:spcPts val="10"/>
                        </a:spcBef>
                      </a:pPr>
                      <a:r>
                        <a:rPr sz="1300">
                          <a:latin typeface="+mn-lt"/>
                          <a:cs typeface="Myriad Pro"/>
                        </a:rPr>
                        <a:t>82.2%</a:t>
                      </a:r>
                    </a:p>
                  </a:txBody>
                  <a:tcPr marL="0" marR="0" marT="1190" marB="0">
                    <a:lnT w="6350">
                      <a:solidFill>
                        <a:srgbClr val="FFFFFF"/>
                      </a:solidFill>
                      <a:prstDash val="solid"/>
                    </a:lnT>
                    <a:lnB w="6350">
                      <a:solidFill>
                        <a:srgbClr val="FFFFFF"/>
                      </a:solidFill>
                      <a:prstDash val="solid"/>
                    </a:lnB>
                    <a:solidFill>
                      <a:srgbClr val="B3BFE3"/>
                    </a:solidFill>
                  </a:tcPr>
                </a:tc>
                <a:tc>
                  <a:txBody>
                    <a:bodyPr/>
                    <a:lstStyle/>
                    <a:p>
                      <a:pPr marR="20955" algn="ctr">
                        <a:lnSpc>
                          <a:spcPct val="100000"/>
                        </a:lnSpc>
                        <a:spcBef>
                          <a:spcPts val="10"/>
                        </a:spcBef>
                      </a:pPr>
                      <a:r>
                        <a:rPr sz="1300">
                          <a:latin typeface="+mn-lt"/>
                          <a:cs typeface="Myriad Pro"/>
                        </a:rPr>
                        <a:t>82.2%</a:t>
                      </a:r>
                    </a:p>
                  </a:txBody>
                  <a:tcPr marL="0" marR="0" marT="1190" marB="0">
                    <a:lnT w="6350">
                      <a:solidFill>
                        <a:srgbClr val="FFFFFF"/>
                      </a:solidFill>
                      <a:prstDash val="solid"/>
                    </a:lnT>
                    <a:lnB w="6350">
                      <a:solidFill>
                        <a:srgbClr val="FFFFFF"/>
                      </a:solidFill>
                      <a:prstDash val="solid"/>
                    </a:lnB>
                    <a:solidFill>
                      <a:srgbClr val="B3BFE3"/>
                    </a:solidFill>
                  </a:tcPr>
                </a:tc>
                <a:extLst>
                  <a:ext uri="{0D108BD9-81ED-4DB2-BD59-A6C34878D82A}">
                    <a16:rowId xmlns:a16="http://schemas.microsoft.com/office/drawing/2014/main" val="10004"/>
                  </a:ext>
                </a:extLst>
              </a:tr>
              <a:tr h="183356">
                <a:tc>
                  <a:txBody>
                    <a:bodyPr/>
                    <a:lstStyle/>
                    <a:p>
                      <a:pPr marL="17780">
                        <a:lnSpc>
                          <a:spcPct val="100000"/>
                        </a:lnSpc>
                        <a:spcBef>
                          <a:spcPts val="35"/>
                        </a:spcBef>
                      </a:pPr>
                      <a:r>
                        <a:rPr sz="1300" b="1" spc="-15">
                          <a:latin typeface="+mn-lt"/>
                          <a:cs typeface="Myriad Pro"/>
                        </a:rPr>
                        <a:t>Tercile</a:t>
                      </a:r>
                      <a:r>
                        <a:rPr sz="1300" b="1" spc="-35">
                          <a:latin typeface="+mn-lt"/>
                          <a:cs typeface="Myriad Pro"/>
                        </a:rPr>
                        <a:t> </a:t>
                      </a:r>
                      <a:r>
                        <a:rPr sz="1300" b="1">
                          <a:latin typeface="+mn-lt"/>
                          <a:cs typeface="Myriad Pro"/>
                        </a:rPr>
                        <a:t>2</a:t>
                      </a:r>
                    </a:p>
                  </a:txBody>
                  <a:tcPr marL="0" marR="0" marT="4167" marB="0">
                    <a:lnT w="6350" cap="flat" cmpd="sng" algn="ctr">
                      <a:solidFill>
                        <a:srgbClr val="FFFFFF"/>
                      </a:solidFill>
                      <a:prstDash val="solid"/>
                      <a:round/>
                      <a:headEnd type="none" w="med" len="med"/>
                      <a:tailEnd type="none" w="med" len="med"/>
                    </a:lnT>
                    <a:solidFill>
                      <a:srgbClr val="B3BFE3"/>
                    </a:solidFill>
                  </a:tcPr>
                </a:tc>
                <a:tc>
                  <a:txBody>
                    <a:bodyPr/>
                    <a:lstStyle/>
                    <a:p>
                      <a:pPr>
                        <a:lnSpc>
                          <a:spcPct val="100000"/>
                        </a:lnSpc>
                      </a:pPr>
                      <a:endParaRPr sz="1300">
                        <a:latin typeface="+mn-lt"/>
                        <a:cs typeface="Times New Roman"/>
                      </a:endParaRPr>
                    </a:p>
                  </a:txBody>
                  <a:tcPr marL="0" marR="0" marT="0" marB="0">
                    <a:lnT w="6350" cap="flat" cmpd="sng" algn="ctr">
                      <a:solidFill>
                        <a:srgbClr val="FFFFFF"/>
                      </a:solidFill>
                      <a:prstDash val="solid"/>
                      <a:round/>
                      <a:headEnd type="none" w="med" len="med"/>
                      <a:tailEnd type="none" w="med" len="med"/>
                    </a:lnT>
                    <a:solidFill>
                      <a:srgbClr val="B3BFE3"/>
                    </a:solidFill>
                  </a:tcPr>
                </a:tc>
                <a:tc>
                  <a:txBody>
                    <a:bodyPr/>
                    <a:lstStyle/>
                    <a:p>
                      <a:pPr>
                        <a:lnSpc>
                          <a:spcPct val="100000"/>
                        </a:lnSpc>
                      </a:pPr>
                      <a:endParaRPr sz="1300">
                        <a:latin typeface="+mn-lt"/>
                        <a:cs typeface="Times New Roman"/>
                      </a:endParaRPr>
                    </a:p>
                  </a:txBody>
                  <a:tcPr marL="0" marR="0" marT="0" marB="0">
                    <a:lnT w="6350" cap="flat" cmpd="sng" algn="ctr">
                      <a:solidFill>
                        <a:srgbClr val="FFFFFF"/>
                      </a:solidFill>
                      <a:prstDash val="solid"/>
                      <a:round/>
                      <a:headEnd type="none" w="med" len="med"/>
                      <a:tailEnd type="none" w="med" len="med"/>
                    </a:lnT>
                    <a:solidFill>
                      <a:srgbClr val="B3BFE3"/>
                    </a:solidFill>
                  </a:tcPr>
                </a:tc>
                <a:tc>
                  <a:txBody>
                    <a:bodyPr/>
                    <a:lstStyle/>
                    <a:p>
                      <a:pPr>
                        <a:lnSpc>
                          <a:spcPct val="100000"/>
                        </a:lnSpc>
                      </a:pPr>
                      <a:endParaRPr sz="1300">
                        <a:latin typeface="+mn-lt"/>
                        <a:cs typeface="Times New Roman"/>
                      </a:endParaRPr>
                    </a:p>
                  </a:txBody>
                  <a:tcPr marL="0" marR="0" marT="0" marB="0">
                    <a:lnT w="6350" cap="flat" cmpd="sng" algn="ctr">
                      <a:solidFill>
                        <a:srgbClr val="FFFFFF"/>
                      </a:solidFill>
                      <a:prstDash val="solid"/>
                      <a:round/>
                      <a:headEnd type="none" w="med" len="med"/>
                      <a:tailEnd type="none" w="med" len="med"/>
                    </a:lnT>
                    <a:solidFill>
                      <a:srgbClr val="B3BFE3"/>
                    </a:solidFill>
                  </a:tcPr>
                </a:tc>
                <a:tc>
                  <a:txBody>
                    <a:bodyPr/>
                    <a:lstStyle/>
                    <a:p>
                      <a:pPr>
                        <a:lnSpc>
                          <a:spcPct val="100000"/>
                        </a:lnSpc>
                      </a:pPr>
                      <a:endParaRPr sz="1300">
                        <a:latin typeface="+mn-lt"/>
                        <a:cs typeface="Times New Roman"/>
                      </a:endParaRPr>
                    </a:p>
                  </a:txBody>
                  <a:tcPr marL="0" marR="0" marT="0" marB="0">
                    <a:lnT w="6350" cap="flat" cmpd="sng" algn="ctr">
                      <a:solidFill>
                        <a:srgbClr val="FFFFFF"/>
                      </a:solidFill>
                      <a:prstDash val="solid"/>
                      <a:round/>
                      <a:headEnd type="none" w="med" len="med"/>
                      <a:tailEnd type="none" w="med" len="med"/>
                    </a:lnT>
                    <a:solidFill>
                      <a:srgbClr val="B3BFE3"/>
                    </a:solidFill>
                  </a:tcPr>
                </a:tc>
                <a:tc>
                  <a:txBody>
                    <a:bodyPr/>
                    <a:lstStyle/>
                    <a:p>
                      <a:pPr>
                        <a:lnSpc>
                          <a:spcPct val="100000"/>
                        </a:lnSpc>
                      </a:pPr>
                      <a:endParaRPr sz="1300">
                        <a:latin typeface="+mn-lt"/>
                        <a:cs typeface="Times New Roman"/>
                      </a:endParaRPr>
                    </a:p>
                  </a:txBody>
                  <a:tcPr marL="0" marR="0" marT="0" marB="0">
                    <a:lnT w="6350" cap="flat" cmpd="sng" algn="ctr">
                      <a:solidFill>
                        <a:srgbClr val="FFFFFF"/>
                      </a:solidFill>
                      <a:prstDash val="solid"/>
                      <a:round/>
                      <a:headEnd type="none" w="med" len="med"/>
                      <a:tailEnd type="none" w="med" len="med"/>
                    </a:lnT>
                    <a:solidFill>
                      <a:srgbClr val="B3BFE3"/>
                    </a:solidFill>
                  </a:tcPr>
                </a:tc>
                <a:tc>
                  <a:txBody>
                    <a:bodyPr/>
                    <a:lstStyle/>
                    <a:p>
                      <a:pPr>
                        <a:lnSpc>
                          <a:spcPct val="100000"/>
                        </a:lnSpc>
                      </a:pPr>
                      <a:endParaRPr sz="1300">
                        <a:latin typeface="+mn-lt"/>
                        <a:cs typeface="Times New Roman"/>
                      </a:endParaRPr>
                    </a:p>
                  </a:txBody>
                  <a:tcPr marL="0" marR="0" marT="0" marB="0">
                    <a:lnT w="6350" cap="flat" cmpd="sng" algn="ctr">
                      <a:solidFill>
                        <a:srgbClr val="FFFFFF"/>
                      </a:solidFill>
                      <a:prstDash val="solid"/>
                      <a:round/>
                      <a:headEnd type="none" w="med" len="med"/>
                      <a:tailEnd type="none" w="med" len="med"/>
                    </a:lnT>
                    <a:solidFill>
                      <a:srgbClr val="B3BFE3"/>
                    </a:solidFill>
                  </a:tcPr>
                </a:tc>
                <a:tc>
                  <a:txBody>
                    <a:bodyPr/>
                    <a:lstStyle/>
                    <a:p>
                      <a:pPr>
                        <a:lnSpc>
                          <a:spcPct val="100000"/>
                        </a:lnSpc>
                      </a:pPr>
                      <a:endParaRPr sz="1300">
                        <a:latin typeface="+mn-lt"/>
                        <a:cs typeface="Times New Roman"/>
                      </a:endParaRPr>
                    </a:p>
                  </a:txBody>
                  <a:tcPr marL="0" marR="0" marT="0" marB="0">
                    <a:lnT w="6350" cap="flat" cmpd="sng" algn="ctr">
                      <a:solidFill>
                        <a:srgbClr val="FFFFFF"/>
                      </a:solidFill>
                      <a:prstDash val="solid"/>
                      <a:round/>
                      <a:headEnd type="none" w="med" len="med"/>
                      <a:tailEnd type="none" w="med" len="med"/>
                    </a:lnT>
                    <a:solidFill>
                      <a:srgbClr val="B3BFE3"/>
                    </a:solidFill>
                  </a:tcPr>
                </a:tc>
                <a:tc>
                  <a:txBody>
                    <a:bodyPr/>
                    <a:lstStyle/>
                    <a:p>
                      <a:pPr>
                        <a:lnSpc>
                          <a:spcPct val="100000"/>
                        </a:lnSpc>
                      </a:pPr>
                      <a:endParaRPr sz="1300">
                        <a:latin typeface="+mn-lt"/>
                        <a:cs typeface="Times New Roman"/>
                      </a:endParaRPr>
                    </a:p>
                  </a:txBody>
                  <a:tcPr marL="0" marR="0" marT="0" marB="0">
                    <a:lnT w="6350" cap="flat" cmpd="sng" algn="ctr">
                      <a:solidFill>
                        <a:srgbClr val="FFFFFF"/>
                      </a:solidFill>
                      <a:prstDash val="solid"/>
                      <a:round/>
                      <a:headEnd type="none" w="med" len="med"/>
                      <a:tailEnd type="none" w="med" len="med"/>
                    </a:lnT>
                    <a:solidFill>
                      <a:srgbClr val="B3BFE3"/>
                    </a:solidFill>
                  </a:tcPr>
                </a:tc>
                <a:extLst>
                  <a:ext uri="{0D108BD9-81ED-4DB2-BD59-A6C34878D82A}">
                    <a16:rowId xmlns:a16="http://schemas.microsoft.com/office/drawing/2014/main" val="10005"/>
                  </a:ext>
                </a:extLst>
              </a:tr>
              <a:tr h="175022">
                <a:tc>
                  <a:txBody>
                    <a:bodyPr/>
                    <a:lstStyle/>
                    <a:p>
                      <a:pPr marR="57785" algn="r">
                        <a:lnSpc>
                          <a:spcPts val="1315"/>
                        </a:lnSpc>
                      </a:pPr>
                      <a:r>
                        <a:rPr sz="1300">
                          <a:latin typeface="+mn-lt"/>
                          <a:cs typeface="Myriad Pro"/>
                        </a:rPr>
                        <a:t>#</a:t>
                      </a:r>
                      <a:r>
                        <a:rPr sz="1300" spc="-10">
                          <a:latin typeface="+mn-lt"/>
                          <a:cs typeface="Myriad Pro"/>
                        </a:rPr>
                        <a:t> </a:t>
                      </a:r>
                      <a:r>
                        <a:rPr sz="1300" spc="-5">
                          <a:latin typeface="+mn-lt"/>
                          <a:cs typeface="Myriad Pro"/>
                        </a:rPr>
                        <a:t>at</a:t>
                      </a:r>
                      <a:r>
                        <a:rPr sz="1300" spc="-10">
                          <a:latin typeface="+mn-lt"/>
                          <a:cs typeface="Myriad Pro"/>
                        </a:rPr>
                        <a:t> </a:t>
                      </a:r>
                      <a:r>
                        <a:rPr sz="1300">
                          <a:latin typeface="+mn-lt"/>
                          <a:cs typeface="Myriad Pro"/>
                        </a:rPr>
                        <a:t>Risk</a:t>
                      </a:r>
                      <a:r>
                        <a:rPr sz="1300" spc="-15">
                          <a:latin typeface="+mn-lt"/>
                          <a:cs typeface="Myriad Pro"/>
                        </a:rPr>
                        <a:t> </a:t>
                      </a:r>
                      <a:r>
                        <a:rPr sz="1300">
                          <a:latin typeface="+mn-lt"/>
                          <a:cs typeface="Myriad Pro"/>
                        </a:rPr>
                        <a:t>(interval</a:t>
                      </a:r>
                      <a:r>
                        <a:rPr sz="1300" spc="-10">
                          <a:latin typeface="+mn-lt"/>
                          <a:cs typeface="Myriad Pro"/>
                        </a:rPr>
                        <a:t> </a:t>
                      </a:r>
                      <a:r>
                        <a:rPr sz="1300">
                          <a:latin typeface="+mn-lt"/>
                          <a:cs typeface="Myriad Pro"/>
                        </a:rPr>
                        <a:t>start):</a:t>
                      </a:r>
                    </a:p>
                  </a:txBody>
                  <a:tcPr marL="0" marR="0" marT="0" marB="0">
                    <a:lnB w="6350">
                      <a:solidFill>
                        <a:srgbClr val="FFFFFF"/>
                      </a:solidFill>
                      <a:prstDash val="solid"/>
                    </a:lnB>
                    <a:solidFill>
                      <a:srgbClr val="B3BFE3"/>
                    </a:solidFill>
                  </a:tcPr>
                </a:tc>
                <a:tc>
                  <a:txBody>
                    <a:bodyPr/>
                    <a:lstStyle/>
                    <a:p>
                      <a:pPr marR="139065" algn="ctr">
                        <a:lnSpc>
                          <a:spcPts val="1315"/>
                        </a:lnSpc>
                      </a:pPr>
                      <a:r>
                        <a:rPr sz="1300">
                          <a:latin typeface="+mn-lt"/>
                          <a:cs typeface="Myriad Pro"/>
                        </a:rPr>
                        <a:t>95</a:t>
                      </a:r>
                    </a:p>
                  </a:txBody>
                  <a:tcPr marL="0" marR="0" marT="0" marB="0">
                    <a:lnB w="6350">
                      <a:solidFill>
                        <a:srgbClr val="FFFFFF"/>
                      </a:solidFill>
                      <a:prstDash val="solid"/>
                    </a:lnB>
                    <a:solidFill>
                      <a:srgbClr val="B3BFE3"/>
                    </a:solidFill>
                  </a:tcPr>
                </a:tc>
                <a:tc>
                  <a:txBody>
                    <a:bodyPr/>
                    <a:lstStyle/>
                    <a:p>
                      <a:pPr marL="26034" algn="ctr">
                        <a:lnSpc>
                          <a:spcPts val="1315"/>
                        </a:lnSpc>
                      </a:pPr>
                      <a:r>
                        <a:rPr sz="1300">
                          <a:latin typeface="+mn-lt"/>
                          <a:cs typeface="Myriad Pro"/>
                        </a:rPr>
                        <a:t>94</a:t>
                      </a:r>
                    </a:p>
                  </a:txBody>
                  <a:tcPr marL="0" marR="0" marT="0" marB="0">
                    <a:lnB w="6350">
                      <a:solidFill>
                        <a:srgbClr val="FFFFFF"/>
                      </a:solidFill>
                      <a:prstDash val="solid"/>
                    </a:lnB>
                    <a:solidFill>
                      <a:srgbClr val="B3BFE3"/>
                    </a:solidFill>
                  </a:tcPr>
                </a:tc>
                <a:tc>
                  <a:txBody>
                    <a:bodyPr/>
                    <a:lstStyle/>
                    <a:p>
                      <a:pPr marL="39370" algn="ctr">
                        <a:lnSpc>
                          <a:spcPts val="1315"/>
                        </a:lnSpc>
                      </a:pPr>
                      <a:r>
                        <a:rPr sz="1300">
                          <a:latin typeface="+mn-lt"/>
                          <a:cs typeface="Myriad Pro"/>
                        </a:rPr>
                        <a:t>80</a:t>
                      </a:r>
                    </a:p>
                  </a:txBody>
                  <a:tcPr marL="0" marR="0" marT="0" marB="0">
                    <a:lnB w="6350">
                      <a:solidFill>
                        <a:srgbClr val="FFFFFF"/>
                      </a:solidFill>
                      <a:prstDash val="solid"/>
                    </a:lnB>
                    <a:solidFill>
                      <a:srgbClr val="B3BFE3"/>
                    </a:solidFill>
                  </a:tcPr>
                </a:tc>
                <a:tc>
                  <a:txBody>
                    <a:bodyPr/>
                    <a:lstStyle/>
                    <a:p>
                      <a:pPr marL="19685" algn="ctr">
                        <a:lnSpc>
                          <a:spcPts val="1315"/>
                        </a:lnSpc>
                      </a:pPr>
                      <a:r>
                        <a:rPr sz="1300">
                          <a:latin typeface="+mn-lt"/>
                          <a:cs typeface="Myriad Pro"/>
                        </a:rPr>
                        <a:t>80</a:t>
                      </a:r>
                    </a:p>
                  </a:txBody>
                  <a:tcPr marL="0" marR="0" marT="0" marB="0">
                    <a:lnB w="6350">
                      <a:solidFill>
                        <a:srgbClr val="FFFFFF"/>
                      </a:solidFill>
                      <a:prstDash val="solid"/>
                    </a:lnB>
                    <a:solidFill>
                      <a:srgbClr val="B3BFE3"/>
                    </a:solidFill>
                  </a:tcPr>
                </a:tc>
                <a:tc>
                  <a:txBody>
                    <a:bodyPr/>
                    <a:lstStyle/>
                    <a:p>
                      <a:pPr algn="ctr">
                        <a:lnSpc>
                          <a:spcPts val="1315"/>
                        </a:lnSpc>
                      </a:pPr>
                      <a:r>
                        <a:rPr sz="1300">
                          <a:latin typeface="+mn-lt"/>
                          <a:cs typeface="Myriad Pro"/>
                        </a:rPr>
                        <a:t>68</a:t>
                      </a:r>
                    </a:p>
                  </a:txBody>
                  <a:tcPr marL="0" marR="0" marT="0" marB="0">
                    <a:lnB w="6350">
                      <a:solidFill>
                        <a:srgbClr val="FFFFFF"/>
                      </a:solidFill>
                      <a:prstDash val="solid"/>
                    </a:lnB>
                    <a:solidFill>
                      <a:srgbClr val="B3BFE3"/>
                    </a:solidFill>
                  </a:tcPr>
                </a:tc>
                <a:tc>
                  <a:txBody>
                    <a:bodyPr/>
                    <a:lstStyle/>
                    <a:p>
                      <a:pPr marL="19685" algn="ctr">
                        <a:lnSpc>
                          <a:spcPts val="1315"/>
                        </a:lnSpc>
                      </a:pPr>
                      <a:r>
                        <a:rPr sz="1300">
                          <a:latin typeface="+mn-lt"/>
                          <a:cs typeface="Myriad Pro"/>
                        </a:rPr>
                        <a:t>68</a:t>
                      </a:r>
                    </a:p>
                  </a:txBody>
                  <a:tcPr marL="0" marR="0" marT="0" marB="0">
                    <a:lnB w="6350">
                      <a:solidFill>
                        <a:srgbClr val="FFFFFF"/>
                      </a:solidFill>
                      <a:prstDash val="solid"/>
                    </a:lnB>
                    <a:solidFill>
                      <a:srgbClr val="B3BFE3"/>
                    </a:solidFill>
                  </a:tcPr>
                </a:tc>
                <a:tc>
                  <a:txBody>
                    <a:bodyPr/>
                    <a:lstStyle/>
                    <a:p>
                      <a:pPr marL="39370" algn="ctr">
                        <a:lnSpc>
                          <a:spcPts val="1315"/>
                        </a:lnSpc>
                      </a:pPr>
                      <a:r>
                        <a:rPr sz="1300">
                          <a:latin typeface="+mn-lt"/>
                          <a:cs typeface="Myriad Pro"/>
                        </a:rPr>
                        <a:t>43</a:t>
                      </a:r>
                    </a:p>
                  </a:txBody>
                  <a:tcPr marL="0" marR="0" marT="0" marB="0">
                    <a:lnB w="6350">
                      <a:solidFill>
                        <a:srgbClr val="FFFFFF"/>
                      </a:solidFill>
                      <a:prstDash val="solid"/>
                    </a:lnB>
                    <a:solidFill>
                      <a:srgbClr val="B3BFE3"/>
                    </a:solidFill>
                  </a:tcPr>
                </a:tc>
                <a:tc>
                  <a:txBody>
                    <a:bodyPr/>
                    <a:lstStyle/>
                    <a:p>
                      <a:pPr marR="21590" algn="ctr">
                        <a:lnSpc>
                          <a:spcPts val="1315"/>
                        </a:lnSpc>
                      </a:pPr>
                      <a:r>
                        <a:rPr sz="1300">
                          <a:latin typeface="+mn-lt"/>
                          <a:cs typeface="Myriad Pro"/>
                        </a:rPr>
                        <a:t>31</a:t>
                      </a:r>
                    </a:p>
                  </a:txBody>
                  <a:tcPr marL="0" marR="0" marT="0" marB="0">
                    <a:lnB w="6350">
                      <a:solidFill>
                        <a:srgbClr val="FFFFFF"/>
                      </a:solidFill>
                      <a:prstDash val="solid"/>
                    </a:lnB>
                    <a:solidFill>
                      <a:srgbClr val="B3BFE3"/>
                    </a:solidFill>
                  </a:tcPr>
                </a:tc>
                <a:extLst>
                  <a:ext uri="{0D108BD9-81ED-4DB2-BD59-A6C34878D82A}">
                    <a16:rowId xmlns:a16="http://schemas.microsoft.com/office/drawing/2014/main" val="10006"/>
                  </a:ext>
                </a:extLst>
              </a:tr>
              <a:tr h="175022">
                <a:tc>
                  <a:txBody>
                    <a:bodyPr/>
                    <a:lstStyle/>
                    <a:p>
                      <a:pPr marR="78105" algn="r">
                        <a:lnSpc>
                          <a:spcPct val="100000"/>
                        </a:lnSpc>
                        <a:spcBef>
                          <a:spcPts val="20"/>
                        </a:spcBef>
                      </a:pPr>
                      <a:r>
                        <a:rPr sz="1300">
                          <a:latin typeface="+mn-lt"/>
                          <a:cs typeface="Myriad Pro"/>
                        </a:rPr>
                        <a:t>#</a:t>
                      </a:r>
                      <a:r>
                        <a:rPr sz="1300" spc="-20">
                          <a:latin typeface="+mn-lt"/>
                          <a:cs typeface="Myriad Pro"/>
                        </a:rPr>
                        <a:t> </a:t>
                      </a:r>
                      <a:r>
                        <a:rPr sz="1300">
                          <a:latin typeface="+mn-lt"/>
                          <a:cs typeface="Myriad Pro"/>
                        </a:rPr>
                        <a:t>Subjects</a:t>
                      </a:r>
                      <a:r>
                        <a:rPr sz="1300" spc="-20">
                          <a:latin typeface="+mn-lt"/>
                          <a:cs typeface="Myriad Pro"/>
                        </a:rPr>
                        <a:t> </a:t>
                      </a:r>
                      <a:r>
                        <a:rPr sz="1300">
                          <a:latin typeface="+mn-lt"/>
                          <a:cs typeface="Myriad Pro"/>
                        </a:rPr>
                        <a:t>with</a:t>
                      </a:r>
                      <a:r>
                        <a:rPr sz="1300" spc="-20">
                          <a:latin typeface="+mn-lt"/>
                          <a:cs typeface="Myriad Pro"/>
                        </a:rPr>
                        <a:t> </a:t>
                      </a:r>
                      <a:r>
                        <a:rPr sz="1300" spc="-5">
                          <a:latin typeface="+mn-lt"/>
                          <a:cs typeface="Myriad Pro"/>
                        </a:rPr>
                        <a:t>Events:</a:t>
                      </a:r>
                      <a:endParaRPr sz="1300">
                        <a:latin typeface="+mn-lt"/>
                        <a:cs typeface="Myriad Pro"/>
                      </a:endParaRPr>
                    </a:p>
                  </a:txBody>
                  <a:tcPr marL="0" marR="0" marT="2381" marB="0">
                    <a:lnT w="6350">
                      <a:solidFill>
                        <a:srgbClr val="FFFFFF"/>
                      </a:solidFill>
                      <a:prstDash val="solid"/>
                    </a:lnT>
                    <a:lnB w="6350">
                      <a:solidFill>
                        <a:srgbClr val="FFFFFF"/>
                      </a:solidFill>
                      <a:prstDash val="solid"/>
                    </a:lnB>
                    <a:solidFill>
                      <a:srgbClr val="B3BFE3"/>
                    </a:solidFill>
                  </a:tcPr>
                </a:tc>
                <a:tc>
                  <a:txBody>
                    <a:bodyPr/>
                    <a:lstStyle/>
                    <a:p>
                      <a:pPr marR="137795" algn="ctr">
                        <a:lnSpc>
                          <a:spcPct val="100000"/>
                        </a:lnSpc>
                        <a:spcBef>
                          <a:spcPts val="20"/>
                        </a:spcBef>
                      </a:pPr>
                      <a:r>
                        <a:rPr sz="1300">
                          <a:latin typeface="+mn-lt"/>
                          <a:cs typeface="Myriad Pro"/>
                        </a:rPr>
                        <a:t>0</a:t>
                      </a:r>
                    </a:p>
                  </a:txBody>
                  <a:tcPr marL="0" marR="0" marT="2381" marB="0">
                    <a:lnT w="6350">
                      <a:solidFill>
                        <a:srgbClr val="FFFFFF"/>
                      </a:solidFill>
                      <a:prstDash val="solid"/>
                    </a:lnT>
                    <a:lnB w="6350">
                      <a:solidFill>
                        <a:srgbClr val="FFFFFF"/>
                      </a:solidFill>
                      <a:prstDash val="solid"/>
                    </a:lnB>
                    <a:solidFill>
                      <a:srgbClr val="B3BFE3"/>
                    </a:solidFill>
                  </a:tcPr>
                </a:tc>
                <a:tc>
                  <a:txBody>
                    <a:bodyPr/>
                    <a:lstStyle/>
                    <a:p>
                      <a:pPr marL="26670" algn="ctr">
                        <a:lnSpc>
                          <a:spcPct val="100000"/>
                        </a:lnSpc>
                        <a:spcBef>
                          <a:spcPts val="20"/>
                        </a:spcBef>
                      </a:pPr>
                      <a:r>
                        <a:rPr sz="1300">
                          <a:latin typeface="+mn-lt"/>
                          <a:cs typeface="Myriad Pro"/>
                        </a:rPr>
                        <a:t>0</a:t>
                      </a:r>
                    </a:p>
                  </a:txBody>
                  <a:tcPr marL="0" marR="0" marT="2381" marB="0">
                    <a:lnT w="6350">
                      <a:solidFill>
                        <a:srgbClr val="FFFFFF"/>
                      </a:solidFill>
                      <a:prstDash val="solid"/>
                    </a:lnT>
                    <a:lnB w="6350">
                      <a:solidFill>
                        <a:srgbClr val="FFFFFF"/>
                      </a:solidFill>
                      <a:prstDash val="solid"/>
                    </a:lnB>
                    <a:solidFill>
                      <a:srgbClr val="B3BFE3"/>
                    </a:solidFill>
                  </a:tcPr>
                </a:tc>
                <a:tc>
                  <a:txBody>
                    <a:bodyPr/>
                    <a:lstStyle/>
                    <a:p>
                      <a:pPr marL="39370" algn="ctr">
                        <a:lnSpc>
                          <a:spcPct val="100000"/>
                        </a:lnSpc>
                        <a:spcBef>
                          <a:spcPts val="20"/>
                        </a:spcBef>
                      </a:pPr>
                      <a:r>
                        <a:rPr sz="1300">
                          <a:latin typeface="+mn-lt"/>
                          <a:cs typeface="Myriad Pro"/>
                        </a:rPr>
                        <a:t>9</a:t>
                      </a:r>
                    </a:p>
                  </a:txBody>
                  <a:tcPr marL="0" marR="0" marT="2381" marB="0">
                    <a:lnT w="6350">
                      <a:solidFill>
                        <a:srgbClr val="FFFFFF"/>
                      </a:solidFill>
                      <a:prstDash val="solid"/>
                    </a:lnT>
                    <a:lnB w="6350">
                      <a:solidFill>
                        <a:srgbClr val="FFFFFF"/>
                      </a:solidFill>
                      <a:prstDash val="solid"/>
                    </a:lnB>
                    <a:solidFill>
                      <a:srgbClr val="B3BFE3"/>
                    </a:solidFill>
                  </a:tcPr>
                </a:tc>
                <a:tc>
                  <a:txBody>
                    <a:bodyPr/>
                    <a:lstStyle/>
                    <a:p>
                      <a:pPr marL="20320" algn="ctr">
                        <a:lnSpc>
                          <a:spcPct val="100000"/>
                        </a:lnSpc>
                        <a:spcBef>
                          <a:spcPts val="20"/>
                        </a:spcBef>
                      </a:pPr>
                      <a:r>
                        <a:rPr sz="1300">
                          <a:latin typeface="+mn-lt"/>
                          <a:cs typeface="Myriad Pro"/>
                        </a:rPr>
                        <a:t>0</a:t>
                      </a:r>
                    </a:p>
                  </a:txBody>
                  <a:tcPr marL="0" marR="0" marT="2381" marB="0">
                    <a:lnT w="6350">
                      <a:solidFill>
                        <a:srgbClr val="FFFFFF"/>
                      </a:solidFill>
                      <a:prstDash val="solid"/>
                    </a:lnT>
                    <a:lnB w="6350">
                      <a:solidFill>
                        <a:srgbClr val="FFFFFF"/>
                      </a:solidFill>
                      <a:prstDash val="solid"/>
                    </a:lnB>
                    <a:solidFill>
                      <a:srgbClr val="B3BFE3"/>
                    </a:solidFill>
                  </a:tcPr>
                </a:tc>
                <a:tc>
                  <a:txBody>
                    <a:bodyPr/>
                    <a:lstStyle/>
                    <a:p>
                      <a:pPr marL="635" algn="ctr">
                        <a:lnSpc>
                          <a:spcPct val="100000"/>
                        </a:lnSpc>
                        <a:spcBef>
                          <a:spcPts val="20"/>
                        </a:spcBef>
                      </a:pPr>
                      <a:r>
                        <a:rPr sz="1300">
                          <a:latin typeface="+mn-lt"/>
                          <a:cs typeface="Myriad Pro"/>
                        </a:rPr>
                        <a:t>5</a:t>
                      </a:r>
                    </a:p>
                  </a:txBody>
                  <a:tcPr marL="0" marR="0" marT="2381" marB="0">
                    <a:lnT w="6350">
                      <a:solidFill>
                        <a:srgbClr val="FFFFFF"/>
                      </a:solidFill>
                      <a:prstDash val="solid"/>
                    </a:lnT>
                    <a:lnB w="6350">
                      <a:solidFill>
                        <a:srgbClr val="FFFFFF"/>
                      </a:solidFill>
                      <a:prstDash val="solid"/>
                    </a:lnB>
                    <a:solidFill>
                      <a:srgbClr val="B3BFE3"/>
                    </a:solidFill>
                  </a:tcPr>
                </a:tc>
                <a:tc>
                  <a:txBody>
                    <a:bodyPr/>
                    <a:lstStyle/>
                    <a:p>
                      <a:pPr marL="19685" algn="ctr">
                        <a:lnSpc>
                          <a:spcPct val="100000"/>
                        </a:lnSpc>
                        <a:spcBef>
                          <a:spcPts val="20"/>
                        </a:spcBef>
                      </a:pPr>
                      <a:r>
                        <a:rPr sz="1300">
                          <a:latin typeface="+mn-lt"/>
                          <a:cs typeface="Myriad Pro"/>
                        </a:rPr>
                        <a:t>0</a:t>
                      </a:r>
                    </a:p>
                  </a:txBody>
                  <a:tcPr marL="0" marR="0" marT="2381" marB="0">
                    <a:lnT w="6350">
                      <a:solidFill>
                        <a:srgbClr val="FFFFFF"/>
                      </a:solidFill>
                      <a:prstDash val="solid"/>
                    </a:lnT>
                    <a:lnB w="6350">
                      <a:solidFill>
                        <a:srgbClr val="FFFFFF"/>
                      </a:solidFill>
                      <a:prstDash val="solid"/>
                    </a:lnB>
                    <a:solidFill>
                      <a:srgbClr val="B3BFE3"/>
                    </a:solidFill>
                  </a:tcPr>
                </a:tc>
                <a:tc>
                  <a:txBody>
                    <a:bodyPr/>
                    <a:lstStyle/>
                    <a:p>
                      <a:pPr marL="39370" algn="ctr">
                        <a:lnSpc>
                          <a:spcPct val="100000"/>
                        </a:lnSpc>
                        <a:spcBef>
                          <a:spcPts val="20"/>
                        </a:spcBef>
                      </a:pPr>
                      <a:r>
                        <a:rPr sz="1300">
                          <a:latin typeface="+mn-lt"/>
                          <a:cs typeface="Myriad Pro"/>
                        </a:rPr>
                        <a:t>3</a:t>
                      </a:r>
                    </a:p>
                  </a:txBody>
                  <a:tcPr marL="0" marR="0" marT="2381" marB="0">
                    <a:lnT w="6350">
                      <a:solidFill>
                        <a:srgbClr val="FFFFFF"/>
                      </a:solidFill>
                      <a:prstDash val="solid"/>
                    </a:lnT>
                    <a:lnB w="6350">
                      <a:solidFill>
                        <a:srgbClr val="FFFFFF"/>
                      </a:solidFill>
                      <a:prstDash val="solid"/>
                    </a:lnB>
                    <a:solidFill>
                      <a:srgbClr val="B3BFE3"/>
                    </a:solidFill>
                  </a:tcPr>
                </a:tc>
                <a:tc>
                  <a:txBody>
                    <a:bodyPr/>
                    <a:lstStyle/>
                    <a:p>
                      <a:pPr marR="21590" algn="ctr">
                        <a:lnSpc>
                          <a:spcPct val="100000"/>
                        </a:lnSpc>
                        <a:spcBef>
                          <a:spcPts val="20"/>
                        </a:spcBef>
                      </a:pPr>
                      <a:r>
                        <a:rPr sz="1300">
                          <a:latin typeface="+mn-lt"/>
                          <a:cs typeface="Myriad Pro"/>
                        </a:rPr>
                        <a:t>0</a:t>
                      </a:r>
                    </a:p>
                  </a:txBody>
                  <a:tcPr marL="0" marR="0" marT="2381" marB="0">
                    <a:lnT w="6350">
                      <a:solidFill>
                        <a:srgbClr val="FFFFFF"/>
                      </a:solidFill>
                      <a:prstDash val="solid"/>
                    </a:lnT>
                    <a:lnB w="6350">
                      <a:solidFill>
                        <a:srgbClr val="FFFFFF"/>
                      </a:solidFill>
                      <a:prstDash val="solid"/>
                    </a:lnB>
                    <a:solidFill>
                      <a:srgbClr val="B3BFE3"/>
                    </a:solidFill>
                  </a:tcPr>
                </a:tc>
                <a:extLst>
                  <a:ext uri="{0D108BD9-81ED-4DB2-BD59-A6C34878D82A}">
                    <a16:rowId xmlns:a16="http://schemas.microsoft.com/office/drawing/2014/main" val="10007"/>
                  </a:ext>
                </a:extLst>
              </a:tr>
              <a:tr h="175022">
                <a:tc>
                  <a:txBody>
                    <a:bodyPr/>
                    <a:lstStyle/>
                    <a:p>
                      <a:pPr marL="158115">
                        <a:lnSpc>
                          <a:spcPct val="100000"/>
                        </a:lnSpc>
                        <a:spcBef>
                          <a:spcPts val="45"/>
                        </a:spcBef>
                      </a:pPr>
                      <a:r>
                        <a:rPr sz="1300" spc="-10">
                          <a:latin typeface="+mn-lt"/>
                          <a:cs typeface="Myriad Pro"/>
                        </a:rPr>
                        <a:t>Event-free</a:t>
                      </a:r>
                      <a:r>
                        <a:rPr sz="1300" spc="-25">
                          <a:latin typeface="+mn-lt"/>
                          <a:cs typeface="Myriad Pro"/>
                        </a:rPr>
                        <a:t> </a:t>
                      </a:r>
                      <a:r>
                        <a:rPr sz="1300">
                          <a:latin typeface="+mn-lt"/>
                          <a:cs typeface="Myriad Pro"/>
                        </a:rPr>
                        <a:t>%</a:t>
                      </a:r>
                      <a:r>
                        <a:rPr sz="1300" spc="-15">
                          <a:latin typeface="+mn-lt"/>
                          <a:cs typeface="Myriad Pro"/>
                        </a:rPr>
                        <a:t> </a:t>
                      </a:r>
                      <a:r>
                        <a:rPr sz="1300">
                          <a:latin typeface="+mn-lt"/>
                          <a:cs typeface="Myriad Pro"/>
                        </a:rPr>
                        <a:t>:</a:t>
                      </a:r>
                    </a:p>
                  </a:txBody>
                  <a:tcPr marL="0" marR="0" marT="5358" marB="0">
                    <a:lnT w="6350">
                      <a:solidFill>
                        <a:srgbClr val="FFFFFF"/>
                      </a:solidFill>
                      <a:prstDash val="solid"/>
                    </a:lnT>
                    <a:lnB w="6350">
                      <a:solidFill>
                        <a:srgbClr val="FFFFFF"/>
                      </a:solidFill>
                      <a:prstDash val="solid"/>
                    </a:lnB>
                    <a:solidFill>
                      <a:srgbClr val="B3BFE3"/>
                    </a:solidFill>
                  </a:tcPr>
                </a:tc>
                <a:tc>
                  <a:txBody>
                    <a:bodyPr/>
                    <a:lstStyle/>
                    <a:p>
                      <a:pPr marR="137160" algn="ctr">
                        <a:lnSpc>
                          <a:spcPct val="100000"/>
                        </a:lnSpc>
                        <a:spcBef>
                          <a:spcPts val="45"/>
                        </a:spcBef>
                      </a:pPr>
                      <a:r>
                        <a:rPr sz="1300">
                          <a:latin typeface="+mn-lt"/>
                          <a:cs typeface="Myriad Pro"/>
                        </a:rPr>
                        <a:t>100%</a:t>
                      </a:r>
                    </a:p>
                  </a:txBody>
                  <a:tcPr marL="0" marR="0" marT="5358" marB="0">
                    <a:lnT w="6350">
                      <a:solidFill>
                        <a:srgbClr val="FFFFFF"/>
                      </a:solidFill>
                      <a:prstDash val="solid"/>
                    </a:lnT>
                    <a:lnB w="6350">
                      <a:solidFill>
                        <a:srgbClr val="FFFFFF"/>
                      </a:solidFill>
                      <a:prstDash val="solid"/>
                    </a:lnB>
                    <a:solidFill>
                      <a:srgbClr val="B3BFE3"/>
                    </a:solidFill>
                  </a:tcPr>
                </a:tc>
                <a:tc>
                  <a:txBody>
                    <a:bodyPr/>
                    <a:lstStyle/>
                    <a:p>
                      <a:pPr marL="27305" algn="ctr">
                        <a:lnSpc>
                          <a:spcPct val="100000"/>
                        </a:lnSpc>
                        <a:spcBef>
                          <a:spcPts val="45"/>
                        </a:spcBef>
                      </a:pPr>
                      <a:r>
                        <a:rPr sz="1300">
                          <a:latin typeface="+mn-lt"/>
                          <a:cs typeface="Myriad Pro"/>
                        </a:rPr>
                        <a:t>100%</a:t>
                      </a:r>
                    </a:p>
                  </a:txBody>
                  <a:tcPr marL="0" marR="0" marT="5358" marB="0">
                    <a:lnT w="6350">
                      <a:solidFill>
                        <a:srgbClr val="FFFFFF"/>
                      </a:solidFill>
                      <a:prstDash val="solid"/>
                    </a:lnT>
                    <a:lnB w="6350">
                      <a:solidFill>
                        <a:srgbClr val="FFFFFF"/>
                      </a:solidFill>
                      <a:prstDash val="solid"/>
                    </a:lnB>
                    <a:solidFill>
                      <a:srgbClr val="B3BFE3"/>
                    </a:solidFill>
                  </a:tcPr>
                </a:tc>
                <a:tc>
                  <a:txBody>
                    <a:bodyPr/>
                    <a:lstStyle/>
                    <a:p>
                      <a:pPr marR="175895" algn="r">
                        <a:lnSpc>
                          <a:spcPct val="100000"/>
                        </a:lnSpc>
                        <a:spcBef>
                          <a:spcPts val="45"/>
                        </a:spcBef>
                      </a:pPr>
                      <a:r>
                        <a:rPr sz="1300">
                          <a:latin typeface="+mn-lt"/>
                          <a:cs typeface="Myriad Pro"/>
                        </a:rPr>
                        <a:t>90.2%</a:t>
                      </a:r>
                    </a:p>
                  </a:txBody>
                  <a:tcPr marL="0" marR="0" marT="5358" marB="0">
                    <a:lnT w="6350">
                      <a:solidFill>
                        <a:srgbClr val="FFFFFF"/>
                      </a:solidFill>
                      <a:prstDash val="solid"/>
                    </a:lnT>
                    <a:lnB w="6350">
                      <a:solidFill>
                        <a:srgbClr val="FFFFFF"/>
                      </a:solidFill>
                      <a:prstDash val="solid"/>
                    </a:lnB>
                    <a:solidFill>
                      <a:srgbClr val="B3BFE3"/>
                    </a:solidFill>
                  </a:tcPr>
                </a:tc>
                <a:tc>
                  <a:txBody>
                    <a:bodyPr/>
                    <a:lstStyle/>
                    <a:p>
                      <a:pPr marL="20320" algn="ctr">
                        <a:lnSpc>
                          <a:spcPct val="100000"/>
                        </a:lnSpc>
                        <a:spcBef>
                          <a:spcPts val="45"/>
                        </a:spcBef>
                      </a:pPr>
                      <a:r>
                        <a:rPr sz="1300">
                          <a:latin typeface="+mn-lt"/>
                          <a:cs typeface="Myriad Pro"/>
                        </a:rPr>
                        <a:t>90.2%</a:t>
                      </a:r>
                    </a:p>
                  </a:txBody>
                  <a:tcPr marL="0" marR="0" marT="5358" marB="0">
                    <a:lnT w="6350">
                      <a:solidFill>
                        <a:srgbClr val="FFFFFF"/>
                      </a:solidFill>
                      <a:prstDash val="solid"/>
                    </a:lnT>
                    <a:lnB w="6350">
                      <a:solidFill>
                        <a:srgbClr val="FFFFFF"/>
                      </a:solidFill>
                      <a:prstDash val="solid"/>
                    </a:lnB>
                    <a:solidFill>
                      <a:srgbClr val="B3BFE3"/>
                    </a:solidFill>
                  </a:tcPr>
                </a:tc>
                <a:tc>
                  <a:txBody>
                    <a:bodyPr/>
                    <a:lstStyle/>
                    <a:p>
                      <a:pPr marL="1270" algn="ctr">
                        <a:lnSpc>
                          <a:spcPct val="100000"/>
                        </a:lnSpc>
                        <a:spcBef>
                          <a:spcPts val="45"/>
                        </a:spcBef>
                      </a:pPr>
                      <a:r>
                        <a:rPr sz="1300">
                          <a:latin typeface="+mn-lt"/>
                          <a:cs typeface="Myriad Pro"/>
                        </a:rPr>
                        <a:t>84.4%</a:t>
                      </a:r>
                    </a:p>
                  </a:txBody>
                  <a:tcPr marL="0" marR="0" marT="5358" marB="0">
                    <a:lnT w="6350">
                      <a:solidFill>
                        <a:srgbClr val="FFFFFF"/>
                      </a:solidFill>
                      <a:prstDash val="solid"/>
                    </a:lnT>
                    <a:lnB w="6350">
                      <a:solidFill>
                        <a:srgbClr val="FFFFFF"/>
                      </a:solidFill>
                      <a:prstDash val="solid"/>
                    </a:lnB>
                    <a:solidFill>
                      <a:srgbClr val="B3BFE3"/>
                    </a:solidFill>
                  </a:tcPr>
                </a:tc>
                <a:tc>
                  <a:txBody>
                    <a:bodyPr/>
                    <a:lstStyle/>
                    <a:p>
                      <a:pPr marL="20320" algn="ctr">
                        <a:lnSpc>
                          <a:spcPct val="100000"/>
                        </a:lnSpc>
                        <a:spcBef>
                          <a:spcPts val="45"/>
                        </a:spcBef>
                      </a:pPr>
                      <a:r>
                        <a:rPr sz="1300">
                          <a:latin typeface="+mn-lt"/>
                          <a:cs typeface="Myriad Pro"/>
                        </a:rPr>
                        <a:t>84.4%</a:t>
                      </a:r>
                    </a:p>
                  </a:txBody>
                  <a:tcPr marL="0" marR="0" marT="5358" marB="0">
                    <a:lnT w="6350">
                      <a:solidFill>
                        <a:srgbClr val="FFFFFF"/>
                      </a:solidFill>
                      <a:prstDash val="solid"/>
                    </a:lnT>
                    <a:lnB w="6350">
                      <a:solidFill>
                        <a:srgbClr val="FFFFFF"/>
                      </a:solidFill>
                      <a:prstDash val="solid"/>
                    </a:lnB>
                    <a:solidFill>
                      <a:srgbClr val="B3BFE3"/>
                    </a:solidFill>
                  </a:tcPr>
                </a:tc>
                <a:tc>
                  <a:txBody>
                    <a:bodyPr/>
                    <a:lstStyle/>
                    <a:p>
                      <a:pPr marL="40005" algn="ctr">
                        <a:lnSpc>
                          <a:spcPct val="100000"/>
                        </a:lnSpc>
                        <a:spcBef>
                          <a:spcPts val="45"/>
                        </a:spcBef>
                      </a:pPr>
                      <a:r>
                        <a:rPr sz="1300">
                          <a:latin typeface="+mn-lt"/>
                          <a:cs typeface="Myriad Pro"/>
                        </a:rPr>
                        <a:t>80.6%</a:t>
                      </a:r>
                    </a:p>
                  </a:txBody>
                  <a:tcPr marL="0" marR="0" marT="5358" marB="0">
                    <a:lnT w="6350">
                      <a:solidFill>
                        <a:srgbClr val="FFFFFF"/>
                      </a:solidFill>
                      <a:prstDash val="solid"/>
                    </a:lnT>
                    <a:lnB w="6350">
                      <a:solidFill>
                        <a:srgbClr val="FFFFFF"/>
                      </a:solidFill>
                      <a:prstDash val="solid"/>
                    </a:lnB>
                    <a:solidFill>
                      <a:srgbClr val="B3BFE3"/>
                    </a:solidFill>
                  </a:tcPr>
                </a:tc>
                <a:tc>
                  <a:txBody>
                    <a:bodyPr/>
                    <a:lstStyle/>
                    <a:p>
                      <a:pPr marR="20955" algn="ctr">
                        <a:lnSpc>
                          <a:spcPct val="100000"/>
                        </a:lnSpc>
                        <a:spcBef>
                          <a:spcPts val="45"/>
                        </a:spcBef>
                      </a:pPr>
                      <a:r>
                        <a:rPr sz="1300">
                          <a:latin typeface="+mn-lt"/>
                          <a:cs typeface="Myriad Pro"/>
                        </a:rPr>
                        <a:t>80.6%</a:t>
                      </a:r>
                    </a:p>
                  </a:txBody>
                  <a:tcPr marL="0" marR="0" marT="5358" marB="0">
                    <a:lnT w="6350">
                      <a:solidFill>
                        <a:srgbClr val="FFFFFF"/>
                      </a:solidFill>
                      <a:prstDash val="solid"/>
                    </a:lnT>
                    <a:lnB w="6350">
                      <a:solidFill>
                        <a:srgbClr val="FFFFFF"/>
                      </a:solidFill>
                      <a:prstDash val="solid"/>
                    </a:lnB>
                    <a:solidFill>
                      <a:srgbClr val="B3BFE3"/>
                    </a:solidFill>
                  </a:tcPr>
                </a:tc>
                <a:extLst>
                  <a:ext uri="{0D108BD9-81ED-4DB2-BD59-A6C34878D82A}">
                    <a16:rowId xmlns:a16="http://schemas.microsoft.com/office/drawing/2014/main" val="10008"/>
                  </a:ext>
                </a:extLst>
              </a:tr>
              <a:tr h="192285">
                <a:tc>
                  <a:txBody>
                    <a:bodyPr/>
                    <a:lstStyle/>
                    <a:p>
                      <a:pPr marL="18415">
                        <a:lnSpc>
                          <a:spcPct val="100000"/>
                        </a:lnSpc>
                        <a:spcBef>
                          <a:spcPts val="70"/>
                        </a:spcBef>
                      </a:pPr>
                      <a:r>
                        <a:rPr sz="1300" b="1" spc="-15">
                          <a:latin typeface="+mn-lt"/>
                          <a:cs typeface="Myriad Pro"/>
                        </a:rPr>
                        <a:t>Tercile</a:t>
                      </a:r>
                      <a:r>
                        <a:rPr sz="1300" b="1" spc="-35">
                          <a:latin typeface="+mn-lt"/>
                          <a:cs typeface="Myriad Pro"/>
                        </a:rPr>
                        <a:t> </a:t>
                      </a:r>
                      <a:r>
                        <a:rPr sz="1300" b="1">
                          <a:latin typeface="+mn-lt"/>
                          <a:cs typeface="Myriad Pro"/>
                        </a:rPr>
                        <a:t>3</a:t>
                      </a:r>
                    </a:p>
                  </a:txBody>
                  <a:tcPr marL="0" marR="0" marT="8335" marB="0">
                    <a:lnT w="6350" cap="flat" cmpd="sng" algn="ctr">
                      <a:solidFill>
                        <a:srgbClr val="FFFFFF"/>
                      </a:solidFill>
                      <a:prstDash val="solid"/>
                      <a:round/>
                      <a:headEnd type="none" w="med" len="med"/>
                      <a:tailEnd type="none" w="med" len="med"/>
                    </a:lnT>
                    <a:solidFill>
                      <a:srgbClr val="B3BFE3"/>
                    </a:solidFill>
                  </a:tcPr>
                </a:tc>
                <a:tc>
                  <a:txBody>
                    <a:bodyPr/>
                    <a:lstStyle/>
                    <a:p>
                      <a:pPr>
                        <a:lnSpc>
                          <a:spcPct val="100000"/>
                        </a:lnSpc>
                      </a:pPr>
                      <a:endParaRPr sz="1300">
                        <a:latin typeface="+mn-lt"/>
                        <a:cs typeface="Times New Roman"/>
                      </a:endParaRPr>
                    </a:p>
                  </a:txBody>
                  <a:tcPr marL="0" marR="0" marT="0" marB="0">
                    <a:lnT w="6350" cap="flat" cmpd="sng" algn="ctr">
                      <a:solidFill>
                        <a:srgbClr val="FFFFFF"/>
                      </a:solidFill>
                      <a:prstDash val="solid"/>
                      <a:round/>
                      <a:headEnd type="none" w="med" len="med"/>
                      <a:tailEnd type="none" w="med" len="med"/>
                    </a:lnT>
                    <a:solidFill>
                      <a:srgbClr val="B3BFE3"/>
                    </a:solidFill>
                  </a:tcPr>
                </a:tc>
                <a:tc>
                  <a:txBody>
                    <a:bodyPr/>
                    <a:lstStyle/>
                    <a:p>
                      <a:pPr>
                        <a:lnSpc>
                          <a:spcPct val="100000"/>
                        </a:lnSpc>
                      </a:pPr>
                      <a:endParaRPr sz="1300">
                        <a:latin typeface="+mn-lt"/>
                        <a:cs typeface="Times New Roman"/>
                      </a:endParaRPr>
                    </a:p>
                  </a:txBody>
                  <a:tcPr marL="0" marR="0" marT="0" marB="0">
                    <a:lnT w="6350" cap="flat" cmpd="sng" algn="ctr">
                      <a:solidFill>
                        <a:srgbClr val="FFFFFF"/>
                      </a:solidFill>
                      <a:prstDash val="solid"/>
                      <a:round/>
                      <a:headEnd type="none" w="med" len="med"/>
                      <a:tailEnd type="none" w="med" len="med"/>
                    </a:lnT>
                    <a:solidFill>
                      <a:srgbClr val="B3BFE3"/>
                    </a:solidFill>
                  </a:tcPr>
                </a:tc>
                <a:tc>
                  <a:txBody>
                    <a:bodyPr/>
                    <a:lstStyle/>
                    <a:p>
                      <a:pPr>
                        <a:lnSpc>
                          <a:spcPct val="100000"/>
                        </a:lnSpc>
                      </a:pPr>
                      <a:endParaRPr sz="1300">
                        <a:latin typeface="+mn-lt"/>
                        <a:cs typeface="Times New Roman"/>
                      </a:endParaRPr>
                    </a:p>
                  </a:txBody>
                  <a:tcPr marL="0" marR="0" marT="0" marB="0">
                    <a:lnT w="6350" cap="flat" cmpd="sng" algn="ctr">
                      <a:solidFill>
                        <a:srgbClr val="FFFFFF"/>
                      </a:solidFill>
                      <a:prstDash val="solid"/>
                      <a:round/>
                      <a:headEnd type="none" w="med" len="med"/>
                      <a:tailEnd type="none" w="med" len="med"/>
                    </a:lnT>
                    <a:solidFill>
                      <a:srgbClr val="B3BFE3"/>
                    </a:solidFill>
                  </a:tcPr>
                </a:tc>
                <a:tc>
                  <a:txBody>
                    <a:bodyPr/>
                    <a:lstStyle/>
                    <a:p>
                      <a:pPr>
                        <a:lnSpc>
                          <a:spcPct val="100000"/>
                        </a:lnSpc>
                      </a:pPr>
                      <a:endParaRPr sz="1300">
                        <a:latin typeface="+mn-lt"/>
                        <a:cs typeface="Times New Roman"/>
                      </a:endParaRPr>
                    </a:p>
                  </a:txBody>
                  <a:tcPr marL="0" marR="0" marT="0" marB="0">
                    <a:lnT w="6350" cap="flat" cmpd="sng" algn="ctr">
                      <a:solidFill>
                        <a:srgbClr val="FFFFFF"/>
                      </a:solidFill>
                      <a:prstDash val="solid"/>
                      <a:round/>
                      <a:headEnd type="none" w="med" len="med"/>
                      <a:tailEnd type="none" w="med" len="med"/>
                    </a:lnT>
                    <a:solidFill>
                      <a:srgbClr val="B3BFE3"/>
                    </a:solidFill>
                  </a:tcPr>
                </a:tc>
                <a:tc>
                  <a:txBody>
                    <a:bodyPr/>
                    <a:lstStyle/>
                    <a:p>
                      <a:pPr>
                        <a:lnSpc>
                          <a:spcPct val="100000"/>
                        </a:lnSpc>
                      </a:pPr>
                      <a:endParaRPr sz="1300">
                        <a:latin typeface="+mn-lt"/>
                        <a:cs typeface="Times New Roman"/>
                      </a:endParaRPr>
                    </a:p>
                  </a:txBody>
                  <a:tcPr marL="0" marR="0" marT="0" marB="0">
                    <a:lnT w="6350" cap="flat" cmpd="sng" algn="ctr">
                      <a:solidFill>
                        <a:srgbClr val="FFFFFF"/>
                      </a:solidFill>
                      <a:prstDash val="solid"/>
                      <a:round/>
                      <a:headEnd type="none" w="med" len="med"/>
                      <a:tailEnd type="none" w="med" len="med"/>
                    </a:lnT>
                    <a:solidFill>
                      <a:srgbClr val="B3BFE3"/>
                    </a:solidFill>
                  </a:tcPr>
                </a:tc>
                <a:tc>
                  <a:txBody>
                    <a:bodyPr/>
                    <a:lstStyle/>
                    <a:p>
                      <a:pPr>
                        <a:lnSpc>
                          <a:spcPct val="100000"/>
                        </a:lnSpc>
                      </a:pPr>
                      <a:endParaRPr sz="1300">
                        <a:latin typeface="+mn-lt"/>
                        <a:cs typeface="Times New Roman"/>
                      </a:endParaRPr>
                    </a:p>
                  </a:txBody>
                  <a:tcPr marL="0" marR="0" marT="0" marB="0">
                    <a:lnT w="6350" cap="flat" cmpd="sng" algn="ctr">
                      <a:solidFill>
                        <a:srgbClr val="FFFFFF"/>
                      </a:solidFill>
                      <a:prstDash val="solid"/>
                      <a:round/>
                      <a:headEnd type="none" w="med" len="med"/>
                      <a:tailEnd type="none" w="med" len="med"/>
                    </a:lnT>
                    <a:solidFill>
                      <a:srgbClr val="B3BFE3"/>
                    </a:solidFill>
                  </a:tcPr>
                </a:tc>
                <a:tc>
                  <a:txBody>
                    <a:bodyPr/>
                    <a:lstStyle/>
                    <a:p>
                      <a:pPr>
                        <a:lnSpc>
                          <a:spcPct val="100000"/>
                        </a:lnSpc>
                      </a:pPr>
                      <a:endParaRPr sz="1300">
                        <a:latin typeface="+mn-lt"/>
                        <a:cs typeface="Times New Roman"/>
                      </a:endParaRPr>
                    </a:p>
                  </a:txBody>
                  <a:tcPr marL="0" marR="0" marT="0" marB="0">
                    <a:lnT w="6350" cap="flat" cmpd="sng" algn="ctr">
                      <a:solidFill>
                        <a:srgbClr val="FFFFFF"/>
                      </a:solidFill>
                      <a:prstDash val="solid"/>
                      <a:round/>
                      <a:headEnd type="none" w="med" len="med"/>
                      <a:tailEnd type="none" w="med" len="med"/>
                    </a:lnT>
                    <a:solidFill>
                      <a:srgbClr val="B3BFE3"/>
                    </a:solidFill>
                  </a:tcPr>
                </a:tc>
                <a:tc>
                  <a:txBody>
                    <a:bodyPr/>
                    <a:lstStyle/>
                    <a:p>
                      <a:pPr>
                        <a:lnSpc>
                          <a:spcPct val="100000"/>
                        </a:lnSpc>
                      </a:pPr>
                      <a:endParaRPr sz="1300">
                        <a:latin typeface="+mn-lt"/>
                        <a:cs typeface="Times New Roman"/>
                      </a:endParaRPr>
                    </a:p>
                  </a:txBody>
                  <a:tcPr marL="0" marR="0" marT="0" marB="0">
                    <a:lnT w="6350" cap="flat" cmpd="sng" algn="ctr">
                      <a:solidFill>
                        <a:srgbClr val="FFFFFF"/>
                      </a:solidFill>
                      <a:prstDash val="solid"/>
                      <a:round/>
                      <a:headEnd type="none" w="med" len="med"/>
                      <a:tailEnd type="none" w="med" len="med"/>
                    </a:lnT>
                    <a:solidFill>
                      <a:srgbClr val="B3BFE3"/>
                    </a:solidFill>
                  </a:tcPr>
                </a:tc>
                <a:extLst>
                  <a:ext uri="{0D108BD9-81ED-4DB2-BD59-A6C34878D82A}">
                    <a16:rowId xmlns:a16="http://schemas.microsoft.com/office/drawing/2014/main" val="10009"/>
                  </a:ext>
                </a:extLst>
              </a:tr>
              <a:tr h="175022">
                <a:tc>
                  <a:txBody>
                    <a:bodyPr/>
                    <a:lstStyle/>
                    <a:p>
                      <a:pPr marR="57150" algn="r">
                        <a:lnSpc>
                          <a:spcPts val="1280"/>
                        </a:lnSpc>
                      </a:pPr>
                      <a:r>
                        <a:rPr sz="1300">
                          <a:latin typeface="+mn-lt"/>
                          <a:cs typeface="Myriad Pro"/>
                        </a:rPr>
                        <a:t>#</a:t>
                      </a:r>
                      <a:r>
                        <a:rPr sz="1300" spc="-10">
                          <a:latin typeface="+mn-lt"/>
                          <a:cs typeface="Myriad Pro"/>
                        </a:rPr>
                        <a:t> </a:t>
                      </a:r>
                      <a:r>
                        <a:rPr sz="1300" spc="-5">
                          <a:latin typeface="+mn-lt"/>
                          <a:cs typeface="Myriad Pro"/>
                        </a:rPr>
                        <a:t>at</a:t>
                      </a:r>
                      <a:r>
                        <a:rPr sz="1300" spc="-10">
                          <a:latin typeface="+mn-lt"/>
                          <a:cs typeface="Myriad Pro"/>
                        </a:rPr>
                        <a:t> </a:t>
                      </a:r>
                      <a:r>
                        <a:rPr sz="1300">
                          <a:latin typeface="+mn-lt"/>
                          <a:cs typeface="Myriad Pro"/>
                        </a:rPr>
                        <a:t>Risk</a:t>
                      </a:r>
                      <a:r>
                        <a:rPr sz="1300" spc="-15">
                          <a:latin typeface="+mn-lt"/>
                          <a:cs typeface="Myriad Pro"/>
                        </a:rPr>
                        <a:t> </a:t>
                      </a:r>
                      <a:r>
                        <a:rPr sz="1300">
                          <a:latin typeface="+mn-lt"/>
                          <a:cs typeface="Myriad Pro"/>
                        </a:rPr>
                        <a:t>(interval</a:t>
                      </a:r>
                      <a:r>
                        <a:rPr sz="1300" spc="-10">
                          <a:latin typeface="+mn-lt"/>
                          <a:cs typeface="Myriad Pro"/>
                        </a:rPr>
                        <a:t> </a:t>
                      </a:r>
                      <a:r>
                        <a:rPr sz="1300">
                          <a:latin typeface="+mn-lt"/>
                          <a:cs typeface="Myriad Pro"/>
                        </a:rPr>
                        <a:t>start):</a:t>
                      </a:r>
                    </a:p>
                  </a:txBody>
                  <a:tcPr marL="0" marR="0" marT="0" marB="0">
                    <a:lnB w="6350">
                      <a:solidFill>
                        <a:srgbClr val="FFFFFF"/>
                      </a:solidFill>
                      <a:prstDash val="solid"/>
                    </a:lnB>
                    <a:solidFill>
                      <a:srgbClr val="B3BFE3"/>
                    </a:solidFill>
                  </a:tcPr>
                </a:tc>
                <a:tc>
                  <a:txBody>
                    <a:bodyPr/>
                    <a:lstStyle/>
                    <a:p>
                      <a:pPr marR="137795" algn="ctr">
                        <a:lnSpc>
                          <a:spcPts val="1280"/>
                        </a:lnSpc>
                      </a:pPr>
                      <a:r>
                        <a:rPr sz="1300">
                          <a:latin typeface="+mn-lt"/>
                          <a:cs typeface="Myriad Pro"/>
                        </a:rPr>
                        <a:t>86</a:t>
                      </a:r>
                    </a:p>
                  </a:txBody>
                  <a:tcPr marL="0" marR="0" marT="0" marB="0">
                    <a:lnB w="6350">
                      <a:solidFill>
                        <a:srgbClr val="FFFFFF"/>
                      </a:solidFill>
                      <a:prstDash val="solid"/>
                    </a:lnB>
                    <a:solidFill>
                      <a:srgbClr val="B3BFE3"/>
                    </a:solidFill>
                  </a:tcPr>
                </a:tc>
                <a:tc>
                  <a:txBody>
                    <a:bodyPr/>
                    <a:lstStyle/>
                    <a:p>
                      <a:pPr marL="26670" algn="ctr">
                        <a:lnSpc>
                          <a:spcPts val="1280"/>
                        </a:lnSpc>
                      </a:pPr>
                      <a:r>
                        <a:rPr sz="1300">
                          <a:latin typeface="+mn-lt"/>
                          <a:cs typeface="Myriad Pro"/>
                        </a:rPr>
                        <a:t>85</a:t>
                      </a:r>
                    </a:p>
                  </a:txBody>
                  <a:tcPr marL="0" marR="0" marT="0" marB="0">
                    <a:lnB w="6350">
                      <a:solidFill>
                        <a:srgbClr val="FFFFFF"/>
                      </a:solidFill>
                      <a:prstDash val="solid"/>
                    </a:lnB>
                    <a:solidFill>
                      <a:srgbClr val="B3BFE3"/>
                    </a:solidFill>
                  </a:tcPr>
                </a:tc>
                <a:tc>
                  <a:txBody>
                    <a:bodyPr/>
                    <a:lstStyle/>
                    <a:p>
                      <a:pPr marL="40005" algn="ctr">
                        <a:lnSpc>
                          <a:spcPts val="1280"/>
                        </a:lnSpc>
                      </a:pPr>
                      <a:r>
                        <a:rPr sz="1300">
                          <a:latin typeface="+mn-lt"/>
                          <a:cs typeface="Myriad Pro"/>
                        </a:rPr>
                        <a:t>68</a:t>
                      </a:r>
                    </a:p>
                  </a:txBody>
                  <a:tcPr marL="0" marR="0" marT="0" marB="0">
                    <a:lnB w="6350">
                      <a:solidFill>
                        <a:srgbClr val="FFFFFF"/>
                      </a:solidFill>
                      <a:prstDash val="solid"/>
                    </a:lnB>
                    <a:solidFill>
                      <a:srgbClr val="B3BFE3"/>
                    </a:solidFill>
                  </a:tcPr>
                </a:tc>
                <a:tc>
                  <a:txBody>
                    <a:bodyPr/>
                    <a:lstStyle/>
                    <a:p>
                      <a:pPr marL="20320" algn="ctr">
                        <a:lnSpc>
                          <a:spcPts val="1280"/>
                        </a:lnSpc>
                      </a:pPr>
                      <a:r>
                        <a:rPr sz="1300">
                          <a:latin typeface="+mn-lt"/>
                          <a:cs typeface="Myriad Pro"/>
                        </a:rPr>
                        <a:t>68</a:t>
                      </a:r>
                    </a:p>
                  </a:txBody>
                  <a:tcPr marL="0" marR="0" marT="0" marB="0">
                    <a:lnB w="6350">
                      <a:solidFill>
                        <a:srgbClr val="FFFFFF"/>
                      </a:solidFill>
                      <a:prstDash val="solid"/>
                    </a:lnB>
                    <a:solidFill>
                      <a:srgbClr val="B3BFE3"/>
                    </a:solidFill>
                  </a:tcPr>
                </a:tc>
                <a:tc>
                  <a:txBody>
                    <a:bodyPr/>
                    <a:lstStyle/>
                    <a:p>
                      <a:pPr marL="635" algn="ctr">
                        <a:lnSpc>
                          <a:spcPts val="1280"/>
                        </a:lnSpc>
                      </a:pPr>
                      <a:r>
                        <a:rPr sz="1300">
                          <a:latin typeface="+mn-lt"/>
                          <a:cs typeface="Myriad Pro"/>
                        </a:rPr>
                        <a:t>58</a:t>
                      </a:r>
                    </a:p>
                  </a:txBody>
                  <a:tcPr marL="0" marR="0" marT="0" marB="0">
                    <a:lnB w="6350">
                      <a:solidFill>
                        <a:srgbClr val="FFFFFF"/>
                      </a:solidFill>
                      <a:prstDash val="solid"/>
                    </a:lnB>
                    <a:solidFill>
                      <a:srgbClr val="B3BFE3"/>
                    </a:solidFill>
                  </a:tcPr>
                </a:tc>
                <a:tc>
                  <a:txBody>
                    <a:bodyPr/>
                    <a:lstStyle/>
                    <a:p>
                      <a:pPr marL="20320" algn="ctr">
                        <a:lnSpc>
                          <a:spcPts val="1280"/>
                        </a:lnSpc>
                      </a:pPr>
                      <a:r>
                        <a:rPr sz="1300">
                          <a:latin typeface="+mn-lt"/>
                          <a:cs typeface="Myriad Pro"/>
                        </a:rPr>
                        <a:t>58</a:t>
                      </a:r>
                    </a:p>
                  </a:txBody>
                  <a:tcPr marL="0" marR="0" marT="0" marB="0">
                    <a:lnB w="6350">
                      <a:solidFill>
                        <a:srgbClr val="FFFFFF"/>
                      </a:solidFill>
                      <a:prstDash val="solid"/>
                    </a:lnB>
                    <a:solidFill>
                      <a:srgbClr val="B3BFE3"/>
                    </a:solidFill>
                  </a:tcPr>
                </a:tc>
                <a:tc>
                  <a:txBody>
                    <a:bodyPr/>
                    <a:lstStyle/>
                    <a:p>
                      <a:pPr marL="40005" algn="ctr">
                        <a:lnSpc>
                          <a:spcPts val="1280"/>
                        </a:lnSpc>
                      </a:pPr>
                      <a:r>
                        <a:rPr sz="1300">
                          <a:latin typeface="+mn-lt"/>
                          <a:cs typeface="Myriad Pro"/>
                        </a:rPr>
                        <a:t>30</a:t>
                      </a:r>
                    </a:p>
                  </a:txBody>
                  <a:tcPr marL="0" marR="0" marT="0" marB="0">
                    <a:lnB w="6350">
                      <a:solidFill>
                        <a:srgbClr val="FFFFFF"/>
                      </a:solidFill>
                      <a:prstDash val="solid"/>
                    </a:lnB>
                    <a:solidFill>
                      <a:srgbClr val="B3BFE3"/>
                    </a:solidFill>
                  </a:tcPr>
                </a:tc>
                <a:tc>
                  <a:txBody>
                    <a:bodyPr/>
                    <a:lstStyle/>
                    <a:p>
                      <a:pPr marR="20955" algn="ctr">
                        <a:lnSpc>
                          <a:spcPts val="1280"/>
                        </a:lnSpc>
                      </a:pPr>
                      <a:r>
                        <a:rPr sz="1300">
                          <a:latin typeface="+mn-lt"/>
                          <a:cs typeface="Myriad Pro"/>
                        </a:rPr>
                        <a:t>21</a:t>
                      </a:r>
                    </a:p>
                  </a:txBody>
                  <a:tcPr marL="0" marR="0" marT="0" marB="0">
                    <a:lnB w="6350">
                      <a:solidFill>
                        <a:srgbClr val="FFFFFF"/>
                      </a:solidFill>
                      <a:prstDash val="solid"/>
                    </a:lnB>
                    <a:solidFill>
                      <a:srgbClr val="B3BFE3"/>
                    </a:solidFill>
                  </a:tcPr>
                </a:tc>
                <a:extLst>
                  <a:ext uri="{0D108BD9-81ED-4DB2-BD59-A6C34878D82A}">
                    <a16:rowId xmlns:a16="http://schemas.microsoft.com/office/drawing/2014/main" val="10010"/>
                  </a:ext>
                </a:extLst>
              </a:tr>
              <a:tr h="175022">
                <a:tc>
                  <a:txBody>
                    <a:bodyPr/>
                    <a:lstStyle/>
                    <a:p>
                      <a:pPr marR="78105" algn="r">
                        <a:lnSpc>
                          <a:spcPts val="1305"/>
                        </a:lnSpc>
                      </a:pPr>
                      <a:r>
                        <a:rPr sz="1300">
                          <a:latin typeface="+mn-lt"/>
                          <a:cs typeface="Myriad Pro"/>
                        </a:rPr>
                        <a:t>#</a:t>
                      </a:r>
                      <a:r>
                        <a:rPr sz="1300" spc="-20">
                          <a:latin typeface="+mn-lt"/>
                          <a:cs typeface="Myriad Pro"/>
                        </a:rPr>
                        <a:t> </a:t>
                      </a:r>
                      <a:r>
                        <a:rPr sz="1300">
                          <a:latin typeface="+mn-lt"/>
                          <a:cs typeface="Myriad Pro"/>
                        </a:rPr>
                        <a:t>Subjects</a:t>
                      </a:r>
                      <a:r>
                        <a:rPr sz="1300" spc="-20">
                          <a:latin typeface="+mn-lt"/>
                          <a:cs typeface="Myriad Pro"/>
                        </a:rPr>
                        <a:t> </a:t>
                      </a:r>
                      <a:r>
                        <a:rPr sz="1300">
                          <a:latin typeface="+mn-lt"/>
                          <a:cs typeface="Myriad Pro"/>
                        </a:rPr>
                        <a:t>with</a:t>
                      </a:r>
                      <a:r>
                        <a:rPr sz="1300" spc="-20">
                          <a:latin typeface="+mn-lt"/>
                          <a:cs typeface="Myriad Pro"/>
                        </a:rPr>
                        <a:t> </a:t>
                      </a:r>
                      <a:r>
                        <a:rPr sz="1300" spc="-5">
                          <a:latin typeface="+mn-lt"/>
                          <a:cs typeface="Myriad Pro"/>
                        </a:rPr>
                        <a:t>Events:</a:t>
                      </a:r>
                      <a:endParaRPr sz="1300">
                        <a:latin typeface="+mn-lt"/>
                        <a:cs typeface="Myriad Pro"/>
                      </a:endParaRPr>
                    </a:p>
                  </a:txBody>
                  <a:tcPr marL="0" marR="0" marT="0" marB="0">
                    <a:lnT w="6350">
                      <a:solidFill>
                        <a:srgbClr val="FFFFFF"/>
                      </a:solidFill>
                      <a:prstDash val="solid"/>
                    </a:lnT>
                    <a:lnB w="6350">
                      <a:solidFill>
                        <a:srgbClr val="FFFFFF"/>
                      </a:solidFill>
                      <a:prstDash val="solid"/>
                    </a:lnB>
                    <a:solidFill>
                      <a:srgbClr val="B3BFE3"/>
                    </a:solidFill>
                  </a:tcPr>
                </a:tc>
                <a:tc>
                  <a:txBody>
                    <a:bodyPr/>
                    <a:lstStyle/>
                    <a:p>
                      <a:pPr marR="137160" algn="ctr">
                        <a:lnSpc>
                          <a:spcPts val="1305"/>
                        </a:lnSpc>
                      </a:pPr>
                      <a:r>
                        <a:rPr sz="1300">
                          <a:latin typeface="+mn-lt"/>
                          <a:cs typeface="Myriad Pro"/>
                        </a:rPr>
                        <a:t>0</a:t>
                      </a:r>
                    </a:p>
                  </a:txBody>
                  <a:tcPr marL="0" marR="0" marT="0" marB="0">
                    <a:lnT w="6350">
                      <a:solidFill>
                        <a:srgbClr val="FFFFFF"/>
                      </a:solidFill>
                      <a:prstDash val="solid"/>
                    </a:lnT>
                    <a:lnB w="6350">
                      <a:solidFill>
                        <a:srgbClr val="FFFFFF"/>
                      </a:solidFill>
                      <a:prstDash val="solid"/>
                    </a:lnB>
                    <a:solidFill>
                      <a:srgbClr val="B3BFE3"/>
                    </a:solidFill>
                  </a:tcPr>
                </a:tc>
                <a:tc>
                  <a:txBody>
                    <a:bodyPr/>
                    <a:lstStyle/>
                    <a:p>
                      <a:pPr marL="27305" algn="ctr">
                        <a:lnSpc>
                          <a:spcPts val="1305"/>
                        </a:lnSpc>
                      </a:pPr>
                      <a:r>
                        <a:rPr sz="1300">
                          <a:latin typeface="+mn-lt"/>
                          <a:cs typeface="Myriad Pro"/>
                        </a:rPr>
                        <a:t>0</a:t>
                      </a:r>
                    </a:p>
                  </a:txBody>
                  <a:tcPr marL="0" marR="0" marT="0" marB="0">
                    <a:lnT w="6350">
                      <a:solidFill>
                        <a:srgbClr val="FFFFFF"/>
                      </a:solidFill>
                      <a:prstDash val="solid"/>
                    </a:lnT>
                    <a:lnB w="6350">
                      <a:solidFill>
                        <a:srgbClr val="FFFFFF"/>
                      </a:solidFill>
                      <a:prstDash val="solid"/>
                    </a:lnB>
                    <a:solidFill>
                      <a:srgbClr val="B3BFE3"/>
                    </a:solidFill>
                  </a:tcPr>
                </a:tc>
                <a:tc>
                  <a:txBody>
                    <a:bodyPr/>
                    <a:lstStyle/>
                    <a:p>
                      <a:pPr marL="40005" algn="ctr">
                        <a:lnSpc>
                          <a:spcPts val="1305"/>
                        </a:lnSpc>
                      </a:pPr>
                      <a:r>
                        <a:rPr sz="1300">
                          <a:latin typeface="+mn-lt"/>
                          <a:cs typeface="Myriad Pro"/>
                        </a:rPr>
                        <a:t>10</a:t>
                      </a:r>
                    </a:p>
                  </a:txBody>
                  <a:tcPr marL="0" marR="0" marT="0" marB="0">
                    <a:lnT w="6350">
                      <a:solidFill>
                        <a:srgbClr val="FFFFFF"/>
                      </a:solidFill>
                      <a:prstDash val="solid"/>
                    </a:lnT>
                    <a:lnB w="6350">
                      <a:solidFill>
                        <a:srgbClr val="FFFFFF"/>
                      </a:solidFill>
                      <a:prstDash val="solid"/>
                    </a:lnB>
                    <a:solidFill>
                      <a:srgbClr val="B3BFE3"/>
                    </a:solidFill>
                  </a:tcPr>
                </a:tc>
                <a:tc>
                  <a:txBody>
                    <a:bodyPr/>
                    <a:lstStyle/>
                    <a:p>
                      <a:pPr marL="20320" algn="ctr">
                        <a:lnSpc>
                          <a:spcPts val="1305"/>
                        </a:lnSpc>
                      </a:pPr>
                      <a:r>
                        <a:rPr sz="1300">
                          <a:latin typeface="+mn-lt"/>
                          <a:cs typeface="Myriad Pro"/>
                        </a:rPr>
                        <a:t>0</a:t>
                      </a:r>
                    </a:p>
                  </a:txBody>
                  <a:tcPr marL="0" marR="0" marT="0" marB="0">
                    <a:lnT w="6350">
                      <a:solidFill>
                        <a:srgbClr val="FFFFFF"/>
                      </a:solidFill>
                      <a:prstDash val="solid"/>
                    </a:lnT>
                    <a:lnB w="6350">
                      <a:solidFill>
                        <a:srgbClr val="FFFFFF"/>
                      </a:solidFill>
                      <a:prstDash val="solid"/>
                    </a:lnB>
                    <a:solidFill>
                      <a:srgbClr val="B3BFE3"/>
                    </a:solidFill>
                  </a:tcPr>
                </a:tc>
                <a:tc>
                  <a:txBody>
                    <a:bodyPr/>
                    <a:lstStyle/>
                    <a:p>
                      <a:pPr marL="1270" algn="ctr">
                        <a:lnSpc>
                          <a:spcPts val="1305"/>
                        </a:lnSpc>
                      </a:pPr>
                      <a:r>
                        <a:rPr sz="1300">
                          <a:latin typeface="+mn-lt"/>
                          <a:cs typeface="Myriad Pro"/>
                        </a:rPr>
                        <a:t>4</a:t>
                      </a:r>
                    </a:p>
                  </a:txBody>
                  <a:tcPr marL="0" marR="0" marT="0" marB="0">
                    <a:lnT w="6350">
                      <a:solidFill>
                        <a:srgbClr val="FFFFFF"/>
                      </a:solidFill>
                      <a:prstDash val="solid"/>
                    </a:lnT>
                    <a:lnB w="6350">
                      <a:solidFill>
                        <a:srgbClr val="FFFFFF"/>
                      </a:solidFill>
                      <a:prstDash val="solid"/>
                    </a:lnB>
                    <a:solidFill>
                      <a:srgbClr val="B3BFE3"/>
                    </a:solidFill>
                  </a:tcPr>
                </a:tc>
                <a:tc>
                  <a:txBody>
                    <a:bodyPr/>
                    <a:lstStyle/>
                    <a:p>
                      <a:pPr marL="20955" algn="ctr">
                        <a:lnSpc>
                          <a:spcPts val="1305"/>
                        </a:lnSpc>
                      </a:pPr>
                      <a:r>
                        <a:rPr sz="1300">
                          <a:latin typeface="+mn-lt"/>
                          <a:cs typeface="Myriad Pro"/>
                        </a:rPr>
                        <a:t>0</a:t>
                      </a:r>
                    </a:p>
                  </a:txBody>
                  <a:tcPr marL="0" marR="0" marT="0" marB="0">
                    <a:lnT w="6350">
                      <a:solidFill>
                        <a:srgbClr val="FFFFFF"/>
                      </a:solidFill>
                      <a:prstDash val="solid"/>
                    </a:lnT>
                    <a:lnB w="6350">
                      <a:solidFill>
                        <a:srgbClr val="FFFFFF"/>
                      </a:solidFill>
                      <a:prstDash val="solid"/>
                    </a:lnB>
                    <a:solidFill>
                      <a:srgbClr val="B3BFE3"/>
                    </a:solidFill>
                  </a:tcPr>
                </a:tc>
                <a:tc>
                  <a:txBody>
                    <a:bodyPr/>
                    <a:lstStyle/>
                    <a:p>
                      <a:pPr marL="40640" algn="ctr">
                        <a:lnSpc>
                          <a:spcPts val="1305"/>
                        </a:lnSpc>
                      </a:pPr>
                      <a:r>
                        <a:rPr sz="1300">
                          <a:latin typeface="+mn-lt"/>
                          <a:cs typeface="Myriad Pro"/>
                        </a:rPr>
                        <a:t>4</a:t>
                      </a:r>
                    </a:p>
                  </a:txBody>
                  <a:tcPr marL="0" marR="0" marT="0" marB="0">
                    <a:lnT w="6350">
                      <a:solidFill>
                        <a:srgbClr val="FFFFFF"/>
                      </a:solidFill>
                      <a:prstDash val="solid"/>
                    </a:lnT>
                    <a:lnB w="6350">
                      <a:solidFill>
                        <a:srgbClr val="FFFFFF"/>
                      </a:solidFill>
                      <a:prstDash val="solid"/>
                    </a:lnB>
                    <a:solidFill>
                      <a:srgbClr val="B3BFE3"/>
                    </a:solidFill>
                  </a:tcPr>
                </a:tc>
                <a:tc>
                  <a:txBody>
                    <a:bodyPr/>
                    <a:lstStyle/>
                    <a:p>
                      <a:pPr marR="20955" algn="ctr">
                        <a:lnSpc>
                          <a:spcPts val="1305"/>
                        </a:lnSpc>
                      </a:pPr>
                      <a:r>
                        <a:rPr sz="1300">
                          <a:latin typeface="+mn-lt"/>
                          <a:cs typeface="Myriad Pro"/>
                        </a:rPr>
                        <a:t>0</a:t>
                      </a:r>
                    </a:p>
                  </a:txBody>
                  <a:tcPr marL="0" marR="0" marT="0" marB="0">
                    <a:lnT w="6350">
                      <a:solidFill>
                        <a:srgbClr val="FFFFFF"/>
                      </a:solidFill>
                      <a:prstDash val="solid"/>
                    </a:lnT>
                    <a:lnB w="6350">
                      <a:solidFill>
                        <a:srgbClr val="FFFFFF"/>
                      </a:solidFill>
                      <a:prstDash val="solid"/>
                    </a:lnB>
                    <a:solidFill>
                      <a:srgbClr val="B3BFE3"/>
                    </a:solidFill>
                  </a:tcPr>
                </a:tc>
                <a:extLst>
                  <a:ext uri="{0D108BD9-81ED-4DB2-BD59-A6C34878D82A}">
                    <a16:rowId xmlns:a16="http://schemas.microsoft.com/office/drawing/2014/main" val="10011"/>
                  </a:ext>
                </a:extLst>
              </a:tr>
              <a:tr h="164902">
                <a:tc>
                  <a:txBody>
                    <a:bodyPr/>
                    <a:lstStyle/>
                    <a:p>
                      <a:pPr marL="158115">
                        <a:lnSpc>
                          <a:spcPts val="1275"/>
                        </a:lnSpc>
                        <a:spcBef>
                          <a:spcPts val="10"/>
                        </a:spcBef>
                      </a:pPr>
                      <a:r>
                        <a:rPr sz="1300" spc="-10">
                          <a:latin typeface="+mn-lt"/>
                          <a:cs typeface="Myriad Pro"/>
                        </a:rPr>
                        <a:t>Event-free</a:t>
                      </a:r>
                      <a:r>
                        <a:rPr sz="1300" spc="-25">
                          <a:latin typeface="+mn-lt"/>
                          <a:cs typeface="Myriad Pro"/>
                        </a:rPr>
                        <a:t> </a:t>
                      </a:r>
                      <a:r>
                        <a:rPr sz="1300">
                          <a:latin typeface="+mn-lt"/>
                          <a:cs typeface="Myriad Pro"/>
                        </a:rPr>
                        <a:t>%</a:t>
                      </a:r>
                      <a:r>
                        <a:rPr sz="1300" spc="-15">
                          <a:latin typeface="+mn-lt"/>
                          <a:cs typeface="Myriad Pro"/>
                        </a:rPr>
                        <a:t> </a:t>
                      </a:r>
                      <a:r>
                        <a:rPr sz="1300">
                          <a:latin typeface="+mn-lt"/>
                          <a:cs typeface="Myriad Pro"/>
                        </a:rPr>
                        <a:t>:</a:t>
                      </a:r>
                    </a:p>
                  </a:txBody>
                  <a:tcPr marL="0" marR="0" marT="1190" marB="0">
                    <a:lnT w="6350">
                      <a:solidFill>
                        <a:srgbClr val="FFFFFF"/>
                      </a:solidFill>
                      <a:prstDash val="solid"/>
                    </a:lnT>
                    <a:solidFill>
                      <a:srgbClr val="B3BFE3"/>
                    </a:solidFill>
                  </a:tcPr>
                </a:tc>
                <a:tc>
                  <a:txBody>
                    <a:bodyPr/>
                    <a:lstStyle/>
                    <a:p>
                      <a:pPr marR="137160" algn="ctr">
                        <a:lnSpc>
                          <a:spcPts val="1275"/>
                        </a:lnSpc>
                        <a:spcBef>
                          <a:spcPts val="10"/>
                        </a:spcBef>
                      </a:pPr>
                      <a:r>
                        <a:rPr sz="1300">
                          <a:latin typeface="+mn-lt"/>
                          <a:cs typeface="Myriad Pro"/>
                        </a:rPr>
                        <a:t>100%</a:t>
                      </a:r>
                    </a:p>
                  </a:txBody>
                  <a:tcPr marL="0" marR="0" marT="1190" marB="0">
                    <a:lnT w="6350">
                      <a:solidFill>
                        <a:srgbClr val="FFFFFF"/>
                      </a:solidFill>
                      <a:prstDash val="solid"/>
                    </a:lnT>
                    <a:solidFill>
                      <a:srgbClr val="B3BFE3"/>
                    </a:solidFill>
                  </a:tcPr>
                </a:tc>
                <a:tc>
                  <a:txBody>
                    <a:bodyPr/>
                    <a:lstStyle/>
                    <a:p>
                      <a:pPr marL="27305" algn="ctr">
                        <a:lnSpc>
                          <a:spcPts val="1275"/>
                        </a:lnSpc>
                        <a:spcBef>
                          <a:spcPts val="10"/>
                        </a:spcBef>
                      </a:pPr>
                      <a:r>
                        <a:rPr sz="1300">
                          <a:latin typeface="+mn-lt"/>
                          <a:cs typeface="Myriad Pro"/>
                        </a:rPr>
                        <a:t>100%</a:t>
                      </a:r>
                    </a:p>
                  </a:txBody>
                  <a:tcPr marL="0" marR="0" marT="1190" marB="0">
                    <a:lnT w="6350">
                      <a:solidFill>
                        <a:srgbClr val="FFFFFF"/>
                      </a:solidFill>
                      <a:prstDash val="solid"/>
                    </a:lnT>
                    <a:solidFill>
                      <a:srgbClr val="B3BFE3"/>
                    </a:solidFill>
                  </a:tcPr>
                </a:tc>
                <a:tc>
                  <a:txBody>
                    <a:bodyPr/>
                    <a:lstStyle/>
                    <a:p>
                      <a:pPr marR="175260" algn="r">
                        <a:lnSpc>
                          <a:spcPts val="1275"/>
                        </a:lnSpc>
                        <a:spcBef>
                          <a:spcPts val="10"/>
                        </a:spcBef>
                      </a:pPr>
                      <a:r>
                        <a:rPr sz="1300">
                          <a:latin typeface="+mn-lt"/>
                          <a:cs typeface="Myriad Pro"/>
                        </a:rPr>
                        <a:t>87.6%</a:t>
                      </a:r>
                    </a:p>
                  </a:txBody>
                  <a:tcPr marL="0" marR="0" marT="1190" marB="0">
                    <a:lnT w="6350">
                      <a:solidFill>
                        <a:srgbClr val="FFFFFF"/>
                      </a:solidFill>
                      <a:prstDash val="solid"/>
                    </a:lnT>
                    <a:solidFill>
                      <a:srgbClr val="B3BFE3"/>
                    </a:solidFill>
                  </a:tcPr>
                </a:tc>
                <a:tc>
                  <a:txBody>
                    <a:bodyPr/>
                    <a:lstStyle/>
                    <a:p>
                      <a:pPr marL="20955" algn="ctr">
                        <a:lnSpc>
                          <a:spcPts val="1275"/>
                        </a:lnSpc>
                        <a:spcBef>
                          <a:spcPts val="10"/>
                        </a:spcBef>
                      </a:pPr>
                      <a:r>
                        <a:rPr sz="1300">
                          <a:latin typeface="+mn-lt"/>
                          <a:cs typeface="Myriad Pro"/>
                        </a:rPr>
                        <a:t>87.6%</a:t>
                      </a:r>
                    </a:p>
                  </a:txBody>
                  <a:tcPr marL="0" marR="0" marT="1190" marB="0">
                    <a:lnT w="6350">
                      <a:solidFill>
                        <a:srgbClr val="FFFFFF"/>
                      </a:solidFill>
                      <a:prstDash val="solid"/>
                    </a:lnT>
                    <a:solidFill>
                      <a:srgbClr val="B3BFE3"/>
                    </a:solidFill>
                  </a:tcPr>
                </a:tc>
                <a:tc>
                  <a:txBody>
                    <a:bodyPr/>
                    <a:lstStyle/>
                    <a:p>
                      <a:pPr marL="1905" algn="ctr">
                        <a:lnSpc>
                          <a:spcPts val="1275"/>
                        </a:lnSpc>
                        <a:spcBef>
                          <a:spcPts val="10"/>
                        </a:spcBef>
                      </a:pPr>
                      <a:r>
                        <a:rPr sz="1300">
                          <a:latin typeface="+mn-lt"/>
                          <a:cs typeface="Myriad Pro"/>
                        </a:rPr>
                        <a:t>82.3%</a:t>
                      </a:r>
                    </a:p>
                  </a:txBody>
                  <a:tcPr marL="0" marR="0" marT="1190" marB="0">
                    <a:lnT w="6350">
                      <a:solidFill>
                        <a:srgbClr val="FFFFFF"/>
                      </a:solidFill>
                      <a:prstDash val="solid"/>
                    </a:lnT>
                    <a:solidFill>
                      <a:srgbClr val="B3BFE3"/>
                    </a:solidFill>
                  </a:tcPr>
                </a:tc>
                <a:tc>
                  <a:txBody>
                    <a:bodyPr/>
                    <a:lstStyle/>
                    <a:p>
                      <a:pPr marL="20955" algn="ctr">
                        <a:lnSpc>
                          <a:spcPts val="1275"/>
                        </a:lnSpc>
                        <a:spcBef>
                          <a:spcPts val="10"/>
                        </a:spcBef>
                      </a:pPr>
                      <a:r>
                        <a:rPr sz="1300">
                          <a:latin typeface="+mn-lt"/>
                          <a:cs typeface="Myriad Pro"/>
                        </a:rPr>
                        <a:t>82.3%</a:t>
                      </a:r>
                    </a:p>
                  </a:txBody>
                  <a:tcPr marL="0" marR="0" marT="1190" marB="0">
                    <a:lnT w="6350">
                      <a:solidFill>
                        <a:srgbClr val="FFFFFF"/>
                      </a:solidFill>
                      <a:prstDash val="solid"/>
                    </a:lnT>
                    <a:solidFill>
                      <a:srgbClr val="B3BFE3"/>
                    </a:solidFill>
                  </a:tcPr>
                </a:tc>
                <a:tc>
                  <a:txBody>
                    <a:bodyPr/>
                    <a:lstStyle/>
                    <a:p>
                      <a:pPr marL="40640" algn="ctr">
                        <a:lnSpc>
                          <a:spcPts val="1275"/>
                        </a:lnSpc>
                        <a:spcBef>
                          <a:spcPts val="10"/>
                        </a:spcBef>
                      </a:pPr>
                      <a:r>
                        <a:rPr sz="1300">
                          <a:latin typeface="+mn-lt"/>
                          <a:cs typeface="Myriad Pro"/>
                        </a:rPr>
                        <a:t>76.5%</a:t>
                      </a:r>
                    </a:p>
                  </a:txBody>
                  <a:tcPr marL="0" marR="0" marT="1190" marB="0">
                    <a:lnT w="6350">
                      <a:solidFill>
                        <a:srgbClr val="FFFFFF"/>
                      </a:solidFill>
                      <a:prstDash val="solid"/>
                    </a:lnT>
                    <a:solidFill>
                      <a:srgbClr val="B3BFE3"/>
                    </a:solidFill>
                  </a:tcPr>
                </a:tc>
                <a:tc>
                  <a:txBody>
                    <a:bodyPr/>
                    <a:lstStyle/>
                    <a:p>
                      <a:pPr marR="20320" algn="ctr">
                        <a:lnSpc>
                          <a:spcPts val="1275"/>
                        </a:lnSpc>
                        <a:spcBef>
                          <a:spcPts val="10"/>
                        </a:spcBef>
                      </a:pPr>
                      <a:r>
                        <a:rPr sz="1300">
                          <a:latin typeface="+mn-lt"/>
                          <a:cs typeface="Myriad Pro"/>
                        </a:rPr>
                        <a:t>76.5%</a:t>
                      </a:r>
                    </a:p>
                  </a:txBody>
                  <a:tcPr marL="0" marR="0" marT="1190" marB="0">
                    <a:lnT w="6350">
                      <a:solidFill>
                        <a:srgbClr val="FFFFFF"/>
                      </a:solidFill>
                      <a:prstDash val="solid"/>
                    </a:lnT>
                    <a:solidFill>
                      <a:srgbClr val="B3BFE3"/>
                    </a:solidFill>
                  </a:tcPr>
                </a:tc>
                <a:extLst>
                  <a:ext uri="{0D108BD9-81ED-4DB2-BD59-A6C34878D82A}">
                    <a16:rowId xmlns:a16="http://schemas.microsoft.com/office/drawing/2014/main" val="10012"/>
                  </a:ext>
                </a:extLst>
              </a:tr>
            </a:tbl>
          </a:graphicData>
        </a:graphic>
      </p:graphicFrame>
      <p:sp>
        <p:nvSpPr>
          <p:cNvPr id="4" name="object 4"/>
          <p:cNvSpPr txBox="1"/>
          <p:nvPr/>
        </p:nvSpPr>
        <p:spPr>
          <a:xfrm>
            <a:off x="9713704" y="4629805"/>
            <a:ext cx="1853171" cy="1170160"/>
          </a:xfrm>
          <a:prstGeom prst="rect">
            <a:avLst/>
          </a:prstGeom>
        </p:spPr>
        <p:txBody>
          <a:bodyPr vert="horz" wrap="square" lIns="0" tIns="11906" rIns="0" bIns="0" rtlCol="0">
            <a:spAutoFit/>
          </a:bodyPr>
          <a:lstStyle/>
          <a:p>
            <a:pPr marL="11906" marR="4763">
              <a:lnSpc>
                <a:spcPct val="107200"/>
              </a:lnSpc>
              <a:spcBef>
                <a:spcPts val="94"/>
              </a:spcBef>
            </a:pPr>
            <a:r>
              <a:rPr sz="1000">
                <a:cs typeface="Myriad Pro"/>
              </a:rPr>
              <a:t>Subjects </a:t>
            </a:r>
            <a:r>
              <a:rPr sz="1000" spc="-5">
                <a:cs typeface="Myriad Pro"/>
              </a:rPr>
              <a:t>are</a:t>
            </a:r>
            <a:r>
              <a:rPr sz="1000" spc="5">
                <a:cs typeface="Myriad Pro"/>
              </a:rPr>
              <a:t> </a:t>
            </a:r>
            <a:r>
              <a:rPr sz="1000" spc="-5">
                <a:cs typeface="Myriad Pro"/>
              </a:rPr>
              <a:t>censored</a:t>
            </a:r>
            <a:r>
              <a:rPr sz="1000">
                <a:cs typeface="Myriad Pro"/>
              </a:rPr>
              <a:t> </a:t>
            </a:r>
            <a:r>
              <a:rPr sz="1000" spc="-5">
                <a:cs typeface="Myriad Pro"/>
              </a:rPr>
              <a:t>at</a:t>
            </a:r>
            <a:r>
              <a:rPr sz="1000" spc="5">
                <a:cs typeface="Myriad Pro"/>
              </a:rPr>
              <a:t> </a:t>
            </a:r>
            <a:r>
              <a:rPr sz="1000">
                <a:cs typeface="Myriad Pro"/>
              </a:rPr>
              <a:t>their last</a:t>
            </a:r>
            <a:r>
              <a:rPr sz="1000" spc="5">
                <a:cs typeface="Myriad Pro"/>
              </a:rPr>
              <a:t> </a:t>
            </a:r>
            <a:r>
              <a:rPr sz="1000">
                <a:cs typeface="Myriad Pro"/>
              </a:rPr>
              <a:t>DUS</a:t>
            </a:r>
            <a:r>
              <a:rPr sz="1000" spc="5">
                <a:cs typeface="Myriad Pro"/>
              </a:rPr>
              <a:t> </a:t>
            </a:r>
            <a:r>
              <a:rPr sz="1000" spc="-5">
                <a:cs typeface="Myriad Pro"/>
              </a:rPr>
              <a:t>follow-up,</a:t>
            </a:r>
            <a:r>
              <a:rPr sz="1000">
                <a:cs typeface="Myriad Pro"/>
              </a:rPr>
              <a:t> or</a:t>
            </a:r>
            <a:r>
              <a:rPr sz="1000" spc="5">
                <a:cs typeface="Myriad Pro"/>
              </a:rPr>
              <a:t> </a:t>
            </a:r>
            <a:r>
              <a:rPr sz="1000" spc="-5">
                <a:cs typeface="Myriad Pro"/>
              </a:rPr>
              <a:t>at</a:t>
            </a:r>
            <a:r>
              <a:rPr sz="1000">
                <a:cs typeface="Myriad Pro"/>
              </a:rPr>
              <a:t> time</a:t>
            </a:r>
            <a:r>
              <a:rPr sz="1000" spc="5">
                <a:cs typeface="Myriad Pro"/>
              </a:rPr>
              <a:t> </a:t>
            </a:r>
            <a:r>
              <a:rPr sz="1000">
                <a:cs typeface="Myriad Pro"/>
              </a:rPr>
              <a:t>of</a:t>
            </a:r>
            <a:r>
              <a:rPr sz="1000" spc="5">
                <a:cs typeface="Myriad Pro"/>
              </a:rPr>
              <a:t> </a:t>
            </a:r>
            <a:r>
              <a:rPr sz="1000">
                <a:cs typeface="Myriad Pro"/>
              </a:rPr>
              <a:t>study </a:t>
            </a:r>
            <a:r>
              <a:rPr sz="1000" spc="-5">
                <a:cs typeface="Myriad Pro"/>
              </a:rPr>
              <a:t>exit</a:t>
            </a:r>
            <a:r>
              <a:rPr sz="1000" spc="5">
                <a:cs typeface="Myriad Pro"/>
              </a:rPr>
              <a:t> </a:t>
            </a:r>
            <a:r>
              <a:rPr sz="1000" spc="-5">
                <a:cs typeface="Myriad Pro"/>
              </a:rPr>
              <a:t>(withdrawal</a:t>
            </a:r>
            <a:r>
              <a:rPr sz="1000">
                <a:cs typeface="Myriad Pro"/>
              </a:rPr>
              <a:t> or</a:t>
            </a:r>
            <a:r>
              <a:rPr sz="1000" spc="5">
                <a:cs typeface="Myriad Pro"/>
              </a:rPr>
              <a:t> </a:t>
            </a:r>
            <a:r>
              <a:rPr sz="1000">
                <a:cs typeface="Myriad Pro"/>
              </a:rPr>
              <a:t>lost</a:t>
            </a:r>
            <a:r>
              <a:rPr sz="1000" spc="5">
                <a:cs typeface="Myriad Pro"/>
              </a:rPr>
              <a:t> </a:t>
            </a:r>
            <a:r>
              <a:rPr sz="1000" spc="-5">
                <a:cs typeface="Myriad Pro"/>
              </a:rPr>
              <a:t>to</a:t>
            </a:r>
            <a:r>
              <a:rPr sz="1000">
                <a:cs typeface="Myriad Pro"/>
              </a:rPr>
              <a:t> </a:t>
            </a:r>
            <a:r>
              <a:rPr sz="1000" spc="-5">
                <a:cs typeface="Myriad Pro"/>
              </a:rPr>
              <a:t>follow-up)</a:t>
            </a:r>
            <a:r>
              <a:rPr sz="1000" spc="5">
                <a:cs typeface="Myriad Pro"/>
              </a:rPr>
              <a:t> </a:t>
            </a:r>
            <a:r>
              <a:rPr sz="1000">
                <a:cs typeface="Myriad Pro"/>
              </a:rPr>
              <a:t>or </a:t>
            </a:r>
            <a:r>
              <a:rPr sz="1000" spc="-5">
                <a:cs typeface="Myriad Pro"/>
              </a:rPr>
              <a:t>death. </a:t>
            </a:r>
            <a:r>
              <a:rPr sz="1000" spc="-122">
                <a:cs typeface="Myriad Pro"/>
              </a:rPr>
              <a:t> </a:t>
            </a:r>
            <a:endParaRPr lang="en-GB" sz="1000" spc="-122">
              <a:cs typeface="Myriad Pro"/>
            </a:endParaRPr>
          </a:p>
          <a:p>
            <a:pPr marL="11906" marR="4763">
              <a:lnSpc>
                <a:spcPct val="107200"/>
              </a:lnSpc>
              <a:spcBef>
                <a:spcPts val="94"/>
              </a:spcBef>
            </a:pPr>
            <a:r>
              <a:rPr sz="1000">
                <a:cs typeface="Myriad Pro"/>
              </a:rPr>
              <a:t>Subjects who </a:t>
            </a:r>
            <a:r>
              <a:rPr sz="1000" spc="-5">
                <a:cs typeface="Myriad Pro"/>
              </a:rPr>
              <a:t>are</a:t>
            </a:r>
            <a:r>
              <a:rPr sz="1000">
                <a:cs typeface="Myriad Pro"/>
              </a:rPr>
              <a:t> </a:t>
            </a:r>
            <a:r>
              <a:rPr sz="1000" spc="-19">
                <a:cs typeface="Myriad Pro"/>
              </a:rPr>
              <a:t>PATENT</a:t>
            </a:r>
            <a:r>
              <a:rPr sz="1000">
                <a:cs typeface="Myriad Pro"/>
              </a:rPr>
              <a:t> </a:t>
            </a:r>
            <a:r>
              <a:rPr sz="1000" spc="-5">
                <a:cs typeface="Myriad Pro"/>
              </a:rPr>
              <a:t>at</a:t>
            </a:r>
            <a:r>
              <a:rPr sz="1000">
                <a:cs typeface="Myriad Pro"/>
              </a:rPr>
              <a:t> DUS </a:t>
            </a:r>
            <a:r>
              <a:rPr sz="1000" spc="-5">
                <a:cs typeface="Myriad Pro"/>
              </a:rPr>
              <a:t>follow-up</a:t>
            </a:r>
            <a:r>
              <a:rPr sz="1000">
                <a:cs typeface="Myriad Pro"/>
              </a:rPr>
              <a:t> </a:t>
            </a:r>
            <a:r>
              <a:rPr sz="1000" spc="-5">
                <a:cs typeface="Myriad Pro"/>
              </a:rPr>
              <a:t>are</a:t>
            </a:r>
            <a:r>
              <a:rPr sz="1000">
                <a:cs typeface="Myriad Pro"/>
              </a:rPr>
              <a:t> </a:t>
            </a:r>
            <a:r>
              <a:rPr sz="1000" spc="-5">
                <a:cs typeface="Myriad Pro"/>
              </a:rPr>
              <a:t>censored</a:t>
            </a:r>
            <a:r>
              <a:rPr sz="1000">
                <a:cs typeface="Myriad Pro"/>
              </a:rPr>
              <a:t> </a:t>
            </a:r>
            <a:r>
              <a:rPr sz="1000" spc="-5">
                <a:cs typeface="Myriad Pro"/>
              </a:rPr>
              <a:t>at</a:t>
            </a:r>
            <a:r>
              <a:rPr sz="1000">
                <a:cs typeface="Myriad Pro"/>
              </a:rPr>
              <a:t> the end of the </a:t>
            </a:r>
            <a:r>
              <a:rPr sz="1000" spc="-5">
                <a:cs typeface="Myriad Pro"/>
              </a:rPr>
              <a:t>follow-up</a:t>
            </a:r>
            <a:r>
              <a:rPr sz="1000">
                <a:cs typeface="Myriad Pro"/>
              </a:rPr>
              <a:t> </a:t>
            </a:r>
            <a:r>
              <a:rPr sz="1000" spc="-5">
                <a:cs typeface="Myriad Pro"/>
              </a:rPr>
              <a:t>window.</a:t>
            </a:r>
            <a:endParaRPr sz="1000">
              <a:cs typeface="Myriad Pro"/>
            </a:endParaRPr>
          </a:p>
        </p:txBody>
      </p:sp>
      <p:grpSp>
        <p:nvGrpSpPr>
          <p:cNvPr id="25" name="Group 24">
            <a:extLst>
              <a:ext uri="{FF2B5EF4-FFF2-40B4-BE49-F238E27FC236}">
                <a16:creationId xmlns:a16="http://schemas.microsoft.com/office/drawing/2014/main" id="{57B87FE8-2606-D44C-B1E8-08CCDCF5932F}"/>
              </a:ext>
            </a:extLst>
          </p:cNvPr>
          <p:cNvGrpSpPr/>
          <p:nvPr/>
        </p:nvGrpSpPr>
        <p:grpSpPr>
          <a:xfrm>
            <a:off x="5425771" y="1838192"/>
            <a:ext cx="5214519" cy="1994087"/>
            <a:chOff x="5927180" y="1741747"/>
            <a:chExt cx="4174217" cy="1630919"/>
          </a:xfrm>
        </p:grpSpPr>
        <p:sp>
          <p:nvSpPr>
            <p:cNvPr id="3" name="object 3"/>
            <p:cNvSpPr txBox="1"/>
            <p:nvPr/>
          </p:nvSpPr>
          <p:spPr>
            <a:xfrm>
              <a:off x="5927180" y="1741747"/>
              <a:ext cx="4174217" cy="1630919"/>
            </a:xfrm>
            <a:prstGeom prst="rect">
              <a:avLst/>
            </a:prstGeom>
          </p:spPr>
          <p:txBody>
            <a:bodyPr vert="horz" wrap="square" lIns="0" tIns="75009" rIns="0" bIns="0" rtlCol="0">
              <a:spAutoFit/>
            </a:bodyPr>
            <a:lstStyle/>
            <a:p>
              <a:pPr marL="11906">
                <a:spcBef>
                  <a:spcPts val="591"/>
                </a:spcBef>
              </a:pPr>
              <a:r>
                <a:rPr sz="2000" b="1" spc="-28">
                  <a:solidFill>
                    <a:srgbClr val="036CB5"/>
                  </a:solidFill>
                  <a:latin typeface="Myriad Pro"/>
                  <a:cs typeface="Myriad Pro"/>
                </a:rPr>
                <a:t>Tercile</a:t>
              </a:r>
              <a:r>
                <a:rPr sz="2000" b="1" spc="-14">
                  <a:solidFill>
                    <a:srgbClr val="036CB5"/>
                  </a:solidFill>
                  <a:latin typeface="Myriad Pro"/>
                  <a:cs typeface="Myriad Pro"/>
                </a:rPr>
                <a:t> </a:t>
              </a:r>
              <a:r>
                <a:rPr sz="2000" b="1">
                  <a:solidFill>
                    <a:srgbClr val="036CB5"/>
                  </a:solidFill>
                  <a:latin typeface="Myriad Pro"/>
                  <a:cs typeface="Myriad Pro"/>
                </a:rPr>
                <a:t>of</a:t>
              </a:r>
              <a:r>
                <a:rPr sz="2000" b="1" spc="-9">
                  <a:solidFill>
                    <a:srgbClr val="036CB5"/>
                  </a:solidFill>
                  <a:latin typeface="Myriad Pro"/>
                  <a:cs typeface="Myriad Pro"/>
                </a:rPr>
                <a:t> </a:t>
              </a:r>
              <a:r>
                <a:rPr sz="2000" b="1" spc="-5">
                  <a:solidFill>
                    <a:srgbClr val="036CB5"/>
                  </a:solidFill>
                  <a:latin typeface="Myriad Pro"/>
                  <a:cs typeface="Myriad Pro"/>
                </a:rPr>
                <a:t>Lesion</a:t>
              </a:r>
              <a:r>
                <a:rPr sz="2000" b="1" spc="-14">
                  <a:solidFill>
                    <a:srgbClr val="036CB5"/>
                  </a:solidFill>
                  <a:latin typeface="Myriad Pro"/>
                  <a:cs typeface="Myriad Pro"/>
                </a:rPr>
                <a:t> </a:t>
              </a:r>
              <a:r>
                <a:rPr sz="2000" b="1" spc="-5">
                  <a:solidFill>
                    <a:srgbClr val="036CB5"/>
                  </a:solidFill>
                  <a:latin typeface="Myriad Pro"/>
                  <a:cs typeface="Myriad Pro"/>
                </a:rPr>
                <a:t>Length</a:t>
              </a:r>
              <a:endParaRPr sz="2000">
                <a:solidFill>
                  <a:srgbClr val="036CB5"/>
                </a:solidFill>
                <a:latin typeface="Myriad Pro"/>
                <a:cs typeface="Myriad Pro"/>
              </a:endParaRPr>
            </a:p>
            <a:p>
              <a:pPr marL="11906" marR="217292">
                <a:lnSpc>
                  <a:spcPct val="105600"/>
                </a:lnSpc>
                <a:spcBef>
                  <a:spcPts val="281"/>
                </a:spcBef>
              </a:pPr>
              <a:r>
                <a:rPr b="1">
                  <a:latin typeface="Myriad Pro Light"/>
                  <a:cs typeface="Myriad Pro Light"/>
                </a:rPr>
                <a:t>No</a:t>
              </a:r>
              <a:r>
                <a:rPr b="1" spc="-5">
                  <a:latin typeface="Myriad Pro Light"/>
                  <a:cs typeface="Myriad Pro Light"/>
                </a:rPr>
                <a:t> statistical </a:t>
              </a:r>
              <a:r>
                <a:rPr b="1" spc="-9">
                  <a:latin typeface="Myriad Pro Light"/>
                  <a:cs typeface="Myriad Pro Light"/>
                </a:rPr>
                <a:t>difference</a:t>
              </a:r>
              <a:r>
                <a:rPr b="1" spc="-5">
                  <a:latin typeface="Myriad Pro Light"/>
                  <a:cs typeface="Myriad Pro Light"/>
                </a:rPr>
                <a:t> </a:t>
              </a:r>
              <a:r>
                <a:rPr lang="en-GB" b="1" spc="-5">
                  <a:latin typeface="Myriad Pro Light"/>
                  <a:cs typeface="Myriad Pro Light"/>
                </a:rPr>
                <a:t>in need for re-intervention, </a:t>
              </a:r>
              <a:r>
                <a:rPr b="1" spc="-9">
                  <a:latin typeface="Myriad Pro Light"/>
                  <a:cs typeface="Myriad Pro Light"/>
                </a:rPr>
                <a:t>even</a:t>
              </a:r>
              <a:r>
                <a:rPr b="1" spc="-5">
                  <a:latin typeface="Myriad Pro Light"/>
                  <a:cs typeface="Myriad Pro Light"/>
                </a:rPr>
                <a:t> </a:t>
              </a:r>
              <a:r>
                <a:rPr b="1">
                  <a:latin typeface="Myriad Pro Light"/>
                  <a:cs typeface="Myriad Pro Light"/>
                </a:rPr>
                <a:t>in </a:t>
              </a:r>
              <a:r>
                <a:rPr b="1" spc="-276">
                  <a:latin typeface="Myriad Pro Light"/>
                  <a:cs typeface="Myriad Pro Light"/>
                </a:rPr>
                <a:t> </a:t>
              </a:r>
              <a:r>
                <a:rPr b="1">
                  <a:latin typeface="Myriad Pro Light"/>
                  <a:cs typeface="Myriad Pro Light"/>
                </a:rPr>
                <a:t>long</a:t>
              </a:r>
              <a:r>
                <a:rPr b="1" spc="-5">
                  <a:latin typeface="Myriad Pro Light"/>
                  <a:cs typeface="Myriad Pro Light"/>
                </a:rPr>
                <a:t> </a:t>
              </a:r>
              <a:r>
                <a:rPr b="1">
                  <a:latin typeface="Myriad Pro Light"/>
                  <a:cs typeface="Myriad Pro Light"/>
                </a:rPr>
                <a:t>lesions</a:t>
              </a:r>
            </a:p>
            <a:p>
              <a:pPr marL="300042">
                <a:spcBef>
                  <a:spcPts val="469"/>
                </a:spcBef>
              </a:pPr>
              <a:r>
                <a:rPr lang="en-US" b="1" spc="-19">
                  <a:solidFill>
                    <a:srgbClr val="143B87"/>
                  </a:solidFill>
                  <a:latin typeface="Myriad Pro Light"/>
                  <a:cs typeface="Myriad Pro Light"/>
                </a:rPr>
                <a:t>   </a:t>
              </a:r>
              <a:r>
                <a:rPr b="1" spc="-19">
                  <a:solidFill>
                    <a:srgbClr val="143B87"/>
                  </a:solidFill>
                  <a:latin typeface="Myriad Pro Light"/>
                  <a:cs typeface="Myriad Pro Light"/>
                </a:rPr>
                <a:t>Tercile </a:t>
              </a:r>
              <a:r>
                <a:rPr b="1">
                  <a:solidFill>
                    <a:srgbClr val="143B87"/>
                  </a:solidFill>
                  <a:latin typeface="Myriad Pro Light"/>
                  <a:cs typeface="Myriad Pro Light"/>
                </a:rPr>
                <a:t>1</a:t>
              </a:r>
              <a:r>
                <a:rPr b="1" spc="-19">
                  <a:solidFill>
                    <a:srgbClr val="143B87"/>
                  </a:solidFill>
                  <a:latin typeface="Myriad Pro Light"/>
                  <a:cs typeface="Myriad Pro Light"/>
                </a:rPr>
                <a:t> </a:t>
              </a:r>
              <a:r>
                <a:rPr lang="en-GB" b="1" spc="-19">
                  <a:solidFill>
                    <a:srgbClr val="143B87"/>
                  </a:solidFill>
                  <a:latin typeface="Myriad Pro Light"/>
                  <a:cs typeface="Myriad Pro Light"/>
                </a:rPr>
                <a:t>(</a:t>
              </a:r>
              <a:r>
                <a:rPr b="1">
                  <a:solidFill>
                    <a:srgbClr val="143B87"/>
                  </a:solidFill>
                  <a:latin typeface="Myriad Pro Light"/>
                  <a:cs typeface="Myriad Pro Light"/>
                </a:rPr>
                <a:t>&lt;65mm</a:t>
              </a:r>
              <a:r>
                <a:rPr lang="en-GB" b="1">
                  <a:solidFill>
                    <a:srgbClr val="143B87"/>
                  </a:solidFill>
                  <a:latin typeface="Myriad Pro Light"/>
                  <a:cs typeface="Myriad Pro Light"/>
                </a:rPr>
                <a:t>)</a:t>
              </a:r>
              <a:r>
                <a:rPr b="1" spc="37">
                  <a:solidFill>
                    <a:srgbClr val="143B87"/>
                  </a:solidFill>
                  <a:latin typeface="Myriad Pro Light"/>
                  <a:cs typeface="Myriad Pro Light"/>
                </a:rPr>
                <a:t> </a:t>
              </a:r>
              <a:r>
                <a:rPr lang="en-GB" b="1" spc="37">
                  <a:solidFill>
                    <a:srgbClr val="143B87"/>
                  </a:solidFill>
                  <a:latin typeface="Myriad Pro Light"/>
                  <a:cs typeface="Myriad Pro Light"/>
                </a:rPr>
                <a:t>                   	</a:t>
              </a:r>
              <a:r>
                <a:rPr b="1">
                  <a:solidFill>
                    <a:srgbClr val="143B87"/>
                  </a:solidFill>
                  <a:latin typeface="Myriad Pro Light"/>
                  <a:cs typeface="Myriad Pro Light"/>
                </a:rPr>
                <a:t>=</a:t>
              </a:r>
              <a:r>
                <a:rPr b="1" spc="-14">
                  <a:solidFill>
                    <a:srgbClr val="143B87"/>
                  </a:solidFill>
                  <a:latin typeface="Myriad Pro Light"/>
                  <a:cs typeface="Myriad Pro Light"/>
                </a:rPr>
                <a:t> </a:t>
              </a:r>
              <a:r>
                <a:rPr b="1">
                  <a:solidFill>
                    <a:srgbClr val="143B87"/>
                  </a:solidFill>
                  <a:latin typeface="Myriad Pro Light"/>
                  <a:cs typeface="Myriad Pro Light"/>
                </a:rPr>
                <a:t>82%</a:t>
              </a:r>
              <a:endParaRPr b="1">
                <a:latin typeface="Myriad Pro Light"/>
                <a:cs typeface="Myriad Pro Light"/>
              </a:endParaRPr>
            </a:p>
            <a:p>
              <a:pPr marL="11906">
                <a:spcBef>
                  <a:spcPts val="281"/>
                </a:spcBef>
              </a:pPr>
              <a:r>
                <a:rPr b="1">
                  <a:solidFill>
                    <a:srgbClr val="BE1621"/>
                  </a:solidFill>
                  <a:latin typeface="Myriad Pro Light"/>
                  <a:cs typeface="Myriad Pro Light"/>
                </a:rPr>
                <a:t>----</a:t>
              </a:r>
              <a:r>
                <a:rPr b="1" spc="-98">
                  <a:solidFill>
                    <a:srgbClr val="BE1621"/>
                  </a:solidFill>
                  <a:latin typeface="Myriad Pro Light"/>
                  <a:cs typeface="Myriad Pro Light"/>
                </a:rPr>
                <a:t> </a:t>
              </a:r>
              <a:r>
                <a:rPr lang="en-GB" b="1" spc="-98">
                  <a:solidFill>
                    <a:srgbClr val="BE1621"/>
                  </a:solidFill>
                  <a:latin typeface="Myriad Pro Light"/>
                  <a:cs typeface="Myriad Pro Light"/>
                </a:rPr>
                <a:t> </a:t>
              </a:r>
              <a:r>
                <a:rPr b="1" spc="-112">
                  <a:solidFill>
                    <a:srgbClr val="BE1621"/>
                  </a:solidFill>
                  <a:latin typeface="Myriad Pro Light"/>
                  <a:cs typeface="Myriad Pro Light"/>
                </a:rPr>
                <a:t>T</a:t>
              </a:r>
              <a:r>
                <a:rPr b="1">
                  <a:solidFill>
                    <a:srgbClr val="BE1621"/>
                  </a:solidFill>
                  <a:latin typeface="Myriad Pro Light"/>
                  <a:cs typeface="Myriad Pro Light"/>
                </a:rPr>
                <a:t>e</a:t>
              </a:r>
              <a:r>
                <a:rPr b="1" spc="-14">
                  <a:solidFill>
                    <a:srgbClr val="BE1621"/>
                  </a:solidFill>
                  <a:latin typeface="Myriad Pro Light"/>
                  <a:cs typeface="Myriad Pro Light"/>
                </a:rPr>
                <a:t>r</a:t>
              </a:r>
              <a:r>
                <a:rPr b="1">
                  <a:solidFill>
                    <a:srgbClr val="BE1621"/>
                  </a:solidFill>
                  <a:latin typeface="Myriad Pro Light"/>
                  <a:cs typeface="Myriad Pro Light"/>
                </a:rPr>
                <a:t>cile</a:t>
              </a:r>
              <a:r>
                <a:rPr b="1" spc="-5">
                  <a:solidFill>
                    <a:srgbClr val="BE1621"/>
                  </a:solidFill>
                  <a:latin typeface="Myriad Pro Light"/>
                  <a:cs typeface="Myriad Pro Light"/>
                </a:rPr>
                <a:t> </a:t>
              </a:r>
              <a:r>
                <a:rPr b="1">
                  <a:solidFill>
                    <a:srgbClr val="BE1621"/>
                  </a:solidFill>
                  <a:latin typeface="Myriad Pro Light"/>
                  <a:cs typeface="Myriad Pro Light"/>
                </a:rPr>
                <a:t>2 </a:t>
              </a:r>
              <a:r>
                <a:rPr lang="en-GB" b="1">
                  <a:solidFill>
                    <a:srgbClr val="BE1621"/>
                  </a:solidFill>
                  <a:latin typeface="Myriad Pro Light"/>
                  <a:cs typeface="Myriad Pro Light"/>
                </a:rPr>
                <a:t>(</a:t>
              </a:r>
              <a:r>
                <a:rPr b="1">
                  <a:solidFill>
                    <a:srgbClr val="BE1621"/>
                  </a:solidFill>
                  <a:latin typeface="Myriad Pro Light"/>
                  <a:cs typeface="Myriad Pro Light"/>
                </a:rPr>
                <a:t>&gt;65mm - &lt;100mm</a:t>
              </a:r>
              <a:r>
                <a:rPr lang="en-GB" b="1">
                  <a:solidFill>
                    <a:srgbClr val="BE1621"/>
                  </a:solidFill>
                  <a:latin typeface="Myriad Pro Light"/>
                  <a:cs typeface="Myriad Pro Light"/>
                </a:rPr>
                <a:t>)</a:t>
              </a:r>
              <a:r>
                <a:rPr b="1" spc="56">
                  <a:solidFill>
                    <a:srgbClr val="BE1621"/>
                  </a:solidFill>
                  <a:latin typeface="Myriad Pro Light"/>
                  <a:cs typeface="Myriad Pro Light"/>
                </a:rPr>
                <a:t> </a:t>
              </a:r>
              <a:r>
                <a:rPr lang="en-GB" b="1" spc="56">
                  <a:solidFill>
                    <a:srgbClr val="BE1621"/>
                  </a:solidFill>
                  <a:latin typeface="Myriad Pro Light"/>
                  <a:cs typeface="Myriad Pro Light"/>
                </a:rPr>
                <a:t>	</a:t>
              </a:r>
              <a:r>
                <a:rPr b="1">
                  <a:solidFill>
                    <a:srgbClr val="BE1621"/>
                  </a:solidFill>
                  <a:latin typeface="Myriad Pro Light"/>
                  <a:cs typeface="Myriad Pro Light"/>
                </a:rPr>
                <a:t>= 81%</a:t>
              </a:r>
              <a:endParaRPr b="1">
                <a:latin typeface="Myriad Pro Light"/>
                <a:cs typeface="Myriad Pro Light"/>
              </a:endParaRPr>
            </a:p>
            <a:p>
              <a:pPr marL="11906">
                <a:spcBef>
                  <a:spcPts val="430"/>
                </a:spcBef>
              </a:pPr>
              <a:r>
                <a:rPr b="1">
                  <a:solidFill>
                    <a:srgbClr val="00983A"/>
                  </a:solidFill>
                  <a:latin typeface="Myriad Pro Light"/>
                  <a:cs typeface="Myriad Pro Light"/>
                </a:rPr>
                <a:t>----</a:t>
              </a:r>
              <a:r>
                <a:rPr b="1" spc="-70">
                  <a:solidFill>
                    <a:srgbClr val="00983A"/>
                  </a:solidFill>
                  <a:latin typeface="Myriad Pro Light"/>
                  <a:cs typeface="Myriad Pro Light"/>
                </a:rPr>
                <a:t> </a:t>
              </a:r>
              <a:r>
                <a:rPr lang="en-GB" b="1" spc="-70">
                  <a:solidFill>
                    <a:srgbClr val="00983A"/>
                  </a:solidFill>
                  <a:latin typeface="Myriad Pro Light"/>
                  <a:cs typeface="Myriad Pro Light"/>
                </a:rPr>
                <a:t> </a:t>
              </a:r>
              <a:r>
                <a:rPr b="1" spc="-19">
                  <a:solidFill>
                    <a:srgbClr val="00983A"/>
                  </a:solidFill>
                  <a:latin typeface="Myriad Pro Light"/>
                  <a:cs typeface="Myriad Pro Light"/>
                </a:rPr>
                <a:t>Tercile</a:t>
              </a:r>
              <a:r>
                <a:rPr b="1" spc="-14">
                  <a:solidFill>
                    <a:srgbClr val="00983A"/>
                  </a:solidFill>
                  <a:latin typeface="Myriad Pro Light"/>
                  <a:cs typeface="Myriad Pro Light"/>
                </a:rPr>
                <a:t> </a:t>
              </a:r>
              <a:r>
                <a:rPr b="1">
                  <a:solidFill>
                    <a:srgbClr val="00983A"/>
                  </a:solidFill>
                  <a:latin typeface="Myriad Pro Light"/>
                  <a:cs typeface="Myriad Pro Light"/>
                </a:rPr>
                <a:t>3</a:t>
              </a:r>
              <a:r>
                <a:rPr b="1" spc="-14">
                  <a:solidFill>
                    <a:srgbClr val="00983A"/>
                  </a:solidFill>
                  <a:latin typeface="Myriad Pro Light"/>
                  <a:cs typeface="Myriad Pro Light"/>
                </a:rPr>
                <a:t> </a:t>
              </a:r>
              <a:r>
                <a:rPr lang="en-GB" b="1" spc="-14">
                  <a:solidFill>
                    <a:srgbClr val="00983A"/>
                  </a:solidFill>
                  <a:latin typeface="Myriad Pro Light"/>
                  <a:cs typeface="Myriad Pro Light"/>
                </a:rPr>
                <a:t> (</a:t>
              </a:r>
              <a:r>
                <a:rPr b="1">
                  <a:solidFill>
                    <a:srgbClr val="00983A"/>
                  </a:solidFill>
                  <a:latin typeface="Myriad Pro Light"/>
                  <a:cs typeface="Myriad Pro Light"/>
                </a:rPr>
                <a:t>&gt;100mm</a:t>
              </a:r>
              <a:r>
                <a:rPr lang="en-GB" b="1">
                  <a:solidFill>
                    <a:srgbClr val="00983A"/>
                  </a:solidFill>
                  <a:latin typeface="Myriad Pro Light"/>
                  <a:cs typeface="Myriad Pro Light"/>
                </a:rPr>
                <a:t>)</a:t>
              </a:r>
              <a:r>
                <a:rPr b="1" spc="42">
                  <a:solidFill>
                    <a:srgbClr val="00983A"/>
                  </a:solidFill>
                  <a:latin typeface="Myriad Pro Light"/>
                  <a:cs typeface="Myriad Pro Light"/>
                </a:rPr>
                <a:t> </a:t>
              </a:r>
              <a:r>
                <a:rPr lang="en-GB" b="1" spc="42">
                  <a:solidFill>
                    <a:srgbClr val="00983A"/>
                  </a:solidFill>
                  <a:latin typeface="Myriad Pro Light"/>
                  <a:cs typeface="Myriad Pro Light"/>
                </a:rPr>
                <a:t>               	</a:t>
              </a:r>
              <a:r>
                <a:rPr b="1">
                  <a:solidFill>
                    <a:srgbClr val="00983A"/>
                  </a:solidFill>
                  <a:latin typeface="Myriad Pro Light"/>
                  <a:cs typeface="Myriad Pro Light"/>
                </a:rPr>
                <a:t>=</a:t>
              </a:r>
              <a:r>
                <a:rPr b="1" spc="-9">
                  <a:solidFill>
                    <a:srgbClr val="00983A"/>
                  </a:solidFill>
                  <a:latin typeface="Myriad Pro Light"/>
                  <a:cs typeface="Myriad Pro Light"/>
                </a:rPr>
                <a:t> </a:t>
              </a:r>
              <a:r>
                <a:rPr b="1">
                  <a:solidFill>
                    <a:srgbClr val="00983A"/>
                  </a:solidFill>
                  <a:latin typeface="Myriad Pro Light"/>
                  <a:cs typeface="Myriad Pro Light"/>
                </a:rPr>
                <a:t>77%</a:t>
              </a:r>
              <a:endParaRPr b="1">
                <a:latin typeface="Myriad Pro Light"/>
                <a:cs typeface="Myriad Pro Light"/>
              </a:endParaRPr>
            </a:p>
          </p:txBody>
        </p:sp>
        <p:sp>
          <p:nvSpPr>
            <p:cNvPr id="21" name="object 21"/>
            <p:cNvSpPr/>
            <p:nvPr/>
          </p:nvSpPr>
          <p:spPr>
            <a:xfrm>
              <a:off x="5930631" y="2727862"/>
              <a:ext cx="321175" cy="55846"/>
            </a:xfrm>
            <a:custGeom>
              <a:avLst/>
              <a:gdLst/>
              <a:ahLst/>
              <a:cxnLst/>
              <a:rect l="l" t="t" r="r" b="b"/>
              <a:pathLst>
                <a:path w="241300">
                  <a:moveTo>
                    <a:pt x="0" y="0"/>
                  </a:moveTo>
                  <a:lnTo>
                    <a:pt x="241300" y="0"/>
                  </a:lnTo>
                </a:path>
              </a:pathLst>
            </a:custGeom>
            <a:ln w="25400">
              <a:solidFill>
                <a:srgbClr val="143B87"/>
              </a:solidFill>
            </a:ln>
          </p:spPr>
          <p:txBody>
            <a:bodyPr wrap="square" lIns="0" tIns="0" rIns="0" bIns="0" rtlCol="0"/>
            <a:lstStyle/>
            <a:p>
              <a:endParaRPr sz="1687"/>
            </a:p>
          </p:txBody>
        </p:sp>
      </p:grpSp>
      <p:sp>
        <p:nvSpPr>
          <p:cNvPr id="24" name="object 24"/>
          <p:cNvSpPr txBox="1"/>
          <p:nvPr/>
        </p:nvSpPr>
        <p:spPr>
          <a:xfrm>
            <a:off x="692579" y="1126779"/>
            <a:ext cx="4058882" cy="319799"/>
          </a:xfrm>
          <a:prstGeom prst="rect">
            <a:avLst/>
          </a:prstGeom>
        </p:spPr>
        <p:txBody>
          <a:bodyPr vert="horz" wrap="square" lIns="0" tIns="11906" rIns="0" bIns="0" rtlCol="0">
            <a:spAutoFit/>
          </a:bodyPr>
          <a:lstStyle/>
          <a:p>
            <a:pPr marL="11906">
              <a:spcBef>
                <a:spcPts val="94"/>
              </a:spcBef>
            </a:pPr>
            <a:r>
              <a:rPr sz="2000" b="1">
                <a:solidFill>
                  <a:srgbClr val="FFFFFF"/>
                </a:solidFill>
                <a:cs typeface="Myriad Pro"/>
              </a:rPr>
              <a:t>Kaplan-Meier</a:t>
            </a:r>
            <a:r>
              <a:rPr sz="2000" b="1" spc="-19">
                <a:solidFill>
                  <a:srgbClr val="FFFFFF"/>
                </a:solidFill>
                <a:cs typeface="Myriad Pro"/>
              </a:rPr>
              <a:t> </a:t>
            </a:r>
            <a:r>
              <a:rPr sz="2000" b="1">
                <a:solidFill>
                  <a:srgbClr val="FFFFFF"/>
                </a:solidFill>
                <a:cs typeface="Myriad Pro"/>
              </a:rPr>
              <a:t>Survival</a:t>
            </a:r>
            <a:r>
              <a:rPr sz="2000" b="1" spc="-19">
                <a:solidFill>
                  <a:srgbClr val="FFFFFF"/>
                </a:solidFill>
                <a:cs typeface="Myriad Pro"/>
              </a:rPr>
              <a:t> </a:t>
            </a:r>
            <a:r>
              <a:rPr sz="2000" b="1" spc="-9">
                <a:solidFill>
                  <a:srgbClr val="FFFFFF"/>
                </a:solidFill>
                <a:cs typeface="Myriad Pro"/>
              </a:rPr>
              <a:t>Analysis</a:t>
            </a:r>
            <a:endParaRPr sz="2000">
              <a:cs typeface="Myriad Pro"/>
            </a:endParaRPr>
          </a:p>
        </p:txBody>
      </p:sp>
      <p:sp>
        <p:nvSpPr>
          <p:cNvPr id="31" name="object 18">
            <a:extLst>
              <a:ext uri="{FF2B5EF4-FFF2-40B4-BE49-F238E27FC236}">
                <a16:creationId xmlns:a16="http://schemas.microsoft.com/office/drawing/2014/main" id="{18A01D77-3936-C743-B6E6-7487054B5FF8}"/>
              </a:ext>
            </a:extLst>
          </p:cNvPr>
          <p:cNvSpPr txBox="1">
            <a:spLocks noGrp="1"/>
          </p:cNvSpPr>
          <p:nvPr>
            <p:ph type="title" idx="4294967295"/>
          </p:nvPr>
        </p:nvSpPr>
        <p:spPr>
          <a:xfrm>
            <a:off x="530352" y="548640"/>
            <a:ext cx="10934700" cy="566020"/>
          </a:xfrm>
          <a:prstGeom prst="rect">
            <a:avLst/>
          </a:prstGeom>
        </p:spPr>
        <p:txBody>
          <a:bodyPr vert="horz" wrap="square" lIns="0" tIns="11906" rIns="0" bIns="0" rtlCol="0" anchor="ctr">
            <a:spAutoFit/>
          </a:bodyPr>
          <a:lstStyle/>
          <a:p>
            <a:pPr marL="11906">
              <a:spcBef>
                <a:spcPts val="94"/>
              </a:spcBef>
            </a:pPr>
            <a:r>
              <a:rPr sz="4000" b="1" spc="37">
                <a:solidFill>
                  <a:schemeClr val="tx1"/>
                </a:solidFill>
              </a:rPr>
              <a:t>MIMICS</a:t>
            </a:r>
            <a:r>
              <a:rPr sz="4000" b="1" spc="23">
                <a:solidFill>
                  <a:schemeClr val="tx1"/>
                </a:solidFill>
              </a:rPr>
              <a:t> </a:t>
            </a:r>
            <a:r>
              <a:rPr sz="4000" b="1" i="1">
                <a:solidFill>
                  <a:schemeClr val="tx1"/>
                </a:solidFill>
              </a:rPr>
              <a:t>2</a:t>
            </a:r>
            <a:r>
              <a:rPr sz="4000" i="1" spc="464">
                <a:solidFill>
                  <a:schemeClr val="tx1"/>
                </a:solidFill>
              </a:rPr>
              <a:t> </a:t>
            </a:r>
            <a:r>
              <a:rPr sz="4000" b="0">
                <a:solidFill>
                  <a:schemeClr val="tx1"/>
                </a:solidFill>
              </a:rPr>
              <a:t>A</a:t>
            </a:r>
            <a:r>
              <a:rPr sz="4000" b="0" spc="5">
                <a:solidFill>
                  <a:schemeClr val="tx1"/>
                </a:solidFill>
              </a:rPr>
              <a:t> </a:t>
            </a:r>
            <a:r>
              <a:rPr sz="4000" b="0" spc="-5">
                <a:solidFill>
                  <a:schemeClr val="tx1"/>
                </a:solidFill>
              </a:rPr>
              <a:t>multi-center</a:t>
            </a:r>
            <a:r>
              <a:rPr sz="4000" b="0" spc="5">
                <a:solidFill>
                  <a:schemeClr val="tx1"/>
                </a:solidFill>
              </a:rPr>
              <a:t> </a:t>
            </a:r>
            <a:r>
              <a:rPr sz="4000" b="0" spc="-5">
                <a:solidFill>
                  <a:schemeClr val="tx1"/>
                </a:solidFill>
              </a:rPr>
              <a:t>International</a:t>
            </a:r>
            <a:r>
              <a:rPr sz="4000" b="0">
                <a:solidFill>
                  <a:schemeClr val="tx1"/>
                </a:solidFill>
              </a:rPr>
              <a:t> IDE</a:t>
            </a:r>
            <a:r>
              <a:rPr sz="4000" b="0" spc="5">
                <a:solidFill>
                  <a:schemeClr val="tx1"/>
                </a:solidFill>
              </a:rPr>
              <a:t> </a:t>
            </a:r>
            <a:r>
              <a:rPr sz="4000" b="0" spc="-5">
                <a:solidFill>
                  <a:schemeClr val="tx1"/>
                </a:solidFill>
              </a:rPr>
              <a:t>Study</a:t>
            </a:r>
            <a:endParaRPr sz="4000">
              <a:solidFill>
                <a:schemeClr val="tx1"/>
              </a:solidFill>
            </a:endParaRPr>
          </a:p>
        </p:txBody>
      </p:sp>
      <p:grpSp>
        <p:nvGrpSpPr>
          <p:cNvPr id="29" name="Group 28">
            <a:extLst>
              <a:ext uri="{FF2B5EF4-FFF2-40B4-BE49-F238E27FC236}">
                <a16:creationId xmlns:a16="http://schemas.microsoft.com/office/drawing/2014/main" id="{2E670E2D-7F47-4B70-B3DC-959A41E0933E}"/>
              </a:ext>
            </a:extLst>
          </p:cNvPr>
          <p:cNvGrpSpPr/>
          <p:nvPr/>
        </p:nvGrpSpPr>
        <p:grpSpPr>
          <a:xfrm>
            <a:off x="550320" y="1557941"/>
            <a:ext cx="4343400" cy="2547356"/>
            <a:chOff x="530352" y="1557941"/>
            <a:chExt cx="4343400" cy="2547356"/>
          </a:xfrm>
        </p:grpSpPr>
        <p:sp>
          <p:nvSpPr>
            <p:cNvPr id="7" name="object 7"/>
            <p:cNvSpPr/>
            <p:nvPr/>
          </p:nvSpPr>
          <p:spPr>
            <a:xfrm>
              <a:off x="530352" y="1557941"/>
              <a:ext cx="4343400" cy="2547356"/>
            </a:xfrm>
            <a:custGeom>
              <a:avLst/>
              <a:gdLst/>
              <a:ahLst/>
              <a:cxnLst/>
              <a:rect l="l" t="t" r="r" b="b"/>
              <a:pathLst>
                <a:path w="4246245" h="2637154">
                  <a:moveTo>
                    <a:pt x="4167619" y="0"/>
                  </a:moveTo>
                  <a:lnTo>
                    <a:pt x="78346" y="0"/>
                  </a:lnTo>
                  <a:lnTo>
                    <a:pt x="47913" y="6187"/>
                  </a:lnTo>
                  <a:lnTo>
                    <a:pt x="23009" y="23010"/>
                  </a:lnTo>
                  <a:lnTo>
                    <a:pt x="6187" y="47918"/>
                  </a:lnTo>
                  <a:lnTo>
                    <a:pt x="0" y="78359"/>
                  </a:lnTo>
                  <a:lnTo>
                    <a:pt x="0" y="2558592"/>
                  </a:lnTo>
                  <a:lnTo>
                    <a:pt x="6187" y="2589025"/>
                  </a:lnTo>
                  <a:lnTo>
                    <a:pt x="23009" y="2613929"/>
                  </a:lnTo>
                  <a:lnTo>
                    <a:pt x="47913" y="2630751"/>
                  </a:lnTo>
                  <a:lnTo>
                    <a:pt x="78346" y="2636939"/>
                  </a:lnTo>
                  <a:lnTo>
                    <a:pt x="4167619" y="2636939"/>
                  </a:lnTo>
                  <a:lnTo>
                    <a:pt x="4167619" y="2624239"/>
                  </a:lnTo>
                  <a:lnTo>
                    <a:pt x="78346" y="2624239"/>
                  </a:lnTo>
                  <a:lnTo>
                    <a:pt x="65166" y="2622901"/>
                  </a:lnTo>
                  <a:lnTo>
                    <a:pt x="23946" y="2595211"/>
                  </a:lnTo>
                  <a:lnTo>
                    <a:pt x="12700" y="2558592"/>
                  </a:lnTo>
                  <a:lnTo>
                    <a:pt x="12700" y="78359"/>
                  </a:lnTo>
                  <a:lnTo>
                    <a:pt x="23946" y="41727"/>
                  </a:lnTo>
                  <a:lnTo>
                    <a:pt x="65166" y="14039"/>
                  </a:lnTo>
                  <a:lnTo>
                    <a:pt x="78346" y="12700"/>
                  </a:lnTo>
                  <a:lnTo>
                    <a:pt x="4207701" y="12700"/>
                  </a:lnTo>
                  <a:lnTo>
                    <a:pt x="4198059" y="6187"/>
                  </a:lnTo>
                  <a:lnTo>
                    <a:pt x="4167619" y="0"/>
                  </a:lnTo>
                  <a:close/>
                </a:path>
                <a:path w="4246245" h="2637154">
                  <a:moveTo>
                    <a:pt x="4207701" y="12700"/>
                  </a:moveTo>
                  <a:lnTo>
                    <a:pt x="4167619" y="12700"/>
                  </a:lnTo>
                  <a:lnTo>
                    <a:pt x="4180798" y="14039"/>
                  </a:lnTo>
                  <a:lnTo>
                    <a:pt x="4193093" y="17878"/>
                  </a:lnTo>
                  <a:lnTo>
                    <a:pt x="4228093" y="52874"/>
                  </a:lnTo>
                  <a:lnTo>
                    <a:pt x="4233265" y="78359"/>
                  </a:lnTo>
                  <a:lnTo>
                    <a:pt x="4233265" y="2558592"/>
                  </a:lnTo>
                  <a:lnTo>
                    <a:pt x="4222024" y="2595211"/>
                  </a:lnTo>
                  <a:lnTo>
                    <a:pt x="4180798" y="2622901"/>
                  </a:lnTo>
                  <a:lnTo>
                    <a:pt x="4167619" y="2624239"/>
                  </a:lnTo>
                  <a:lnTo>
                    <a:pt x="4167619" y="2636939"/>
                  </a:lnTo>
                  <a:lnTo>
                    <a:pt x="4198059" y="2630751"/>
                  </a:lnTo>
                  <a:lnTo>
                    <a:pt x="4222965" y="2613929"/>
                  </a:lnTo>
                  <a:lnTo>
                    <a:pt x="4239785" y="2589025"/>
                  </a:lnTo>
                  <a:lnTo>
                    <a:pt x="4245965" y="2558592"/>
                  </a:lnTo>
                  <a:lnTo>
                    <a:pt x="4245965" y="78359"/>
                  </a:lnTo>
                  <a:lnTo>
                    <a:pt x="4239785" y="47918"/>
                  </a:lnTo>
                  <a:lnTo>
                    <a:pt x="4222965" y="23010"/>
                  </a:lnTo>
                  <a:lnTo>
                    <a:pt x="4207701" y="12700"/>
                  </a:lnTo>
                  <a:close/>
                </a:path>
              </a:pathLst>
            </a:custGeom>
            <a:solidFill>
              <a:srgbClr val="B4C5CD"/>
            </a:solidFill>
          </p:spPr>
          <p:txBody>
            <a:bodyPr wrap="square" lIns="0" tIns="0" rIns="0" bIns="0" rtlCol="0"/>
            <a:lstStyle/>
            <a:p>
              <a:endParaRPr sz="1687"/>
            </a:p>
          </p:txBody>
        </p:sp>
        <p:pic>
          <p:nvPicPr>
            <p:cNvPr id="13" name="Picture 12">
              <a:extLst>
                <a:ext uri="{FF2B5EF4-FFF2-40B4-BE49-F238E27FC236}">
                  <a16:creationId xmlns:a16="http://schemas.microsoft.com/office/drawing/2014/main" id="{24308C3F-C46A-4D2E-9AD7-6A8FBF356EFA}"/>
                </a:ext>
              </a:extLst>
            </p:cNvPr>
            <p:cNvPicPr>
              <a:picLocks noChangeAspect="1"/>
            </p:cNvPicPr>
            <p:nvPr/>
          </p:nvPicPr>
          <p:blipFill>
            <a:blip r:embed="rId3"/>
            <a:stretch>
              <a:fillRect/>
            </a:stretch>
          </p:blipFill>
          <p:spPr>
            <a:xfrm>
              <a:off x="727752" y="1623546"/>
              <a:ext cx="4023709" cy="2438611"/>
            </a:xfrm>
            <a:prstGeom prst="rect">
              <a:avLst/>
            </a:prstGeom>
          </p:spPr>
        </p:pic>
      </p:grpSp>
      <p:sp>
        <p:nvSpPr>
          <p:cNvPr id="32" name="object 23">
            <a:extLst>
              <a:ext uri="{FF2B5EF4-FFF2-40B4-BE49-F238E27FC236}">
                <a16:creationId xmlns:a16="http://schemas.microsoft.com/office/drawing/2014/main" id="{FBE77D1F-F5DA-4D1D-8C8B-3FE404507DA3}"/>
              </a:ext>
            </a:extLst>
          </p:cNvPr>
          <p:cNvSpPr/>
          <p:nvPr/>
        </p:nvSpPr>
        <p:spPr>
          <a:xfrm>
            <a:off x="2153307" y="1800259"/>
            <a:ext cx="0" cy="1949053"/>
          </a:xfrm>
          <a:custGeom>
            <a:avLst/>
            <a:gdLst/>
            <a:ahLst/>
            <a:cxnLst/>
            <a:rect l="l" t="t" r="r" b="b"/>
            <a:pathLst>
              <a:path h="2078989">
                <a:moveTo>
                  <a:pt x="0" y="2078697"/>
                </a:moveTo>
                <a:lnTo>
                  <a:pt x="0" y="0"/>
                </a:lnTo>
              </a:path>
            </a:pathLst>
          </a:custGeom>
          <a:ln w="3175">
            <a:solidFill>
              <a:srgbClr val="BE1621"/>
            </a:solidFill>
          </a:ln>
        </p:spPr>
        <p:txBody>
          <a:bodyPr wrap="square" lIns="0" tIns="0" rIns="0" bIns="0" rtlCol="0"/>
          <a:lstStyle/>
          <a:p>
            <a:endParaRPr sz="1687"/>
          </a:p>
        </p:txBody>
      </p:sp>
      <p:sp>
        <p:nvSpPr>
          <p:cNvPr id="33" name="object 23">
            <a:extLst>
              <a:ext uri="{FF2B5EF4-FFF2-40B4-BE49-F238E27FC236}">
                <a16:creationId xmlns:a16="http://schemas.microsoft.com/office/drawing/2014/main" id="{453E894E-460C-4F13-AD34-8731891BEF7D}"/>
              </a:ext>
            </a:extLst>
          </p:cNvPr>
          <p:cNvSpPr/>
          <p:nvPr/>
        </p:nvSpPr>
        <p:spPr>
          <a:xfrm>
            <a:off x="3192398" y="1800259"/>
            <a:ext cx="0" cy="1949053"/>
          </a:xfrm>
          <a:custGeom>
            <a:avLst/>
            <a:gdLst/>
            <a:ahLst/>
            <a:cxnLst/>
            <a:rect l="l" t="t" r="r" b="b"/>
            <a:pathLst>
              <a:path h="2078989">
                <a:moveTo>
                  <a:pt x="0" y="2078697"/>
                </a:moveTo>
                <a:lnTo>
                  <a:pt x="0" y="0"/>
                </a:lnTo>
              </a:path>
            </a:pathLst>
          </a:custGeom>
          <a:ln w="3175">
            <a:solidFill>
              <a:srgbClr val="BE1621"/>
            </a:solidFill>
          </a:ln>
        </p:spPr>
        <p:txBody>
          <a:bodyPr wrap="square" lIns="0" tIns="0" rIns="0" bIns="0" rtlCol="0"/>
          <a:lstStyle/>
          <a:p>
            <a:endParaRPr sz="1687"/>
          </a:p>
        </p:txBody>
      </p:sp>
      <p:sp>
        <p:nvSpPr>
          <p:cNvPr id="34" name="object 23">
            <a:extLst>
              <a:ext uri="{FF2B5EF4-FFF2-40B4-BE49-F238E27FC236}">
                <a16:creationId xmlns:a16="http://schemas.microsoft.com/office/drawing/2014/main" id="{EF8E87BF-65B3-4B9C-8764-E0D45993C84F}"/>
              </a:ext>
            </a:extLst>
          </p:cNvPr>
          <p:cNvSpPr/>
          <p:nvPr/>
        </p:nvSpPr>
        <p:spPr>
          <a:xfrm>
            <a:off x="4252271" y="1800259"/>
            <a:ext cx="0" cy="1949053"/>
          </a:xfrm>
          <a:custGeom>
            <a:avLst/>
            <a:gdLst/>
            <a:ahLst/>
            <a:cxnLst/>
            <a:rect l="l" t="t" r="r" b="b"/>
            <a:pathLst>
              <a:path h="2078989">
                <a:moveTo>
                  <a:pt x="0" y="2078697"/>
                </a:moveTo>
                <a:lnTo>
                  <a:pt x="0" y="0"/>
                </a:lnTo>
              </a:path>
            </a:pathLst>
          </a:custGeom>
          <a:ln w="3175">
            <a:solidFill>
              <a:srgbClr val="BE1621"/>
            </a:solidFill>
          </a:ln>
        </p:spPr>
        <p:txBody>
          <a:bodyPr wrap="square" lIns="0" tIns="0" rIns="0" bIns="0" rtlCol="0"/>
          <a:lstStyle/>
          <a:p>
            <a:endParaRPr sz="1687"/>
          </a:p>
        </p:txBody>
      </p:sp>
      <p:sp>
        <p:nvSpPr>
          <p:cNvPr id="16" name="TextBox 15">
            <a:extLst>
              <a:ext uri="{FF2B5EF4-FFF2-40B4-BE49-F238E27FC236}">
                <a16:creationId xmlns:a16="http://schemas.microsoft.com/office/drawing/2014/main" id="{96526DAC-A67A-4FD4-93DA-AB54F413937F}"/>
              </a:ext>
            </a:extLst>
          </p:cNvPr>
          <p:cNvSpPr txBox="1"/>
          <p:nvPr/>
        </p:nvSpPr>
        <p:spPr>
          <a:xfrm>
            <a:off x="10446009" y="6597492"/>
            <a:ext cx="1745991" cy="246221"/>
          </a:xfrm>
          <a:prstGeom prst="rect">
            <a:avLst/>
          </a:prstGeom>
          <a:noFill/>
        </p:spPr>
        <p:txBody>
          <a:bodyPr wrap="none" rtlCol="0">
            <a:spAutoFit/>
          </a:bodyPr>
          <a:lstStyle/>
          <a:p>
            <a:pPr algn="just"/>
            <a:r>
              <a:rPr lang="en-GB" sz="1000"/>
              <a:t>Data on file at Veryan Medical</a:t>
            </a:r>
          </a:p>
        </p:txBody>
      </p:sp>
    </p:spTree>
  </p:cSld>
  <p:clrMapOvr>
    <a:masterClrMapping/>
  </p:clrMapOvr>
  <mc:AlternateContent xmlns:mc="http://schemas.openxmlformats.org/markup-compatibility/2006" xmlns:p14="http://schemas.microsoft.com/office/powerpoint/2010/main">
    <mc:Choice Requires="p14">
      <p:transition spd="slow" p14:dur="2000" advTm="98925"/>
    </mc:Choice>
    <mc:Fallback xmlns="">
      <p:transition spd="slow" advTm="98925"/>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83882" y="1186729"/>
            <a:ext cx="9641943" cy="5037454"/>
          </a:xfrm>
          <a:custGeom>
            <a:avLst/>
            <a:gdLst/>
            <a:ahLst/>
            <a:cxnLst/>
            <a:rect l="l" t="t" r="r" b="b"/>
            <a:pathLst>
              <a:path w="7199630" h="3517900">
                <a:moveTo>
                  <a:pt x="7046607" y="0"/>
                </a:moveTo>
                <a:lnTo>
                  <a:pt x="0" y="0"/>
                </a:lnTo>
                <a:lnTo>
                  <a:pt x="0" y="3365500"/>
                </a:lnTo>
                <a:lnTo>
                  <a:pt x="7769" y="3413668"/>
                </a:lnTo>
                <a:lnTo>
                  <a:pt x="29405" y="3455503"/>
                </a:lnTo>
                <a:lnTo>
                  <a:pt x="62396" y="3488494"/>
                </a:lnTo>
                <a:lnTo>
                  <a:pt x="104231" y="3510130"/>
                </a:lnTo>
                <a:lnTo>
                  <a:pt x="152400" y="3517900"/>
                </a:lnTo>
                <a:lnTo>
                  <a:pt x="7199007" y="3517900"/>
                </a:lnTo>
                <a:lnTo>
                  <a:pt x="7199007" y="152400"/>
                </a:lnTo>
                <a:lnTo>
                  <a:pt x="7191237" y="104231"/>
                </a:lnTo>
                <a:lnTo>
                  <a:pt x="7169601" y="62396"/>
                </a:lnTo>
                <a:lnTo>
                  <a:pt x="7136610" y="29405"/>
                </a:lnTo>
                <a:lnTo>
                  <a:pt x="7094775" y="7769"/>
                </a:lnTo>
                <a:lnTo>
                  <a:pt x="7046607" y="0"/>
                </a:lnTo>
                <a:close/>
              </a:path>
            </a:pathLst>
          </a:custGeom>
          <a:solidFill>
            <a:srgbClr val="397CC9"/>
          </a:solidFill>
        </p:spPr>
        <p:txBody>
          <a:bodyPr wrap="square" lIns="0" tIns="0" rIns="0" bIns="0" rtlCol="0"/>
          <a:lstStyle/>
          <a:p>
            <a:endParaRPr sz="1687"/>
          </a:p>
        </p:txBody>
      </p:sp>
      <p:sp>
        <p:nvSpPr>
          <p:cNvPr id="3" name="object 3"/>
          <p:cNvSpPr txBox="1">
            <a:spLocks noGrp="1"/>
          </p:cNvSpPr>
          <p:nvPr>
            <p:ph type="title" idx="4294967295"/>
          </p:nvPr>
        </p:nvSpPr>
        <p:spPr>
          <a:xfrm>
            <a:off x="530352" y="548640"/>
            <a:ext cx="10934700" cy="566020"/>
          </a:xfrm>
          <a:prstGeom prst="rect">
            <a:avLst/>
          </a:prstGeom>
        </p:spPr>
        <p:txBody>
          <a:bodyPr vert="horz" wrap="square" lIns="0" tIns="11906" rIns="0" bIns="0" rtlCol="0" anchor="ctr">
            <a:spAutoFit/>
          </a:bodyPr>
          <a:lstStyle/>
          <a:p>
            <a:pPr marL="11906">
              <a:spcBef>
                <a:spcPts val="94"/>
              </a:spcBef>
            </a:pPr>
            <a:r>
              <a:rPr lang="en-GB" sz="4000" b="1" spc="37">
                <a:solidFill>
                  <a:schemeClr val="tx1"/>
                </a:solidFill>
              </a:rPr>
              <a:t>MIMICS</a:t>
            </a:r>
            <a:r>
              <a:rPr lang="en-GB" sz="4000" b="1" spc="23">
                <a:solidFill>
                  <a:schemeClr val="tx1"/>
                </a:solidFill>
              </a:rPr>
              <a:t> </a:t>
            </a:r>
            <a:r>
              <a:rPr lang="en-GB" sz="4000" b="1" i="1">
                <a:solidFill>
                  <a:schemeClr val="tx1"/>
                </a:solidFill>
              </a:rPr>
              <a:t>2</a:t>
            </a:r>
            <a:r>
              <a:rPr lang="en-GB" sz="4000" i="1" spc="464">
                <a:solidFill>
                  <a:schemeClr val="tx1"/>
                </a:solidFill>
              </a:rPr>
              <a:t> </a:t>
            </a:r>
            <a:r>
              <a:rPr sz="4000" spc="164">
                <a:solidFill>
                  <a:schemeClr val="tx1"/>
                </a:solidFill>
              </a:rPr>
              <a:t>CONCLUSIONS</a:t>
            </a:r>
          </a:p>
        </p:txBody>
      </p:sp>
      <p:sp>
        <p:nvSpPr>
          <p:cNvPr id="4" name="object 4"/>
          <p:cNvSpPr txBox="1"/>
          <p:nvPr/>
        </p:nvSpPr>
        <p:spPr>
          <a:xfrm>
            <a:off x="945790" y="1401923"/>
            <a:ext cx="9142661" cy="3364222"/>
          </a:xfrm>
          <a:prstGeom prst="rect">
            <a:avLst/>
          </a:prstGeom>
        </p:spPr>
        <p:txBody>
          <a:bodyPr vert="horz" wrap="square" lIns="0" tIns="11906" rIns="0" bIns="0" rtlCol="0">
            <a:spAutoFit/>
          </a:bodyPr>
          <a:lstStyle/>
          <a:p>
            <a:pPr marL="18455" marR="42863" indent="-7144">
              <a:spcBef>
                <a:spcPts val="94"/>
              </a:spcBef>
            </a:pPr>
            <a:r>
              <a:rPr sz="2400" b="1">
                <a:solidFill>
                  <a:srgbClr val="FFFFFF"/>
                </a:solidFill>
                <a:cs typeface="Myriad Pro Light"/>
              </a:rPr>
              <a:t>MIMICS-2</a:t>
            </a:r>
            <a:r>
              <a:rPr sz="2400" b="1" spc="-5">
                <a:solidFill>
                  <a:srgbClr val="FFFFFF"/>
                </a:solidFill>
                <a:cs typeface="Myriad Pro Light"/>
              </a:rPr>
              <a:t> </a:t>
            </a:r>
            <a:r>
              <a:rPr sz="2400" b="1" spc="-9">
                <a:solidFill>
                  <a:srgbClr val="FFFFFF"/>
                </a:solidFill>
                <a:cs typeface="Myriad Pro Light"/>
              </a:rPr>
              <a:t>shows</a:t>
            </a:r>
            <a:r>
              <a:rPr sz="2400" b="1">
                <a:solidFill>
                  <a:srgbClr val="FFFFFF"/>
                </a:solidFill>
                <a:cs typeface="Myriad Pro Light"/>
              </a:rPr>
              <a:t> </a:t>
            </a:r>
            <a:r>
              <a:rPr sz="2400" b="1" spc="-5">
                <a:solidFill>
                  <a:srgbClr val="FFFFFF"/>
                </a:solidFill>
                <a:cs typeface="Myriad Pro Light"/>
              </a:rPr>
              <a:t>continuing</a:t>
            </a:r>
            <a:r>
              <a:rPr sz="2400" b="1">
                <a:solidFill>
                  <a:srgbClr val="FFFFFF"/>
                </a:solidFill>
                <a:cs typeface="Myriad Pro Light"/>
              </a:rPr>
              <a:t> </a:t>
            </a:r>
            <a:r>
              <a:rPr sz="2400" b="1" spc="-5">
                <a:solidFill>
                  <a:srgbClr val="FFFFFF"/>
                </a:solidFill>
                <a:cs typeface="Myriad Pro Light"/>
              </a:rPr>
              <a:t>benefit</a:t>
            </a:r>
            <a:r>
              <a:rPr sz="2400" b="1">
                <a:solidFill>
                  <a:srgbClr val="FFFFFF"/>
                </a:solidFill>
                <a:cs typeface="Myriad Pro Light"/>
              </a:rPr>
              <a:t> of the</a:t>
            </a:r>
            <a:r>
              <a:rPr sz="2400" b="1" spc="-5">
                <a:solidFill>
                  <a:srgbClr val="FFFFFF"/>
                </a:solidFill>
                <a:cs typeface="Myriad Pro Light"/>
              </a:rPr>
              <a:t> </a:t>
            </a:r>
            <a:r>
              <a:rPr sz="2400" b="1">
                <a:solidFill>
                  <a:srgbClr val="FFFFFF"/>
                </a:solidFill>
                <a:cs typeface="Myriad Pro Light"/>
              </a:rPr>
              <a:t>BioMimics 3D</a:t>
            </a:r>
            <a:r>
              <a:rPr sz="2400" b="1" spc="-61">
                <a:solidFill>
                  <a:srgbClr val="FFFFFF"/>
                </a:solidFill>
                <a:cs typeface="Myriad Pro Light"/>
              </a:rPr>
              <a:t> </a:t>
            </a:r>
            <a:r>
              <a:rPr sz="2400" b="1" spc="-9">
                <a:solidFill>
                  <a:srgbClr val="FFFFFF"/>
                </a:solidFill>
                <a:cs typeface="Myriad Pro Light"/>
              </a:rPr>
              <a:t>Vascular</a:t>
            </a:r>
            <a:r>
              <a:rPr sz="2400" b="1">
                <a:solidFill>
                  <a:srgbClr val="FFFFFF"/>
                </a:solidFill>
                <a:cs typeface="Myriad Pro Light"/>
              </a:rPr>
              <a:t> </a:t>
            </a:r>
            <a:r>
              <a:rPr sz="2400" b="1" spc="-9">
                <a:solidFill>
                  <a:srgbClr val="FFFFFF"/>
                </a:solidFill>
                <a:cs typeface="Myriad Pro Light"/>
              </a:rPr>
              <a:t>Stent </a:t>
            </a:r>
            <a:r>
              <a:rPr sz="2400" b="1" spc="-337">
                <a:solidFill>
                  <a:srgbClr val="FFFFFF"/>
                </a:solidFill>
                <a:cs typeface="Myriad Pro Light"/>
              </a:rPr>
              <a:t> </a:t>
            </a:r>
            <a:r>
              <a:rPr sz="2400" b="1" spc="-14">
                <a:solidFill>
                  <a:srgbClr val="FFFFFF"/>
                </a:solidFill>
                <a:cs typeface="Myriad Pro Light"/>
              </a:rPr>
              <a:t>System</a:t>
            </a:r>
            <a:r>
              <a:rPr sz="2400" b="1">
                <a:solidFill>
                  <a:srgbClr val="FFFFFF"/>
                </a:solidFill>
                <a:cs typeface="Myriad Pro Light"/>
              </a:rPr>
              <a:t> </a:t>
            </a:r>
            <a:r>
              <a:rPr sz="2400" b="1" spc="-9">
                <a:solidFill>
                  <a:srgbClr val="FFFFFF"/>
                </a:solidFill>
                <a:cs typeface="Myriad Pro Light"/>
              </a:rPr>
              <a:t>at</a:t>
            </a:r>
            <a:r>
              <a:rPr sz="2400" b="1">
                <a:solidFill>
                  <a:srgbClr val="FFFFFF"/>
                </a:solidFill>
                <a:cs typeface="Myriad Pro Light"/>
              </a:rPr>
              <a:t> 3</a:t>
            </a:r>
            <a:r>
              <a:rPr sz="2400" b="1" spc="-75">
                <a:solidFill>
                  <a:srgbClr val="FFFFFF"/>
                </a:solidFill>
                <a:cs typeface="Myriad Pro Light"/>
              </a:rPr>
              <a:t> </a:t>
            </a:r>
            <a:r>
              <a:rPr sz="2400" b="1" spc="-33">
                <a:solidFill>
                  <a:srgbClr val="FFFFFF"/>
                </a:solidFill>
                <a:cs typeface="Myriad Pro Light"/>
              </a:rPr>
              <a:t>Years,</a:t>
            </a:r>
            <a:r>
              <a:rPr sz="2400" b="1">
                <a:solidFill>
                  <a:srgbClr val="FFFFFF"/>
                </a:solidFill>
                <a:cs typeface="Myriad Pro Light"/>
              </a:rPr>
              <a:t> </a:t>
            </a:r>
            <a:r>
              <a:rPr sz="2400" b="1" spc="-9">
                <a:solidFill>
                  <a:srgbClr val="FFFFFF"/>
                </a:solidFill>
                <a:cs typeface="Myriad Pro Light"/>
              </a:rPr>
              <a:t>even</a:t>
            </a:r>
            <a:r>
              <a:rPr sz="2400" b="1">
                <a:solidFill>
                  <a:srgbClr val="FFFFFF"/>
                </a:solidFill>
                <a:cs typeface="Myriad Pro Light"/>
              </a:rPr>
              <a:t> in </a:t>
            </a:r>
            <a:r>
              <a:rPr sz="2400" b="1" spc="-5">
                <a:solidFill>
                  <a:srgbClr val="FFFFFF"/>
                </a:solidFill>
                <a:cs typeface="Myriad Pro Light"/>
              </a:rPr>
              <a:t>challenging</a:t>
            </a:r>
            <a:r>
              <a:rPr sz="2400" b="1">
                <a:solidFill>
                  <a:srgbClr val="FFFFFF"/>
                </a:solidFill>
                <a:cs typeface="Myriad Pro Light"/>
              </a:rPr>
              <a:t> cases:</a:t>
            </a:r>
            <a:endParaRPr sz="2400">
              <a:cs typeface="Myriad Pro Light"/>
            </a:endParaRPr>
          </a:p>
          <a:p>
            <a:pPr>
              <a:spcBef>
                <a:spcPts val="94"/>
              </a:spcBef>
            </a:pPr>
            <a:endParaRPr sz="2400">
              <a:cs typeface="Myriad Pro Light"/>
            </a:endParaRPr>
          </a:p>
          <a:p>
            <a:pPr marL="367904" indent="-342900">
              <a:spcBef>
                <a:spcPts val="94"/>
              </a:spcBef>
              <a:buFont typeface="Arial" panose="020B0604020202020204" pitchFamily="34" charset="0"/>
              <a:buChar char="•"/>
              <a:tabLst>
                <a:tab pos="197646" algn="l"/>
              </a:tabLst>
            </a:pPr>
            <a:r>
              <a:rPr sz="2000" b="1" spc="-5">
                <a:solidFill>
                  <a:srgbClr val="FFFFFF"/>
                </a:solidFill>
                <a:cs typeface="Myriad Pro Light"/>
              </a:rPr>
              <a:t>Reproducible, rigorous, </a:t>
            </a:r>
            <a:r>
              <a:rPr sz="2000" b="1">
                <a:solidFill>
                  <a:srgbClr val="FFFFFF"/>
                </a:solidFill>
                <a:cs typeface="Myriad Pro Light"/>
              </a:rPr>
              <a:t>high</a:t>
            </a:r>
            <a:r>
              <a:rPr sz="2000" b="1" spc="-5">
                <a:solidFill>
                  <a:srgbClr val="FFFFFF"/>
                </a:solidFill>
                <a:cs typeface="Myriad Pro Light"/>
              </a:rPr>
              <a:t> </a:t>
            </a:r>
            <a:r>
              <a:rPr sz="2000" b="1">
                <a:solidFill>
                  <a:srgbClr val="FFFFFF"/>
                </a:solidFill>
                <a:cs typeface="Myriad Pro Light"/>
              </a:rPr>
              <a:t>quality</a:t>
            </a:r>
            <a:r>
              <a:rPr sz="2000" b="1" spc="-5">
                <a:solidFill>
                  <a:srgbClr val="FFFFFF"/>
                </a:solidFill>
                <a:cs typeface="Myriad Pro Light"/>
              </a:rPr>
              <a:t> data from </a:t>
            </a:r>
            <a:r>
              <a:rPr sz="2000" b="1">
                <a:solidFill>
                  <a:srgbClr val="FFFFFF"/>
                </a:solidFill>
                <a:cs typeface="Myriad Pro Light"/>
              </a:rPr>
              <a:t>US,</a:t>
            </a:r>
            <a:r>
              <a:rPr sz="2000" b="1" spc="-5">
                <a:solidFill>
                  <a:srgbClr val="FFFFFF"/>
                </a:solidFill>
                <a:cs typeface="Myriad Pro Light"/>
              </a:rPr>
              <a:t> Japan </a:t>
            </a:r>
            <a:r>
              <a:rPr sz="2000" b="1">
                <a:solidFill>
                  <a:srgbClr val="FFFFFF"/>
                </a:solidFill>
                <a:cs typeface="Myriad Pro Light"/>
              </a:rPr>
              <a:t>and</a:t>
            </a:r>
            <a:r>
              <a:rPr sz="2000" b="1" spc="-5">
                <a:solidFill>
                  <a:srgbClr val="FFFFFF"/>
                </a:solidFill>
                <a:cs typeface="Myriad Pro Light"/>
              </a:rPr>
              <a:t> </a:t>
            </a:r>
            <a:r>
              <a:rPr sz="2000" b="1" spc="-9">
                <a:solidFill>
                  <a:srgbClr val="FFFFFF"/>
                </a:solidFill>
                <a:cs typeface="Myriad Pro Light"/>
              </a:rPr>
              <a:t>Europe.</a:t>
            </a:r>
            <a:endParaRPr lang="en-GB" sz="2000" spc="-9">
              <a:cs typeface="Myriad Pro Light"/>
            </a:endParaRPr>
          </a:p>
          <a:p>
            <a:pPr marL="367904" indent="-342900">
              <a:spcBef>
                <a:spcPts val="94"/>
              </a:spcBef>
              <a:buFont typeface="Arial" panose="020B0604020202020204" pitchFamily="34" charset="0"/>
              <a:buChar char="•"/>
              <a:tabLst>
                <a:tab pos="197646" algn="l"/>
              </a:tabLst>
            </a:pPr>
            <a:r>
              <a:rPr lang="en-GB" sz="2000" b="1">
                <a:solidFill>
                  <a:srgbClr val="FFFFFF"/>
                </a:solidFill>
                <a:cs typeface="Myriad Pro Light"/>
              </a:rPr>
              <a:t>KM freedom from loss of primary patency  - 83% at 1 year</a:t>
            </a:r>
          </a:p>
          <a:p>
            <a:pPr marL="367904" indent="-342900">
              <a:spcBef>
                <a:spcPts val="94"/>
              </a:spcBef>
              <a:buFont typeface="Arial" panose="020B0604020202020204" pitchFamily="34" charset="0"/>
              <a:buChar char="•"/>
              <a:tabLst>
                <a:tab pos="197646" algn="l"/>
              </a:tabLst>
            </a:pPr>
            <a:r>
              <a:rPr lang="en-GB" sz="2000" b="1">
                <a:solidFill>
                  <a:srgbClr val="FFFFFF"/>
                </a:solidFill>
                <a:cs typeface="Myriad Pro Light"/>
              </a:rPr>
              <a:t>KM </a:t>
            </a:r>
            <a:r>
              <a:rPr sz="2000" b="1" spc="-5">
                <a:solidFill>
                  <a:srgbClr val="FFFFFF"/>
                </a:solidFill>
                <a:cs typeface="Myriad Pro Light"/>
              </a:rPr>
              <a:t>freedom</a:t>
            </a:r>
            <a:r>
              <a:rPr sz="2000" b="1" spc="-9">
                <a:solidFill>
                  <a:srgbClr val="FFFFFF"/>
                </a:solidFill>
                <a:cs typeface="Myriad Pro Light"/>
              </a:rPr>
              <a:t> </a:t>
            </a:r>
            <a:r>
              <a:rPr sz="2000" b="1" spc="-5">
                <a:solidFill>
                  <a:srgbClr val="FFFFFF"/>
                </a:solidFill>
                <a:cs typeface="Myriad Pro Light"/>
              </a:rPr>
              <a:t>from</a:t>
            </a:r>
            <a:r>
              <a:rPr sz="2000" b="1" spc="-9">
                <a:solidFill>
                  <a:srgbClr val="FFFFFF"/>
                </a:solidFill>
                <a:cs typeface="Myriad Pro Light"/>
              </a:rPr>
              <a:t> CDTLR</a:t>
            </a:r>
            <a:r>
              <a:rPr sz="2000" b="1" spc="-5">
                <a:solidFill>
                  <a:srgbClr val="FFFFFF"/>
                </a:solidFill>
                <a:cs typeface="Myriad Pro Light"/>
              </a:rPr>
              <a:t> </a:t>
            </a:r>
            <a:r>
              <a:rPr lang="en-GB" sz="2000" b="1" spc="-5">
                <a:solidFill>
                  <a:srgbClr val="FFFFFF"/>
                </a:solidFill>
                <a:cs typeface="Myriad Pro Light"/>
              </a:rPr>
              <a:t>- 81% </a:t>
            </a:r>
            <a:r>
              <a:rPr sz="2000" b="1" spc="-9">
                <a:solidFill>
                  <a:srgbClr val="FFFFFF"/>
                </a:solidFill>
                <a:cs typeface="Myriad Pro Light"/>
              </a:rPr>
              <a:t>at </a:t>
            </a:r>
            <a:r>
              <a:rPr sz="2000" b="1">
                <a:solidFill>
                  <a:srgbClr val="FFFFFF"/>
                </a:solidFill>
                <a:cs typeface="Myriad Pro Light"/>
              </a:rPr>
              <a:t>3</a:t>
            </a:r>
            <a:r>
              <a:rPr sz="2000" b="1" spc="-9">
                <a:solidFill>
                  <a:srgbClr val="FFFFFF"/>
                </a:solidFill>
                <a:cs typeface="Myriad Pro Light"/>
              </a:rPr>
              <a:t> years.</a:t>
            </a:r>
            <a:endParaRPr lang="en-GB" sz="2000">
              <a:cs typeface="Myriad Pro Light"/>
            </a:endParaRPr>
          </a:p>
          <a:p>
            <a:pPr marL="367904" indent="-342900">
              <a:spcBef>
                <a:spcPts val="94"/>
              </a:spcBef>
              <a:buFont typeface="Arial" panose="020B0604020202020204" pitchFamily="34" charset="0"/>
              <a:buChar char="•"/>
              <a:tabLst>
                <a:tab pos="197646" algn="l"/>
              </a:tabLst>
            </a:pPr>
            <a:r>
              <a:rPr sz="2000" b="1" spc="-5">
                <a:solidFill>
                  <a:srgbClr val="FFFFFF"/>
                </a:solidFill>
                <a:cs typeface="Myriad Pro Light"/>
              </a:rPr>
              <a:t>Comparable outcomes </a:t>
            </a:r>
            <a:r>
              <a:rPr sz="2000" b="1" spc="-9">
                <a:solidFill>
                  <a:srgbClr val="FFFFFF"/>
                </a:solidFill>
                <a:cs typeface="Myriad Pro Light"/>
              </a:rPr>
              <a:t>to</a:t>
            </a:r>
            <a:r>
              <a:rPr sz="2000" b="1" spc="-5">
                <a:solidFill>
                  <a:srgbClr val="FFFFFF"/>
                </a:solidFill>
                <a:cs typeface="Myriad Pro Light"/>
              </a:rPr>
              <a:t> </a:t>
            </a:r>
            <a:r>
              <a:rPr sz="2000" b="1">
                <a:solidFill>
                  <a:srgbClr val="FFFFFF"/>
                </a:solidFill>
                <a:cs typeface="Myriad Pro Light"/>
              </a:rPr>
              <a:t>DES/DCB </a:t>
            </a:r>
            <a:r>
              <a:rPr sz="2000" b="1" spc="-5">
                <a:solidFill>
                  <a:srgbClr val="FFFFFF"/>
                </a:solidFill>
                <a:cs typeface="Myriad Pro Light"/>
              </a:rPr>
              <a:t>despite more challenging</a:t>
            </a:r>
            <a:r>
              <a:rPr sz="2000" b="1">
                <a:solidFill>
                  <a:srgbClr val="FFFFFF"/>
                </a:solidFill>
                <a:cs typeface="Myriad Pro Light"/>
              </a:rPr>
              <a:t> lesions </a:t>
            </a:r>
            <a:r>
              <a:rPr sz="2000" b="1" spc="-337">
                <a:solidFill>
                  <a:srgbClr val="FFFFFF"/>
                </a:solidFill>
                <a:cs typeface="Myriad Pro Light"/>
              </a:rPr>
              <a:t> </a:t>
            </a:r>
            <a:r>
              <a:rPr sz="2000" b="1">
                <a:solidFill>
                  <a:srgbClr val="FFFFFF"/>
                </a:solidFill>
                <a:cs typeface="Myriad Pro Light"/>
              </a:rPr>
              <a:t>and</a:t>
            </a:r>
            <a:r>
              <a:rPr sz="2000" b="1" spc="-5">
                <a:solidFill>
                  <a:srgbClr val="FFFFFF"/>
                </a:solidFill>
                <a:cs typeface="Myriad Pro Light"/>
              </a:rPr>
              <a:t> </a:t>
            </a:r>
            <a:r>
              <a:rPr sz="2000" b="1">
                <a:solidFill>
                  <a:srgbClr val="FFFFFF"/>
                </a:solidFill>
                <a:cs typeface="Myriad Pro Light"/>
              </a:rPr>
              <a:t>without the need</a:t>
            </a:r>
            <a:r>
              <a:rPr sz="2000" b="1" spc="-5">
                <a:solidFill>
                  <a:srgbClr val="FFFFFF"/>
                </a:solidFill>
                <a:cs typeface="Myriad Pro Light"/>
              </a:rPr>
              <a:t> </a:t>
            </a:r>
            <a:r>
              <a:rPr sz="2000" b="1" spc="-9">
                <a:solidFill>
                  <a:srgbClr val="FFFFFF"/>
                </a:solidFill>
                <a:cs typeface="Myriad Pro Light"/>
              </a:rPr>
              <a:t>for</a:t>
            </a:r>
            <a:r>
              <a:rPr sz="2000" b="1">
                <a:solidFill>
                  <a:srgbClr val="FFFFFF"/>
                </a:solidFill>
                <a:cs typeface="Myriad Pro Light"/>
              </a:rPr>
              <a:t> lesion </a:t>
            </a:r>
            <a:r>
              <a:rPr sz="2000" b="1" spc="-5">
                <a:solidFill>
                  <a:srgbClr val="FFFFFF"/>
                </a:solidFill>
                <a:cs typeface="Myriad Pro Light"/>
              </a:rPr>
              <a:t>preparation.</a:t>
            </a:r>
            <a:endParaRPr lang="en-GB" sz="2000">
              <a:cs typeface="Myriad Pro Light"/>
            </a:endParaRPr>
          </a:p>
          <a:p>
            <a:pPr marL="367904" indent="-342900">
              <a:spcBef>
                <a:spcPts val="94"/>
              </a:spcBef>
              <a:buFont typeface="Arial" panose="020B0604020202020204" pitchFamily="34" charset="0"/>
              <a:buChar char="•"/>
              <a:tabLst>
                <a:tab pos="197646" algn="l"/>
              </a:tabLst>
            </a:pPr>
            <a:r>
              <a:rPr sz="2000" b="1" spc="-14">
                <a:solidFill>
                  <a:srgbClr val="FFFFFF"/>
                </a:solidFill>
                <a:cs typeface="Myriad Pro Light"/>
              </a:rPr>
              <a:t>Core</a:t>
            </a:r>
            <a:r>
              <a:rPr sz="2000" b="1">
                <a:solidFill>
                  <a:srgbClr val="FFFFFF"/>
                </a:solidFill>
                <a:cs typeface="Myriad Pro Light"/>
              </a:rPr>
              <a:t> Lab </a:t>
            </a:r>
            <a:r>
              <a:rPr sz="2000" b="1" spc="-19">
                <a:solidFill>
                  <a:srgbClr val="FFFFFF"/>
                </a:solidFill>
                <a:cs typeface="Myriad Pro Light"/>
              </a:rPr>
              <a:t>X-ray</a:t>
            </a:r>
            <a:r>
              <a:rPr sz="2000" b="1" spc="5">
                <a:solidFill>
                  <a:srgbClr val="FFFFFF"/>
                </a:solidFill>
                <a:cs typeface="Myriad Pro Light"/>
              </a:rPr>
              <a:t> </a:t>
            </a:r>
            <a:r>
              <a:rPr sz="2000" b="1" spc="-5">
                <a:solidFill>
                  <a:srgbClr val="FFFFFF"/>
                </a:solidFill>
                <a:cs typeface="Myriad Pro Light"/>
              </a:rPr>
              <a:t>imaging</a:t>
            </a:r>
            <a:r>
              <a:rPr sz="2000" b="1">
                <a:solidFill>
                  <a:srgbClr val="FFFFFF"/>
                </a:solidFill>
                <a:cs typeface="Myriad Pro Light"/>
              </a:rPr>
              <a:t> </a:t>
            </a:r>
            <a:r>
              <a:rPr sz="2000" b="1" spc="-9">
                <a:solidFill>
                  <a:srgbClr val="FFFFFF"/>
                </a:solidFill>
                <a:cs typeface="Myriad Pro Light"/>
              </a:rPr>
              <a:t>review</a:t>
            </a:r>
            <a:r>
              <a:rPr sz="2000" b="1">
                <a:solidFill>
                  <a:srgbClr val="FFFFFF"/>
                </a:solidFill>
                <a:cs typeface="Myriad Pro Light"/>
              </a:rPr>
              <a:t> </a:t>
            </a:r>
            <a:r>
              <a:rPr sz="2000" b="1" spc="-9">
                <a:solidFill>
                  <a:srgbClr val="FFFFFF"/>
                </a:solidFill>
                <a:cs typeface="Myriad Pro Light"/>
              </a:rPr>
              <a:t>confirmed</a:t>
            </a:r>
            <a:r>
              <a:rPr sz="2000" b="1" spc="5">
                <a:solidFill>
                  <a:srgbClr val="FFFFFF"/>
                </a:solidFill>
                <a:cs typeface="Myriad Pro Light"/>
              </a:rPr>
              <a:t> </a:t>
            </a:r>
            <a:r>
              <a:rPr sz="2000" b="1">
                <a:solidFill>
                  <a:srgbClr val="FFFFFF"/>
                </a:solidFill>
                <a:cs typeface="Myriad Pro Light"/>
              </a:rPr>
              <a:t>0% </a:t>
            </a:r>
            <a:r>
              <a:rPr sz="2000" b="1" spc="-5">
                <a:solidFill>
                  <a:srgbClr val="FFFFFF"/>
                </a:solidFill>
                <a:cs typeface="Myriad Pro Light"/>
              </a:rPr>
              <a:t>stent</a:t>
            </a:r>
            <a:r>
              <a:rPr sz="2000" b="1">
                <a:solidFill>
                  <a:srgbClr val="FFFFFF"/>
                </a:solidFill>
                <a:cs typeface="Myriad Pro Light"/>
              </a:rPr>
              <a:t> </a:t>
            </a:r>
            <a:r>
              <a:rPr sz="2000" b="1" spc="-5">
                <a:solidFill>
                  <a:srgbClr val="FFFFFF"/>
                </a:solidFill>
                <a:cs typeface="Myriad Pro Light"/>
              </a:rPr>
              <a:t>fracture</a:t>
            </a:r>
            <a:r>
              <a:rPr lang="en-GB" sz="2000" b="1" spc="-5">
                <a:solidFill>
                  <a:srgbClr val="FFFFFF"/>
                </a:solidFill>
                <a:cs typeface="Myriad Pro Light"/>
              </a:rPr>
              <a:t> at 3 years</a:t>
            </a:r>
            <a:r>
              <a:rPr sz="2000" b="1" spc="-5">
                <a:solidFill>
                  <a:srgbClr val="FFFFFF"/>
                </a:solidFill>
                <a:cs typeface="Myriad Pro Light"/>
              </a:rPr>
              <a:t>.</a:t>
            </a:r>
            <a:endParaRPr lang="en-GB" sz="2000">
              <a:cs typeface="Myriad Pro Light"/>
            </a:endParaRPr>
          </a:p>
          <a:p>
            <a:pPr marL="367904" indent="-342900">
              <a:spcBef>
                <a:spcPts val="94"/>
              </a:spcBef>
              <a:buFont typeface="Arial" panose="020B0604020202020204" pitchFamily="34" charset="0"/>
              <a:buChar char="•"/>
              <a:tabLst>
                <a:tab pos="197646" algn="l"/>
              </a:tabLst>
            </a:pPr>
            <a:r>
              <a:rPr sz="2000" b="1" spc="-9">
                <a:solidFill>
                  <a:srgbClr val="FFFFFF"/>
                </a:solidFill>
                <a:cs typeface="Myriad Pro Light"/>
              </a:rPr>
              <a:t>Providing</a:t>
            </a:r>
            <a:r>
              <a:rPr sz="2000" b="1" spc="-5">
                <a:solidFill>
                  <a:srgbClr val="FFFFFF"/>
                </a:solidFill>
                <a:cs typeface="Myriad Pro Light"/>
              </a:rPr>
              <a:t> </a:t>
            </a:r>
            <a:r>
              <a:rPr sz="2000" b="1" spc="9">
                <a:solidFill>
                  <a:srgbClr val="FFFFFF"/>
                </a:solidFill>
                <a:cs typeface="Myriad Pro Light"/>
              </a:rPr>
              <a:t>ease-of</a:t>
            </a:r>
            <a:r>
              <a:rPr sz="2000" b="1">
                <a:solidFill>
                  <a:srgbClr val="FFFFFF"/>
                </a:solidFill>
                <a:cs typeface="Myriad Pro Light"/>
              </a:rPr>
              <a:t> use simplicity and</a:t>
            </a:r>
            <a:r>
              <a:rPr sz="2000" b="1" spc="-5">
                <a:solidFill>
                  <a:srgbClr val="FFFFFF"/>
                </a:solidFill>
                <a:cs typeface="Myriad Pro Light"/>
              </a:rPr>
              <a:t> long-term</a:t>
            </a:r>
            <a:r>
              <a:rPr sz="2000" b="1">
                <a:solidFill>
                  <a:srgbClr val="FFFFFF"/>
                </a:solidFill>
                <a:cs typeface="Myriad Pro Light"/>
              </a:rPr>
              <a:t> </a:t>
            </a:r>
            <a:r>
              <a:rPr sz="2000" b="1" spc="-5">
                <a:solidFill>
                  <a:srgbClr val="FFFFFF"/>
                </a:solidFill>
                <a:cs typeface="Myriad Pro Light"/>
              </a:rPr>
              <a:t>benefits</a:t>
            </a:r>
            <a:endParaRPr sz="2000">
              <a:cs typeface="Myriad Pro Light"/>
            </a:endParaRPr>
          </a:p>
        </p:txBody>
      </p:sp>
      <p:sp>
        <p:nvSpPr>
          <p:cNvPr id="5" name="TextBox 4">
            <a:extLst>
              <a:ext uri="{FF2B5EF4-FFF2-40B4-BE49-F238E27FC236}">
                <a16:creationId xmlns:a16="http://schemas.microsoft.com/office/drawing/2014/main" id="{213AEB82-DE43-4CB0-877B-CE136B3AA9F7}"/>
              </a:ext>
            </a:extLst>
          </p:cNvPr>
          <p:cNvSpPr txBox="1"/>
          <p:nvPr/>
        </p:nvSpPr>
        <p:spPr>
          <a:xfrm>
            <a:off x="10446009" y="6597492"/>
            <a:ext cx="1745991" cy="246221"/>
          </a:xfrm>
          <a:prstGeom prst="rect">
            <a:avLst/>
          </a:prstGeom>
          <a:noFill/>
        </p:spPr>
        <p:txBody>
          <a:bodyPr wrap="none" rtlCol="0">
            <a:spAutoFit/>
          </a:bodyPr>
          <a:lstStyle/>
          <a:p>
            <a:pPr algn="just"/>
            <a:r>
              <a:rPr lang="en-GB" sz="1000"/>
              <a:t>Data on file at Veryan Medical</a:t>
            </a:r>
          </a:p>
        </p:txBody>
      </p:sp>
    </p:spTree>
  </p:cSld>
  <p:clrMapOvr>
    <a:masterClrMapping/>
  </p:clrMapOvr>
  <mc:AlternateContent xmlns:mc="http://schemas.openxmlformats.org/markup-compatibility/2006" xmlns:p14="http://schemas.microsoft.com/office/powerpoint/2010/main">
    <mc:Choice Requires="p14">
      <p:transition spd="slow" p14:dur="2000" advTm="43848"/>
    </mc:Choice>
    <mc:Fallback xmlns="">
      <p:transition spd="slow" advTm="43848"/>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1291503" y="1425575"/>
            <a:ext cx="9875260" cy="2003425"/>
          </a:xfrm>
          <a:prstGeom prst="rect">
            <a:avLst/>
          </a:prstGeom>
        </p:spPr>
        <p:txBody>
          <a:bodyPr vert="horz" wrap="square" lIns="0" tIns="125015" rIns="0" bIns="0" rtlCol="0" anchor="t" anchorCtr="0">
            <a:noAutofit/>
          </a:bodyPr>
          <a:lstStyle/>
          <a:p>
            <a:pPr marL="11906">
              <a:spcBef>
                <a:spcPts val="984"/>
              </a:spcBef>
            </a:pPr>
            <a:r>
              <a:rPr lang="en-US" sz="4000" b="1" spc="-5" dirty="0">
                <a:solidFill>
                  <a:schemeClr val="tx1"/>
                </a:solidFill>
              </a:rPr>
              <a:t>MIMICS</a:t>
            </a:r>
            <a:r>
              <a:rPr lang="en-US" sz="4000" b="1" spc="-6" baseline="20000" dirty="0">
                <a:solidFill>
                  <a:schemeClr val="tx1"/>
                </a:solidFill>
              </a:rPr>
              <a:t>3D </a:t>
            </a:r>
            <a:r>
              <a:rPr lang="en-US" sz="4000" b="1" spc="-6" dirty="0">
                <a:solidFill>
                  <a:schemeClr val="tx1"/>
                </a:solidFill>
              </a:rPr>
              <a:t>European Registry</a:t>
            </a:r>
            <a:br>
              <a:rPr lang="en-US" sz="4000" spc="-6" baseline="20000" dirty="0">
                <a:solidFill>
                  <a:schemeClr val="tx1"/>
                </a:solidFill>
              </a:rPr>
            </a:br>
            <a:br>
              <a:rPr lang="en-US" sz="4000" spc="-6" baseline="20000" dirty="0">
                <a:solidFill>
                  <a:schemeClr val="tx1"/>
                </a:solidFill>
              </a:rPr>
            </a:br>
            <a:r>
              <a:rPr lang="en-US" sz="4000" dirty="0">
                <a:solidFill>
                  <a:schemeClr val="tx1"/>
                </a:solidFill>
                <a:cs typeface="Myriad Pro Light"/>
              </a:rPr>
              <a:t>A</a:t>
            </a:r>
            <a:r>
              <a:rPr lang="en-US" sz="4000" spc="89" dirty="0">
                <a:solidFill>
                  <a:schemeClr val="tx1"/>
                </a:solidFill>
                <a:cs typeface="Myriad Pro Light"/>
              </a:rPr>
              <a:t> </a:t>
            </a:r>
            <a:r>
              <a:rPr lang="en-US" sz="4000" spc="33" dirty="0">
                <a:solidFill>
                  <a:schemeClr val="tx1"/>
                </a:solidFill>
                <a:cs typeface="Myriad Pro Light"/>
              </a:rPr>
              <a:t>prospective</a:t>
            </a:r>
            <a:r>
              <a:rPr lang="en-US" sz="4000" spc="89" dirty="0">
                <a:solidFill>
                  <a:schemeClr val="tx1"/>
                </a:solidFill>
                <a:cs typeface="Myriad Pro Light"/>
              </a:rPr>
              <a:t> </a:t>
            </a:r>
            <a:r>
              <a:rPr lang="en-US" sz="4000" spc="37" dirty="0">
                <a:solidFill>
                  <a:schemeClr val="tx1"/>
                </a:solidFill>
                <a:cs typeface="Myriad Pro Light"/>
              </a:rPr>
              <a:t>observational</a:t>
            </a:r>
            <a:r>
              <a:rPr lang="en-US" sz="4000" spc="89" dirty="0">
                <a:solidFill>
                  <a:schemeClr val="tx1"/>
                </a:solidFill>
                <a:cs typeface="Myriad Pro Light"/>
              </a:rPr>
              <a:t> </a:t>
            </a:r>
            <a:r>
              <a:rPr lang="en-US" sz="4000" spc="37" dirty="0">
                <a:solidFill>
                  <a:schemeClr val="tx1"/>
                </a:solidFill>
                <a:cs typeface="Myriad Pro Light"/>
              </a:rPr>
              <a:t>registry </a:t>
            </a:r>
            <a:r>
              <a:rPr lang="en-US" sz="4000" spc="33" dirty="0">
                <a:solidFill>
                  <a:schemeClr val="tx1"/>
                </a:solidFill>
                <a:cs typeface="Myriad Pro Light"/>
              </a:rPr>
              <a:t>evaluating</a:t>
            </a:r>
            <a:r>
              <a:rPr lang="en-US" sz="4000" spc="84" dirty="0">
                <a:solidFill>
                  <a:schemeClr val="tx1"/>
                </a:solidFill>
                <a:cs typeface="Myriad Pro Light"/>
              </a:rPr>
              <a:t> </a:t>
            </a:r>
            <a:r>
              <a:rPr lang="en-US" sz="4000" spc="37" dirty="0">
                <a:solidFill>
                  <a:schemeClr val="tx1"/>
                </a:solidFill>
                <a:cs typeface="Myriad Pro Light"/>
              </a:rPr>
              <a:t>BioMimics</a:t>
            </a:r>
            <a:r>
              <a:rPr lang="en-US" sz="4000" spc="89" dirty="0">
                <a:solidFill>
                  <a:schemeClr val="tx1"/>
                </a:solidFill>
                <a:cs typeface="Myriad Pro Light"/>
              </a:rPr>
              <a:t> </a:t>
            </a:r>
            <a:r>
              <a:rPr lang="en-US" sz="4000" spc="19" dirty="0">
                <a:solidFill>
                  <a:schemeClr val="tx1"/>
                </a:solidFill>
                <a:cs typeface="Myriad Pro Light"/>
              </a:rPr>
              <a:t>3D</a:t>
            </a:r>
            <a:r>
              <a:rPr lang="en-US" sz="4000" spc="89" dirty="0">
                <a:solidFill>
                  <a:schemeClr val="tx1"/>
                </a:solidFill>
                <a:cs typeface="Myriad Pro Light"/>
              </a:rPr>
              <a:t> </a:t>
            </a:r>
            <a:r>
              <a:rPr lang="en-US" sz="4000" spc="19" dirty="0">
                <a:solidFill>
                  <a:schemeClr val="tx1"/>
                </a:solidFill>
                <a:cs typeface="Myriad Pro Light"/>
              </a:rPr>
              <a:t>in</a:t>
            </a:r>
            <a:r>
              <a:rPr lang="en-US" sz="4000" spc="89" dirty="0">
                <a:solidFill>
                  <a:schemeClr val="tx1"/>
                </a:solidFill>
                <a:cs typeface="Myriad Pro Light"/>
              </a:rPr>
              <a:t> </a:t>
            </a:r>
            <a:r>
              <a:rPr lang="en-US" sz="4000" dirty="0">
                <a:solidFill>
                  <a:schemeClr val="tx1"/>
                </a:solidFill>
                <a:cs typeface="Myriad Pro Light"/>
              </a:rPr>
              <a:t>a</a:t>
            </a:r>
            <a:r>
              <a:rPr lang="en-US" sz="4000" spc="89" dirty="0">
                <a:solidFill>
                  <a:schemeClr val="tx1"/>
                </a:solidFill>
                <a:cs typeface="Myriad Pro Light"/>
              </a:rPr>
              <a:t> </a:t>
            </a:r>
            <a:r>
              <a:rPr lang="en-US" sz="4000" spc="33" dirty="0">
                <a:solidFill>
                  <a:schemeClr val="tx1"/>
                </a:solidFill>
                <a:cs typeface="Myriad Pro Light"/>
              </a:rPr>
              <a:t>real-world </a:t>
            </a:r>
            <a:r>
              <a:rPr lang="en-US" sz="4000" spc="-453" dirty="0">
                <a:solidFill>
                  <a:schemeClr val="tx1"/>
                </a:solidFill>
                <a:cs typeface="Myriad Pro Light"/>
              </a:rPr>
              <a:t> </a:t>
            </a:r>
            <a:r>
              <a:rPr lang="en-US" sz="4000" spc="33" dirty="0">
                <a:solidFill>
                  <a:schemeClr val="tx1"/>
                </a:solidFill>
                <a:cs typeface="Myriad Pro Light"/>
              </a:rPr>
              <a:t>clinical</a:t>
            </a:r>
            <a:r>
              <a:rPr lang="en-US" sz="4000" spc="84" dirty="0">
                <a:solidFill>
                  <a:schemeClr val="tx1"/>
                </a:solidFill>
                <a:cs typeface="Myriad Pro Light"/>
              </a:rPr>
              <a:t> </a:t>
            </a:r>
            <a:r>
              <a:rPr lang="en-US" sz="4000" spc="37" dirty="0">
                <a:solidFill>
                  <a:schemeClr val="tx1"/>
                </a:solidFill>
                <a:cs typeface="Myriad Pro Light"/>
              </a:rPr>
              <a:t>population</a:t>
            </a:r>
            <a:br>
              <a:rPr lang="en-US" sz="4000" spc="37" dirty="0">
                <a:solidFill>
                  <a:schemeClr val="tx1"/>
                </a:solidFill>
                <a:cs typeface="Myriad Pro Light"/>
              </a:rPr>
            </a:br>
            <a:br>
              <a:rPr lang="en-US" sz="4000" dirty="0">
                <a:solidFill>
                  <a:schemeClr val="tx1"/>
                </a:solidFill>
                <a:cs typeface="Myriad Pro Light"/>
              </a:rPr>
            </a:br>
            <a:r>
              <a:rPr lang="en-US" sz="4000" spc="33" dirty="0">
                <a:solidFill>
                  <a:schemeClr val="tx1"/>
                </a:solidFill>
                <a:cs typeface="Myriad Pro Light"/>
              </a:rPr>
              <a:t>Presentation</a:t>
            </a:r>
            <a:r>
              <a:rPr lang="en-US" sz="4000" spc="70" dirty="0">
                <a:solidFill>
                  <a:schemeClr val="tx1"/>
                </a:solidFill>
                <a:cs typeface="Myriad Pro Light"/>
              </a:rPr>
              <a:t> </a:t>
            </a:r>
            <a:r>
              <a:rPr lang="en-US" sz="4000" spc="19" dirty="0">
                <a:solidFill>
                  <a:schemeClr val="tx1"/>
                </a:solidFill>
                <a:cs typeface="Myriad Pro Light"/>
              </a:rPr>
              <a:t>of</a:t>
            </a:r>
            <a:r>
              <a:rPr lang="en-US" sz="4000" b="1" spc="75" dirty="0">
                <a:solidFill>
                  <a:schemeClr val="tx1"/>
                </a:solidFill>
                <a:cs typeface="Myriad Pro Light"/>
              </a:rPr>
              <a:t> 3</a:t>
            </a:r>
            <a:r>
              <a:rPr lang="en-US" sz="4000" b="1" dirty="0">
                <a:solidFill>
                  <a:schemeClr val="tx1"/>
                </a:solidFill>
                <a:cs typeface="Myriad Pro Light"/>
              </a:rPr>
              <a:t>-year</a:t>
            </a:r>
            <a:r>
              <a:rPr lang="en-US" sz="4000" b="1" spc="75" dirty="0">
                <a:solidFill>
                  <a:schemeClr val="tx1"/>
                </a:solidFill>
                <a:cs typeface="Myriad Pro Light"/>
              </a:rPr>
              <a:t> </a:t>
            </a:r>
            <a:r>
              <a:rPr lang="en-US" sz="4000" b="1" spc="37" dirty="0">
                <a:solidFill>
                  <a:schemeClr val="tx1"/>
                </a:solidFill>
                <a:cs typeface="Myriad Pro Light"/>
              </a:rPr>
              <a:t>Data</a:t>
            </a:r>
            <a:endParaRPr sz="4000" spc="37" dirty="0">
              <a:solidFill>
                <a:schemeClr val="tx1"/>
              </a:solidFill>
              <a:cs typeface="Myriad Pro Light"/>
            </a:endParaRPr>
          </a:p>
        </p:txBody>
      </p:sp>
      <p:sp>
        <p:nvSpPr>
          <p:cNvPr id="3" name="TextBox 2">
            <a:extLst>
              <a:ext uri="{FF2B5EF4-FFF2-40B4-BE49-F238E27FC236}">
                <a16:creationId xmlns:a16="http://schemas.microsoft.com/office/drawing/2014/main" id="{E36B4311-F74E-4580-BD35-79571F61633D}"/>
              </a:ext>
            </a:extLst>
          </p:cNvPr>
          <p:cNvSpPr txBox="1"/>
          <p:nvPr/>
        </p:nvSpPr>
        <p:spPr>
          <a:xfrm>
            <a:off x="10446009" y="6597492"/>
            <a:ext cx="1745991" cy="246221"/>
          </a:xfrm>
          <a:prstGeom prst="rect">
            <a:avLst/>
          </a:prstGeom>
          <a:noFill/>
        </p:spPr>
        <p:txBody>
          <a:bodyPr wrap="none" rtlCol="0">
            <a:spAutoFit/>
          </a:bodyPr>
          <a:lstStyle/>
          <a:p>
            <a:pPr algn="just"/>
            <a:r>
              <a:rPr lang="en-GB" sz="1000"/>
              <a:t>Data on file at Veryan Medical</a:t>
            </a:r>
          </a:p>
        </p:txBody>
      </p:sp>
    </p:spTree>
    <p:extLst>
      <p:ext uri="{BB962C8B-B14F-4D97-AF65-F5344CB8AC3E}">
        <p14:creationId xmlns:p14="http://schemas.microsoft.com/office/powerpoint/2010/main" val="3843165985"/>
      </p:ext>
    </p:extLst>
  </p:cSld>
  <p:clrMapOvr>
    <a:masterClrMapping/>
  </p:clrMapOvr>
  <mc:AlternateContent xmlns:mc="http://schemas.openxmlformats.org/markup-compatibility/2006" xmlns:p14="http://schemas.microsoft.com/office/powerpoint/2010/main">
    <mc:Choice Requires="p14">
      <p:transition spd="slow" p14:dur="2000" advTm="60670"/>
    </mc:Choice>
    <mc:Fallback xmlns="">
      <p:transition spd="slow" advTm="6067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530352" y="548640"/>
            <a:ext cx="10934700" cy="566020"/>
          </a:xfrm>
          <a:prstGeom prst="rect">
            <a:avLst/>
          </a:prstGeom>
        </p:spPr>
        <p:txBody>
          <a:bodyPr vert="horz" wrap="square" lIns="0" tIns="11906" rIns="0" bIns="0" rtlCol="0" anchor="ctr">
            <a:spAutoFit/>
          </a:bodyPr>
          <a:lstStyle/>
          <a:p>
            <a:pPr marL="23813">
              <a:spcBef>
                <a:spcPts val="94"/>
              </a:spcBef>
            </a:pPr>
            <a:r>
              <a:rPr sz="4000" b="1" spc="-5">
                <a:solidFill>
                  <a:schemeClr val="tx1"/>
                </a:solidFill>
              </a:rPr>
              <a:t>MIMICS</a:t>
            </a:r>
            <a:r>
              <a:rPr sz="4000" b="1" spc="-6" baseline="24305">
                <a:solidFill>
                  <a:schemeClr val="tx1"/>
                </a:solidFill>
              </a:rPr>
              <a:t>3D</a:t>
            </a:r>
            <a:r>
              <a:rPr sz="4000" spc="358" baseline="24305">
                <a:solidFill>
                  <a:schemeClr val="tx1"/>
                </a:solidFill>
              </a:rPr>
              <a:t> </a:t>
            </a:r>
            <a:r>
              <a:rPr lang="en-GB" sz="4000" spc="127">
                <a:solidFill>
                  <a:schemeClr val="tx1"/>
                </a:solidFill>
              </a:rPr>
              <a:t>European R</a:t>
            </a:r>
            <a:r>
              <a:rPr sz="4000" b="0" spc="127" err="1">
                <a:solidFill>
                  <a:schemeClr val="tx1"/>
                </a:solidFill>
              </a:rPr>
              <a:t>egistry</a:t>
            </a:r>
            <a:endParaRPr sz="4000">
              <a:solidFill>
                <a:schemeClr val="tx1"/>
              </a:solidFill>
            </a:endParaRPr>
          </a:p>
        </p:txBody>
      </p:sp>
      <p:sp>
        <p:nvSpPr>
          <p:cNvPr id="3" name="object 3"/>
          <p:cNvSpPr/>
          <p:nvPr/>
        </p:nvSpPr>
        <p:spPr>
          <a:xfrm>
            <a:off x="565524" y="1331785"/>
            <a:ext cx="10398690" cy="1160452"/>
          </a:xfrm>
          <a:custGeom>
            <a:avLst/>
            <a:gdLst/>
            <a:ahLst/>
            <a:cxnLst/>
            <a:rect l="l" t="t" r="r" b="b"/>
            <a:pathLst>
              <a:path w="8547100" h="1033779">
                <a:moveTo>
                  <a:pt x="8394700" y="0"/>
                </a:moveTo>
                <a:lnTo>
                  <a:pt x="0" y="0"/>
                </a:lnTo>
                <a:lnTo>
                  <a:pt x="0" y="881265"/>
                </a:lnTo>
                <a:lnTo>
                  <a:pt x="7769" y="929433"/>
                </a:lnTo>
                <a:lnTo>
                  <a:pt x="29405" y="971268"/>
                </a:lnTo>
                <a:lnTo>
                  <a:pt x="62396" y="1004259"/>
                </a:lnTo>
                <a:lnTo>
                  <a:pt x="104231" y="1025895"/>
                </a:lnTo>
                <a:lnTo>
                  <a:pt x="152400" y="1033665"/>
                </a:lnTo>
                <a:lnTo>
                  <a:pt x="8547100" y="1033665"/>
                </a:lnTo>
                <a:lnTo>
                  <a:pt x="8547100" y="152400"/>
                </a:lnTo>
                <a:lnTo>
                  <a:pt x="8539330" y="104231"/>
                </a:lnTo>
                <a:lnTo>
                  <a:pt x="8517694" y="62396"/>
                </a:lnTo>
                <a:lnTo>
                  <a:pt x="8484703" y="29405"/>
                </a:lnTo>
                <a:lnTo>
                  <a:pt x="8442868" y="7769"/>
                </a:lnTo>
                <a:lnTo>
                  <a:pt x="8394700" y="0"/>
                </a:lnTo>
                <a:close/>
              </a:path>
            </a:pathLst>
          </a:custGeom>
          <a:solidFill>
            <a:srgbClr val="397CC9"/>
          </a:solidFill>
        </p:spPr>
        <p:txBody>
          <a:bodyPr wrap="square" lIns="0" tIns="0" rIns="0" bIns="0" rtlCol="0">
            <a:noAutofit/>
          </a:bodyPr>
          <a:lstStyle/>
          <a:p>
            <a:endParaRPr sz="1687"/>
          </a:p>
        </p:txBody>
      </p:sp>
      <p:sp>
        <p:nvSpPr>
          <p:cNvPr id="4" name="object 4"/>
          <p:cNvSpPr txBox="1"/>
          <p:nvPr/>
        </p:nvSpPr>
        <p:spPr>
          <a:xfrm>
            <a:off x="667704" y="1387019"/>
            <a:ext cx="10193479" cy="942277"/>
          </a:xfrm>
          <a:prstGeom prst="rect">
            <a:avLst/>
          </a:prstGeom>
        </p:spPr>
        <p:txBody>
          <a:bodyPr vert="horz" wrap="square" lIns="0" tIns="11906" rIns="0" bIns="0" rtlCol="0">
            <a:spAutoFit/>
          </a:bodyPr>
          <a:lstStyle/>
          <a:p>
            <a:pPr marL="11906">
              <a:spcBef>
                <a:spcPts val="94"/>
              </a:spcBef>
            </a:pPr>
            <a:r>
              <a:rPr sz="2000" b="1">
                <a:solidFill>
                  <a:srgbClr val="FFFFFF"/>
                </a:solidFill>
                <a:cs typeface="Myriad Pro Light"/>
              </a:rPr>
              <a:t>A</a:t>
            </a:r>
            <a:r>
              <a:rPr sz="2000" b="1" spc="-5">
                <a:solidFill>
                  <a:srgbClr val="FFFFFF"/>
                </a:solidFill>
                <a:cs typeface="Myriad Pro Light"/>
              </a:rPr>
              <a:t> prospective</a:t>
            </a:r>
            <a:r>
              <a:rPr sz="2000" b="1">
                <a:solidFill>
                  <a:srgbClr val="FFFFFF"/>
                </a:solidFill>
                <a:cs typeface="Myriad Pro Light"/>
              </a:rPr>
              <a:t> observational</a:t>
            </a:r>
            <a:r>
              <a:rPr sz="2000" b="1" spc="-5">
                <a:solidFill>
                  <a:srgbClr val="FFFFFF"/>
                </a:solidFill>
                <a:cs typeface="Myriad Pro Light"/>
              </a:rPr>
              <a:t> </a:t>
            </a:r>
            <a:r>
              <a:rPr sz="2000" b="1">
                <a:solidFill>
                  <a:srgbClr val="FFFFFF"/>
                </a:solidFill>
                <a:cs typeface="Myriad Pro Light"/>
              </a:rPr>
              <a:t>registry </a:t>
            </a:r>
            <a:r>
              <a:rPr sz="2000" b="1" spc="-5">
                <a:solidFill>
                  <a:srgbClr val="FFFFFF"/>
                </a:solidFill>
                <a:cs typeface="Myriad Pro Light"/>
              </a:rPr>
              <a:t>evaluating </a:t>
            </a:r>
            <a:r>
              <a:rPr sz="2000" b="1">
                <a:solidFill>
                  <a:srgbClr val="FFFFFF"/>
                </a:solidFill>
                <a:cs typeface="Myriad Pro Light"/>
              </a:rPr>
              <a:t>the BioMimics</a:t>
            </a:r>
            <a:r>
              <a:rPr sz="2000" b="1" spc="-5">
                <a:solidFill>
                  <a:srgbClr val="FFFFFF"/>
                </a:solidFill>
                <a:cs typeface="Myriad Pro Light"/>
              </a:rPr>
              <a:t> </a:t>
            </a:r>
            <a:r>
              <a:rPr sz="2000" b="1">
                <a:solidFill>
                  <a:srgbClr val="FFFFFF"/>
                </a:solidFill>
                <a:cs typeface="Myriad Pro Light"/>
              </a:rPr>
              <a:t>3D helical</a:t>
            </a:r>
            <a:r>
              <a:rPr sz="2000" b="1" spc="-5">
                <a:solidFill>
                  <a:srgbClr val="FFFFFF"/>
                </a:solidFill>
                <a:cs typeface="Myriad Pro Light"/>
              </a:rPr>
              <a:t> stent</a:t>
            </a:r>
            <a:r>
              <a:rPr sz="2000" b="1">
                <a:solidFill>
                  <a:srgbClr val="FFFFFF"/>
                </a:solidFill>
                <a:cs typeface="Myriad Pro Light"/>
              </a:rPr>
              <a:t> in</a:t>
            </a:r>
            <a:r>
              <a:rPr sz="2000" b="1" spc="-5">
                <a:solidFill>
                  <a:srgbClr val="FFFFFF"/>
                </a:solidFill>
                <a:cs typeface="Myriad Pro Light"/>
              </a:rPr>
              <a:t> </a:t>
            </a:r>
            <a:r>
              <a:rPr sz="2000" b="1">
                <a:solidFill>
                  <a:srgbClr val="FFFFFF"/>
                </a:solidFill>
                <a:cs typeface="Myriad Pro Light"/>
              </a:rPr>
              <a:t>a</a:t>
            </a:r>
            <a:r>
              <a:rPr lang="en-GB" sz="2000">
                <a:cs typeface="Myriad Pro Light"/>
              </a:rPr>
              <a:t> </a:t>
            </a:r>
            <a:r>
              <a:rPr sz="2000" b="1" spc="-9">
                <a:solidFill>
                  <a:srgbClr val="FFFFFF"/>
                </a:solidFill>
                <a:cs typeface="Myriad Pro Light"/>
              </a:rPr>
              <a:t>real-world</a:t>
            </a:r>
            <a:r>
              <a:rPr sz="2000" b="1">
                <a:solidFill>
                  <a:srgbClr val="FFFFFF"/>
                </a:solidFill>
                <a:cs typeface="Myriad Pro Light"/>
              </a:rPr>
              <a:t> clinical</a:t>
            </a:r>
            <a:r>
              <a:rPr sz="2000" b="1" spc="5">
                <a:solidFill>
                  <a:srgbClr val="FFFFFF"/>
                </a:solidFill>
                <a:cs typeface="Myriad Pro Light"/>
              </a:rPr>
              <a:t> </a:t>
            </a:r>
            <a:r>
              <a:rPr sz="2000" b="1" spc="-5">
                <a:solidFill>
                  <a:srgbClr val="FFFFFF"/>
                </a:solidFill>
                <a:cs typeface="Myriad Pro Light"/>
              </a:rPr>
              <a:t>population</a:t>
            </a:r>
            <a:r>
              <a:rPr sz="2000" b="1">
                <a:solidFill>
                  <a:srgbClr val="FFFFFF"/>
                </a:solidFill>
                <a:cs typeface="Myriad Pro Light"/>
              </a:rPr>
              <a:t> with</a:t>
            </a:r>
            <a:r>
              <a:rPr sz="2000" b="1" spc="5">
                <a:solidFill>
                  <a:srgbClr val="FFFFFF"/>
                </a:solidFill>
                <a:cs typeface="Myriad Pro Light"/>
              </a:rPr>
              <a:t> </a:t>
            </a:r>
            <a:r>
              <a:rPr sz="2000" b="1" spc="-5">
                <a:solidFill>
                  <a:srgbClr val="FFFFFF"/>
                </a:solidFill>
                <a:cs typeface="Myriad Pro Light"/>
              </a:rPr>
              <a:t>dedicated</a:t>
            </a:r>
            <a:r>
              <a:rPr sz="2000" b="1">
                <a:solidFill>
                  <a:srgbClr val="FFFFFF"/>
                </a:solidFill>
                <a:cs typeface="Myriad Pro Light"/>
              </a:rPr>
              <a:t> </a:t>
            </a:r>
            <a:r>
              <a:rPr sz="2000" b="1" spc="-5">
                <a:solidFill>
                  <a:srgbClr val="FFFFFF"/>
                </a:solidFill>
                <a:cs typeface="Myriad Pro Light"/>
              </a:rPr>
              <a:t>subgroup</a:t>
            </a:r>
            <a:r>
              <a:rPr sz="2000" b="1" spc="5">
                <a:solidFill>
                  <a:srgbClr val="FFFFFF"/>
                </a:solidFill>
                <a:cs typeface="Myriad Pro Light"/>
              </a:rPr>
              <a:t> </a:t>
            </a:r>
            <a:r>
              <a:rPr sz="2000" b="1" spc="-5">
                <a:solidFill>
                  <a:srgbClr val="FFFFFF"/>
                </a:solidFill>
                <a:cs typeface="Myriad Pro Light"/>
              </a:rPr>
              <a:t>analysis</a:t>
            </a:r>
            <a:r>
              <a:rPr sz="2000" b="1">
                <a:solidFill>
                  <a:srgbClr val="FFFFFF"/>
                </a:solidFill>
                <a:cs typeface="Myriad Pro Light"/>
              </a:rPr>
              <a:t> of</a:t>
            </a:r>
            <a:r>
              <a:rPr sz="2000" b="1" spc="5">
                <a:solidFill>
                  <a:srgbClr val="FFFFFF"/>
                </a:solidFill>
                <a:cs typeface="Myriad Pro Light"/>
              </a:rPr>
              <a:t> </a:t>
            </a:r>
            <a:r>
              <a:rPr sz="2000" b="1" spc="-5">
                <a:solidFill>
                  <a:srgbClr val="FFFFFF"/>
                </a:solidFill>
                <a:cs typeface="Myriad Pro Light"/>
              </a:rPr>
              <a:t>device</a:t>
            </a:r>
            <a:r>
              <a:rPr sz="2000" b="1">
                <a:solidFill>
                  <a:srgbClr val="FFFFFF"/>
                </a:solidFill>
                <a:cs typeface="Myriad Pro Light"/>
              </a:rPr>
              <a:t> performance </a:t>
            </a:r>
            <a:r>
              <a:rPr sz="2000" b="1" spc="-314">
                <a:solidFill>
                  <a:srgbClr val="FFFFFF"/>
                </a:solidFill>
                <a:cs typeface="Myriad Pro Light"/>
              </a:rPr>
              <a:t> </a:t>
            </a:r>
            <a:r>
              <a:rPr sz="2000" b="1">
                <a:solidFill>
                  <a:srgbClr val="FFFFFF"/>
                </a:solidFill>
                <a:cs typeface="Myriad Pro Light"/>
              </a:rPr>
              <a:t>as a</a:t>
            </a:r>
            <a:r>
              <a:rPr lang="en-GB" sz="2000" b="1">
                <a:solidFill>
                  <a:srgbClr val="FFFFFF"/>
                </a:solidFill>
                <a:cs typeface="Myriad Pro Light"/>
              </a:rPr>
              <a:t> </a:t>
            </a:r>
            <a:r>
              <a:rPr sz="2000" b="1">
                <a:solidFill>
                  <a:srgbClr val="FFFFFF"/>
                </a:solidFill>
                <a:cs typeface="Myriad Pro Light"/>
              </a:rPr>
              <a:t>complementary </a:t>
            </a:r>
            <a:r>
              <a:rPr sz="2000" b="1" spc="-5">
                <a:solidFill>
                  <a:srgbClr val="FFFFFF"/>
                </a:solidFill>
                <a:cs typeface="Myriad Pro Light"/>
              </a:rPr>
              <a:t>treatment</a:t>
            </a:r>
            <a:r>
              <a:rPr sz="2000" b="1" spc="5">
                <a:solidFill>
                  <a:srgbClr val="FFFFFF"/>
                </a:solidFill>
                <a:cs typeface="Myriad Pro Light"/>
              </a:rPr>
              <a:t> </a:t>
            </a:r>
            <a:r>
              <a:rPr sz="2000" b="1">
                <a:solidFill>
                  <a:srgbClr val="FFFFFF"/>
                </a:solidFill>
                <a:cs typeface="Myriad Pro Light"/>
              </a:rPr>
              <a:t>in </a:t>
            </a:r>
            <a:r>
              <a:rPr sz="2000" b="1" spc="-9">
                <a:solidFill>
                  <a:srgbClr val="FFFFFF"/>
                </a:solidFill>
                <a:cs typeface="Myriad Pro Light"/>
              </a:rPr>
              <a:t>procedures</a:t>
            </a:r>
            <a:r>
              <a:rPr sz="2000" b="1">
                <a:solidFill>
                  <a:srgbClr val="FFFFFF"/>
                </a:solidFill>
                <a:cs typeface="Myriad Pro Light"/>
              </a:rPr>
              <a:t> </a:t>
            </a:r>
            <a:r>
              <a:rPr sz="2000" b="1" spc="-9">
                <a:solidFill>
                  <a:srgbClr val="FFFFFF"/>
                </a:solidFill>
                <a:cs typeface="Myriad Pro Light"/>
              </a:rPr>
              <a:t>involving</a:t>
            </a:r>
            <a:r>
              <a:rPr sz="2000" b="1">
                <a:solidFill>
                  <a:srgbClr val="FFFFFF"/>
                </a:solidFill>
                <a:cs typeface="Myriad Pro Light"/>
              </a:rPr>
              <a:t> </a:t>
            </a:r>
            <a:r>
              <a:rPr sz="2000" b="1" spc="-5">
                <a:solidFill>
                  <a:srgbClr val="FFFFFF"/>
                </a:solidFill>
                <a:cs typeface="Myriad Pro Light"/>
              </a:rPr>
              <a:t>drug-coated</a:t>
            </a:r>
            <a:r>
              <a:rPr sz="2000" b="1" spc="5">
                <a:solidFill>
                  <a:srgbClr val="FFFFFF"/>
                </a:solidFill>
                <a:cs typeface="Myriad Pro Light"/>
              </a:rPr>
              <a:t> </a:t>
            </a:r>
            <a:r>
              <a:rPr sz="2000" b="1" spc="-5">
                <a:solidFill>
                  <a:srgbClr val="FFFFFF"/>
                </a:solidFill>
                <a:cs typeface="Myriad Pro Light"/>
              </a:rPr>
              <a:t>balloons.</a:t>
            </a:r>
            <a:endParaRPr sz="2000">
              <a:cs typeface="Myriad Pro Light"/>
            </a:endParaRPr>
          </a:p>
        </p:txBody>
      </p:sp>
      <p:sp>
        <p:nvSpPr>
          <p:cNvPr id="5" name="object 5"/>
          <p:cNvSpPr/>
          <p:nvPr/>
        </p:nvSpPr>
        <p:spPr>
          <a:xfrm>
            <a:off x="530352" y="2745597"/>
            <a:ext cx="8012906" cy="3064073"/>
          </a:xfrm>
          <a:custGeom>
            <a:avLst/>
            <a:gdLst/>
            <a:ahLst/>
            <a:cxnLst/>
            <a:rect l="l" t="t" r="r" b="b"/>
            <a:pathLst>
              <a:path w="8547100" h="3268345">
                <a:moveTo>
                  <a:pt x="8394700" y="0"/>
                </a:moveTo>
                <a:lnTo>
                  <a:pt x="0" y="0"/>
                </a:lnTo>
                <a:lnTo>
                  <a:pt x="0" y="3115373"/>
                </a:lnTo>
                <a:lnTo>
                  <a:pt x="7769" y="3163541"/>
                </a:lnTo>
                <a:lnTo>
                  <a:pt x="29405" y="3205376"/>
                </a:lnTo>
                <a:lnTo>
                  <a:pt x="62396" y="3238367"/>
                </a:lnTo>
                <a:lnTo>
                  <a:pt x="104231" y="3260003"/>
                </a:lnTo>
                <a:lnTo>
                  <a:pt x="152400" y="3267773"/>
                </a:lnTo>
                <a:lnTo>
                  <a:pt x="8547100" y="3267773"/>
                </a:lnTo>
                <a:lnTo>
                  <a:pt x="8547100" y="152400"/>
                </a:lnTo>
                <a:lnTo>
                  <a:pt x="8539330" y="104231"/>
                </a:lnTo>
                <a:lnTo>
                  <a:pt x="8517694" y="62396"/>
                </a:lnTo>
                <a:lnTo>
                  <a:pt x="8484703" y="29405"/>
                </a:lnTo>
                <a:lnTo>
                  <a:pt x="8442868" y="7769"/>
                </a:lnTo>
                <a:lnTo>
                  <a:pt x="8394700" y="0"/>
                </a:lnTo>
                <a:close/>
              </a:path>
            </a:pathLst>
          </a:custGeom>
          <a:solidFill>
            <a:srgbClr val="C3D0E8"/>
          </a:solidFill>
        </p:spPr>
        <p:txBody>
          <a:bodyPr wrap="square" lIns="0" tIns="0" rIns="0" bIns="0" rtlCol="0"/>
          <a:lstStyle/>
          <a:p>
            <a:endParaRPr sz="1406"/>
          </a:p>
        </p:txBody>
      </p:sp>
      <p:sp>
        <p:nvSpPr>
          <p:cNvPr id="12" name="object 12"/>
          <p:cNvSpPr txBox="1"/>
          <p:nvPr/>
        </p:nvSpPr>
        <p:spPr>
          <a:xfrm>
            <a:off x="667704" y="2844831"/>
            <a:ext cx="7656341" cy="2711479"/>
          </a:xfrm>
          <a:prstGeom prst="rect">
            <a:avLst/>
          </a:prstGeom>
        </p:spPr>
        <p:txBody>
          <a:bodyPr vert="horz" wrap="square" lIns="0" tIns="11906" rIns="0" bIns="0" rtlCol="0">
            <a:spAutoFit/>
          </a:bodyPr>
          <a:lstStyle/>
          <a:p>
            <a:pPr marL="11906">
              <a:spcBef>
                <a:spcPts val="558"/>
              </a:spcBef>
            </a:pPr>
            <a:r>
              <a:rPr lang="en-US" b="1">
                <a:cs typeface="Myriad Pro Light"/>
              </a:rPr>
              <a:t>Primary</a:t>
            </a:r>
            <a:r>
              <a:rPr lang="en-US" b="1" spc="-19">
                <a:cs typeface="Myriad Pro Light"/>
              </a:rPr>
              <a:t> </a:t>
            </a:r>
            <a:r>
              <a:rPr lang="en-US" b="1" spc="-5">
                <a:cs typeface="Myriad Pro Light"/>
              </a:rPr>
              <a:t>Endpoints</a:t>
            </a:r>
            <a:endParaRPr lang="en-US">
              <a:cs typeface="Myriad Pro Light"/>
            </a:endParaRPr>
          </a:p>
          <a:p>
            <a:pPr marL="285754" marR="4763" indent="-190503">
              <a:lnSpc>
                <a:spcPts val="1781"/>
              </a:lnSpc>
              <a:spcBef>
                <a:spcPts val="469"/>
              </a:spcBef>
              <a:buChar char="-"/>
              <a:tabLst>
                <a:tab pos="285159" algn="l"/>
                <a:tab pos="285754" algn="l"/>
              </a:tabLst>
            </a:pPr>
            <a:r>
              <a:rPr lang="en-US">
                <a:cs typeface="Myriad Pro"/>
              </a:rPr>
              <a:t>Safety: </a:t>
            </a:r>
            <a:r>
              <a:rPr lang="en-US" spc="-5">
                <a:cs typeface="Myriad Pro"/>
              </a:rPr>
              <a:t>Composite</a:t>
            </a:r>
            <a:r>
              <a:rPr lang="en-US" spc="5">
                <a:cs typeface="Myriad Pro"/>
              </a:rPr>
              <a:t> </a:t>
            </a:r>
            <a:r>
              <a:rPr lang="en-US">
                <a:cs typeface="Myriad Pro"/>
              </a:rPr>
              <a:t>of</a:t>
            </a:r>
            <a:r>
              <a:rPr lang="en-US" spc="5">
                <a:cs typeface="Myriad Pro"/>
              </a:rPr>
              <a:t> </a:t>
            </a:r>
            <a:r>
              <a:rPr lang="en-US">
                <a:cs typeface="Myriad Pro"/>
              </a:rPr>
              <a:t>major</a:t>
            </a:r>
            <a:r>
              <a:rPr lang="en-US" spc="5">
                <a:cs typeface="Myriad Pro"/>
              </a:rPr>
              <a:t> </a:t>
            </a:r>
            <a:r>
              <a:rPr lang="en-US" spc="-5">
                <a:cs typeface="Myriad Pro"/>
              </a:rPr>
              <a:t>adverse</a:t>
            </a:r>
            <a:r>
              <a:rPr lang="en-US" spc="5">
                <a:cs typeface="Myriad Pro"/>
              </a:rPr>
              <a:t> </a:t>
            </a:r>
            <a:r>
              <a:rPr lang="en-US" spc="-5">
                <a:cs typeface="Myriad Pro"/>
              </a:rPr>
              <a:t>events</a:t>
            </a:r>
            <a:r>
              <a:rPr lang="en-US" spc="5">
                <a:cs typeface="Myriad Pro"/>
              </a:rPr>
              <a:t> </a:t>
            </a:r>
            <a:r>
              <a:rPr lang="en-US" spc="-5">
                <a:cs typeface="Myriad Pro"/>
              </a:rPr>
              <a:t>(MAE),</a:t>
            </a:r>
            <a:r>
              <a:rPr lang="en-US" spc="5">
                <a:cs typeface="Myriad Pro"/>
              </a:rPr>
              <a:t> </a:t>
            </a:r>
            <a:r>
              <a:rPr lang="en-US" spc="-5">
                <a:cs typeface="Myriad Pro"/>
              </a:rPr>
              <a:t>death,</a:t>
            </a:r>
            <a:r>
              <a:rPr lang="en-US" spc="5">
                <a:cs typeface="Myriad Pro"/>
              </a:rPr>
              <a:t> </a:t>
            </a:r>
            <a:r>
              <a:rPr lang="en-US">
                <a:cs typeface="Myriad Pro"/>
              </a:rPr>
              <a:t>major </a:t>
            </a:r>
            <a:r>
              <a:rPr lang="en-US" spc="-5">
                <a:cs typeface="Myriad Pro"/>
              </a:rPr>
              <a:t>amputation</a:t>
            </a:r>
            <a:r>
              <a:rPr lang="en-US" spc="5">
                <a:cs typeface="Myriad Pro"/>
              </a:rPr>
              <a:t> </a:t>
            </a:r>
            <a:r>
              <a:rPr lang="en-US">
                <a:cs typeface="Myriad Pro"/>
              </a:rPr>
              <a:t>performed </a:t>
            </a:r>
            <a:r>
              <a:rPr lang="en-US" spc="-300">
                <a:cs typeface="Myriad Pro"/>
              </a:rPr>
              <a:t> </a:t>
            </a:r>
            <a:r>
              <a:rPr lang="en-US">
                <a:cs typeface="Myriad Pro"/>
              </a:rPr>
              <a:t>or</a:t>
            </a:r>
            <a:r>
              <a:rPr lang="en-US" spc="-5">
                <a:cs typeface="Myriad Pro"/>
              </a:rPr>
              <a:t> </a:t>
            </a:r>
            <a:r>
              <a:rPr lang="en-US" spc="-9">
                <a:cs typeface="Myriad Pro"/>
              </a:rPr>
              <a:t>CDTLR</a:t>
            </a:r>
            <a:r>
              <a:rPr lang="en-US">
                <a:cs typeface="Myriad Pro"/>
              </a:rPr>
              <a:t> </a:t>
            </a:r>
            <a:r>
              <a:rPr lang="en-US" spc="-5">
                <a:cs typeface="Myriad Pro"/>
              </a:rPr>
              <a:t>through</a:t>
            </a:r>
            <a:r>
              <a:rPr lang="en-US">
                <a:cs typeface="Myriad Pro"/>
              </a:rPr>
              <a:t> 30 </a:t>
            </a:r>
            <a:r>
              <a:rPr lang="en-US" spc="-9">
                <a:cs typeface="Myriad Pro"/>
              </a:rPr>
              <a:t>days</a:t>
            </a:r>
            <a:endParaRPr lang="en-US">
              <a:cs typeface="Myriad Pro"/>
            </a:endParaRPr>
          </a:p>
          <a:p>
            <a:pPr marL="285754" marR="203005" indent="-190503">
              <a:lnSpc>
                <a:spcPts val="1781"/>
              </a:lnSpc>
              <a:spcBef>
                <a:spcPts val="469"/>
              </a:spcBef>
              <a:buChar char="-"/>
              <a:tabLst>
                <a:tab pos="285159" algn="l"/>
                <a:tab pos="285754" algn="l"/>
              </a:tabLst>
            </a:pPr>
            <a:r>
              <a:rPr lang="en-US" spc="-5">
                <a:cs typeface="Myriad Pro"/>
              </a:rPr>
              <a:t>Effectiveness:</a:t>
            </a:r>
            <a:r>
              <a:rPr lang="en-US">
                <a:cs typeface="Myriad Pro"/>
              </a:rPr>
              <a:t> </a:t>
            </a:r>
            <a:r>
              <a:rPr lang="en-US" spc="-9">
                <a:cs typeface="Myriad Pro"/>
              </a:rPr>
              <a:t>Freedom</a:t>
            </a:r>
            <a:r>
              <a:rPr lang="en-US" spc="5">
                <a:cs typeface="Myriad Pro"/>
              </a:rPr>
              <a:t> </a:t>
            </a:r>
            <a:r>
              <a:rPr lang="en-US" spc="-5">
                <a:cs typeface="Myriad Pro"/>
              </a:rPr>
              <a:t>from</a:t>
            </a:r>
            <a:r>
              <a:rPr lang="en-US" spc="5">
                <a:cs typeface="Myriad Pro"/>
              </a:rPr>
              <a:t> </a:t>
            </a:r>
            <a:r>
              <a:rPr lang="en-US">
                <a:cs typeface="Myriad Pro"/>
              </a:rPr>
              <a:t>clinically-driven</a:t>
            </a:r>
            <a:r>
              <a:rPr lang="en-US" spc="5">
                <a:cs typeface="Myriad Pro"/>
              </a:rPr>
              <a:t> </a:t>
            </a:r>
            <a:r>
              <a:rPr lang="en-US" spc="-5">
                <a:cs typeface="Myriad Pro"/>
              </a:rPr>
              <a:t>target</a:t>
            </a:r>
            <a:r>
              <a:rPr lang="en-US">
                <a:cs typeface="Myriad Pro"/>
              </a:rPr>
              <a:t> lesion</a:t>
            </a:r>
            <a:r>
              <a:rPr lang="en-US" spc="5">
                <a:cs typeface="Myriad Pro"/>
              </a:rPr>
              <a:t> </a:t>
            </a:r>
            <a:r>
              <a:rPr lang="en-US" spc="-5">
                <a:cs typeface="Myriad Pro"/>
              </a:rPr>
              <a:t>revascularization</a:t>
            </a:r>
            <a:r>
              <a:rPr lang="en-US" spc="5">
                <a:cs typeface="Myriad Pro"/>
              </a:rPr>
              <a:t> </a:t>
            </a:r>
            <a:r>
              <a:rPr lang="en-US" spc="-5">
                <a:cs typeface="Myriad Pro"/>
              </a:rPr>
              <a:t>through </a:t>
            </a:r>
            <a:r>
              <a:rPr lang="en-US" spc="-304">
                <a:cs typeface="Myriad Pro"/>
              </a:rPr>
              <a:t> </a:t>
            </a:r>
            <a:r>
              <a:rPr lang="en-US">
                <a:cs typeface="Myriad Pro"/>
              </a:rPr>
              <a:t>12</a:t>
            </a:r>
            <a:r>
              <a:rPr lang="en-US" spc="-5">
                <a:cs typeface="Myriad Pro"/>
              </a:rPr>
              <a:t> months</a:t>
            </a:r>
            <a:endParaRPr lang="en-US">
              <a:cs typeface="Myriad Pro"/>
            </a:endParaRPr>
          </a:p>
          <a:p>
            <a:pPr marL="11906" marR="2312822">
              <a:lnSpc>
                <a:spcPct val="121900"/>
              </a:lnSpc>
              <a:spcBef>
                <a:spcPts val="94"/>
              </a:spcBef>
            </a:pPr>
            <a:r>
              <a:rPr b="1" spc="-5">
                <a:cs typeface="Myriad Pro Light"/>
              </a:rPr>
              <a:t>Enrolment</a:t>
            </a:r>
            <a:r>
              <a:rPr b="1" spc="-14">
                <a:cs typeface="Myriad Pro Light"/>
              </a:rPr>
              <a:t> </a:t>
            </a:r>
            <a:r>
              <a:rPr b="1" spc="-5">
                <a:cs typeface="Myriad Pro Light"/>
              </a:rPr>
              <a:t>completed</a:t>
            </a:r>
            <a:r>
              <a:rPr b="1" spc="-14">
                <a:cs typeface="Myriad Pro Light"/>
              </a:rPr>
              <a:t> </a:t>
            </a:r>
            <a:r>
              <a:rPr b="1">
                <a:cs typeface="Myriad Pro Light"/>
              </a:rPr>
              <a:t>June</a:t>
            </a:r>
            <a:r>
              <a:rPr b="1" spc="-14">
                <a:cs typeface="Myriad Pro Light"/>
              </a:rPr>
              <a:t> </a:t>
            </a:r>
            <a:r>
              <a:rPr b="1">
                <a:cs typeface="Myriad Pro Light"/>
              </a:rPr>
              <a:t>2018</a:t>
            </a:r>
            <a:r>
              <a:rPr b="1" spc="-14">
                <a:cs typeface="Myriad Pro Light"/>
              </a:rPr>
              <a:t> </a:t>
            </a:r>
            <a:r>
              <a:rPr b="1">
                <a:cs typeface="Myriad Pro Light"/>
              </a:rPr>
              <a:t>-</a:t>
            </a:r>
            <a:r>
              <a:rPr b="1" spc="-14">
                <a:cs typeface="Myriad Pro Light"/>
              </a:rPr>
              <a:t> </a:t>
            </a:r>
            <a:r>
              <a:rPr b="1">
                <a:cs typeface="Myriad Pro Light"/>
              </a:rPr>
              <a:t>N=507 </a:t>
            </a:r>
            <a:r>
              <a:rPr b="1" spc="-356">
                <a:cs typeface="Myriad Pro Light"/>
              </a:rPr>
              <a:t> </a:t>
            </a:r>
            <a:r>
              <a:rPr b="1" spc="-5">
                <a:cs typeface="Myriad Pro Light"/>
              </a:rPr>
              <a:t>Clinical Sites</a:t>
            </a:r>
            <a:r>
              <a:rPr b="1">
                <a:cs typeface="Myriad Pro Light"/>
              </a:rPr>
              <a:t> –</a:t>
            </a:r>
            <a:r>
              <a:rPr b="1" spc="-5">
                <a:cs typeface="Myriad Pro Light"/>
              </a:rPr>
              <a:t> </a:t>
            </a:r>
            <a:r>
              <a:rPr b="1">
                <a:cs typeface="Myriad Pro Light"/>
              </a:rPr>
              <a:t>23 </a:t>
            </a:r>
            <a:r>
              <a:rPr b="1" spc="-14">
                <a:cs typeface="Myriad Pro Light"/>
              </a:rPr>
              <a:t>Pan</a:t>
            </a:r>
            <a:r>
              <a:rPr lang="en-GB" b="1" spc="-5">
                <a:cs typeface="Myriad Pro Light"/>
              </a:rPr>
              <a:t>-</a:t>
            </a:r>
            <a:r>
              <a:rPr b="1" spc="-5">
                <a:cs typeface="Myriad Pro Light"/>
              </a:rPr>
              <a:t>European</a:t>
            </a:r>
            <a:endParaRPr>
              <a:cs typeface="Myriad Pro Light"/>
            </a:endParaRPr>
          </a:p>
          <a:p>
            <a:pPr marL="11906">
              <a:spcBef>
                <a:spcPts val="469"/>
              </a:spcBef>
            </a:pPr>
            <a:r>
              <a:rPr b="1" spc="-14">
                <a:cs typeface="Myriad Pro Light"/>
              </a:rPr>
              <a:t>Follow </a:t>
            </a:r>
            <a:r>
              <a:rPr b="1">
                <a:cs typeface="Myriad Pro Light"/>
              </a:rPr>
              <a:t>Up</a:t>
            </a:r>
            <a:r>
              <a:rPr b="1" spc="-9">
                <a:cs typeface="Myriad Pro Light"/>
              </a:rPr>
              <a:t> </a:t>
            </a:r>
            <a:r>
              <a:rPr b="1">
                <a:cs typeface="Myriad Pro Light"/>
              </a:rPr>
              <a:t>–</a:t>
            </a:r>
            <a:r>
              <a:rPr b="1" spc="-14">
                <a:cs typeface="Myriad Pro Light"/>
              </a:rPr>
              <a:t> </a:t>
            </a:r>
            <a:r>
              <a:rPr b="1">
                <a:cs typeface="Myriad Pro Light"/>
              </a:rPr>
              <a:t>3</a:t>
            </a:r>
            <a:r>
              <a:rPr b="1" spc="-89">
                <a:cs typeface="Myriad Pro Light"/>
              </a:rPr>
              <a:t> </a:t>
            </a:r>
            <a:r>
              <a:rPr b="1" spc="-37">
                <a:cs typeface="Myriad Pro Light"/>
              </a:rPr>
              <a:t>Years</a:t>
            </a:r>
            <a:endParaRPr>
              <a:cs typeface="Myriad Pro Light"/>
            </a:endParaRPr>
          </a:p>
          <a:p>
            <a:pPr marL="11906">
              <a:spcBef>
                <a:spcPts val="469"/>
              </a:spcBef>
            </a:pPr>
            <a:r>
              <a:rPr b="1" spc="-5">
                <a:cs typeface="Myriad Pro Light"/>
              </a:rPr>
              <a:t>Principal</a:t>
            </a:r>
            <a:r>
              <a:rPr b="1" spc="5">
                <a:cs typeface="Myriad Pro Light"/>
              </a:rPr>
              <a:t> </a:t>
            </a:r>
            <a:r>
              <a:rPr b="1" spc="-9">
                <a:cs typeface="Myriad Pro Light"/>
              </a:rPr>
              <a:t>Investigator:</a:t>
            </a:r>
            <a:r>
              <a:rPr b="1" spc="380">
                <a:cs typeface="Myriad Pro Light"/>
              </a:rPr>
              <a:t> </a:t>
            </a:r>
            <a:r>
              <a:rPr i="1">
                <a:cs typeface="Myriad Pro"/>
              </a:rPr>
              <a:t>Michael</a:t>
            </a:r>
            <a:r>
              <a:rPr i="1" spc="5">
                <a:cs typeface="Myriad Pro"/>
              </a:rPr>
              <a:t> </a:t>
            </a:r>
            <a:r>
              <a:rPr i="1" spc="-5">
                <a:cs typeface="Myriad Pro"/>
              </a:rPr>
              <a:t>Lichtenberg</a:t>
            </a:r>
            <a:r>
              <a:rPr i="1" spc="5">
                <a:cs typeface="Myriad Pro"/>
              </a:rPr>
              <a:t> </a:t>
            </a:r>
            <a:r>
              <a:rPr i="1">
                <a:cs typeface="Myriad Pro"/>
              </a:rPr>
              <a:t>MD</a:t>
            </a:r>
            <a:r>
              <a:rPr i="1" spc="5">
                <a:cs typeface="Myriad Pro"/>
              </a:rPr>
              <a:t> </a:t>
            </a:r>
            <a:r>
              <a:rPr i="1">
                <a:cs typeface="Myriad Pro"/>
              </a:rPr>
              <a:t>,</a:t>
            </a:r>
            <a:r>
              <a:rPr i="1" spc="5">
                <a:cs typeface="Myriad Pro"/>
              </a:rPr>
              <a:t> </a:t>
            </a:r>
            <a:r>
              <a:rPr i="1" spc="-5">
                <a:cs typeface="Myriad Pro"/>
              </a:rPr>
              <a:t>Arnsberg,</a:t>
            </a:r>
            <a:r>
              <a:rPr i="1" spc="5">
                <a:cs typeface="Myriad Pro"/>
              </a:rPr>
              <a:t> </a:t>
            </a:r>
            <a:r>
              <a:rPr i="1" spc="-5">
                <a:cs typeface="Myriad Pro"/>
              </a:rPr>
              <a:t>Germany</a:t>
            </a:r>
            <a:endParaRPr>
              <a:cs typeface="Myriad Pro"/>
            </a:endParaRPr>
          </a:p>
        </p:txBody>
      </p:sp>
      <p:sp>
        <p:nvSpPr>
          <p:cNvPr id="8" name="TextBox 7">
            <a:extLst>
              <a:ext uri="{FF2B5EF4-FFF2-40B4-BE49-F238E27FC236}">
                <a16:creationId xmlns:a16="http://schemas.microsoft.com/office/drawing/2014/main" id="{F1B72067-492E-4356-A81D-CAFD48C51536}"/>
              </a:ext>
            </a:extLst>
          </p:cNvPr>
          <p:cNvSpPr txBox="1"/>
          <p:nvPr/>
        </p:nvSpPr>
        <p:spPr>
          <a:xfrm>
            <a:off x="53200" y="6529565"/>
            <a:ext cx="1745991" cy="246221"/>
          </a:xfrm>
          <a:prstGeom prst="rect">
            <a:avLst/>
          </a:prstGeom>
          <a:noFill/>
        </p:spPr>
        <p:txBody>
          <a:bodyPr wrap="none" rtlCol="0">
            <a:spAutoFit/>
          </a:bodyPr>
          <a:lstStyle/>
          <a:p>
            <a:pPr algn="just"/>
            <a:r>
              <a:rPr lang="en-GB" sz="1000" dirty="0"/>
              <a:t>Data on file at Veryan Medical</a:t>
            </a:r>
          </a:p>
        </p:txBody>
      </p:sp>
    </p:spTree>
  </p:cSld>
  <p:clrMapOvr>
    <a:masterClrMapping/>
  </p:clrMapOvr>
  <mc:AlternateContent xmlns:mc="http://schemas.openxmlformats.org/markup-compatibility/2006" xmlns:p14="http://schemas.microsoft.com/office/powerpoint/2010/main">
    <mc:Choice Requires="p14">
      <p:transition spd="slow" p14:dur="2000" advTm="10144"/>
    </mc:Choice>
    <mc:Fallback xmlns="">
      <p:transition spd="slow" advTm="10144"/>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ject 3">
            <a:extLst>
              <a:ext uri="{FF2B5EF4-FFF2-40B4-BE49-F238E27FC236}">
                <a16:creationId xmlns:a16="http://schemas.microsoft.com/office/drawing/2014/main" id="{393A8330-F161-4316-AB6F-CD80705AAC4A}"/>
              </a:ext>
            </a:extLst>
          </p:cNvPr>
          <p:cNvPicPr/>
          <p:nvPr/>
        </p:nvPicPr>
        <p:blipFill>
          <a:blip r:embed="rId2" cstate="print"/>
          <a:stretch>
            <a:fillRect/>
          </a:stretch>
        </p:blipFill>
        <p:spPr>
          <a:xfrm>
            <a:off x="570599" y="1128548"/>
            <a:ext cx="7905749" cy="301430"/>
          </a:xfrm>
          <a:prstGeom prst="rect">
            <a:avLst/>
          </a:prstGeom>
        </p:spPr>
      </p:pic>
      <p:sp>
        <p:nvSpPr>
          <p:cNvPr id="3" name="object 3"/>
          <p:cNvSpPr/>
          <p:nvPr/>
        </p:nvSpPr>
        <p:spPr>
          <a:xfrm>
            <a:off x="597911" y="1512093"/>
            <a:ext cx="7437725" cy="4797267"/>
          </a:xfrm>
          <a:custGeom>
            <a:avLst/>
            <a:gdLst/>
            <a:ahLst/>
            <a:cxnLst/>
            <a:rect l="l" t="t" r="r" b="b"/>
            <a:pathLst>
              <a:path w="8439150" h="4108450">
                <a:moveTo>
                  <a:pt x="8286699" y="0"/>
                </a:moveTo>
                <a:lnTo>
                  <a:pt x="0" y="0"/>
                </a:lnTo>
                <a:lnTo>
                  <a:pt x="0" y="3956024"/>
                </a:lnTo>
                <a:lnTo>
                  <a:pt x="7769" y="4004197"/>
                </a:lnTo>
                <a:lnTo>
                  <a:pt x="29405" y="4046033"/>
                </a:lnTo>
                <a:lnTo>
                  <a:pt x="62396" y="4079022"/>
                </a:lnTo>
                <a:lnTo>
                  <a:pt x="104231" y="4100655"/>
                </a:lnTo>
                <a:lnTo>
                  <a:pt x="152400" y="4108424"/>
                </a:lnTo>
                <a:lnTo>
                  <a:pt x="8439099" y="4108424"/>
                </a:lnTo>
                <a:lnTo>
                  <a:pt x="8439099" y="152400"/>
                </a:lnTo>
                <a:lnTo>
                  <a:pt x="8431329" y="104231"/>
                </a:lnTo>
                <a:lnTo>
                  <a:pt x="8409693" y="62396"/>
                </a:lnTo>
                <a:lnTo>
                  <a:pt x="8376702" y="29405"/>
                </a:lnTo>
                <a:lnTo>
                  <a:pt x="8334867" y="7769"/>
                </a:lnTo>
                <a:lnTo>
                  <a:pt x="8286699" y="0"/>
                </a:lnTo>
                <a:close/>
              </a:path>
            </a:pathLst>
          </a:custGeom>
          <a:solidFill>
            <a:srgbClr val="AFC0E1"/>
          </a:solidFill>
        </p:spPr>
        <p:txBody>
          <a:bodyPr wrap="square" lIns="0" tIns="0" rIns="0" bIns="0" rtlCol="0"/>
          <a:lstStyle/>
          <a:p>
            <a:endParaRPr sz="1687"/>
          </a:p>
        </p:txBody>
      </p:sp>
      <p:graphicFrame>
        <p:nvGraphicFramePr>
          <p:cNvPr id="4" name="object 4"/>
          <p:cNvGraphicFramePr>
            <a:graphicFrameLocks noGrp="1"/>
          </p:cNvGraphicFramePr>
          <p:nvPr>
            <p:extLst>
              <p:ext uri="{D42A27DB-BD31-4B8C-83A1-F6EECF244321}">
                <p14:modId xmlns:p14="http://schemas.microsoft.com/office/powerpoint/2010/main" val="1028881720"/>
              </p:ext>
            </p:extLst>
          </p:nvPr>
        </p:nvGraphicFramePr>
        <p:xfrm>
          <a:off x="767791" y="1669502"/>
          <a:ext cx="7055643" cy="4438172"/>
        </p:xfrm>
        <a:graphic>
          <a:graphicData uri="http://schemas.openxmlformats.org/drawingml/2006/table">
            <a:tbl>
              <a:tblPr firstRow="1" bandRow="1">
                <a:tableStyleId>{2D5ABB26-0587-4C30-8999-92F81FD0307C}</a:tableStyleId>
              </a:tblPr>
              <a:tblGrid>
                <a:gridCol w="1863792">
                  <a:extLst>
                    <a:ext uri="{9D8B030D-6E8A-4147-A177-3AD203B41FA5}">
                      <a16:colId xmlns:a16="http://schemas.microsoft.com/office/drawing/2014/main" val="20000"/>
                    </a:ext>
                  </a:extLst>
                </a:gridCol>
                <a:gridCol w="3286851">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tblGrid>
              <a:tr h="392906">
                <a:tc gridSpan="2">
                  <a:txBody>
                    <a:bodyPr/>
                    <a:lstStyle/>
                    <a:p>
                      <a:pPr>
                        <a:lnSpc>
                          <a:spcPct val="100000"/>
                        </a:lnSpc>
                      </a:pPr>
                      <a:endParaRPr sz="1400" dirty="0">
                        <a:latin typeface="+mn-lt"/>
                        <a:cs typeface="Times New Roman"/>
                      </a:endParaRPr>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a:p>
                  </a:txBody>
                  <a:tcPr marL="0" marR="0" marT="0" marB="0"/>
                </a:tc>
                <a:tc>
                  <a:txBody>
                    <a:bodyPr/>
                    <a:lstStyle/>
                    <a:p>
                      <a:pPr algn="ctr" rtl="0" fontAlgn="auto"/>
                      <a:r>
                        <a:rPr lang="en-GB" sz="1400" b="0" i="0" dirty="0">
                          <a:solidFill>
                            <a:srgbClr val="FFFFFF"/>
                          </a:solidFill>
                          <a:effectLst/>
                          <a:latin typeface="+mn-lt"/>
                        </a:rPr>
                        <a:t>​</a:t>
                      </a:r>
                    </a:p>
                    <a:p>
                      <a:pPr algn="ctr" rtl="0" fontAlgn="base"/>
                      <a:r>
                        <a:rPr lang="en-GB" sz="1400" b="0" i="0" dirty="0">
                          <a:solidFill>
                            <a:srgbClr val="FFFFFF"/>
                          </a:solidFill>
                          <a:effectLst/>
                          <a:latin typeface="+mn-lt"/>
                        </a:rPr>
                        <a:t>Enrolled Population</a:t>
                      </a:r>
                      <a:r>
                        <a:rPr lang="en-GB" sz="1400" b="1" i="0" dirty="0">
                          <a:solidFill>
                            <a:srgbClr val="FFFFFF"/>
                          </a:solidFill>
                          <a:effectLst/>
                          <a:latin typeface="+mn-lt"/>
                        </a:rPr>
                        <a:t>​</a:t>
                      </a:r>
                    </a:p>
                    <a:p>
                      <a:pPr algn="ctr" rtl="0" fontAlgn="base"/>
                      <a:r>
                        <a:rPr lang="en-GB" sz="1400" b="0" i="0" dirty="0">
                          <a:solidFill>
                            <a:srgbClr val="FFFFFF"/>
                          </a:solidFill>
                          <a:effectLst/>
                          <a:latin typeface="+mn-lt"/>
                        </a:rPr>
                        <a:t>N=507</a:t>
                      </a:r>
                      <a:r>
                        <a:rPr lang="en-GB" sz="1400" b="1" i="0" dirty="0">
                          <a:solidFill>
                            <a:srgbClr val="FFFFFF"/>
                          </a:solidFill>
                          <a:effectLst/>
                          <a:latin typeface="+mn-lt"/>
                        </a:rPr>
                        <a:t>​</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43B87"/>
                    </a:solidFill>
                  </a:tcPr>
                </a:tc>
                <a:extLst>
                  <a:ext uri="{0D108BD9-81ED-4DB2-BD59-A6C34878D82A}">
                    <a16:rowId xmlns:a16="http://schemas.microsoft.com/office/drawing/2014/main" val="10000"/>
                  </a:ext>
                </a:extLst>
              </a:tr>
              <a:tr h="356592">
                <a:tc>
                  <a:txBody>
                    <a:bodyPr/>
                    <a:lstStyle/>
                    <a:p>
                      <a:pPr>
                        <a:lnSpc>
                          <a:spcPct val="100000"/>
                        </a:lnSpc>
                        <a:spcBef>
                          <a:spcPts val="459"/>
                        </a:spcBef>
                      </a:pPr>
                      <a:r>
                        <a:rPr sz="1400" b="1" spc="-10" dirty="0">
                          <a:latin typeface="+mn-lt"/>
                          <a:cs typeface="Myriad Pro"/>
                        </a:rPr>
                        <a:t>Age</a:t>
                      </a:r>
                      <a:endParaRPr sz="1400" dirty="0">
                        <a:latin typeface="+mn-lt"/>
                        <a:cs typeface="Myriad Pro"/>
                      </a:endParaRPr>
                    </a:p>
                  </a:txBody>
                  <a:tcPr marL="0" marR="0" marT="54768"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06680">
                        <a:lnSpc>
                          <a:spcPct val="100000"/>
                        </a:lnSpc>
                        <a:spcBef>
                          <a:spcPts val="459"/>
                        </a:spcBef>
                      </a:pPr>
                      <a:r>
                        <a:rPr sz="1400">
                          <a:latin typeface="+mn-lt"/>
                          <a:cs typeface="Myriad Pro"/>
                        </a:rPr>
                        <a:t>Mean</a:t>
                      </a:r>
                      <a:r>
                        <a:rPr sz="1400" spc="-20">
                          <a:latin typeface="+mn-lt"/>
                          <a:cs typeface="Myriad Pro"/>
                        </a:rPr>
                        <a:t> </a:t>
                      </a:r>
                      <a:r>
                        <a:rPr sz="1400" spc="-5">
                          <a:latin typeface="+mn-lt"/>
                          <a:cs typeface="Myriad Pro"/>
                        </a:rPr>
                        <a:t>years</a:t>
                      </a:r>
                      <a:r>
                        <a:rPr sz="1400" spc="-15">
                          <a:latin typeface="+mn-lt"/>
                          <a:cs typeface="Myriad Pro"/>
                        </a:rPr>
                        <a:t> </a:t>
                      </a:r>
                      <a:r>
                        <a:rPr sz="1400">
                          <a:latin typeface="+mn-lt"/>
                          <a:cs typeface="Myriad Pro"/>
                        </a:rPr>
                        <a:t>±</a:t>
                      </a:r>
                      <a:r>
                        <a:rPr sz="1400" spc="-15">
                          <a:latin typeface="+mn-lt"/>
                          <a:cs typeface="Myriad Pro"/>
                        </a:rPr>
                        <a:t> </a:t>
                      </a:r>
                      <a:r>
                        <a:rPr sz="1400">
                          <a:latin typeface="+mn-lt"/>
                          <a:cs typeface="Myriad Pro"/>
                        </a:rPr>
                        <a:t>SD</a:t>
                      </a:r>
                      <a:r>
                        <a:rPr sz="1400" spc="-15">
                          <a:latin typeface="+mn-lt"/>
                          <a:cs typeface="Myriad Pro"/>
                        </a:rPr>
                        <a:t> </a:t>
                      </a:r>
                      <a:r>
                        <a:rPr sz="1400">
                          <a:latin typeface="+mn-lt"/>
                          <a:cs typeface="Myriad Pro"/>
                        </a:rPr>
                        <a:t>(N)</a:t>
                      </a:r>
                    </a:p>
                  </a:txBody>
                  <a:tcPr marL="0" marR="0" marT="54768"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base"/>
                      <a:r>
                        <a:rPr lang="en-US" sz="1400" b="0" i="0" dirty="0">
                          <a:solidFill>
                            <a:schemeClr val="bg1"/>
                          </a:solidFill>
                          <a:effectLst/>
                          <a:latin typeface="+mn-lt"/>
                        </a:rPr>
                        <a:t>70.1 ± 10​</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6CB5"/>
                    </a:solidFill>
                  </a:tcPr>
                </a:tc>
                <a:extLst>
                  <a:ext uri="{0D108BD9-81ED-4DB2-BD59-A6C34878D82A}">
                    <a16:rowId xmlns:a16="http://schemas.microsoft.com/office/drawing/2014/main" val="10001"/>
                  </a:ext>
                </a:extLst>
              </a:tr>
              <a:tr h="291108">
                <a:tc>
                  <a:txBody>
                    <a:bodyPr/>
                    <a:lstStyle/>
                    <a:p>
                      <a:pPr marL="635">
                        <a:lnSpc>
                          <a:spcPct val="100000"/>
                        </a:lnSpc>
                        <a:spcBef>
                          <a:spcPts val="65"/>
                        </a:spcBef>
                      </a:pPr>
                      <a:r>
                        <a:rPr sz="1400" b="1">
                          <a:latin typeface="+mn-lt"/>
                          <a:cs typeface="Myriad Pro"/>
                        </a:rPr>
                        <a:t>Gender</a:t>
                      </a:r>
                      <a:endParaRPr sz="1400">
                        <a:latin typeface="+mn-lt"/>
                        <a:cs typeface="Myriad Pro"/>
                      </a:endParaRPr>
                    </a:p>
                  </a:txBody>
                  <a:tcPr marL="0" marR="0" marT="7739"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06680">
                        <a:lnSpc>
                          <a:spcPct val="100000"/>
                        </a:lnSpc>
                        <a:spcBef>
                          <a:spcPts val="65"/>
                        </a:spcBef>
                      </a:pPr>
                      <a:r>
                        <a:rPr sz="1400">
                          <a:latin typeface="+mn-lt"/>
                          <a:cs typeface="Myriad Pro"/>
                        </a:rPr>
                        <a:t>%</a:t>
                      </a:r>
                      <a:r>
                        <a:rPr sz="1400" spc="-40">
                          <a:latin typeface="+mn-lt"/>
                          <a:cs typeface="Myriad Pro"/>
                        </a:rPr>
                        <a:t> </a:t>
                      </a:r>
                      <a:r>
                        <a:rPr sz="1400">
                          <a:latin typeface="+mn-lt"/>
                          <a:cs typeface="Myriad Pro"/>
                        </a:rPr>
                        <a:t>Male</a:t>
                      </a:r>
                    </a:p>
                  </a:txBody>
                  <a:tcPr marL="0" marR="0" marT="7739"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base"/>
                      <a:r>
                        <a:rPr lang="en-US" sz="1400" b="0" i="0" dirty="0">
                          <a:solidFill>
                            <a:schemeClr val="bg1"/>
                          </a:solidFill>
                          <a:effectLst/>
                          <a:latin typeface="+mn-lt"/>
                        </a:rPr>
                        <a:t>66% (332/507)​</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6CB5"/>
                    </a:solidFill>
                  </a:tcPr>
                </a:tc>
                <a:extLst>
                  <a:ext uri="{0D108BD9-81ED-4DB2-BD59-A6C34878D82A}">
                    <a16:rowId xmlns:a16="http://schemas.microsoft.com/office/drawing/2014/main" val="10002"/>
                  </a:ext>
                </a:extLst>
              </a:tr>
              <a:tr h="291083">
                <a:tc>
                  <a:txBody>
                    <a:bodyPr/>
                    <a:lstStyle/>
                    <a:p>
                      <a:pPr marL="635">
                        <a:lnSpc>
                          <a:spcPct val="100000"/>
                        </a:lnSpc>
                        <a:spcBef>
                          <a:spcPts val="215"/>
                        </a:spcBef>
                      </a:pPr>
                      <a:r>
                        <a:rPr sz="1400" b="1">
                          <a:latin typeface="+mn-lt"/>
                          <a:cs typeface="Myriad Pro"/>
                        </a:rPr>
                        <a:t>Risk</a:t>
                      </a:r>
                      <a:r>
                        <a:rPr sz="1400" b="1" spc="-25">
                          <a:latin typeface="+mn-lt"/>
                          <a:cs typeface="Myriad Pro"/>
                        </a:rPr>
                        <a:t> </a:t>
                      </a:r>
                      <a:r>
                        <a:rPr sz="1400" b="1" spc="-10">
                          <a:latin typeface="+mn-lt"/>
                          <a:cs typeface="Myriad Pro"/>
                        </a:rPr>
                        <a:t>Factors</a:t>
                      </a:r>
                      <a:endParaRPr sz="1400">
                        <a:latin typeface="+mn-lt"/>
                        <a:cs typeface="Myriad Pro"/>
                      </a:endParaRPr>
                    </a:p>
                  </a:txBody>
                  <a:tcPr marL="0" marR="0" marT="25599"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07314" marR="1628139" indent="-635">
                        <a:lnSpc>
                          <a:spcPct val="100000"/>
                        </a:lnSpc>
                        <a:spcBef>
                          <a:spcPts val="215"/>
                        </a:spcBef>
                      </a:pPr>
                      <a:r>
                        <a:rPr sz="1400" spc="-5">
                          <a:latin typeface="+mn-lt"/>
                          <a:cs typeface="Myriad Pro"/>
                        </a:rPr>
                        <a:t>Diabetes</a:t>
                      </a:r>
                      <a:r>
                        <a:rPr lang="en-GB" sz="1400" spc="-65">
                          <a:latin typeface="+mn-lt"/>
                          <a:cs typeface="Myriad Pro"/>
                        </a:rPr>
                        <a:t> </a:t>
                      </a:r>
                      <a:r>
                        <a:rPr sz="1400">
                          <a:latin typeface="+mn-lt"/>
                          <a:cs typeface="Myriad Pro"/>
                        </a:rPr>
                        <a:t>Mellitus </a:t>
                      </a:r>
                      <a:r>
                        <a:rPr sz="1400" spc="-300">
                          <a:latin typeface="+mn-lt"/>
                          <a:cs typeface="Myriad Pro"/>
                        </a:rPr>
                        <a:t> </a:t>
                      </a:r>
                      <a:endParaRPr lang="en-GB" sz="1400" spc="-300">
                        <a:latin typeface="+mn-lt"/>
                        <a:cs typeface="Myriad Pro"/>
                      </a:endParaRPr>
                    </a:p>
                    <a:p>
                      <a:pPr marL="107314" marR="1628139" indent="-635">
                        <a:lnSpc>
                          <a:spcPct val="100000"/>
                        </a:lnSpc>
                        <a:spcBef>
                          <a:spcPts val="215"/>
                        </a:spcBef>
                      </a:pPr>
                      <a:r>
                        <a:rPr sz="1400">
                          <a:latin typeface="+mn-lt"/>
                          <a:cs typeface="Myriad Pro"/>
                        </a:rPr>
                        <a:t>Smoker</a:t>
                      </a:r>
                      <a:r>
                        <a:rPr sz="1400" spc="-20">
                          <a:latin typeface="+mn-lt"/>
                          <a:cs typeface="Myriad Pro"/>
                        </a:rPr>
                        <a:t> </a:t>
                      </a:r>
                      <a:r>
                        <a:rPr sz="1400" spc="-10">
                          <a:latin typeface="+mn-lt"/>
                          <a:cs typeface="Myriad Pro"/>
                        </a:rPr>
                        <a:t>Current</a:t>
                      </a:r>
                      <a:endParaRPr sz="1400">
                        <a:latin typeface="+mn-lt"/>
                        <a:cs typeface="Myriad Pro"/>
                      </a:endParaRPr>
                    </a:p>
                  </a:txBody>
                  <a:tcPr marL="0" marR="0" marT="25599"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base"/>
                      <a:r>
                        <a:rPr lang="en-US" sz="1400" b="0" i="0" dirty="0">
                          <a:solidFill>
                            <a:schemeClr val="bg1"/>
                          </a:solidFill>
                          <a:effectLst/>
                          <a:latin typeface="+mn-lt"/>
                        </a:rPr>
                        <a:t>37% (187/507)​</a:t>
                      </a:r>
                    </a:p>
                    <a:p>
                      <a:pPr algn="ctr" rtl="0" fontAlgn="base"/>
                      <a:r>
                        <a:rPr lang="en-US" sz="1400" b="0" i="0" kern="1200" dirty="0">
                          <a:solidFill>
                            <a:schemeClr val="bg1"/>
                          </a:solidFill>
                          <a:effectLst/>
                          <a:latin typeface="+mn-lt"/>
                          <a:ea typeface="+mn-ea"/>
                          <a:cs typeface="+mn-cs"/>
                        </a:rPr>
                        <a:t>38% (191/507)</a:t>
                      </a:r>
                      <a:endParaRPr lang="en-US" sz="1400" b="0" i="0" dirty="0">
                        <a:solidFill>
                          <a:schemeClr val="bg1"/>
                        </a:solidFill>
                        <a:effectLst/>
                        <a:latin typeface="+mn-lt"/>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6CB5"/>
                    </a:solidFill>
                  </a:tcPr>
                </a:tc>
                <a:extLst>
                  <a:ext uri="{0D108BD9-81ED-4DB2-BD59-A6C34878D82A}">
                    <a16:rowId xmlns:a16="http://schemas.microsoft.com/office/drawing/2014/main" val="10003"/>
                  </a:ext>
                </a:extLst>
              </a:tr>
              <a:tr h="268486">
                <a:tc rowSpan="7">
                  <a:txBody>
                    <a:bodyPr/>
                    <a:lstStyle/>
                    <a:p>
                      <a:pPr marL="1270">
                        <a:lnSpc>
                          <a:spcPct val="100000"/>
                        </a:lnSpc>
                        <a:spcBef>
                          <a:spcPts val="235"/>
                        </a:spcBef>
                      </a:pPr>
                      <a:r>
                        <a:rPr sz="1400" b="1">
                          <a:latin typeface="+mn-lt"/>
                          <a:cs typeface="Myriad Pro"/>
                        </a:rPr>
                        <a:t>Rutherford</a:t>
                      </a:r>
                      <a:r>
                        <a:rPr sz="1400" b="1" spc="-30">
                          <a:latin typeface="+mn-lt"/>
                          <a:cs typeface="Myriad Pro"/>
                        </a:rPr>
                        <a:t> </a:t>
                      </a:r>
                      <a:r>
                        <a:rPr sz="1400" b="1" spc="-5">
                          <a:latin typeface="+mn-lt"/>
                          <a:cs typeface="Myriad Pro"/>
                        </a:rPr>
                        <a:t>Category</a:t>
                      </a:r>
                      <a:endParaRPr sz="1400">
                        <a:latin typeface="+mn-lt"/>
                        <a:cs typeface="Myriad Pro"/>
                      </a:endParaRPr>
                    </a:p>
                  </a:txBody>
                  <a:tcPr marL="0" marR="0" marT="2798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07314">
                        <a:lnSpc>
                          <a:spcPct val="100000"/>
                        </a:lnSpc>
                        <a:spcBef>
                          <a:spcPts val="235"/>
                        </a:spcBef>
                      </a:pPr>
                      <a:r>
                        <a:rPr sz="1400">
                          <a:latin typeface="+mn-lt"/>
                          <a:cs typeface="Myriad Pro"/>
                        </a:rPr>
                        <a:t>0</a:t>
                      </a:r>
                    </a:p>
                  </a:txBody>
                  <a:tcPr marL="0" marR="0" marT="2798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base"/>
                      <a:r>
                        <a:rPr lang="en-US" sz="1400" b="0" i="0" dirty="0">
                          <a:solidFill>
                            <a:schemeClr val="bg1"/>
                          </a:solidFill>
                          <a:effectLst/>
                          <a:latin typeface="+mn-lt"/>
                        </a:rPr>
                        <a:t>0.4% (2/504)​</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6CB5"/>
                    </a:solidFill>
                  </a:tcPr>
                </a:tc>
                <a:extLst>
                  <a:ext uri="{0D108BD9-81ED-4DB2-BD59-A6C34878D82A}">
                    <a16:rowId xmlns:a16="http://schemas.microsoft.com/office/drawing/2014/main" val="10004"/>
                  </a:ext>
                </a:extLst>
              </a:tr>
              <a:tr h="250031">
                <a:tc vMerge="1">
                  <a:txBody>
                    <a:bodyPr/>
                    <a:lstStyle/>
                    <a:p>
                      <a:pPr>
                        <a:lnSpc>
                          <a:spcPct val="100000"/>
                        </a:lnSpc>
                      </a:pPr>
                      <a:endParaRPr sz="140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07314">
                        <a:lnSpc>
                          <a:spcPct val="100000"/>
                        </a:lnSpc>
                        <a:spcBef>
                          <a:spcPts val="75"/>
                        </a:spcBef>
                      </a:pPr>
                      <a:r>
                        <a:rPr sz="1400">
                          <a:latin typeface="+mn-lt"/>
                          <a:cs typeface="Myriad Pro"/>
                        </a:rPr>
                        <a:t>1</a:t>
                      </a:r>
                    </a:p>
                  </a:txBody>
                  <a:tcPr marL="0" marR="0" marT="8929"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base"/>
                      <a:r>
                        <a:rPr lang="en-US" sz="1400" b="0" i="0">
                          <a:solidFill>
                            <a:schemeClr val="bg1"/>
                          </a:solidFill>
                          <a:effectLst/>
                          <a:latin typeface="+mn-lt"/>
                        </a:rPr>
                        <a:t>1% (6/504)​</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6CB5"/>
                    </a:solidFill>
                  </a:tcPr>
                </a:tc>
                <a:extLst>
                  <a:ext uri="{0D108BD9-81ED-4DB2-BD59-A6C34878D82A}">
                    <a16:rowId xmlns:a16="http://schemas.microsoft.com/office/drawing/2014/main" val="10005"/>
                  </a:ext>
                </a:extLst>
              </a:tr>
              <a:tr h="250031">
                <a:tc vMerge="1">
                  <a:txBody>
                    <a:bodyPr/>
                    <a:lstStyle/>
                    <a:p>
                      <a:pPr>
                        <a:lnSpc>
                          <a:spcPct val="100000"/>
                        </a:lnSpc>
                      </a:pPr>
                      <a:endParaRPr sz="140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07314">
                        <a:lnSpc>
                          <a:spcPct val="100000"/>
                        </a:lnSpc>
                        <a:spcBef>
                          <a:spcPts val="75"/>
                        </a:spcBef>
                      </a:pPr>
                      <a:r>
                        <a:rPr sz="1400">
                          <a:latin typeface="+mn-lt"/>
                          <a:cs typeface="Myriad Pro"/>
                        </a:rPr>
                        <a:t>2</a:t>
                      </a:r>
                    </a:p>
                  </a:txBody>
                  <a:tcPr marL="0" marR="0" marT="8929"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base"/>
                      <a:r>
                        <a:rPr lang="en-US" sz="1400" b="0" i="0">
                          <a:solidFill>
                            <a:schemeClr val="bg1"/>
                          </a:solidFill>
                          <a:effectLst/>
                          <a:latin typeface="+mn-lt"/>
                        </a:rPr>
                        <a:t>17% (86/504)​</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6CB5"/>
                    </a:solidFill>
                  </a:tcPr>
                </a:tc>
                <a:extLst>
                  <a:ext uri="{0D108BD9-81ED-4DB2-BD59-A6C34878D82A}">
                    <a16:rowId xmlns:a16="http://schemas.microsoft.com/office/drawing/2014/main" val="10006"/>
                  </a:ext>
                </a:extLst>
              </a:tr>
              <a:tr h="253603">
                <a:tc vMerge="1">
                  <a:txBody>
                    <a:bodyPr/>
                    <a:lstStyle/>
                    <a:p>
                      <a:pPr>
                        <a:lnSpc>
                          <a:spcPct val="100000"/>
                        </a:lnSpc>
                      </a:pPr>
                      <a:endParaRPr sz="140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07314">
                        <a:lnSpc>
                          <a:spcPct val="100000"/>
                        </a:lnSpc>
                        <a:spcBef>
                          <a:spcPts val="75"/>
                        </a:spcBef>
                      </a:pPr>
                      <a:r>
                        <a:rPr sz="1400">
                          <a:latin typeface="+mn-lt"/>
                          <a:cs typeface="Myriad Pro"/>
                        </a:rPr>
                        <a:t>3</a:t>
                      </a:r>
                    </a:p>
                  </a:txBody>
                  <a:tcPr marL="0" marR="0" marT="8929"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base"/>
                      <a:r>
                        <a:rPr lang="en-US" sz="1400" b="0" i="0">
                          <a:solidFill>
                            <a:schemeClr val="bg1"/>
                          </a:solidFill>
                          <a:effectLst/>
                          <a:latin typeface="+mn-lt"/>
                        </a:rPr>
                        <a:t>57% (289/504)​</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6CB5"/>
                    </a:solidFill>
                  </a:tcPr>
                </a:tc>
                <a:extLst>
                  <a:ext uri="{0D108BD9-81ED-4DB2-BD59-A6C34878D82A}">
                    <a16:rowId xmlns:a16="http://schemas.microsoft.com/office/drawing/2014/main" val="10007"/>
                  </a:ext>
                </a:extLst>
              </a:tr>
              <a:tr h="242292">
                <a:tc vMerge="1">
                  <a:txBody>
                    <a:bodyPr/>
                    <a:lstStyle/>
                    <a:p>
                      <a:pPr>
                        <a:lnSpc>
                          <a:spcPct val="100000"/>
                        </a:lnSpc>
                      </a:pPr>
                      <a:endParaRPr sz="140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07314">
                        <a:lnSpc>
                          <a:spcPct val="100000"/>
                        </a:lnSpc>
                        <a:spcBef>
                          <a:spcPts val="45"/>
                        </a:spcBef>
                      </a:pPr>
                      <a:r>
                        <a:rPr sz="1400" b="1">
                          <a:latin typeface="+mn-lt"/>
                          <a:cs typeface="Myriad Pro"/>
                        </a:rPr>
                        <a:t>4</a:t>
                      </a:r>
                      <a:endParaRPr sz="1400">
                        <a:latin typeface="+mn-lt"/>
                        <a:cs typeface="Myriad Pro"/>
                      </a:endParaRPr>
                    </a:p>
                  </a:txBody>
                  <a:tcPr marL="0" marR="0" marT="5358"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base"/>
                      <a:r>
                        <a:rPr lang="en-US" sz="1400" b="0" i="0">
                          <a:solidFill>
                            <a:schemeClr val="bg1"/>
                          </a:solidFill>
                          <a:effectLst/>
                          <a:latin typeface="+mn-lt"/>
                        </a:rPr>
                        <a:t>8% (38/504)​</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6CB5"/>
                    </a:solidFill>
                  </a:tcPr>
                </a:tc>
                <a:extLst>
                  <a:ext uri="{0D108BD9-81ED-4DB2-BD59-A6C34878D82A}">
                    <a16:rowId xmlns:a16="http://schemas.microsoft.com/office/drawing/2014/main" val="10008"/>
                  </a:ext>
                </a:extLst>
              </a:tr>
              <a:tr h="250031">
                <a:tc vMerge="1">
                  <a:txBody>
                    <a:bodyPr/>
                    <a:lstStyle/>
                    <a:p>
                      <a:pPr>
                        <a:lnSpc>
                          <a:spcPct val="100000"/>
                        </a:lnSpc>
                      </a:pPr>
                      <a:endParaRPr sz="140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07314">
                        <a:lnSpc>
                          <a:spcPct val="100000"/>
                        </a:lnSpc>
                        <a:spcBef>
                          <a:spcPts val="105"/>
                        </a:spcBef>
                      </a:pPr>
                      <a:r>
                        <a:rPr sz="1400" b="1">
                          <a:latin typeface="+mn-lt"/>
                          <a:cs typeface="Myriad Pro"/>
                        </a:rPr>
                        <a:t>5</a:t>
                      </a:r>
                      <a:endParaRPr sz="1400">
                        <a:latin typeface="+mn-lt"/>
                        <a:cs typeface="Myriad Pro"/>
                      </a:endParaRPr>
                    </a:p>
                  </a:txBody>
                  <a:tcPr marL="0" marR="0" marT="12502"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base"/>
                      <a:r>
                        <a:rPr lang="en-US" sz="1400" b="0" i="0">
                          <a:solidFill>
                            <a:schemeClr val="bg1"/>
                          </a:solidFill>
                          <a:effectLst/>
                          <a:latin typeface="+mn-lt"/>
                        </a:rPr>
                        <a:t>14% (72/504)​</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6CB5"/>
                    </a:solidFill>
                  </a:tcPr>
                </a:tc>
                <a:extLst>
                  <a:ext uri="{0D108BD9-81ED-4DB2-BD59-A6C34878D82A}">
                    <a16:rowId xmlns:a16="http://schemas.microsoft.com/office/drawing/2014/main" val="10009"/>
                  </a:ext>
                </a:extLst>
              </a:tr>
              <a:tr h="267295">
                <a:tc vMerge="1">
                  <a:txBody>
                    <a:bodyPr/>
                    <a:lstStyle/>
                    <a:p>
                      <a:pPr>
                        <a:lnSpc>
                          <a:spcPct val="100000"/>
                        </a:lnSpc>
                      </a:pPr>
                      <a:endParaRPr sz="140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07950">
                        <a:lnSpc>
                          <a:spcPct val="100000"/>
                        </a:lnSpc>
                        <a:spcBef>
                          <a:spcPts val="105"/>
                        </a:spcBef>
                      </a:pPr>
                      <a:r>
                        <a:rPr sz="1400" b="1">
                          <a:latin typeface="+mn-lt"/>
                          <a:cs typeface="Myriad Pro"/>
                        </a:rPr>
                        <a:t>6</a:t>
                      </a:r>
                      <a:endParaRPr sz="1400">
                        <a:latin typeface="+mn-lt"/>
                        <a:cs typeface="Myriad Pro"/>
                      </a:endParaRPr>
                    </a:p>
                  </a:txBody>
                  <a:tcPr marL="0" marR="0" marT="12502"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base"/>
                      <a:r>
                        <a:rPr lang="en-US" sz="1400" b="0" i="0">
                          <a:solidFill>
                            <a:schemeClr val="bg1"/>
                          </a:solidFill>
                          <a:effectLst/>
                          <a:latin typeface="+mn-lt"/>
                        </a:rPr>
                        <a:t>2% (11/504)​</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6CB5"/>
                    </a:solidFill>
                  </a:tcPr>
                </a:tc>
                <a:extLst>
                  <a:ext uri="{0D108BD9-81ED-4DB2-BD59-A6C34878D82A}">
                    <a16:rowId xmlns:a16="http://schemas.microsoft.com/office/drawing/2014/main" val="10010"/>
                  </a:ext>
                </a:extLst>
              </a:tr>
              <a:tr h="393500">
                <a:tc>
                  <a:txBody>
                    <a:bodyPr/>
                    <a:lstStyle/>
                    <a:p>
                      <a:pPr marL="1270">
                        <a:lnSpc>
                          <a:spcPct val="100000"/>
                        </a:lnSpc>
                        <a:spcBef>
                          <a:spcPts val="455"/>
                        </a:spcBef>
                      </a:pPr>
                      <a:r>
                        <a:rPr sz="1400" b="1" dirty="0">
                          <a:latin typeface="+mn-lt"/>
                          <a:cs typeface="Myriad Pro"/>
                        </a:rPr>
                        <a:t>Ankle</a:t>
                      </a:r>
                      <a:r>
                        <a:rPr sz="1400" b="1" spc="-20" dirty="0">
                          <a:latin typeface="+mn-lt"/>
                          <a:cs typeface="Myriad Pro"/>
                        </a:rPr>
                        <a:t> </a:t>
                      </a:r>
                      <a:r>
                        <a:rPr sz="1400" b="1" spc="-5" dirty="0">
                          <a:latin typeface="+mn-lt"/>
                          <a:cs typeface="Myriad Pro"/>
                        </a:rPr>
                        <a:t>Brachial</a:t>
                      </a:r>
                      <a:r>
                        <a:rPr sz="1400" b="1" spc="-20" dirty="0">
                          <a:latin typeface="+mn-lt"/>
                          <a:cs typeface="Myriad Pro"/>
                        </a:rPr>
                        <a:t> </a:t>
                      </a:r>
                      <a:r>
                        <a:rPr sz="1400" b="1" spc="-5" dirty="0">
                          <a:latin typeface="+mn-lt"/>
                          <a:cs typeface="Myriad Pro"/>
                        </a:rPr>
                        <a:t>Index</a:t>
                      </a:r>
                      <a:endParaRPr sz="1400" dirty="0">
                        <a:latin typeface="+mn-lt"/>
                        <a:cs typeface="Myriad Pro"/>
                      </a:endParaRPr>
                    </a:p>
                  </a:txBody>
                  <a:tcPr marL="0" marR="0" marT="54173"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107950">
                        <a:lnSpc>
                          <a:spcPct val="100000"/>
                        </a:lnSpc>
                        <a:spcBef>
                          <a:spcPts val="455"/>
                        </a:spcBef>
                      </a:pPr>
                      <a:r>
                        <a:rPr sz="1400">
                          <a:latin typeface="+mn-lt"/>
                          <a:cs typeface="Myriad Pro"/>
                        </a:rPr>
                        <a:t>Mean</a:t>
                      </a:r>
                      <a:r>
                        <a:rPr sz="1400" spc="-25">
                          <a:latin typeface="+mn-lt"/>
                          <a:cs typeface="Myriad Pro"/>
                        </a:rPr>
                        <a:t> </a:t>
                      </a:r>
                      <a:r>
                        <a:rPr sz="1400">
                          <a:latin typeface="+mn-lt"/>
                          <a:cs typeface="Myriad Pro"/>
                        </a:rPr>
                        <a:t>±</a:t>
                      </a:r>
                      <a:r>
                        <a:rPr sz="1400" spc="-20">
                          <a:latin typeface="+mn-lt"/>
                          <a:cs typeface="Myriad Pro"/>
                        </a:rPr>
                        <a:t> </a:t>
                      </a:r>
                      <a:r>
                        <a:rPr sz="1400">
                          <a:latin typeface="+mn-lt"/>
                          <a:cs typeface="Myriad Pro"/>
                        </a:rPr>
                        <a:t>SD</a:t>
                      </a:r>
                      <a:r>
                        <a:rPr sz="1400" spc="-20">
                          <a:latin typeface="+mn-lt"/>
                          <a:cs typeface="Myriad Pro"/>
                        </a:rPr>
                        <a:t> </a:t>
                      </a:r>
                      <a:r>
                        <a:rPr sz="1400">
                          <a:latin typeface="+mn-lt"/>
                          <a:cs typeface="Myriad Pro"/>
                        </a:rPr>
                        <a:t>(N)</a:t>
                      </a:r>
                    </a:p>
                  </a:txBody>
                  <a:tcPr marL="0" marR="0" marT="5417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rtl="0" fontAlgn="base"/>
                      <a:r>
                        <a:rPr lang="en-US" sz="1400" b="0" i="0" dirty="0">
                          <a:solidFill>
                            <a:schemeClr val="bg1"/>
                          </a:solidFill>
                          <a:effectLst/>
                          <a:latin typeface="+mn-lt"/>
                        </a:rPr>
                        <a:t>0.6 ± 0.3 (417)​</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036CB5"/>
                    </a:solidFill>
                  </a:tcPr>
                </a:tc>
                <a:extLst>
                  <a:ext uri="{0D108BD9-81ED-4DB2-BD59-A6C34878D82A}">
                    <a16:rowId xmlns:a16="http://schemas.microsoft.com/office/drawing/2014/main" val="10011"/>
                  </a:ext>
                </a:extLst>
              </a:tr>
            </a:tbl>
          </a:graphicData>
        </a:graphic>
      </p:graphicFrame>
      <p:sp>
        <p:nvSpPr>
          <p:cNvPr id="5" name="object 5"/>
          <p:cNvSpPr txBox="1">
            <a:spLocks noGrp="1"/>
          </p:cNvSpPr>
          <p:nvPr>
            <p:ph type="title" idx="4294967295"/>
          </p:nvPr>
        </p:nvSpPr>
        <p:spPr>
          <a:xfrm>
            <a:off x="530352" y="548640"/>
            <a:ext cx="10934700" cy="566020"/>
          </a:xfrm>
          <a:prstGeom prst="rect">
            <a:avLst/>
          </a:prstGeom>
        </p:spPr>
        <p:txBody>
          <a:bodyPr vert="horz" wrap="square" lIns="0" tIns="11906" rIns="0" bIns="0" rtlCol="0" anchor="ctr">
            <a:spAutoFit/>
          </a:bodyPr>
          <a:lstStyle/>
          <a:p>
            <a:pPr marL="35720">
              <a:spcBef>
                <a:spcPts val="94"/>
              </a:spcBef>
            </a:pPr>
            <a:r>
              <a:rPr sz="4000" b="1" spc="-5">
                <a:solidFill>
                  <a:schemeClr val="tx1"/>
                </a:solidFill>
              </a:rPr>
              <a:t>MIMICS</a:t>
            </a:r>
            <a:r>
              <a:rPr sz="4000" b="1" spc="-6" baseline="24305">
                <a:solidFill>
                  <a:schemeClr val="tx1"/>
                </a:solidFill>
              </a:rPr>
              <a:t>3D</a:t>
            </a:r>
            <a:r>
              <a:rPr sz="4000" spc="380" baseline="24305">
                <a:solidFill>
                  <a:schemeClr val="tx1"/>
                </a:solidFill>
              </a:rPr>
              <a:t> </a:t>
            </a:r>
            <a:r>
              <a:rPr lang="en-GB" sz="4000" spc="127">
                <a:solidFill>
                  <a:schemeClr val="tx1"/>
                </a:solidFill>
              </a:rPr>
              <a:t>European R</a:t>
            </a:r>
            <a:r>
              <a:rPr sz="4000" b="0" spc="127" err="1">
                <a:solidFill>
                  <a:schemeClr val="tx1"/>
                </a:solidFill>
              </a:rPr>
              <a:t>egistry</a:t>
            </a:r>
            <a:endParaRPr sz="4000">
              <a:solidFill>
                <a:schemeClr val="tx1"/>
              </a:solidFill>
            </a:endParaRPr>
          </a:p>
        </p:txBody>
      </p:sp>
      <p:sp>
        <p:nvSpPr>
          <p:cNvPr id="6" name="object 6"/>
          <p:cNvSpPr txBox="1"/>
          <p:nvPr/>
        </p:nvSpPr>
        <p:spPr>
          <a:xfrm>
            <a:off x="651020" y="1094655"/>
            <a:ext cx="3589266" cy="319799"/>
          </a:xfrm>
          <a:prstGeom prst="rect">
            <a:avLst/>
          </a:prstGeom>
        </p:spPr>
        <p:txBody>
          <a:bodyPr vert="horz" wrap="square" lIns="0" tIns="11906" rIns="0" bIns="0" rtlCol="0">
            <a:spAutoFit/>
          </a:bodyPr>
          <a:lstStyle/>
          <a:p>
            <a:pPr marL="11906">
              <a:spcBef>
                <a:spcPts val="94"/>
              </a:spcBef>
            </a:pPr>
            <a:r>
              <a:rPr sz="2000" b="1" dirty="0">
                <a:solidFill>
                  <a:srgbClr val="FFFFFF"/>
                </a:solidFill>
                <a:cs typeface="Myriad Pro"/>
              </a:rPr>
              <a:t>Baseline</a:t>
            </a:r>
            <a:r>
              <a:rPr sz="2000" b="1" spc="-14" dirty="0">
                <a:solidFill>
                  <a:srgbClr val="FFFFFF"/>
                </a:solidFill>
                <a:cs typeface="Myriad Pro"/>
              </a:rPr>
              <a:t> Patient</a:t>
            </a:r>
            <a:r>
              <a:rPr sz="2000" b="1" spc="-9" dirty="0">
                <a:solidFill>
                  <a:srgbClr val="FFFFFF"/>
                </a:solidFill>
                <a:cs typeface="Myriad Pro"/>
              </a:rPr>
              <a:t> </a:t>
            </a:r>
            <a:r>
              <a:rPr sz="2000" b="1" spc="-5" dirty="0">
                <a:solidFill>
                  <a:srgbClr val="FFFFFF"/>
                </a:solidFill>
                <a:cs typeface="Myriad Pro"/>
              </a:rPr>
              <a:t>Demographics</a:t>
            </a:r>
            <a:endParaRPr sz="2000" dirty="0">
              <a:cs typeface="Myriad Pro"/>
            </a:endParaRPr>
          </a:p>
        </p:txBody>
      </p:sp>
      <p:sp>
        <p:nvSpPr>
          <p:cNvPr id="7" name="object 7"/>
          <p:cNvSpPr/>
          <p:nvPr/>
        </p:nvSpPr>
        <p:spPr>
          <a:xfrm>
            <a:off x="8690048" y="2966144"/>
            <a:ext cx="2493107" cy="925711"/>
          </a:xfrm>
          <a:custGeom>
            <a:avLst/>
            <a:gdLst/>
            <a:ahLst/>
            <a:cxnLst/>
            <a:rect l="l" t="t" r="r" b="b"/>
            <a:pathLst>
              <a:path w="2333625" h="987425">
                <a:moveTo>
                  <a:pt x="2256955" y="0"/>
                </a:moveTo>
                <a:lnTo>
                  <a:pt x="0" y="0"/>
                </a:lnTo>
                <a:lnTo>
                  <a:pt x="0" y="910678"/>
                </a:lnTo>
                <a:lnTo>
                  <a:pt x="5987" y="940340"/>
                </a:lnTo>
                <a:lnTo>
                  <a:pt x="22317" y="964561"/>
                </a:lnTo>
                <a:lnTo>
                  <a:pt x="46537" y="980891"/>
                </a:lnTo>
                <a:lnTo>
                  <a:pt x="76200" y="986878"/>
                </a:lnTo>
                <a:lnTo>
                  <a:pt x="2333155" y="986878"/>
                </a:lnTo>
                <a:lnTo>
                  <a:pt x="2333155" y="76200"/>
                </a:lnTo>
                <a:lnTo>
                  <a:pt x="2327165" y="46537"/>
                </a:lnTo>
                <a:lnTo>
                  <a:pt x="2310833" y="22317"/>
                </a:lnTo>
                <a:lnTo>
                  <a:pt x="2286611" y="5987"/>
                </a:lnTo>
                <a:lnTo>
                  <a:pt x="2256955" y="0"/>
                </a:lnTo>
                <a:close/>
              </a:path>
            </a:pathLst>
          </a:custGeom>
          <a:solidFill>
            <a:srgbClr val="036CB5"/>
          </a:solidFill>
        </p:spPr>
        <p:txBody>
          <a:bodyPr wrap="square" lIns="0" tIns="0" rIns="0" bIns="0" rtlCol="0"/>
          <a:lstStyle/>
          <a:p>
            <a:endParaRPr sz="1687"/>
          </a:p>
        </p:txBody>
      </p:sp>
      <p:sp>
        <p:nvSpPr>
          <p:cNvPr id="8" name="object 8"/>
          <p:cNvSpPr txBox="1"/>
          <p:nvPr/>
        </p:nvSpPr>
        <p:spPr>
          <a:xfrm>
            <a:off x="8834655" y="3078278"/>
            <a:ext cx="2333540" cy="701442"/>
          </a:xfrm>
          <a:prstGeom prst="rect">
            <a:avLst/>
          </a:prstGeom>
        </p:spPr>
        <p:txBody>
          <a:bodyPr vert="horz" wrap="square" lIns="0" tIns="11906" rIns="0" bIns="0" rtlCol="0">
            <a:spAutoFit/>
          </a:bodyPr>
          <a:lstStyle/>
          <a:p>
            <a:pPr marL="11906" marR="4763">
              <a:lnSpc>
                <a:spcPct val="109300"/>
              </a:lnSpc>
              <a:spcBef>
                <a:spcPts val="94"/>
              </a:spcBef>
            </a:pPr>
            <a:r>
              <a:rPr sz="1406">
                <a:solidFill>
                  <a:srgbClr val="FFFFFF"/>
                </a:solidFill>
                <a:latin typeface="Myriad Pro"/>
                <a:cs typeface="Myriad Pro"/>
              </a:rPr>
              <a:t>24%</a:t>
            </a:r>
            <a:r>
              <a:rPr sz="1406" spc="-19">
                <a:solidFill>
                  <a:srgbClr val="FFFFFF"/>
                </a:solidFill>
                <a:latin typeface="Myriad Pro"/>
                <a:cs typeface="Myriad Pro"/>
              </a:rPr>
              <a:t> </a:t>
            </a:r>
            <a:r>
              <a:rPr sz="1406">
                <a:solidFill>
                  <a:srgbClr val="FFFFFF"/>
                </a:solidFill>
                <a:latin typeface="Myriad Pro"/>
                <a:cs typeface="Myriad Pro"/>
              </a:rPr>
              <a:t>of</a:t>
            </a:r>
            <a:r>
              <a:rPr sz="1406" spc="-14">
                <a:solidFill>
                  <a:srgbClr val="FFFFFF"/>
                </a:solidFill>
                <a:latin typeface="Myriad Pro"/>
                <a:cs typeface="Myriad Pro"/>
              </a:rPr>
              <a:t> </a:t>
            </a:r>
            <a:r>
              <a:rPr sz="1406">
                <a:solidFill>
                  <a:srgbClr val="FFFFFF"/>
                </a:solidFill>
                <a:latin typeface="Myriad Pro"/>
                <a:cs typeface="Myriad Pro"/>
              </a:rPr>
              <a:t>subjects</a:t>
            </a:r>
            <a:r>
              <a:rPr sz="1406" spc="-14">
                <a:solidFill>
                  <a:srgbClr val="FFFFFF"/>
                </a:solidFill>
                <a:latin typeface="Myriad Pro"/>
                <a:cs typeface="Myriad Pro"/>
              </a:rPr>
              <a:t> </a:t>
            </a:r>
            <a:r>
              <a:rPr sz="1406" spc="-5">
                <a:solidFill>
                  <a:srgbClr val="FFFFFF"/>
                </a:solidFill>
                <a:latin typeface="Myriad Pro"/>
                <a:cs typeface="Myriad Pro"/>
              </a:rPr>
              <a:t>enrolled </a:t>
            </a:r>
            <a:r>
              <a:rPr sz="1406" spc="-295">
                <a:solidFill>
                  <a:srgbClr val="FFFFFF"/>
                </a:solidFill>
                <a:latin typeface="Myriad Pro"/>
                <a:cs typeface="Myriad Pro"/>
              </a:rPr>
              <a:t> </a:t>
            </a:r>
            <a:r>
              <a:rPr sz="1406">
                <a:solidFill>
                  <a:srgbClr val="FFFFFF"/>
                </a:solidFill>
                <a:latin typeface="Myriad Pro"/>
                <a:cs typeface="Myriad Pro"/>
              </a:rPr>
              <a:t>in MIMICS-3D </a:t>
            </a:r>
            <a:r>
              <a:rPr sz="1406" spc="-14">
                <a:solidFill>
                  <a:srgbClr val="FFFFFF"/>
                </a:solidFill>
                <a:latin typeface="Myriad Pro"/>
                <a:cs typeface="Myriad Pro"/>
              </a:rPr>
              <a:t>have </a:t>
            </a:r>
            <a:r>
              <a:rPr sz="1406" spc="-5">
                <a:solidFill>
                  <a:srgbClr val="FFFFFF"/>
                </a:solidFill>
                <a:latin typeface="Myriad Pro"/>
                <a:cs typeface="Myriad Pro"/>
              </a:rPr>
              <a:t>Critical </a:t>
            </a:r>
            <a:r>
              <a:rPr sz="1406">
                <a:solidFill>
                  <a:srgbClr val="FFFFFF"/>
                </a:solidFill>
                <a:latin typeface="Myriad Pro"/>
                <a:cs typeface="Myriad Pro"/>
              </a:rPr>
              <a:t>Limb</a:t>
            </a:r>
            <a:r>
              <a:rPr sz="1406" spc="-5">
                <a:solidFill>
                  <a:srgbClr val="FFFFFF"/>
                </a:solidFill>
                <a:latin typeface="Myriad Pro"/>
                <a:cs typeface="Myriad Pro"/>
              </a:rPr>
              <a:t> </a:t>
            </a:r>
            <a:r>
              <a:rPr lang="en-GB" sz="1406" spc="-5">
                <a:solidFill>
                  <a:srgbClr val="FFFFFF"/>
                </a:solidFill>
                <a:latin typeface="Myriad Pro"/>
                <a:cs typeface="Myriad Pro"/>
              </a:rPr>
              <a:t>Threatening </a:t>
            </a:r>
            <a:r>
              <a:rPr sz="1406" spc="-5">
                <a:solidFill>
                  <a:srgbClr val="FFFFFF"/>
                </a:solidFill>
                <a:latin typeface="Myriad Pro"/>
                <a:cs typeface="Myriad Pro"/>
              </a:rPr>
              <a:t>Ischemia</a:t>
            </a:r>
            <a:endParaRPr sz="1406">
              <a:latin typeface="Myriad Pro"/>
              <a:cs typeface="Myriad Pro"/>
            </a:endParaRPr>
          </a:p>
        </p:txBody>
      </p:sp>
      <p:sp>
        <p:nvSpPr>
          <p:cNvPr id="9" name="object 9"/>
          <p:cNvSpPr txBox="1"/>
          <p:nvPr/>
        </p:nvSpPr>
        <p:spPr>
          <a:xfrm>
            <a:off x="867847" y="5978895"/>
            <a:ext cx="1050132" cy="213872"/>
          </a:xfrm>
          <a:prstGeom prst="rect">
            <a:avLst/>
          </a:prstGeom>
        </p:spPr>
        <p:txBody>
          <a:bodyPr vert="horz" wrap="square" lIns="0" tIns="11906" rIns="0" bIns="0" rtlCol="0">
            <a:spAutoFit/>
          </a:bodyPr>
          <a:lstStyle/>
          <a:p>
            <a:pPr marL="11906">
              <a:spcBef>
                <a:spcPts val="94"/>
              </a:spcBef>
            </a:pPr>
            <a:r>
              <a:rPr sz="656">
                <a:latin typeface="Myriad Pro"/>
                <a:cs typeface="Myriad Pro"/>
              </a:rPr>
              <a:t>D</a:t>
            </a:r>
            <a:r>
              <a:rPr sz="656" spc="-5">
                <a:latin typeface="Myriad Pro"/>
                <a:cs typeface="Myriad Pro"/>
              </a:rPr>
              <a:t>a</a:t>
            </a:r>
            <a:r>
              <a:rPr sz="656">
                <a:latin typeface="Myriad Pro"/>
                <a:cs typeface="Myriad Pro"/>
              </a:rPr>
              <a:t>ta on </a:t>
            </a:r>
            <a:r>
              <a:rPr sz="656" spc="-5">
                <a:latin typeface="Myriad Pro"/>
                <a:cs typeface="Myriad Pro"/>
              </a:rPr>
              <a:t>file</a:t>
            </a:r>
            <a:r>
              <a:rPr sz="656">
                <a:latin typeface="Myriad Pro"/>
                <a:cs typeface="Myriad Pro"/>
              </a:rPr>
              <a:t> </a:t>
            </a:r>
            <a:r>
              <a:rPr sz="656" spc="-5">
                <a:latin typeface="Myriad Pro"/>
                <a:cs typeface="Myriad Pro"/>
              </a:rPr>
              <a:t>a</a:t>
            </a:r>
            <a:r>
              <a:rPr sz="656">
                <a:latin typeface="Myriad Pro"/>
                <a:cs typeface="Myriad Pro"/>
              </a:rPr>
              <a:t>t</a:t>
            </a:r>
            <a:r>
              <a:rPr sz="656" spc="-28">
                <a:latin typeface="Myriad Pro"/>
                <a:cs typeface="Myriad Pro"/>
              </a:rPr>
              <a:t> </a:t>
            </a:r>
            <a:r>
              <a:rPr sz="656" spc="-23">
                <a:latin typeface="Myriad Pro"/>
                <a:cs typeface="Myriad Pro"/>
              </a:rPr>
              <a:t>V</a:t>
            </a:r>
            <a:r>
              <a:rPr sz="656">
                <a:latin typeface="Myriad Pro"/>
                <a:cs typeface="Myriad Pro"/>
              </a:rPr>
              <a:t>e</a:t>
            </a:r>
            <a:r>
              <a:rPr sz="656" spc="14">
                <a:latin typeface="Myriad Pro"/>
                <a:cs typeface="Myriad Pro"/>
              </a:rPr>
              <a:t>r</a:t>
            </a:r>
            <a:r>
              <a:rPr sz="656" spc="-5">
                <a:latin typeface="Myriad Pro"/>
                <a:cs typeface="Myriad Pro"/>
              </a:rPr>
              <a:t>y</a:t>
            </a:r>
            <a:r>
              <a:rPr sz="656">
                <a:latin typeface="Myriad Pro"/>
                <a:cs typeface="Myriad Pro"/>
              </a:rPr>
              <a:t>an Medical</a:t>
            </a:r>
          </a:p>
        </p:txBody>
      </p:sp>
      <p:sp>
        <p:nvSpPr>
          <p:cNvPr id="12" name="Rectangle: Rounded Corners 11">
            <a:extLst>
              <a:ext uri="{FF2B5EF4-FFF2-40B4-BE49-F238E27FC236}">
                <a16:creationId xmlns:a16="http://schemas.microsoft.com/office/drawing/2014/main" id="{3DE9B71A-0BC6-4A1E-AF62-82432489FAAA}"/>
              </a:ext>
            </a:extLst>
          </p:cNvPr>
          <p:cNvSpPr/>
          <p:nvPr/>
        </p:nvSpPr>
        <p:spPr>
          <a:xfrm>
            <a:off x="2660171" y="4777068"/>
            <a:ext cx="5063837" cy="952384"/>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6C88695-5E8D-4B23-8831-6A9820AE0BDC}"/>
              </a:ext>
            </a:extLst>
          </p:cNvPr>
          <p:cNvSpPr txBox="1"/>
          <p:nvPr/>
        </p:nvSpPr>
        <p:spPr>
          <a:xfrm>
            <a:off x="84551" y="6545241"/>
            <a:ext cx="1745991" cy="246221"/>
          </a:xfrm>
          <a:prstGeom prst="rect">
            <a:avLst/>
          </a:prstGeom>
          <a:noFill/>
        </p:spPr>
        <p:txBody>
          <a:bodyPr wrap="none" rtlCol="0">
            <a:spAutoFit/>
          </a:bodyPr>
          <a:lstStyle/>
          <a:p>
            <a:pPr algn="just"/>
            <a:r>
              <a:rPr lang="en-GB" sz="1000" dirty="0"/>
              <a:t>Data on file at Veryan Medical</a:t>
            </a:r>
          </a:p>
        </p:txBody>
      </p:sp>
    </p:spTree>
  </p:cSld>
  <p:clrMapOvr>
    <a:masterClrMapping/>
  </p:clrMapOvr>
  <mc:AlternateContent xmlns:mc="http://schemas.openxmlformats.org/markup-compatibility/2006" xmlns:p14="http://schemas.microsoft.com/office/powerpoint/2010/main">
    <mc:Choice Requires="p14">
      <p:transition spd="slow" p14:dur="2000" advTm="46386"/>
    </mc:Choice>
    <mc:Fallback xmlns="">
      <p:transition spd="slow" advTm="46386"/>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ject 3">
            <a:extLst>
              <a:ext uri="{FF2B5EF4-FFF2-40B4-BE49-F238E27FC236}">
                <a16:creationId xmlns:a16="http://schemas.microsoft.com/office/drawing/2014/main" id="{EFCDDF46-F473-53C3-7E63-FE9A0615D4E5}"/>
              </a:ext>
            </a:extLst>
          </p:cNvPr>
          <p:cNvPicPr/>
          <p:nvPr/>
        </p:nvPicPr>
        <p:blipFill>
          <a:blip r:embed="rId3" cstate="print"/>
          <a:stretch>
            <a:fillRect/>
          </a:stretch>
        </p:blipFill>
        <p:spPr>
          <a:xfrm>
            <a:off x="599938" y="783241"/>
            <a:ext cx="7905749" cy="301430"/>
          </a:xfrm>
          <a:prstGeom prst="rect">
            <a:avLst/>
          </a:prstGeom>
        </p:spPr>
      </p:pic>
      <p:sp>
        <p:nvSpPr>
          <p:cNvPr id="3" name="object 3">
            <a:extLst>
              <a:ext uri="{FF2B5EF4-FFF2-40B4-BE49-F238E27FC236}">
                <a16:creationId xmlns:a16="http://schemas.microsoft.com/office/drawing/2014/main" id="{74E68A60-23F5-EBA8-7111-8EFF9A83BAC9}"/>
              </a:ext>
            </a:extLst>
          </p:cNvPr>
          <p:cNvSpPr/>
          <p:nvPr/>
        </p:nvSpPr>
        <p:spPr>
          <a:xfrm>
            <a:off x="599938" y="1286510"/>
            <a:ext cx="7775007" cy="4797267"/>
          </a:xfrm>
          <a:custGeom>
            <a:avLst/>
            <a:gdLst/>
            <a:ahLst/>
            <a:cxnLst/>
            <a:rect l="l" t="t" r="r" b="b"/>
            <a:pathLst>
              <a:path w="8439150" h="4108450">
                <a:moveTo>
                  <a:pt x="8286699" y="0"/>
                </a:moveTo>
                <a:lnTo>
                  <a:pt x="0" y="0"/>
                </a:lnTo>
                <a:lnTo>
                  <a:pt x="0" y="3956024"/>
                </a:lnTo>
                <a:lnTo>
                  <a:pt x="7769" y="4004197"/>
                </a:lnTo>
                <a:lnTo>
                  <a:pt x="29405" y="4046033"/>
                </a:lnTo>
                <a:lnTo>
                  <a:pt x="62396" y="4079022"/>
                </a:lnTo>
                <a:lnTo>
                  <a:pt x="104231" y="4100655"/>
                </a:lnTo>
                <a:lnTo>
                  <a:pt x="152400" y="4108424"/>
                </a:lnTo>
                <a:lnTo>
                  <a:pt x="8439099" y="4108424"/>
                </a:lnTo>
                <a:lnTo>
                  <a:pt x="8439099" y="152400"/>
                </a:lnTo>
                <a:lnTo>
                  <a:pt x="8431329" y="104231"/>
                </a:lnTo>
                <a:lnTo>
                  <a:pt x="8409693" y="62396"/>
                </a:lnTo>
                <a:lnTo>
                  <a:pt x="8376702" y="29405"/>
                </a:lnTo>
                <a:lnTo>
                  <a:pt x="8334867" y="7769"/>
                </a:lnTo>
                <a:lnTo>
                  <a:pt x="8286699" y="0"/>
                </a:lnTo>
                <a:close/>
              </a:path>
            </a:pathLst>
          </a:custGeom>
          <a:solidFill>
            <a:srgbClr val="AFC0E1"/>
          </a:solidFill>
        </p:spPr>
        <p:txBody>
          <a:bodyPr wrap="square" lIns="0" tIns="0" rIns="0" bIns="0" rtlCol="0"/>
          <a:lstStyle/>
          <a:p>
            <a:endParaRPr sz="1687"/>
          </a:p>
        </p:txBody>
      </p:sp>
      <p:graphicFrame>
        <p:nvGraphicFramePr>
          <p:cNvPr id="5" name="Table 4"/>
          <p:cNvGraphicFramePr>
            <a:graphicFrameLocks noGrp="1"/>
          </p:cNvGraphicFramePr>
          <p:nvPr>
            <p:extLst>
              <p:ext uri="{D42A27DB-BD31-4B8C-83A1-F6EECF244321}">
                <p14:modId xmlns:p14="http://schemas.microsoft.com/office/powerpoint/2010/main" val="3186590593"/>
              </p:ext>
            </p:extLst>
          </p:nvPr>
        </p:nvGraphicFramePr>
        <p:xfrm>
          <a:off x="902551" y="1623513"/>
          <a:ext cx="7424847" cy="3352800"/>
        </p:xfrm>
        <a:graphic>
          <a:graphicData uri="http://schemas.openxmlformats.org/drawingml/2006/table">
            <a:tbl>
              <a:tblPr firstRow="1" firstCol="1" bandCol="1">
                <a:tableStyleId>{073A0DAA-6AF3-43AB-8588-CEC1D06C72B9}</a:tableStyleId>
              </a:tblPr>
              <a:tblGrid>
                <a:gridCol w="3482696">
                  <a:extLst>
                    <a:ext uri="{9D8B030D-6E8A-4147-A177-3AD203B41FA5}">
                      <a16:colId xmlns:a16="http://schemas.microsoft.com/office/drawing/2014/main" val="20000"/>
                    </a:ext>
                  </a:extLst>
                </a:gridCol>
                <a:gridCol w="1810960">
                  <a:extLst>
                    <a:ext uri="{9D8B030D-6E8A-4147-A177-3AD203B41FA5}">
                      <a16:colId xmlns:a16="http://schemas.microsoft.com/office/drawing/2014/main" val="20001"/>
                    </a:ext>
                  </a:extLst>
                </a:gridCol>
                <a:gridCol w="2131191">
                  <a:extLst>
                    <a:ext uri="{9D8B030D-6E8A-4147-A177-3AD203B41FA5}">
                      <a16:colId xmlns:a16="http://schemas.microsoft.com/office/drawing/2014/main" val="20002"/>
                    </a:ext>
                  </a:extLst>
                </a:gridCol>
              </a:tblGrid>
              <a:tr h="914400">
                <a:tc gridSpan="2">
                  <a:txBody>
                    <a:bodyPr/>
                    <a:lstStyle/>
                    <a:p>
                      <a:pPr algn="ctr">
                        <a:spcAft>
                          <a:spcPts val="0"/>
                        </a:spcAft>
                      </a:pPr>
                      <a:endParaRPr lang="en-GB" sz="1400" b="0" dirty="0">
                        <a:solidFill>
                          <a:schemeClr val="tx1"/>
                        </a:solidFill>
                        <a:effectLst/>
                        <a:latin typeface="+mn-lt"/>
                        <a:ea typeface="Times New Roman"/>
                      </a:endParaRPr>
                    </a:p>
                  </a:txBody>
                  <a:tcPr marL="51087" marR="51087" marT="0" marB="0">
                    <a:noFill/>
                  </a:tcPr>
                </a:tc>
                <a:tc hMerge="1">
                  <a:txBody>
                    <a:bodyPr/>
                    <a:lstStyle/>
                    <a:p>
                      <a:pPr algn="ctr">
                        <a:spcAft>
                          <a:spcPts val="0"/>
                        </a:spcAft>
                      </a:pPr>
                      <a:endParaRPr lang="en-GB" sz="1600" b="1">
                        <a:solidFill>
                          <a:schemeClr val="bg1"/>
                        </a:solidFill>
                        <a:effectLst/>
                        <a:latin typeface="+mn-lt"/>
                        <a:ea typeface="Times New Roman"/>
                      </a:endParaRPr>
                    </a:p>
                  </a:txBody>
                  <a:tcPr marL="68116" marR="681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400" b="0" dirty="0">
                          <a:solidFill>
                            <a:schemeClr val="bg1"/>
                          </a:solidFill>
                          <a:effectLst/>
                          <a:latin typeface="+mn-lt"/>
                          <a:ea typeface="+mn-ea"/>
                        </a:rPr>
                        <a:t>Enrolled Population</a:t>
                      </a:r>
                    </a:p>
                    <a:p>
                      <a:pPr algn="ctr">
                        <a:spcAft>
                          <a:spcPts val="0"/>
                        </a:spcAft>
                      </a:pPr>
                      <a:r>
                        <a:rPr lang="en-GB" sz="1400" b="0" dirty="0">
                          <a:solidFill>
                            <a:schemeClr val="bg1"/>
                          </a:solidFill>
                          <a:effectLst/>
                          <a:latin typeface="+mn-lt"/>
                          <a:ea typeface="+mn-ea"/>
                        </a:rPr>
                        <a:t>N=507 subjects </a:t>
                      </a:r>
                    </a:p>
                    <a:p>
                      <a:pPr algn="ctr">
                        <a:spcAft>
                          <a:spcPts val="0"/>
                        </a:spcAft>
                      </a:pPr>
                      <a:r>
                        <a:rPr lang="en-GB" sz="1400" b="0" dirty="0">
                          <a:solidFill>
                            <a:schemeClr val="bg1"/>
                          </a:solidFill>
                          <a:effectLst/>
                          <a:latin typeface="+mn-lt"/>
                          <a:ea typeface="+mn-ea"/>
                        </a:rPr>
                        <a:t>(518 lesions)</a:t>
                      </a:r>
                    </a:p>
                  </a:txBody>
                  <a:tcPr marL="51087" marR="51087" marT="0" marB="0">
                    <a:solidFill>
                      <a:srgbClr val="143B87"/>
                    </a:solidFill>
                  </a:tcPr>
                </a:tc>
                <a:extLst>
                  <a:ext uri="{0D108BD9-81ED-4DB2-BD59-A6C34878D82A}">
                    <a16:rowId xmlns:a16="http://schemas.microsoft.com/office/drawing/2014/main" val="10000"/>
                  </a:ext>
                </a:extLst>
              </a:tr>
              <a:tr h="304800">
                <a:tc>
                  <a:txBody>
                    <a:bodyPr/>
                    <a:lstStyle/>
                    <a:p>
                      <a:pPr algn="l"/>
                      <a:r>
                        <a:rPr lang="en-US" sz="1400" b="0" dirty="0">
                          <a:solidFill>
                            <a:schemeClr val="tx1"/>
                          </a:solidFill>
                          <a:effectLst>
                            <a:outerShdw blurRad="38100" dist="38100" dir="2700000" algn="tl">
                              <a:srgbClr val="000000">
                                <a:alpha val="43137"/>
                              </a:srgbClr>
                            </a:outerShdw>
                          </a:effectLst>
                          <a:latin typeface="+mn-lt"/>
                        </a:rPr>
                        <a:t>Reference Vessel Diameter (mm)</a:t>
                      </a:r>
                    </a:p>
                  </a:txBody>
                  <a:tcPr marL="51300" marR="51300" marT="0" marB="0" anchor="ctr">
                    <a:noFill/>
                  </a:tcPr>
                </a:tc>
                <a:tc>
                  <a:txBody>
                    <a:bodyPr/>
                    <a:lstStyle/>
                    <a:p>
                      <a:pPr algn="ctr"/>
                      <a:r>
                        <a:rPr lang="en-US" sz="1400" b="0" dirty="0">
                          <a:solidFill>
                            <a:schemeClr val="tx1"/>
                          </a:solidFill>
                          <a:latin typeface="+mn-lt"/>
                        </a:rPr>
                        <a:t>Mean ± SD</a:t>
                      </a:r>
                    </a:p>
                  </a:txBody>
                  <a:tcPr marL="51300" marR="51300" marT="0" marB="0" anchor="ctr">
                    <a:noFill/>
                  </a:tcPr>
                </a:tc>
                <a:tc>
                  <a:txBody>
                    <a:bodyPr/>
                    <a:lstStyle/>
                    <a:p>
                      <a:pPr algn="ctr"/>
                      <a:r>
                        <a:rPr lang="en-US" sz="1400" b="0" kern="1200" dirty="0">
                          <a:solidFill>
                            <a:schemeClr val="bg1"/>
                          </a:solidFill>
                          <a:effectLst/>
                          <a:latin typeface="+mn-lt"/>
                          <a:ea typeface="+mn-ea"/>
                          <a:cs typeface="+mn-cs"/>
                        </a:rPr>
                        <a:t>5.5 ± 0.7</a:t>
                      </a:r>
                      <a:endParaRPr lang="en-US" sz="1400" b="0" dirty="0">
                        <a:solidFill>
                          <a:schemeClr val="bg1"/>
                        </a:solidFill>
                        <a:latin typeface="+mn-lt"/>
                      </a:endParaRPr>
                    </a:p>
                  </a:txBody>
                  <a:tcPr marL="51300" marR="51300" marT="0" marB="0" anchor="ctr">
                    <a:solidFill>
                      <a:srgbClr val="036CB5"/>
                    </a:solidFill>
                  </a:tcPr>
                </a:tc>
                <a:extLst>
                  <a:ext uri="{0D108BD9-81ED-4DB2-BD59-A6C34878D82A}">
                    <a16:rowId xmlns:a16="http://schemas.microsoft.com/office/drawing/2014/main" val="4190260958"/>
                  </a:ext>
                </a:extLst>
              </a:tr>
              <a:tr h="304800">
                <a:tc rowSpan="2">
                  <a:txBody>
                    <a:bodyPr/>
                    <a:lstStyle/>
                    <a:p>
                      <a:pPr algn="l"/>
                      <a:r>
                        <a:rPr lang="en-US" sz="1400" b="0">
                          <a:solidFill>
                            <a:schemeClr val="tx1"/>
                          </a:solidFill>
                          <a:latin typeface="+mn-lt"/>
                        </a:rPr>
                        <a:t>Stent Location (%)</a:t>
                      </a:r>
                    </a:p>
                  </a:txBody>
                  <a:tcPr anchor="ctr">
                    <a:noFill/>
                  </a:tcPr>
                </a:tc>
                <a:tc>
                  <a:txBody>
                    <a:bodyPr/>
                    <a:lstStyle/>
                    <a:p>
                      <a:pPr algn="ctr"/>
                      <a:r>
                        <a:rPr lang="en-GB" sz="1400" b="0" dirty="0">
                          <a:solidFill>
                            <a:schemeClr val="tx1"/>
                          </a:solidFill>
                          <a:latin typeface="+mn-lt"/>
                        </a:rPr>
                        <a:t>Mid </a:t>
                      </a:r>
                      <a:r>
                        <a:rPr lang="en-US" sz="1400" b="0" i="0" u="none" strike="noStrike" noProof="0" dirty="0">
                          <a:solidFill>
                            <a:schemeClr val="tx1"/>
                          </a:solidFill>
                          <a:latin typeface="+mn-lt"/>
                        </a:rPr>
                        <a:t>±</a:t>
                      </a:r>
                      <a:r>
                        <a:rPr lang="en-GB" sz="1400" b="0" dirty="0">
                          <a:solidFill>
                            <a:schemeClr val="tx1"/>
                          </a:solidFill>
                          <a:latin typeface="+mn-lt"/>
                        </a:rPr>
                        <a:t> Distal SFA</a:t>
                      </a:r>
                      <a:endParaRPr lang="en-US" sz="1400" b="0" dirty="0">
                        <a:solidFill>
                          <a:schemeClr val="tx1"/>
                        </a:solidFill>
                        <a:latin typeface="+mn-lt"/>
                      </a:endParaRPr>
                    </a:p>
                  </a:txBody>
                  <a:tcPr marL="51300" marR="51300" marT="0" marB="0" anchor="ctr">
                    <a:noFill/>
                  </a:tcPr>
                </a:tc>
                <a:tc>
                  <a:txBody>
                    <a:bodyPr/>
                    <a:lstStyle/>
                    <a:p>
                      <a:pPr algn="ctr"/>
                      <a:r>
                        <a:rPr lang="en-US" sz="1400" b="0" dirty="0">
                          <a:solidFill>
                            <a:schemeClr val="bg1"/>
                          </a:solidFill>
                          <a:latin typeface="+mn-lt"/>
                        </a:rPr>
                        <a:t>86% (444/518)</a:t>
                      </a:r>
                    </a:p>
                  </a:txBody>
                  <a:tcPr marL="51300" marR="51300" marT="0" marB="0" anchor="ctr">
                    <a:solidFill>
                      <a:srgbClr val="036CB5"/>
                    </a:solidFill>
                  </a:tcPr>
                </a:tc>
                <a:extLst>
                  <a:ext uri="{0D108BD9-81ED-4DB2-BD59-A6C34878D82A}">
                    <a16:rowId xmlns:a16="http://schemas.microsoft.com/office/drawing/2014/main" val="10002"/>
                  </a:ext>
                </a:extLst>
              </a:tr>
              <a:tr h="304800">
                <a:tc vMerge="1">
                  <a:txBody>
                    <a:bodyPr/>
                    <a:lstStyle/>
                    <a:p>
                      <a:pPr algn="l"/>
                      <a:endParaRPr lang="en-US" sz="1600" b="1">
                        <a:solidFill>
                          <a:schemeClr val="bg1"/>
                        </a:solidFill>
                      </a:endParaRPr>
                    </a:p>
                  </a:txBody>
                  <a:tcPr marL="68400" marR="68400" marT="0" marB="0"/>
                </a:tc>
                <a:tc>
                  <a:txBody>
                    <a:bodyPr/>
                    <a:lstStyle/>
                    <a:p>
                      <a:pPr algn="ctr"/>
                      <a:r>
                        <a:rPr lang="en-US" sz="1400" b="0" dirty="0">
                          <a:solidFill>
                            <a:schemeClr val="tx1"/>
                          </a:solidFill>
                          <a:latin typeface="+mn-lt"/>
                        </a:rPr>
                        <a:t>Prox. Pop</a:t>
                      </a:r>
                    </a:p>
                  </a:txBody>
                  <a:tcPr marL="51300" marR="51300" marT="0" marB="0" anchor="c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E" sz="1400" b="0" kern="1200" dirty="0">
                          <a:solidFill>
                            <a:schemeClr val="bg1"/>
                          </a:solidFill>
                          <a:effectLst/>
                          <a:latin typeface="+mn-lt"/>
                          <a:ea typeface="+mn-ea"/>
                          <a:cs typeface="+mn-cs"/>
                        </a:rPr>
                        <a:t>30% </a:t>
                      </a:r>
                      <a:r>
                        <a:rPr lang="en-US" sz="1400" b="0" kern="1200" dirty="0">
                          <a:solidFill>
                            <a:schemeClr val="bg1"/>
                          </a:solidFill>
                          <a:effectLst/>
                          <a:latin typeface="+mn-lt"/>
                          <a:ea typeface="+mn-ea"/>
                          <a:cs typeface="+mn-cs"/>
                        </a:rPr>
                        <a:t>(154/518)</a:t>
                      </a:r>
                      <a:endParaRPr lang="en-US" sz="1400" b="0" dirty="0">
                        <a:solidFill>
                          <a:schemeClr val="bg1"/>
                        </a:solidFill>
                        <a:latin typeface="+mn-lt"/>
                      </a:endParaRPr>
                    </a:p>
                  </a:txBody>
                  <a:tcPr marL="51300" marR="51300" marT="0" marB="0" anchor="ctr">
                    <a:solidFill>
                      <a:srgbClr val="036CB5"/>
                    </a:solidFill>
                  </a:tcPr>
                </a:tc>
                <a:extLst>
                  <a:ext uri="{0D108BD9-81ED-4DB2-BD59-A6C34878D82A}">
                    <a16:rowId xmlns:a16="http://schemas.microsoft.com/office/drawing/2014/main" val="3103588358"/>
                  </a:ext>
                </a:extLst>
              </a:tr>
              <a:tr h="304800">
                <a:tc>
                  <a:txBody>
                    <a:bodyPr/>
                    <a:lstStyle/>
                    <a:p>
                      <a:r>
                        <a:rPr lang="en-US" sz="1400" b="0">
                          <a:solidFill>
                            <a:schemeClr val="tx1"/>
                          </a:solidFill>
                          <a:effectLst>
                            <a:outerShdw blurRad="38100" dist="38100" dir="2700000" algn="tl">
                              <a:srgbClr val="000000">
                                <a:alpha val="43137"/>
                              </a:srgbClr>
                            </a:outerShdw>
                          </a:effectLst>
                          <a:latin typeface="+mn-lt"/>
                        </a:rPr>
                        <a:t>Diameter Stenosis (%)</a:t>
                      </a:r>
                    </a:p>
                  </a:txBody>
                  <a:tcPr marL="51300" marR="51300" marT="0" marB="0" anchor="ctr">
                    <a:noFill/>
                  </a:tcPr>
                </a:tc>
                <a:tc>
                  <a:txBody>
                    <a:bodyPr/>
                    <a:lstStyle/>
                    <a:p>
                      <a:pPr algn="ctr"/>
                      <a:r>
                        <a:rPr lang="en-US" sz="1400" b="0" dirty="0">
                          <a:solidFill>
                            <a:schemeClr val="tx1"/>
                          </a:solidFill>
                          <a:latin typeface="+mn-lt"/>
                        </a:rPr>
                        <a:t>Mean ± SD</a:t>
                      </a:r>
                    </a:p>
                  </a:txBody>
                  <a:tcPr marL="51300" marR="51300" marT="0" marB="0" anchor="ctr">
                    <a:noFill/>
                  </a:tcPr>
                </a:tc>
                <a:tc>
                  <a:txBody>
                    <a:bodyPr/>
                    <a:lstStyle/>
                    <a:p>
                      <a:pPr algn="ctr"/>
                      <a:r>
                        <a:rPr lang="en-GB" sz="1400" b="0" kern="1200" dirty="0">
                          <a:solidFill>
                            <a:schemeClr val="bg1"/>
                          </a:solidFill>
                          <a:latin typeface="+mn-lt"/>
                          <a:ea typeface="+mn-ea"/>
                          <a:cs typeface="+mn-cs"/>
                        </a:rPr>
                        <a:t>95 ± 8 (518) </a:t>
                      </a:r>
                      <a:endParaRPr lang="en-US" sz="1400" b="0" kern="1200" dirty="0">
                        <a:solidFill>
                          <a:schemeClr val="bg1"/>
                        </a:solidFill>
                        <a:latin typeface="+mn-lt"/>
                        <a:ea typeface="+mn-ea"/>
                        <a:cs typeface="+mn-cs"/>
                      </a:endParaRPr>
                    </a:p>
                  </a:txBody>
                  <a:tcPr marL="51300" marR="51300" marT="0" marB="0" anchor="ctr">
                    <a:solidFill>
                      <a:srgbClr val="036CB5"/>
                    </a:solidFill>
                  </a:tcPr>
                </a:tc>
                <a:extLst>
                  <a:ext uri="{0D108BD9-81ED-4DB2-BD59-A6C34878D82A}">
                    <a16:rowId xmlns:a16="http://schemas.microsoft.com/office/drawing/2014/main" val="2132246131"/>
                  </a:ext>
                </a:extLst>
              </a:tr>
              <a:tr h="304800">
                <a:tc>
                  <a:txBody>
                    <a:bodyPr/>
                    <a:lstStyle/>
                    <a:p>
                      <a:r>
                        <a:rPr lang="en-US" sz="1400" b="0">
                          <a:solidFill>
                            <a:schemeClr val="tx1"/>
                          </a:solidFill>
                          <a:effectLst>
                            <a:outerShdw blurRad="38100" dist="38100" dir="2700000" algn="tl">
                              <a:srgbClr val="000000">
                                <a:alpha val="43137"/>
                              </a:srgbClr>
                            </a:outerShdw>
                          </a:effectLst>
                          <a:latin typeface="+mn-lt"/>
                        </a:rPr>
                        <a:t>Occlusions</a:t>
                      </a:r>
                    </a:p>
                  </a:txBody>
                  <a:tcPr marL="51300" marR="51300" marT="0" marB="0" anchor="c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b="0" i="0" u="none" strike="noStrike" kern="1200" dirty="0">
                          <a:solidFill>
                            <a:schemeClr val="tx1"/>
                          </a:solidFill>
                          <a:effectLst/>
                          <a:latin typeface="+mn-lt"/>
                          <a:ea typeface="+mn-ea"/>
                          <a:cs typeface="+mn-cs"/>
                        </a:rPr>
                        <a:t>Total</a:t>
                      </a:r>
                    </a:p>
                  </a:txBody>
                  <a:tcPr marL="51300" marR="51300" marT="0" marB="0"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kern="1200" dirty="0">
                          <a:solidFill>
                            <a:schemeClr val="bg1"/>
                          </a:solidFill>
                          <a:effectLst/>
                          <a:latin typeface="+mn-lt"/>
                          <a:ea typeface="+mn-ea"/>
                          <a:cs typeface="+mn-cs"/>
                        </a:rPr>
                        <a:t>57% (294/518)</a:t>
                      </a:r>
                      <a:endParaRPr lang="en-US" sz="1400" b="0" dirty="0">
                        <a:solidFill>
                          <a:schemeClr val="bg1"/>
                        </a:solidFill>
                        <a:latin typeface="+mn-lt"/>
                      </a:endParaRPr>
                    </a:p>
                  </a:txBody>
                  <a:tcPr marL="51300" marR="51300" marT="0" marB="0" anchor="ctr">
                    <a:solidFill>
                      <a:srgbClr val="036CB5"/>
                    </a:solidFill>
                  </a:tcPr>
                </a:tc>
                <a:extLst>
                  <a:ext uri="{0D108BD9-81ED-4DB2-BD59-A6C34878D82A}">
                    <a16:rowId xmlns:a16="http://schemas.microsoft.com/office/drawing/2014/main" val="4010322653"/>
                  </a:ext>
                </a:extLst>
              </a:tr>
              <a:tr h="304800">
                <a:tc>
                  <a:txBody>
                    <a:bodyPr/>
                    <a:lstStyle/>
                    <a:p>
                      <a:r>
                        <a:rPr lang="en-GB" sz="1400" b="0">
                          <a:solidFill>
                            <a:schemeClr val="tx1"/>
                          </a:solidFill>
                          <a:effectLst>
                            <a:outerShdw blurRad="38100" dist="38100" dir="2700000" algn="tl">
                              <a:srgbClr val="000000">
                                <a:alpha val="43137"/>
                              </a:srgbClr>
                            </a:outerShdw>
                          </a:effectLst>
                          <a:latin typeface="+mn-lt"/>
                        </a:rPr>
                        <a:t>Lesion Length (mm)</a:t>
                      </a:r>
                      <a:endParaRPr lang="en-US" sz="1400" b="0">
                        <a:solidFill>
                          <a:schemeClr val="tx1"/>
                        </a:solidFill>
                        <a:effectLst>
                          <a:outerShdw blurRad="38100" dist="38100" dir="2700000" algn="tl">
                            <a:srgbClr val="000000">
                              <a:alpha val="43137"/>
                            </a:srgbClr>
                          </a:outerShdw>
                        </a:effectLst>
                        <a:latin typeface="+mn-lt"/>
                      </a:endParaRPr>
                    </a:p>
                  </a:txBody>
                  <a:tcPr marL="51300" marR="51300" marT="0" marB="0" anchor="c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mn-lt"/>
                        </a:rPr>
                        <a:t>Mean ± SD</a:t>
                      </a:r>
                    </a:p>
                  </a:txBody>
                  <a:tcPr marL="51300" marR="51300" marT="0" marB="0" anchor="ctr">
                    <a:noFill/>
                  </a:tcPr>
                </a:tc>
                <a:tc>
                  <a:txBody>
                    <a:bodyPr/>
                    <a:lstStyle/>
                    <a:p>
                      <a:pPr algn="ctr"/>
                      <a:r>
                        <a:rPr lang="en-US" sz="1400" b="0" kern="1200" dirty="0">
                          <a:solidFill>
                            <a:schemeClr val="bg1"/>
                          </a:solidFill>
                          <a:effectLst/>
                          <a:latin typeface="+mn-lt"/>
                          <a:ea typeface="+mn-ea"/>
                          <a:cs typeface="+mn-cs"/>
                        </a:rPr>
                        <a:t>126 ± 91</a:t>
                      </a:r>
                      <a:endParaRPr lang="en-US" sz="1400" b="0" kern="1200" dirty="0">
                        <a:solidFill>
                          <a:schemeClr val="bg1"/>
                        </a:solidFill>
                        <a:latin typeface="+mn-lt"/>
                        <a:ea typeface="+mn-ea"/>
                        <a:cs typeface="+mn-cs"/>
                      </a:endParaRPr>
                    </a:p>
                  </a:txBody>
                  <a:tcPr marL="51300" marR="51300" marT="0" marB="0" anchor="ctr">
                    <a:solidFill>
                      <a:srgbClr val="036CB5"/>
                    </a:solidFill>
                  </a:tcPr>
                </a:tc>
                <a:extLst>
                  <a:ext uri="{0D108BD9-81ED-4DB2-BD59-A6C34878D82A}">
                    <a16:rowId xmlns:a16="http://schemas.microsoft.com/office/drawing/2014/main" val="10007"/>
                  </a:ext>
                </a:extLst>
              </a:tr>
              <a:tr h="304800">
                <a:tc rowSpan="2">
                  <a:txBody>
                    <a:bodyPr/>
                    <a:lstStyle/>
                    <a:p>
                      <a:r>
                        <a:rPr lang="en-GB" sz="1400" b="0">
                          <a:solidFill>
                            <a:schemeClr val="tx1"/>
                          </a:solidFill>
                          <a:effectLst>
                            <a:outerShdw blurRad="38100" dist="38100" dir="2700000" algn="tl">
                              <a:srgbClr val="000000">
                                <a:alpha val="43137"/>
                              </a:srgbClr>
                            </a:outerShdw>
                          </a:effectLst>
                          <a:latin typeface="+mn-lt"/>
                        </a:rPr>
                        <a:t>Calcification %</a:t>
                      </a:r>
                      <a:endParaRPr lang="en-US" sz="1400" b="0">
                        <a:solidFill>
                          <a:schemeClr val="tx1"/>
                        </a:solidFill>
                        <a:effectLst>
                          <a:outerShdw blurRad="38100" dist="38100" dir="2700000" algn="tl">
                            <a:srgbClr val="000000">
                              <a:alpha val="43137"/>
                            </a:srgbClr>
                          </a:outerShdw>
                        </a:effectLst>
                        <a:latin typeface="+mn-lt"/>
                      </a:endParaRPr>
                    </a:p>
                  </a:txBody>
                  <a:tcPr marL="51300" marR="51300" marT="0" marB="0" anchor="ctr">
                    <a:noFill/>
                  </a:tcPr>
                </a:tc>
                <a:tc>
                  <a:txBody>
                    <a:bodyPr/>
                    <a:lstStyle/>
                    <a:p>
                      <a:pPr algn="ctr"/>
                      <a:r>
                        <a:rPr lang="en-GB" sz="1400" b="0" u="none" strike="noStrike" kern="1200" dirty="0">
                          <a:solidFill>
                            <a:schemeClr val="tx1"/>
                          </a:solidFill>
                          <a:effectLst/>
                          <a:latin typeface="+mn-lt"/>
                        </a:rPr>
                        <a:t>None / mild </a:t>
                      </a:r>
                      <a:endParaRPr lang="en-GB" sz="1400" b="0" dirty="0">
                        <a:solidFill>
                          <a:schemeClr val="tx1"/>
                        </a:solidFill>
                        <a:latin typeface="+mn-lt"/>
                      </a:endParaRPr>
                    </a:p>
                  </a:txBody>
                  <a:tcPr marL="51300" marR="51300" marT="0" marB="0"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kern="1200" dirty="0">
                          <a:solidFill>
                            <a:schemeClr val="bg1"/>
                          </a:solidFill>
                          <a:effectLst/>
                          <a:latin typeface="+mn-lt"/>
                          <a:ea typeface="+mn-ea"/>
                          <a:cs typeface="+mn-cs"/>
                        </a:rPr>
                        <a:t>47% (243/516)</a:t>
                      </a:r>
                      <a:endParaRPr lang="en-US" sz="1400" b="0" dirty="0">
                        <a:solidFill>
                          <a:schemeClr val="bg1"/>
                        </a:solidFill>
                        <a:latin typeface="+mn-lt"/>
                      </a:endParaRPr>
                    </a:p>
                  </a:txBody>
                  <a:tcPr marL="51300" marR="51300" marT="0" marB="0" anchor="ctr">
                    <a:solidFill>
                      <a:srgbClr val="036CB5"/>
                    </a:solidFill>
                  </a:tcPr>
                </a:tc>
                <a:extLst>
                  <a:ext uri="{0D108BD9-81ED-4DB2-BD59-A6C34878D82A}">
                    <a16:rowId xmlns:a16="http://schemas.microsoft.com/office/drawing/2014/main" val="504861599"/>
                  </a:ext>
                </a:extLst>
              </a:tr>
              <a:tr h="304800">
                <a:tc vMerge="1">
                  <a:txBody>
                    <a:bodyPr/>
                    <a:lstStyle/>
                    <a:p>
                      <a:endParaRPr lang="en-GB"/>
                    </a:p>
                  </a:txBody>
                  <a:tcPr/>
                </a:tc>
                <a:tc>
                  <a:txBody>
                    <a:bodyPr/>
                    <a:lstStyle/>
                    <a:p>
                      <a:pPr algn="ctr"/>
                      <a:r>
                        <a:rPr lang="en-GB" sz="1400" b="0" dirty="0">
                          <a:solidFill>
                            <a:schemeClr val="tx1"/>
                          </a:solidFill>
                          <a:latin typeface="+mn-lt"/>
                        </a:rPr>
                        <a:t>Moderate / severe</a:t>
                      </a:r>
                    </a:p>
                  </a:txBody>
                  <a:tcPr marL="51300" marR="51300" marT="0" marB="0"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bg1"/>
                          </a:solidFill>
                          <a:latin typeface="+mn-lt"/>
                        </a:rPr>
                        <a:t>53% (273/516)</a:t>
                      </a:r>
                    </a:p>
                  </a:txBody>
                  <a:tcPr marL="51300" marR="51300" marT="0" marB="0" anchor="ctr">
                    <a:solidFill>
                      <a:srgbClr val="036CB5"/>
                    </a:solidFill>
                  </a:tcPr>
                </a:tc>
                <a:extLst>
                  <a:ext uri="{0D108BD9-81ED-4DB2-BD59-A6C34878D82A}">
                    <a16:rowId xmlns:a16="http://schemas.microsoft.com/office/drawing/2014/main" val="1502585033"/>
                  </a:ext>
                </a:extLst>
              </a:tr>
            </a:tbl>
          </a:graphicData>
        </a:graphic>
      </p:graphicFrame>
      <p:sp>
        <p:nvSpPr>
          <p:cNvPr id="4" name="Title 1">
            <a:extLst>
              <a:ext uri="{FF2B5EF4-FFF2-40B4-BE49-F238E27FC236}">
                <a16:creationId xmlns:a16="http://schemas.microsoft.com/office/drawing/2014/main" id="{1470BEE6-E466-467A-BC4B-4AC909058A83}"/>
              </a:ext>
            </a:extLst>
          </p:cNvPr>
          <p:cNvSpPr txBox="1">
            <a:spLocks/>
          </p:cNvSpPr>
          <p:nvPr/>
        </p:nvSpPr>
        <p:spPr>
          <a:xfrm>
            <a:off x="-2011220" y="581402"/>
            <a:ext cx="8616773" cy="445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133" b="1" kern="1200">
                <a:solidFill>
                  <a:srgbClr val="B41A2A"/>
                </a:solidFill>
                <a:latin typeface="Myriad Pro"/>
                <a:ea typeface="+mj-ea"/>
                <a:cs typeface="Myriad Pro"/>
              </a:defRPr>
            </a:lvl1pPr>
          </a:lstStyle>
          <a:p>
            <a:endParaRPr lang="en-GB" sz="2000" dirty="0">
              <a:solidFill>
                <a:schemeClr val="bg1"/>
              </a:solidFill>
              <a:latin typeface="+mn-lt"/>
            </a:endParaRPr>
          </a:p>
          <a:p>
            <a:pPr algn="ctr"/>
            <a:r>
              <a:rPr lang="en-GB" sz="2000" dirty="0">
                <a:solidFill>
                  <a:schemeClr val="bg1"/>
                </a:solidFill>
                <a:latin typeface="+mn-lt"/>
              </a:rPr>
              <a:t>Baseline Lesion Characteristics</a:t>
            </a:r>
          </a:p>
        </p:txBody>
      </p:sp>
      <p:sp>
        <p:nvSpPr>
          <p:cNvPr id="7" name="Text Placeholder 5">
            <a:extLst>
              <a:ext uri="{FF2B5EF4-FFF2-40B4-BE49-F238E27FC236}">
                <a16:creationId xmlns:a16="http://schemas.microsoft.com/office/drawing/2014/main" id="{A7D542CD-F637-4F1D-9F16-B658F636BE32}"/>
              </a:ext>
            </a:extLst>
          </p:cNvPr>
          <p:cNvSpPr txBox="1">
            <a:spLocks/>
          </p:cNvSpPr>
          <p:nvPr/>
        </p:nvSpPr>
        <p:spPr>
          <a:xfrm>
            <a:off x="0" y="6503759"/>
            <a:ext cx="2620108" cy="2149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333" i="1" dirty="0">
                <a:solidFill>
                  <a:schemeClr val="tx1"/>
                </a:solidFill>
              </a:rPr>
              <a:t>Data on file at Veryan Medical</a:t>
            </a:r>
          </a:p>
        </p:txBody>
      </p:sp>
      <p:sp>
        <p:nvSpPr>
          <p:cNvPr id="8" name="Rectangle: Rounded Corners 7">
            <a:extLst>
              <a:ext uri="{FF2B5EF4-FFF2-40B4-BE49-F238E27FC236}">
                <a16:creationId xmlns:a16="http://schemas.microsoft.com/office/drawing/2014/main" id="{4190F5B5-AB1D-447B-80BD-5CBCF7E7E061}"/>
              </a:ext>
            </a:extLst>
          </p:cNvPr>
          <p:cNvSpPr/>
          <p:nvPr/>
        </p:nvSpPr>
        <p:spPr>
          <a:xfrm>
            <a:off x="4322574" y="4348147"/>
            <a:ext cx="4136849" cy="316760"/>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00"/>
          </a:p>
        </p:txBody>
      </p:sp>
      <p:sp>
        <p:nvSpPr>
          <p:cNvPr id="10" name="TextBox 9">
            <a:extLst>
              <a:ext uri="{FF2B5EF4-FFF2-40B4-BE49-F238E27FC236}">
                <a16:creationId xmlns:a16="http://schemas.microsoft.com/office/drawing/2014/main" id="{FF78C429-4AF8-482D-9219-ADC3BCFF6A82}"/>
              </a:ext>
            </a:extLst>
          </p:cNvPr>
          <p:cNvSpPr txBox="1"/>
          <p:nvPr/>
        </p:nvSpPr>
        <p:spPr>
          <a:xfrm flipH="1">
            <a:off x="8741838" y="3593666"/>
            <a:ext cx="3116022" cy="1200329"/>
          </a:xfrm>
          <a:prstGeom prst="rect">
            <a:avLst/>
          </a:prstGeom>
          <a:solidFill>
            <a:srgbClr val="2A6AB2"/>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2400" dirty="0"/>
              <a:t>53% of lesions had moderate to severe calcification</a:t>
            </a:r>
          </a:p>
        </p:txBody>
      </p:sp>
      <p:sp>
        <p:nvSpPr>
          <p:cNvPr id="13" name="object 7">
            <a:extLst>
              <a:ext uri="{FF2B5EF4-FFF2-40B4-BE49-F238E27FC236}">
                <a16:creationId xmlns:a16="http://schemas.microsoft.com/office/drawing/2014/main" id="{E93798F9-DDE7-4BCB-AB77-91E6CF898942}"/>
              </a:ext>
            </a:extLst>
          </p:cNvPr>
          <p:cNvSpPr/>
          <p:nvPr/>
        </p:nvSpPr>
        <p:spPr>
          <a:xfrm>
            <a:off x="8741839" y="1780521"/>
            <a:ext cx="3080498" cy="1539680"/>
          </a:xfrm>
          <a:custGeom>
            <a:avLst/>
            <a:gdLst/>
            <a:ahLst/>
            <a:cxnLst/>
            <a:rect l="l" t="t" r="r" b="b"/>
            <a:pathLst>
              <a:path w="2333625" h="880745">
                <a:moveTo>
                  <a:pt x="2256955" y="0"/>
                </a:moveTo>
                <a:lnTo>
                  <a:pt x="0" y="0"/>
                </a:lnTo>
                <a:lnTo>
                  <a:pt x="0" y="803973"/>
                </a:lnTo>
                <a:lnTo>
                  <a:pt x="5987" y="833635"/>
                </a:lnTo>
                <a:lnTo>
                  <a:pt x="22317" y="857856"/>
                </a:lnTo>
                <a:lnTo>
                  <a:pt x="46537" y="874185"/>
                </a:lnTo>
                <a:lnTo>
                  <a:pt x="76200" y="880173"/>
                </a:lnTo>
                <a:lnTo>
                  <a:pt x="2333155" y="880173"/>
                </a:lnTo>
                <a:lnTo>
                  <a:pt x="2333155" y="76200"/>
                </a:lnTo>
                <a:lnTo>
                  <a:pt x="2327165" y="46537"/>
                </a:lnTo>
                <a:lnTo>
                  <a:pt x="2310833" y="22317"/>
                </a:lnTo>
                <a:lnTo>
                  <a:pt x="2286611" y="5987"/>
                </a:lnTo>
                <a:lnTo>
                  <a:pt x="2256955" y="0"/>
                </a:lnTo>
                <a:close/>
              </a:path>
            </a:pathLst>
          </a:custGeom>
          <a:solidFill>
            <a:srgbClr val="143B87"/>
          </a:solidFill>
        </p:spPr>
        <p:txBody>
          <a:bodyPr wrap="square" lIns="0" tIns="0" rIns="0" bIns="0" rtlCol="0" anchor="ctr"/>
          <a:lstStyle/>
          <a:p>
            <a:pPr algn="ctr"/>
            <a:r>
              <a:rPr lang="en-GB" sz="2400">
                <a:solidFill>
                  <a:schemeClr val="bg1"/>
                </a:solidFill>
              </a:rPr>
              <a:t>Longer, more complex lesions than previously studied</a:t>
            </a:r>
            <a:endParaRPr sz="2400">
              <a:solidFill>
                <a:schemeClr val="bg1"/>
              </a:solidFill>
            </a:endParaRPr>
          </a:p>
        </p:txBody>
      </p:sp>
      <p:sp>
        <p:nvSpPr>
          <p:cNvPr id="11" name="Rectangle: Rounded Corners 10">
            <a:extLst>
              <a:ext uri="{FF2B5EF4-FFF2-40B4-BE49-F238E27FC236}">
                <a16:creationId xmlns:a16="http://schemas.microsoft.com/office/drawing/2014/main" id="{7FFCAF06-96BA-4B5E-A675-0747BE0C5CE8}"/>
              </a:ext>
            </a:extLst>
          </p:cNvPr>
          <p:cNvSpPr/>
          <p:nvPr/>
        </p:nvSpPr>
        <p:spPr>
          <a:xfrm>
            <a:off x="4322575" y="3787407"/>
            <a:ext cx="4136848" cy="245525"/>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00"/>
          </a:p>
        </p:txBody>
      </p:sp>
      <p:sp>
        <p:nvSpPr>
          <p:cNvPr id="14" name="Rectangle: Rounded Corners 13">
            <a:extLst>
              <a:ext uri="{FF2B5EF4-FFF2-40B4-BE49-F238E27FC236}">
                <a16:creationId xmlns:a16="http://schemas.microsoft.com/office/drawing/2014/main" id="{A515F893-BB15-12A4-3AC0-A1FE8A2E6528}"/>
              </a:ext>
            </a:extLst>
          </p:cNvPr>
          <p:cNvSpPr/>
          <p:nvPr/>
        </p:nvSpPr>
        <p:spPr>
          <a:xfrm>
            <a:off x="4322575" y="3460273"/>
            <a:ext cx="4136848" cy="327134"/>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00"/>
          </a:p>
        </p:txBody>
      </p:sp>
      <p:sp>
        <p:nvSpPr>
          <p:cNvPr id="12" name="object 5">
            <a:extLst>
              <a:ext uri="{FF2B5EF4-FFF2-40B4-BE49-F238E27FC236}">
                <a16:creationId xmlns:a16="http://schemas.microsoft.com/office/drawing/2014/main" id="{2BDAEAF2-2581-86FE-7D7D-B23799EA4E2D}"/>
              </a:ext>
            </a:extLst>
          </p:cNvPr>
          <p:cNvSpPr txBox="1">
            <a:spLocks/>
          </p:cNvSpPr>
          <p:nvPr/>
        </p:nvSpPr>
        <p:spPr>
          <a:xfrm>
            <a:off x="188063" y="87736"/>
            <a:ext cx="10934700" cy="566020"/>
          </a:xfrm>
          <a:prstGeom prst="rect">
            <a:avLst/>
          </a:prstGeom>
        </p:spPr>
        <p:txBody>
          <a:bodyPr vert="horz" wrap="square" lIns="0" tIns="11906" rIns="0" bIns="0" rtlCol="0" anchor="ctr">
            <a:spAutoFit/>
          </a:bodyPr>
          <a:lstStyle>
            <a:lvl1pPr algn="l" defTabSz="914377" rtl="0" eaLnBrk="1" latinLnBrk="0" hangingPunct="1">
              <a:lnSpc>
                <a:spcPct val="90000"/>
              </a:lnSpc>
              <a:spcBef>
                <a:spcPct val="0"/>
              </a:spcBef>
              <a:buNone/>
              <a:defRPr sz="4400" kern="1200">
                <a:solidFill>
                  <a:schemeClr val="tx2"/>
                </a:solidFill>
                <a:latin typeface="+mj-lt"/>
                <a:ea typeface="+mj-ea"/>
                <a:cs typeface="+mj-cs"/>
              </a:defRPr>
            </a:lvl1pPr>
          </a:lstStyle>
          <a:p>
            <a:pPr marL="35720">
              <a:spcBef>
                <a:spcPts val="94"/>
              </a:spcBef>
            </a:pPr>
            <a:r>
              <a:rPr lang="en-GB" sz="4000" b="1" spc="-5" dirty="0">
                <a:solidFill>
                  <a:schemeClr val="tx1"/>
                </a:solidFill>
              </a:rPr>
              <a:t>MIMICS</a:t>
            </a:r>
            <a:r>
              <a:rPr lang="en-GB" sz="4000" b="1" spc="-6" baseline="24305" dirty="0">
                <a:solidFill>
                  <a:schemeClr val="tx1"/>
                </a:solidFill>
              </a:rPr>
              <a:t>3D</a:t>
            </a:r>
            <a:r>
              <a:rPr lang="en-GB" sz="4000" spc="380" baseline="24305" dirty="0">
                <a:solidFill>
                  <a:schemeClr val="tx1"/>
                </a:solidFill>
              </a:rPr>
              <a:t> </a:t>
            </a:r>
            <a:r>
              <a:rPr lang="en-GB" sz="4000" spc="127" dirty="0">
                <a:solidFill>
                  <a:schemeClr val="tx1"/>
                </a:solidFill>
              </a:rPr>
              <a:t>European Registry</a:t>
            </a:r>
            <a:endParaRPr lang="en-GB" sz="4000" dirty="0">
              <a:solidFill>
                <a:schemeClr val="tx1"/>
              </a:solidFill>
            </a:endParaRPr>
          </a:p>
        </p:txBody>
      </p:sp>
    </p:spTree>
    <p:extLst>
      <p:ext uri="{BB962C8B-B14F-4D97-AF65-F5344CB8AC3E}">
        <p14:creationId xmlns:p14="http://schemas.microsoft.com/office/powerpoint/2010/main" val="7565078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animBg="1"/>
      <p:bldP spid="11" grpId="0" animBg="1"/>
      <p:bldP spid="14" grpId="0" animBg="1"/>
      <p:bldP spid="1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41A39-F996-49E3-A8CC-260A7E73A472}"/>
              </a:ext>
            </a:extLst>
          </p:cNvPr>
          <p:cNvSpPr>
            <a:spLocks noGrp="1"/>
          </p:cNvSpPr>
          <p:nvPr>
            <p:ph type="title"/>
          </p:nvPr>
        </p:nvSpPr>
        <p:spPr>
          <a:xfrm>
            <a:off x="331868" y="6124"/>
            <a:ext cx="11261041" cy="1325563"/>
          </a:xfrm>
        </p:spPr>
        <p:txBody>
          <a:bodyPr>
            <a:normAutofit/>
          </a:bodyPr>
          <a:lstStyle/>
          <a:p>
            <a:pPr algn="ctr"/>
            <a:r>
              <a:rPr lang="en-GB" sz="4000">
                <a:latin typeface="+mj-lt"/>
              </a:rPr>
              <a:t>BioMimics 3D</a:t>
            </a:r>
            <a:r>
              <a:rPr lang="en-GB" sz="4000" baseline="30000">
                <a:latin typeface="+mj-lt"/>
              </a:rPr>
              <a:t>®</a:t>
            </a:r>
            <a:r>
              <a:rPr lang="en-GB" sz="4000">
                <a:latin typeface="+mj-lt"/>
              </a:rPr>
              <a:t>: The Swirling Flow</a:t>
            </a:r>
            <a:r>
              <a:rPr lang="en-GB" sz="4000" baseline="30000">
                <a:latin typeface="+mj-lt"/>
              </a:rPr>
              <a:t>®</a:t>
            </a:r>
            <a:r>
              <a:rPr lang="en-GB" sz="4000">
                <a:latin typeface="+mj-lt"/>
              </a:rPr>
              <a:t> Stent</a:t>
            </a:r>
          </a:p>
        </p:txBody>
      </p:sp>
      <p:sp>
        <p:nvSpPr>
          <p:cNvPr id="7" name="Text Placeholder 5">
            <a:extLst>
              <a:ext uri="{FF2B5EF4-FFF2-40B4-BE49-F238E27FC236}">
                <a16:creationId xmlns:a16="http://schemas.microsoft.com/office/drawing/2014/main" id="{B9AECB6C-34F2-484B-8813-80FA31E69B19}"/>
              </a:ext>
            </a:extLst>
          </p:cNvPr>
          <p:cNvSpPr txBox="1">
            <a:spLocks/>
          </p:cNvSpPr>
          <p:nvPr/>
        </p:nvSpPr>
        <p:spPr>
          <a:xfrm>
            <a:off x="3048000" y="5832556"/>
            <a:ext cx="2387811" cy="4032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AutoNum type="arabicPeriod"/>
            </a:pPr>
            <a:r>
              <a:rPr lang="en-GB" sz="1000" i="1">
                <a:solidFill>
                  <a:schemeClr val="bg1"/>
                </a:solidFill>
                <a:latin typeface="Avenir Next LT Pro" panose="020B0504020202020204" pitchFamily="34" charset="0"/>
                <a:cs typeface="Arial" panose="020B0604020202020204" pitchFamily="34" charset="0"/>
              </a:rPr>
              <a:t>Data on file at Veryan Medical</a:t>
            </a:r>
          </a:p>
          <a:p>
            <a:pPr marL="0" indent="0">
              <a:lnSpc>
                <a:spcPct val="100000"/>
              </a:lnSpc>
              <a:spcBef>
                <a:spcPts val="0"/>
              </a:spcBef>
              <a:buFont typeface="Arial" panose="020B0604020202020204" pitchFamily="34" charset="0"/>
              <a:buAutoNum type="arabicPeriod"/>
            </a:pPr>
            <a:r>
              <a:rPr lang="en-GB" altLang="en-US" sz="1000" i="1">
                <a:solidFill>
                  <a:schemeClr val="bg1"/>
                </a:solidFill>
                <a:latin typeface="Avenir Next LT Pro" panose="020B0504020202020204" pitchFamily="34" charset="0"/>
              </a:rPr>
              <a:t>Caro et al., 2013</a:t>
            </a:r>
          </a:p>
          <a:p>
            <a:pPr marL="0" indent="0">
              <a:lnSpc>
                <a:spcPct val="100000"/>
              </a:lnSpc>
              <a:spcBef>
                <a:spcPts val="0"/>
              </a:spcBef>
              <a:buNone/>
            </a:pPr>
            <a:endParaRPr lang="en-GB" sz="1000" i="1">
              <a:solidFill>
                <a:schemeClr val="bg1"/>
              </a:solidFill>
              <a:latin typeface="Avenir Next LT Pro" panose="020B0504020202020204" pitchFamily="34" charset="0"/>
              <a:cs typeface="Arial" panose="020B0604020202020204" pitchFamily="34" charset="0"/>
            </a:endParaRPr>
          </a:p>
          <a:p>
            <a:pPr marL="0" indent="0">
              <a:lnSpc>
                <a:spcPct val="100000"/>
              </a:lnSpc>
              <a:spcBef>
                <a:spcPts val="0"/>
              </a:spcBef>
              <a:buAutoNum type="arabicPeriod"/>
            </a:pPr>
            <a:endParaRPr lang="en-GB" sz="1000" i="1">
              <a:solidFill>
                <a:schemeClr val="bg1"/>
              </a:solidFill>
              <a:latin typeface="Avenir Next LT Pro" panose="020B0504020202020204" pitchFamily="34" charset="0"/>
              <a:cs typeface="Arial" panose="020B0604020202020204" pitchFamily="34" charset="0"/>
            </a:endParaRPr>
          </a:p>
          <a:p>
            <a:pPr indent="0">
              <a:lnSpc>
                <a:spcPct val="100000"/>
              </a:lnSpc>
              <a:buAutoNum type="arabicPeriod"/>
            </a:pPr>
            <a:endParaRPr lang="en-GB" sz="1000" i="1">
              <a:solidFill>
                <a:schemeClr val="bg1"/>
              </a:solidFill>
              <a:latin typeface="Avenir Next LT Pro" panose="020B0504020202020204" pitchFamily="34" charset="0"/>
              <a:cs typeface="Arial" panose="020B0604020202020204" pitchFamily="34" charset="0"/>
            </a:endParaRPr>
          </a:p>
          <a:p>
            <a:pPr>
              <a:buAutoNum type="arabicPeriod"/>
            </a:pPr>
            <a:endParaRPr lang="en-GB" sz="1000" i="1">
              <a:solidFill>
                <a:schemeClr val="bg1"/>
              </a:solidFill>
              <a:latin typeface="Avenir Next LT Pro" panose="020B05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AB286CA-8DFB-40B3-8093-E1D59B14B2FC}"/>
              </a:ext>
            </a:extLst>
          </p:cNvPr>
          <p:cNvSpPr txBox="1"/>
          <p:nvPr/>
        </p:nvSpPr>
        <p:spPr>
          <a:xfrm>
            <a:off x="78593" y="6236941"/>
            <a:ext cx="6905455"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rgbClr val="070A17"/>
                </a:solidFill>
                <a:cs typeface="Arial" panose="020B0604020202020204" pitchFamily="34" charset="0"/>
              </a:rPr>
              <a:t>The BioMimics 3D Vascular Stent System has FDA, PMDA and CE Mark approval. </a:t>
            </a:r>
          </a:p>
          <a:p>
            <a:r>
              <a:rPr lang="en-US" sz="1000" dirty="0">
                <a:solidFill>
                  <a:srgbClr val="070A17"/>
                </a:solidFill>
                <a:cs typeface="Arial" panose="020B0604020202020204" pitchFamily="34" charset="0"/>
              </a:rPr>
              <a:t>CAUTION: Federal law restricts this device to sale by or on the order of a physician</a:t>
            </a:r>
          </a:p>
          <a:p>
            <a:r>
              <a:rPr lang="en-US" sz="1000" dirty="0">
                <a:solidFill>
                  <a:srgbClr val="070A17"/>
                </a:solidFill>
                <a:cs typeface="Arial" panose="020B0604020202020204" pitchFamily="34" charset="0"/>
              </a:rPr>
              <a:t>PAM 293 Version 3.0.</a:t>
            </a:r>
            <a:endParaRPr lang="en-GB" sz="1000" dirty="0">
              <a:solidFill>
                <a:srgbClr val="070A17"/>
              </a:solidFill>
              <a:cs typeface="Arial" panose="020B0604020202020204" pitchFamily="34" charset="0"/>
            </a:endParaRPr>
          </a:p>
          <a:p>
            <a:endParaRPr lang="en-GB" sz="1000" dirty="0">
              <a:solidFill>
                <a:srgbClr val="070A17"/>
              </a:solidFill>
            </a:endParaRPr>
          </a:p>
        </p:txBody>
      </p:sp>
      <p:pic>
        <p:nvPicPr>
          <p:cNvPr id="5" name="Stent rotation_no colour highlights">
            <a:hlinkClick r:id="" action="ppaction://media"/>
            <a:extLst>
              <a:ext uri="{FF2B5EF4-FFF2-40B4-BE49-F238E27FC236}">
                <a16:creationId xmlns:a16="http://schemas.microsoft.com/office/drawing/2014/main" id="{A1951EC2-A4C3-48A8-BAF8-D33CEA52260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82490" y="1049285"/>
            <a:ext cx="5545452" cy="3119317"/>
          </a:xfrm>
          <a:prstGeom prst="rect">
            <a:avLst/>
          </a:prstGeom>
        </p:spPr>
      </p:pic>
      <p:sp>
        <p:nvSpPr>
          <p:cNvPr id="12" name="Rectangle 11">
            <a:extLst>
              <a:ext uri="{FF2B5EF4-FFF2-40B4-BE49-F238E27FC236}">
                <a16:creationId xmlns:a16="http://schemas.microsoft.com/office/drawing/2014/main" id="{9670CD6A-7998-44F3-9D51-06C115E21586}"/>
              </a:ext>
            </a:extLst>
          </p:cNvPr>
          <p:cNvSpPr/>
          <p:nvPr/>
        </p:nvSpPr>
        <p:spPr>
          <a:xfrm>
            <a:off x="6541066" y="1081115"/>
            <a:ext cx="4573503" cy="30997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rol7">
            <a:hlinkClick r:id="" action="ppaction://media"/>
            <a:extLst>
              <a:ext uri="{FF2B5EF4-FFF2-40B4-BE49-F238E27FC236}">
                <a16:creationId xmlns:a16="http://schemas.microsoft.com/office/drawing/2014/main" id="{809A9D48-123E-4662-B042-75257567DA86}"/>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l="18072" r="20847"/>
          <a:stretch/>
        </p:blipFill>
        <p:spPr>
          <a:xfrm>
            <a:off x="6593730" y="1160941"/>
            <a:ext cx="2104272" cy="2725259"/>
          </a:xfrm>
          <a:prstGeom prst="rect">
            <a:avLst/>
          </a:prstGeom>
        </p:spPr>
      </p:pic>
      <p:pic>
        <p:nvPicPr>
          <p:cNvPr id="14" name="biomimic3">
            <a:hlinkClick r:id="" action="ppaction://media"/>
            <a:extLst>
              <a:ext uri="{FF2B5EF4-FFF2-40B4-BE49-F238E27FC236}">
                <a16:creationId xmlns:a16="http://schemas.microsoft.com/office/drawing/2014/main" id="{B761FCA1-752B-43FB-A4A4-C72B7C7C6365}"/>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0"/>
          <a:srcRect l="30937" r="23644"/>
          <a:stretch/>
        </p:blipFill>
        <p:spPr>
          <a:xfrm>
            <a:off x="9136413" y="1154091"/>
            <a:ext cx="1866276" cy="2732110"/>
          </a:xfrm>
          <a:prstGeom prst="rect">
            <a:avLst/>
          </a:prstGeom>
        </p:spPr>
      </p:pic>
      <p:sp>
        <p:nvSpPr>
          <p:cNvPr id="4" name="Rectangle 3">
            <a:extLst>
              <a:ext uri="{FF2B5EF4-FFF2-40B4-BE49-F238E27FC236}">
                <a16:creationId xmlns:a16="http://schemas.microsoft.com/office/drawing/2014/main" id="{B51181D3-6883-4815-810D-E09F6D98A5F6}"/>
              </a:ext>
            </a:extLst>
          </p:cNvPr>
          <p:cNvSpPr/>
          <p:nvPr/>
        </p:nvSpPr>
        <p:spPr>
          <a:xfrm>
            <a:off x="6324599" y="4052929"/>
            <a:ext cx="5778357" cy="1938992"/>
          </a:xfrm>
          <a:prstGeom prst="rect">
            <a:avLst/>
          </a:prstGeom>
        </p:spPr>
        <p:txBody>
          <a:bodyPr wrap="square">
            <a:spAutoFit/>
          </a:bodyPr>
          <a:lstStyle/>
          <a:p>
            <a:pPr marL="180966" indent="-180966">
              <a:spcBef>
                <a:spcPts val="1200"/>
              </a:spcBef>
              <a:buFont typeface="Arial" panose="020B0604020202020204" pitchFamily="34" charset="0"/>
              <a:buChar char="•"/>
            </a:pPr>
            <a:r>
              <a:rPr lang="en-US" altLang="x-none" sz="2000">
                <a:solidFill>
                  <a:srgbClr val="070A17"/>
                </a:solidFill>
              </a:rPr>
              <a:t>Imparts non-planar curvature</a:t>
            </a:r>
            <a:r>
              <a:rPr lang="en-US" altLang="x-none" sz="2000" baseline="30000">
                <a:solidFill>
                  <a:srgbClr val="070A17"/>
                </a:solidFill>
              </a:rPr>
              <a:t>1</a:t>
            </a:r>
            <a:r>
              <a:rPr lang="en-US" altLang="x-none" sz="2000">
                <a:solidFill>
                  <a:srgbClr val="070A17"/>
                </a:solidFill>
              </a:rPr>
              <a:t> </a:t>
            </a:r>
          </a:p>
          <a:p>
            <a:pPr marL="180966" indent="-180966">
              <a:spcBef>
                <a:spcPts val="1200"/>
              </a:spcBef>
              <a:buFont typeface="Arial" panose="020B0604020202020204" pitchFamily="34" charset="0"/>
              <a:buChar char="•"/>
            </a:pPr>
            <a:r>
              <a:rPr lang="en-US" altLang="x-none" sz="2000">
                <a:solidFill>
                  <a:srgbClr val="070A17"/>
                </a:solidFill>
              </a:rPr>
              <a:t>Generates </a:t>
            </a:r>
            <a:r>
              <a:rPr lang="en-IE" altLang="x-none" sz="2000">
                <a:solidFill>
                  <a:srgbClr val="070A17"/>
                </a:solidFill>
              </a:rPr>
              <a:t>s</a:t>
            </a:r>
            <a:r>
              <a:rPr lang="en-IE" altLang="en-US" sz="2000">
                <a:solidFill>
                  <a:srgbClr val="070A17"/>
                </a:solidFill>
              </a:rPr>
              <a:t>wirling flow to provide an antiproliferative effect without the need for a drug</a:t>
            </a:r>
            <a:r>
              <a:rPr lang="en-IE" altLang="en-US" sz="2000" baseline="30000">
                <a:solidFill>
                  <a:srgbClr val="070A17"/>
                </a:solidFill>
              </a:rPr>
              <a:t>1, 2</a:t>
            </a:r>
            <a:endParaRPr lang="en-US" altLang="x-none" sz="2000">
              <a:solidFill>
                <a:srgbClr val="070A17"/>
              </a:solidFill>
            </a:endParaRPr>
          </a:p>
          <a:p>
            <a:pPr marL="180966" indent="-180966">
              <a:spcBef>
                <a:spcPts val="1200"/>
              </a:spcBef>
              <a:buFont typeface="Arial" panose="020B0604020202020204" pitchFamily="34" charset="0"/>
              <a:buChar char="•"/>
            </a:pPr>
            <a:r>
              <a:rPr lang="en-US" altLang="x-none" sz="2000">
                <a:solidFill>
                  <a:srgbClr val="070A17"/>
                </a:solidFill>
              </a:rPr>
              <a:t>Improved biomechanical performance compared to straight stents</a:t>
            </a:r>
            <a:r>
              <a:rPr lang="en-US" altLang="x-none" sz="2000" baseline="30000">
                <a:solidFill>
                  <a:srgbClr val="070A17"/>
                </a:solidFill>
              </a:rPr>
              <a:t>1</a:t>
            </a:r>
          </a:p>
        </p:txBody>
      </p:sp>
      <p:sp>
        <p:nvSpPr>
          <p:cNvPr id="15" name="TextBox 14">
            <a:extLst>
              <a:ext uri="{FF2B5EF4-FFF2-40B4-BE49-F238E27FC236}">
                <a16:creationId xmlns:a16="http://schemas.microsoft.com/office/drawing/2014/main" id="{24A94E99-9808-4EBF-9546-8FC92D08ED3F}"/>
              </a:ext>
            </a:extLst>
          </p:cNvPr>
          <p:cNvSpPr txBox="1"/>
          <p:nvPr/>
        </p:nvSpPr>
        <p:spPr>
          <a:xfrm>
            <a:off x="9213777" y="6390829"/>
            <a:ext cx="3276108" cy="400110"/>
          </a:xfrm>
          <a:prstGeom prst="rect">
            <a:avLst/>
          </a:prstGeom>
          <a:noFill/>
        </p:spPr>
        <p:txBody>
          <a:bodyPr wrap="square">
            <a:spAutoFit/>
          </a:bodyPr>
          <a:lstStyle/>
          <a:p>
            <a:pPr algn="just" defTabSz="914377">
              <a:lnSpc>
                <a:spcPct val="100000"/>
              </a:lnSpc>
              <a:spcBef>
                <a:spcPts val="0"/>
              </a:spcBef>
              <a:buAutoNum type="arabicPeriod"/>
              <a:defRPr/>
            </a:pPr>
            <a:r>
              <a:rPr lang="en-GB" sz="1000">
                <a:solidFill>
                  <a:srgbClr val="070A17"/>
                </a:solidFill>
                <a:cs typeface="Arial" panose="020B0604020202020204" pitchFamily="34" charset="0"/>
              </a:rPr>
              <a:t>Data on file at Veryan Medical</a:t>
            </a:r>
          </a:p>
          <a:p>
            <a:pPr algn="just" defTabSz="914377">
              <a:lnSpc>
                <a:spcPct val="100000"/>
              </a:lnSpc>
              <a:spcBef>
                <a:spcPts val="0"/>
              </a:spcBef>
              <a:buAutoNum type="arabicPeriod"/>
              <a:defRPr/>
            </a:pPr>
            <a:r>
              <a:rPr lang="en-GB" sz="1000">
                <a:solidFill>
                  <a:srgbClr val="070A17"/>
                </a:solidFill>
                <a:cs typeface="Arial" panose="020B0604020202020204" pitchFamily="34" charset="0"/>
              </a:rPr>
              <a:t>Caro CG et al, </a:t>
            </a:r>
            <a:r>
              <a:rPr lang="en-GB" sz="1000" b="0" u="none" strike="noStrike" baseline="0">
                <a:solidFill>
                  <a:srgbClr val="070A17"/>
                </a:solidFill>
              </a:rPr>
              <a:t>JR Soc. Interface 10: 20130578</a:t>
            </a:r>
            <a:r>
              <a:rPr lang="en-GB" sz="1000">
                <a:solidFill>
                  <a:srgbClr val="070A17"/>
                </a:solidFill>
              </a:rPr>
              <a:t> </a:t>
            </a:r>
            <a:r>
              <a:rPr lang="en-GB" sz="1000">
                <a:solidFill>
                  <a:srgbClr val="070A17"/>
                </a:solidFill>
                <a:cs typeface="Arial" panose="020B0604020202020204" pitchFamily="34" charset="0"/>
              </a:rPr>
              <a:t>2013</a:t>
            </a:r>
          </a:p>
        </p:txBody>
      </p:sp>
      <p:sp>
        <p:nvSpPr>
          <p:cNvPr id="16" name="Content Placeholder 2">
            <a:extLst>
              <a:ext uri="{FF2B5EF4-FFF2-40B4-BE49-F238E27FC236}">
                <a16:creationId xmlns:a16="http://schemas.microsoft.com/office/drawing/2014/main" id="{68D8BE0B-6189-4FB6-9A84-2CA7394267B4}"/>
              </a:ext>
            </a:extLst>
          </p:cNvPr>
          <p:cNvSpPr>
            <a:spLocks noGrp="1"/>
          </p:cNvSpPr>
          <p:nvPr>
            <p:ph idx="1"/>
          </p:nvPr>
        </p:nvSpPr>
        <p:spPr>
          <a:xfrm>
            <a:off x="446426" y="4177634"/>
            <a:ext cx="5878174" cy="1128102"/>
          </a:xfrm>
        </p:spPr>
        <p:txBody>
          <a:bodyPr>
            <a:normAutofit/>
          </a:bodyPr>
          <a:lstStyle/>
          <a:p>
            <a:pPr marL="342900" indent="-342900">
              <a:spcBef>
                <a:spcPts val="1200"/>
              </a:spcBef>
              <a:buFont typeface="Arial" panose="020B0604020202020204" pitchFamily="34" charset="0"/>
              <a:buChar char="•"/>
            </a:pPr>
            <a:r>
              <a:rPr lang="en-US" altLang="x-none" sz="2000"/>
              <a:t>Helical centreline</a:t>
            </a:r>
          </a:p>
          <a:p>
            <a:pPr marL="342900" indent="-342900">
              <a:spcBef>
                <a:spcPts val="1200"/>
              </a:spcBef>
              <a:buFont typeface="Arial" panose="020B0604020202020204" pitchFamily="34" charset="0"/>
              <a:buChar char="•"/>
            </a:pPr>
            <a:r>
              <a:rPr lang="en-US" altLang="x-none" sz="2000"/>
              <a:t>Simple, accurate placement using standard delivery system</a:t>
            </a:r>
          </a:p>
        </p:txBody>
      </p:sp>
    </p:spTree>
    <p:extLst>
      <p:ext uri="{BB962C8B-B14F-4D97-AF65-F5344CB8AC3E}">
        <p14:creationId xmlns:p14="http://schemas.microsoft.com/office/powerpoint/2010/main" val="29624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85" fill="hold"/>
                                        <p:tgtEl>
                                          <p:spTgt spid="5"/>
                                        </p:tgtEl>
                                      </p:cBhvr>
                                    </p:cmd>
                                  </p:childTnLst>
                                </p:cTn>
                              </p:par>
                              <p:par>
                                <p:cTn id="7" presetID="1" presetClass="mediacall" presetSubtype="0" fill="hold" nodeType="withEffect">
                                  <p:stCondLst>
                                    <p:cond delay="0"/>
                                  </p:stCondLst>
                                  <p:childTnLst>
                                    <p:cmd type="call" cmd="playFrom(0.0)">
                                      <p:cBhvr>
                                        <p:cTn id="8" dur="6374" fill="hold"/>
                                        <p:tgtEl>
                                          <p:spTgt spid="13"/>
                                        </p:tgtEl>
                                      </p:cBhvr>
                                    </p:cmd>
                                  </p:childTnLst>
                                </p:cTn>
                              </p:par>
                              <p:par>
                                <p:cTn id="9" presetID="1" presetClass="mediacall" presetSubtype="0" fill="hold" nodeType="withEffect">
                                  <p:stCondLst>
                                    <p:cond delay="0"/>
                                  </p:stCondLst>
                                  <p:childTnLst>
                                    <p:cmd type="call" cmd="playFrom(0.0)">
                                      <p:cBhvr>
                                        <p:cTn id="10" dur="633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0">
                <p:cTn id="17" repeatCount="indefinite" fill="hold" display="0">
                  <p:stCondLst>
                    <p:cond delay="indefinite"/>
                  </p:stCondLst>
                </p:cTn>
                <p:tgtEl>
                  <p:spTgt spid="13"/>
                </p:tgtEl>
              </p:cMediaNode>
            </p:video>
            <p:video>
              <p:cMediaNode vol="0">
                <p:cTn id="18" repeatCount="indefinite" fill="hold" display="0">
                  <p:stCondLst>
                    <p:cond delay="indefinite"/>
                  </p:stCondLst>
                </p:cTn>
                <p:tgtEl>
                  <p:spTgt spid="1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ject 3">
            <a:extLst>
              <a:ext uri="{FF2B5EF4-FFF2-40B4-BE49-F238E27FC236}">
                <a16:creationId xmlns:a16="http://schemas.microsoft.com/office/drawing/2014/main" id="{EC6932C6-5A77-B39D-18E8-A4B7B7CFC36F}"/>
              </a:ext>
            </a:extLst>
          </p:cNvPr>
          <p:cNvPicPr/>
          <p:nvPr/>
        </p:nvPicPr>
        <p:blipFill>
          <a:blip r:embed="rId3" cstate="print"/>
          <a:stretch>
            <a:fillRect/>
          </a:stretch>
        </p:blipFill>
        <p:spPr>
          <a:xfrm>
            <a:off x="599938" y="783241"/>
            <a:ext cx="7905749" cy="301430"/>
          </a:xfrm>
          <a:prstGeom prst="rect">
            <a:avLst/>
          </a:prstGeom>
        </p:spPr>
      </p:pic>
      <p:sp>
        <p:nvSpPr>
          <p:cNvPr id="5" name="object 3">
            <a:extLst>
              <a:ext uri="{FF2B5EF4-FFF2-40B4-BE49-F238E27FC236}">
                <a16:creationId xmlns:a16="http://schemas.microsoft.com/office/drawing/2014/main" id="{40EE6FFD-DFA5-01A2-61F5-084BEF364BF3}"/>
              </a:ext>
            </a:extLst>
          </p:cNvPr>
          <p:cNvSpPr/>
          <p:nvPr/>
        </p:nvSpPr>
        <p:spPr>
          <a:xfrm>
            <a:off x="599938" y="1286510"/>
            <a:ext cx="8382001" cy="4797267"/>
          </a:xfrm>
          <a:custGeom>
            <a:avLst/>
            <a:gdLst/>
            <a:ahLst/>
            <a:cxnLst/>
            <a:rect l="l" t="t" r="r" b="b"/>
            <a:pathLst>
              <a:path w="8439150" h="4108450">
                <a:moveTo>
                  <a:pt x="8286699" y="0"/>
                </a:moveTo>
                <a:lnTo>
                  <a:pt x="0" y="0"/>
                </a:lnTo>
                <a:lnTo>
                  <a:pt x="0" y="3956024"/>
                </a:lnTo>
                <a:lnTo>
                  <a:pt x="7769" y="4004197"/>
                </a:lnTo>
                <a:lnTo>
                  <a:pt x="29405" y="4046033"/>
                </a:lnTo>
                <a:lnTo>
                  <a:pt x="62396" y="4079022"/>
                </a:lnTo>
                <a:lnTo>
                  <a:pt x="104231" y="4100655"/>
                </a:lnTo>
                <a:lnTo>
                  <a:pt x="152400" y="4108424"/>
                </a:lnTo>
                <a:lnTo>
                  <a:pt x="8439099" y="4108424"/>
                </a:lnTo>
                <a:lnTo>
                  <a:pt x="8439099" y="152400"/>
                </a:lnTo>
                <a:lnTo>
                  <a:pt x="8431329" y="104231"/>
                </a:lnTo>
                <a:lnTo>
                  <a:pt x="8409693" y="62396"/>
                </a:lnTo>
                <a:lnTo>
                  <a:pt x="8376702" y="29405"/>
                </a:lnTo>
                <a:lnTo>
                  <a:pt x="8334867" y="7769"/>
                </a:lnTo>
                <a:lnTo>
                  <a:pt x="8286699" y="0"/>
                </a:lnTo>
                <a:close/>
              </a:path>
            </a:pathLst>
          </a:custGeom>
          <a:solidFill>
            <a:srgbClr val="AFC0E1"/>
          </a:solidFill>
        </p:spPr>
        <p:txBody>
          <a:bodyPr wrap="square" lIns="0" tIns="0" rIns="0" bIns="0" rtlCol="0"/>
          <a:lstStyle/>
          <a:p>
            <a:endParaRPr sz="1687"/>
          </a:p>
        </p:txBody>
      </p:sp>
      <p:graphicFrame>
        <p:nvGraphicFramePr>
          <p:cNvPr id="6" name="Table 5"/>
          <p:cNvGraphicFramePr>
            <a:graphicFrameLocks noGrp="1"/>
          </p:cNvGraphicFramePr>
          <p:nvPr>
            <p:extLst>
              <p:ext uri="{D42A27DB-BD31-4B8C-83A1-F6EECF244321}">
                <p14:modId xmlns:p14="http://schemas.microsoft.com/office/powerpoint/2010/main" val="4014202448"/>
              </p:ext>
            </p:extLst>
          </p:nvPr>
        </p:nvGraphicFramePr>
        <p:xfrm>
          <a:off x="842106" y="1648056"/>
          <a:ext cx="8024962" cy="3683808"/>
        </p:xfrm>
        <a:graphic>
          <a:graphicData uri="http://schemas.openxmlformats.org/drawingml/2006/table">
            <a:tbl>
              <a:tblPr firstRow="1" firstCol="1" bandCol="1">
                <a:tableStyleId>{073A0DAA-6AF3-43AB-8588-CEC1D06C72B9}</a:tableStyleId>
              </a:tblPr>
              <a:tblGrid>
                <a:gridCol w="3167310">
                  <a:extLst>
                    <a:ext uri="{9D8B030D-6E8A-4147-A177-3AD203B41FA5}">
                      <a16:colId xmlns:a16="http://schemas.microsoft.com/office/drawing/2014/main" val="864374103"/>
                    </a:ext>
                  </a:extLst>
                </a:gridCol>
                <a:gridCol w="2485311">
                  <a:extLst>
                    <a:ext uri="{9D8B030D-6E8A-4147-A177-3AD203B41FA5}">
                      <a16:colId xmlns:a16="http://schemas.microsoft.com/office/drawing/2014/main" val="121274243"/>
                    </a:ext>
                  </a:extLst>
                </a:gridCol>
                <a:gridCol w="2372341">
                  <a:extLst>
                    <a:ext uri="{9D8B030D-6E8A-4147-A177-3AD203B41FA5}">
                      <a16:colId xmlns:a16="http://schemas.microsoft.com/office/drawing/2014/main" val="2742754607"/>
                    </a:ext>
                  </a:extLst>
                </a:gridCol>
              </a:tblGrid>
              <a:tr h="613968">
                <a:tc gridSpan="2">
                  <a:txBody>
                    <a:bodyPr/>
                    <a:lstStyle/>
                    <a:p>
                      <a:pPr>
                        <a:spcBef>
                          <a:spcPts val="600"/>
                        </a:spcBef>
                      </a:pPr>
                      <a:endParaRPr lang="en-US" sz="2000" b="0" dirty="0">
                        <a:solidFill>
                          <a:schemeClr val="tx1"/>
                        </a:solidFill>
                        <a:latin typeface="+mn-lt"/>
                      </a:endParaRPr>
                    </a:p>
                  </a:txBody>
                  <a:tcPr marL="51300" marR="51300" marT="0" marB="0" anchor="ctr">
                    <a:no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b="0"/>
                    </a:p>
                  </a:txBody>
                  <a:tcPr marL="68400" marR="68400" marT="0" marB="0" anchor="ctr"/>
                </a:tc>
                <a:tc>
                  <a:txBody>
                    <a:bodyPr/>
                    <a:lstStyle/>
                    <a:p>
                      <a:pPr algn="ctr">
                        <a:spcAft>
                          <a:spcPts val="0"/>
                        </a:spcAft>
                      </a:pPr>
                      <a:r>
                        <a:rPr lang="en-GB" sz="2000" b="0" dirty="0">
                          <a:solidFill>
                            <a:schemeClr val="bg1"/>
                          </a:solidFill>
                          <a:effectLst/>
                          <a:latin typeface="+mn-lt"/>
                          <a:ea typeface="+mn-ea"/>
                        </a:rPr>
                        <a:t>Enrolled Population</a:t>
                      </a:r>
                    </a:p>
                    <a:p>
                      <a:pPr algn="ctr">
                        <a:spcAft>
                          <a:spcPts val="0"/>
                        </a:spcAft>
                      </a:pPr>
                      <a:r>
                        <a:rPr lang="en-GB" sz="2000" b="0" dirty="0">
                          <a:solidFill>
                            <a:schemeClr val="bg1"/>
                          </a:solidFill>
                          <a:effectLst/>
                          <a:latin typeface="+mn-lt"/>
                          <a:ea typeface="+mn-ea"/>
                        </a:rPr>
                        <a:t>N=507</a:t>
                      </a:r>
                    </a:p>
                  </a:txBody>
                  <a:tcPr marL="51087" marR="51087" marT="0" marB="0">
                    <a:solidFill>
                      <a:srgbClr val="143B87"/>
                    </a:solidFill>
                  </a:tcPr>
                </a:tc>
                <a:extLst>
                  <a:ext uri="{0D108BD9-81ED-4DB2-BD59-A6C34878D82A}">
                    <a16:rowId xmlns:a16="http://schemas.microsoft.com/office/drawing/2014/main" val="217289647"/>
                  </a:ext>
                </a:extLst>
              </a:tr>
              <a:tr h="306984">
                <a:tc rowSpan="5">
                  <a:txBody>
                    <a:bodyPr/>
                    <a:lstStyle/>
                    <a:p>
                      <a:pPr>
                        <a:spcBef>
                          <a:spcPts val="600"/>
                        </a:spcBef>
                      </a:pPr>
                      <a:r>
                        <a:rPr lang="en-US" sz="2000" b="0">
                          <a:solidFill>
                            <a:schemeClr val="tx1"/>
                          </a:solidFill>
                          <a:effectLst>
                            <a:outerShdw blurRad="38100" dist="38100" dir="2700000" algn="tl">
                              <a:srgbClr val="000000">
                                <a:alpha val="43137"/>
                              </a:srgbClr>
                            </a:outerShdw>
                          </a:effectLst>
                          <a:latin typeface="+mn-lt"/>
                        </a:rPr>
                        <a:t>BioMimics 3D Stents</a:t>
                      </a:r>
                    </a:p>
                  </a:txBody>
                  <a:tcPr marL="51300" marR="51300" marT="0" marB="0">
                    <a:noFill/>
                  </a:tcPr>
                </a:tc>
                <a:tc>
                  <a:txBody>
                    <a:bodyPr/>
                    <a:lstStyle/>
                    <a:p>
                      <a:pPr marL="0" marR="0" indent="0" algn="l" defTabSz="457200" rtl="0" eaLnBrk="1" fontAlgn="auto" latinLnBrk="0" hangingPunct="1">
                        <a:lnSpc>
                          <a:spcPct val="100000"/>
                        </a:lnSpc>
                        <a:spcBef>
                          <a:spcPts val="600"/>
                        </a:spcBef>
                        <a:spcAft>
                          <a:spcPts val="0"/>
                        </a:spcAft>
                        <a:buClrTx/>
                        <a:buSzTx/>
                        <a:buFontTx/>
                        <a:buNone/>
                        <a:tabLst/>
                        <a:defRPr/>
                      </a:pPr>
                      <a:r>
                        <a:rPr lang="en-US" sz="2000" b="0">
                          <a:solidFill>
                            <a:schemeClr val="tx1"/>
                          </a:solidFill>
                          <a:latin typeface="+mn-lt"/>
                        </a:rPr>
                        <a:t>       # stents/lesions</a:t>
                      </a:r>
                    </a:p>
                  </a:txBody>
                  <a:tcPr marL="51300" marR="51300" marT="0" marB="0" anchor="ctr">
                    <a:noFill/>
                  </a:tcPr>
                </a:tc>
                <a:tc>
                  <a:txBody>
                    <a:bodyPr/>
                    <a:lstStyle/>
                    <a:p>
                      <a:pPr marL="0" marR="0" indent="0" algn="ctr" defTabSz="457200" rtl="0" eaLnBrk="1" fontAlgn="auto" latinLnBrk="0" hangingPunct="1">
                        <a:lnSpc>
                          <a:spcPct val="100000"/>
                        </a:lnSpc>
                        <a:spcBef>
                          <a:spcPts val="600"/>
                        </a:spcBef>
                        <a:spcAft>
                          <a:spcPts val="0"/>
                        </a:spcAft>
                        <a:buClrTx/>
                        <a:buSzTx/>
                        <a:buFontTx/>
                        <a:buNone/>
                        <a:tabLst/>
                        <a:defRPr/>
                      </a:pPr>
                      <a:r>
                        <a:rPr lang="en-US" sz="2000" b="0">
                          <a:solidFill>
                            <a:schemeClr val="bg1"/>
                          </a:solidFill>
                          <a:latin typeface="+mn-lt"/>
                        </a:rPr>
                        <a:t>676/518</a:t>
                      </a:r>
                    </a:p>
                  </a:txBody>
                  <a:tcPr marL="51300" marR="51300" marT="0" marB="0" anchor="ctr">
                    <a:solidFill>
                      <a:srgbClr val="2A6AB2"/>
                    </a:solidFill>
                  </a:tcPr>
                </a:tc>
                <a:extLst>
                  <a:ext uri="{0D108BD9-81ED-4DB2-BD59-A6C34878D82A}">
                    <a16:rowId xmlns:a16="http://schemas.microsoft.com/office/drawing/2014/main" val="3269311345"/>
                  </a:ext>
                </a:extLst>
              </a:tr>
              <a:tr h="306984">
                <a:tc vMerge="1">
                  <a:txBody>
                    <a:bodyPr/>
                    <a:lstStyle/>
                    <a:p>
                      <a:pPr>
                        <a:spcBef>
                          <a:spcPts val="600"/>
                        </a:spcBef>
                      </a:pPr>
                      <a:endParaRPr lang="en-US" sz="1600" b="1">
                        <a:solidFill>
                          <a:schemeClr val="tx1"/>
                        </a:solidFill>
                      </a:endParaRPr>
                    </a:p>
                  </a:txBody>
                  <a:tcPr marL="68400" marR="68400" marT="0" marB="0" anchor="ctr"/>
                </a:tc>
                <a:tc>
                  <a:txBody>
                    <a:bodyPr/>
                    <a:lstStyle/>
                    <a:p>
                      <a:pPr marL="457200" marR="0" lvl="1" indent="0" algn="l" defTabSz="457200" rtl="0" eaLnBrk="1" fontAlgn="auto" latinLnBrk="0" hangingPunct="1">
                        <a:lnSpc>
                          <a:spcPct val="100000"/>
                        </a:lnSpc>
                        <a:spcBef>
                          <a:spcPts val="600"/>
                        </a:spcBef>
                        <a:spcAft>
                          <a:spcPts val="0"/>
                        </a:spcAft>
                        <a:buClrTx/>
                        <a:buSzTx/>
                        <a:buFontTx/>
                        <a:buNone/>
                        <a:tabLst/>
                        <a:defRPr/>
                      </a:pPr>
                      <a:r>
                        <a:rPr lang="en-US" sz="2000" b="0">
                          <a:solidFill>
                            <a:schemeClr val="tx1"/>
                          </a:solidFill>
                          <a:latin typeface="+mn-lt"/>
                        </a:rPr>
                        <a:t>1 stent</a:t>
                      </a:r>
                    </a:p>
                  </a:txBody>
                  <a:tcPr marL="51300" marR="51300" marT="0" marB="0" anchor="ctr">
                    <a:noFill/>
                  </a:tcPr>
                </a:tc>
                <a:tc>
                  <a:txBody>
                    <a:bodyPr/>
                    <a:lstStyle/>
                    <a:p>
                      <a:pPr marL="0" marR="0" indent="0" algn="ctr" defTabSz="457200" rtl="0" eaLnBrk="1" fontAlgn="auto" latinLnBrk="0" hangingPunct="1">
                        <a:lnSpc>
                          <a:spcPct val="100000"/>
                        </a:lnSpc>
                        <a:spcBef>
                          <a:spcPts val="600"/>
                        </a:spcBef>
                        <a:spcAft>
                          <a:spcPts val="0"/>
                        </a:spcAft>
                        <a:buClrTx/>
                        <a:buSzTx/>
                        <a:buFontTx/>
                        <a:buNone/>
                        <a:tabLst/>
                        <a:defRPr/>
                      </a:pPr>
                      <a:r>
                        <a:rPr lang="en-US" sz="2000" b="0" kern="1200">
                          <a:solidFill>
                            <a:schemeClr val="bg1"/>
                          </a:solidFill>
                          <a:effectLst/>
                          <a:latin typeface="+mn-lt"/>
                          <a:ea typeface="+mn-ea"/>
                          <a:cs typeface="+mn-cs"/>
                        </a:rPr>
                        <a:t>76% (395/518)</a:t>
                      </a:r>
                      <a:endParaRPr lang="en-US" sz="2000" b="0">
                        <a:solidFill>
                          <a:schemeClr val="bg1"/>
                        </a:solidFill>
                        <a:latin typeface="+mn-lt"/>
                      </a:endParaRPr>
                    </a:p>
                  </a:txBody>
                  <a:tcPr marL="51300" marR="51300" marT="0" marB="0" anchor="ctr">
                    <a:solidFill>
                      <a:srgbClr val="2A6AB2"/>
                    </a:solidFill>
                  </a:tcPr>
                </a:tc>
                <a:extLst>
                  <a:ext uri="{0D108BD9-81ED-4DB2-BD59-A6C34878D82A}">
                    <a16:rowId xmlns:a16="http://schemas.microsoft.com/office/drawing/2014/main" val="1327305049"/>
                  </a:ext>
                </a:extLst>
              </a:tr>
              <a:tr h="306984">
                <a:tc vMerge="1">
                  <a:txBody>
                    <a:bodyPr/>
                    <a:lstStyle/>
                    <a:p>
                      <a:pPr>
                        <a:spcBef>
                          <a:spcPts val="600"/>
                        </a:spcBef>
                      </a:pPr>
                      <a:endParaRPr lang="en-US" sz="1600" b="1">
                        <a:solidFill>
                          <a:schemeClr val="tx1"/>
                        </a:solidFill>
                      </a:endParaRPr>
                    </a:p>
                  </a:txBody>
                  <a:tcPr marL="68400" marR="68400" marT="0" marB="0" anchor="ctr"/>
                </a:tc>
                <a:tc>
                  <a:txBody>
                    <a:bodyPr/>
                    <a:lstStyle/>
                    <a:p>
                      <a:pPr marL="457200" marR="0" lvl="1" indent="0" algn="l" defTabSz="457200" rtl="0" eaLnBrk="1" fontAlgn="auto" latinLnBrk="0" hangingPunct="1">
                        <a:lnSpc>
                          <a:spcPct val="100000"/>
                        </a:lnSpc>
                        <a:spcBef>
                          <a:spcPts val="600"/>
                        </a:spcBef>
                        <a:spcAft>
                          <a:spcPts val="0"/>
                        </a:spcAft>
                        <a:buClrTx/>
                        <a:buSzTx/>
                        <a:buFontTx/>
                        <a:buNone/>
                        <a:tabLst/>
                        <a:defRPr/>
                      </a:pPr>
                      <a:r>
                        <a:rPr lang="en-US" sz="2000" b="0">
                          <a:solidFill>
                            <a:schemeClr val="tx1"/>
                          </a:solidFill>
                          <a:latin typeface="+mn-lt"/>
                        </a:rPr>
                        <a:t>2 stents</a:t>
                      </a:r>
                    </a:p>
                  </a:txBody>
                  <a:tcPr marL="51300" marR="51300" marT="0" marB="0" anchor="ctr">
                    <a:noFill/>
                  </a:tcPr>
                </a:tc>
                <a:tc>
                  <a:txBody>
                    <a:bodyPr/>
                    <a:lstStyle/>
                    <a:p>
                      <a:pPr marL="0" marR="0" indent="0" algn="ctr" defTabSz="457200" rtl="0" eaLnBrk="1" fontAlgn="auto" latinLnBrk="0" hangingPunct="1">
                        <a:lnSpc>
                          <a:spcPct val="100000"/>
                        </a:lnSpc>
                        <a:spcBef>
                          <a:spcPts val="600"/>
                        </a:spcBef>
                        <a:spcAft>
                          <a:spcPts val="0"/>
                        </a:spcAft>
                        <a:buClrTx/>
                        <a:buSzTx/>
                        <a:buFontTx/>
                        <a:buNone/>
                        <a:tabLst/>
                        <a:defRPr/>
                      </a:pPr>
                      <a:r>
                        <a:rPr lang="en-US" sz="2000" b="0" kern="1200">
                          <a:solidFill>
                            <a:schemeClr val="bg1"/>
                          </a:solidFill>
                          <a:effectLst/>
                          <a:latin typeface="+mn-lt"/>
                          <a:ea typeface="+mn-ea"/>
                          <a:cs typeface="+mn-cs"/>
                        </a:rPr>
                        <a:t>19% (96/518)</a:t>
                      </a:r>
                      <a:endParaRPr lang="en-US" sz="2000" b="0">
                        <a:solidFill>
                          <a:schemeClr val="bg1"/>
                        </a:solidFill>
                        <a:latin typeface="+mn-lt"/>
                      </a:endParaRPr>
                    </a:p>
                  </a:txBody>
                  <a:tcPr marL="51300" marR="51300" marT="0" marB="0" anchor="ctr">
                    <a:solidFill>
                      <a:srgbClr val="2A6AB2"/>
                    </a:solidFill>
                  </a:tcPr>
                </a:tc>
                <a:extLst>
                  <a:ext uri="{0D108BD9-81ED-4DB2-BD59-A6C34878D82A}">
                    <a16:rowId xmlns:a16="http://schemas.microsoft.com/office/drawing/2014/main" val="3784675500"/>
                  </a:ext>
                </a:extLst>
              </a:tr>
              <a:tr h="306984">
                <a:tc vMerge="1">
                  <a:txBody>
                    <a:bodyPr/>
                    <a:lstStyle/>
                    <a:p>
                      <a:pPr>
                        <a:spcBef>
                          <a:spcPts val="600"/>
                        </a:spcBef>
                      </a:pPr>
                      <a:endParaRPr lang="en-US" sz="1600" b="1">
                        <a:solidFill>
                          <a:schemeClr val="tx1"/>
                        </a:solidFill>
                      </a:endParaRPr>
                    </a:p>
                  </a:txBody>
                  <a:tcPr marL="68400" marR="68400" marT="0" marB="0" anchor="ctr"/>
                </a:tc>
                <a:tc>
                  <a:txBody>
                    <a:bodyPr/>
                    <a:lstStyle/>
                    <a:p>
                      <a:pPr marL="457200" marR="0" lvl="1" indent="0" algn="l" defTabSz="457200" rtl="0" eaLnBrk="1" fontAlgn="auto" latinLnBrk="0" hangingPunct="1">
                        <a:lnSpc>
                          <a:spcPct val="100000"/>
                        </a:lnSpc>
                        <a:spcBef>
                          <a:spcPts val="600"/>
                        </a:spcBef>
                        <a:spcAft>
                          <a:spcPts val="0"/>
                        </a:spcAft>
                        <a:buClrTx/>
                        <a:buSzTx/>
                        <a:buFontTx/>
                        <a:buNone/>
                        <a:tabLst/>
                        <a:defRPr/>
                      </a:pPr>
                      <a:r>
                        <a:rPr lang="en-US" sz="2000" b="0">
                          <a:solidFill>
                            <a:schemeClr val="tx1"/>
                          </a:solidFill>
                          <a:latin typeface="+mn-lt"/>
                        </a:rPr>
                        <a:t>3 stents</a:t>
                      </a:r>
                    </a:p>
                  </a:txBody>
                  <a:tcPr marL="51300" marR="51300" marT="0" marB="0" anchor="ctr">
                    <a:noFill/>
                  </a:tcPr>
                </a:tc>
                <a:tc>
                  <a:txBody>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lang="en-US" sz="2000" b="0" kern="1200">
                          <a:solidFill>
                            <a:schemeClr val="bg1"/>
                          </a:solidFill>
                          <a:effectLst/>
                          <a:latin typeface="+mn-lt"/>
                          <a:ea typeface="+mn-ea"/>
                          <a:cs typeface="+mn-cs"/>
                        </a:rPr>
                        <a:t>4% (19/518)</a:t>
                      </a:r>
                      <a:endParaRPr lang="en-US" sz="2000" b="0">
                        <a:solidFill>
                          <a:schemeClr val="bg1"/>
                        </a:solidFill>
                        <a:latin typeface="+mn-lt"/>
                      </a:endParaRPr>
                    </a:p>
                  </a:txBody>
                  <a:tcPr marL="51300" marR="51300" marT="0" marB="0" anchor="ctr">
                    <a:solidFill>
                      <a:srgbClr val="2A6AB2"/>
                    </a:solidFill>
                  </a:tcPr>
                </a:tc>
                <a:extLst>
                  <a:ext uri="{0D108BD9-81ED-4DB2-BD59-A6C34878D82A}">
                    <a16:rowId xmlns:a16="http://schemas.microsoft.com/office/drawing/2014/main" val="265864810"/>
                  </a:ext>
                </a:extLst>
              </a:tr>
              <a:tr h="306984">
                <a:tc vMerge="1">
                  <a:txBody>
                    <a:bodyPr/>
                    <a:lstStyle/>
                    <a:p>
                      <a:pPr>
                        <a:spcBef>
                          <a:spcPts val="600"/>
                        </a:spcBef>
                      </a:pPr>
                      <a:endParaRPr lang="en-US" sz="1600" b="1">
                        <a:solidFill>
                          <a:schemeClr val="tx1"/>
                        </a:solidFill>
                      </a:endParaRPr>
                    </a:p>
                  </a:txBody>
                  <a:tcPr marL="68400" marR="68400" marT="0" marB="0" anchor="ctr"/>
                </a:tc>
                <a:tc>
                  <a:txBody>
                    <a:bodyPr/>
                    <a:lstStyle/>
                    <a:p>
                      <a:pPr marL="457200" marR="0" lvl="1" indent="0" algn="l" defTabSz="457200" rtl="0" eaLnBrk="1" fontAlgn="auto" latinLnBrk="0" hangingPunct="1">
                        <a:lnSpc>
                          <a:spcPct val="100000"/>
                        </a:lnSpc>
                        <a:spcBef>
                          <a:spcPts val="600"/>
                        </a:spcBef>
                        <a:spcAft>
                          <a:spcPts val="0"/>
                        </a:spcAft>
                        <a:buClrTx/>
                        <a:buSzTx/>
                        <a:buFontTx/>
                        <a:buNone/>
                        <a:tabLst/>
                        <a:defRPr/>
                      </a:pPr>
                      <a:r>
                        <a:rPr lang="en-US" sz="2000" b="0">
                          <a:solidFill>
                            <a:schemeClr val="tx1"/>
                          </a:solidFill>
                          <a:latin typeface="+mn-lt"/>
                        </a:rPr>
                        <a:t>4 stents</a:t>
                      </a:r>
                    </a:p>
                  </a:txBody>
                  <a:tcPr marL="51300" marR="51300" marT="0" marB="0" anchor="ctr">
                    <a:noFill/>
                  </a:tcPr>
                </a:tc>
                <a:tc>
                  <a:txBody>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lang="en-US" sz="2000" b="0" kern="1200">
                          <a:solidFill>
                            <a:schemeClr val="bg1"/>
                          </a:solidFill>
                          <a:effectLst/>
                          <a:latin typeface="+mn-lt"/>
                          <a:ea typeface="+mn-ea"/>
                          <a:cs typeface="+mn-cs"/>
                        </a:rPr>
                        <a:t>2% (8/518)</a:t>
                      </a:r>
                      <a:endParaRPr lang="en-US" sz="2000" b="0">
                        <a:solidFill>
                          <a:schemeClr val="bg1"/>
                        </a:solidFill>
                        <a:latin typeface="+mn-lt"/>
                      </a:endParaRPr>
                    </a:p>
                  </a:txBody>
                  <a:tcPr marL="51300" marR="51300" marT="0" marB="0" anchor="ctr">
                    <a:solidFill>
                      <a:srgbClr val="2A6AB2"/>
                    </a:solidFill>
                  </a:tcPr>
                </a:tc>
                <a:extLst>
                  <a:ext uri="{0D108BD9-81ED-4DB2-BD59-A6C34878D82A}">
                    <a16:rowId xmlns:a16="http://schemas.microsoft.com/office/drawing/2014/main" val="1355247900"/>
                  </a:ext>
                </a:extLst>
              </a:tr>
              <a:tr h="306984">
                <a:tc>
                  <a:txBody>
                    <a:bodyPr/>
                    <a:lstStyle/>
                    <a:p>
                      <a:pPr>
                        <a:spcBef>
                          <a:spcPts val="600"/>
                        </a:spcBef>
                      </a:pPr>
                      <a:r>
                        <a:rPr lang="en-GB" sz="2000" b="0">
                          <a:solidFill>
                            <a:schemeClr val="tx1"/>
                          </a:solidFill>
                          <a:effectLst>
                            <a:outerShdw blurRad="38100" dist="38100" dir="2700000" algn="tl">
                              <a:srgbClr val="000000">
                                <a:alpha val="43137"/>
                              </a:srgbClr>
                            </a:outerShdw>
                          </a:effectLst>
                          <a:latin typeface="+mn-lt"/>
                        </a:rPr>
                        <a:t>Stented Segment Length</a:t>
                      </a:r>
                      <a:endParaRPr lang="en-US" sz="2000" b="0">
                        <a:solidFill>
                          <a:schemeClr val="tx1"/>
                        </a:solidFill>
                        <a:effectLst>
                          <a:outerShdw blurRad="38100" dist="38100" dir="2700000" algn="tl">
                            <a:srgbClr val="000000">
                              <a:alpha val="43137"/>
                            </a:srgbClr>
                          </a:outerShdw>
                        </a:effectLst>
                        <a:latin typeface="+mn-lt"/>
                      </a:endParaRPr>
                    </a:p>
                  </a:txBody>
                  <a:tcPr marL="51300" marR="51300" marT="0" marB="0">
                    <a:noFill/>
                  </a:tcPr>
                </a:tc>
                <a:tc>
                  <a:txBody>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lang="en-US" sz="2000" b="0">
                          <a:solidFill>
                            <a:schemeClr val="tx1"/>
                          </a:solidFill>
                          <a:latin typeface="+mn-lt"/>
                        </a:rPr>
                        <a:t>Mean ± SD (mm)</a:t>
                      </a:r>
                    </a:p>
                  </a:txBody>
                  <a:tcPr marL="51300" marR="51300" marT="0" marB="0" anchor="ctr">
                    <a:noFill/>
                  </a:tcPr>
                </a:tc>
                <a:tc>
                  <a:txBody>
                    <a:bodyPr/>
                    <a:lstStyle/>
                    <a:p>
                      <a:pPr algn="ctr">
                        <a:spcBef>
                          <a:spcPts val="600"/>
                        </a:spcBef>
                      </a:pPr>
                      <a:r>
                        <a:rPr lang="en-US" sz="2000" b="0" kern="1200">
                          <a:solidFill>
                            <a:schemeClr val="bg1"/>
                          </a:solidFill>
                          <a:effectLst/>
                          <a:latin typeface="+mn-lt"/>
                          <a:ea typeface="+mn-ea"/>
                          <a:cs typeface="+mn-cs"/>
                        </a:rPr>
                        <a:t>131 ± 80.1</a:t>
                      </a:r>
                      <a:endParaRPr lang="en-US" sz="2000" b="0" kern="1200">
                        <a:solidFill>
                          <a:schemeClr val="bg1"/>
                        </a:solidFill>
                        <a:latin typeface="+mn-lt"/>
                        <a:ea typeface="+mn-ea"/>
                        <a:cs typeface="+mn-cs"/>
                      </a:endParaRPr>
                    </a:p>
                  </a:txBody>
                  <a:tcPr marL="51300" marR="51300" marT="0" marB="0" anchor="ctr">
                    <a:solidFill>
                      <a:srgbClr val="2A6AB2"/>
                    </a:solidFill>
                  </a:tcPr>
                </a:tc>
                <a:extLst>
                  <a:ext uri="{0D108BD9-81ED-4DB2-BD59-A6C34878D82A}">
                    <a16:rowId xmlns:a16="http://schemas.microsoft.com/office/drawing/2014/main" val="1892970801"/>
                  </a:ext>
                </a:extLst>
              </a:tr>
              <a:tr h="306984">
                <a:tc rowSpan="2">
                  <a:txBody>
                    <a:bodyPr/>
                    <a:lstStyle/>
                    <a:p>
                      <a:pPr>
                        <a:spcBef>
                          <a:spcPts val="600"/>
                        </a:spcBef>
                      </a:pPr>
                      <a:r>
                        <a:rPr lang="en-US" sz="2000" b="0">
                          <a:solidFill>
                            <a:schemeClr val="tx1"/>
                          </a:solidFill>
                          <a:effectLst>
                            <a:outerShdw blurRad="38100" dist="38100" dir="2700000" algn="tl">
                              <a:srgbClr val="000000">
                                <a:alpha val="43137"/>
                              </a:srgbClr>
                            </a:outerShdw>
                          </a:effectLst>
                          <a:latin typeface="+mn-lt"/>
                        </a:rPr>
                        <a:t>Diameter Stenosis</a:t>
                      </a:r>
                    </a:p>
                  </a:txBody>
                  <a:tcPr marL="51300" marR="51300" marT="0" marB="0" anchor="ctr">
                    <a:noFill/>
                  </a:tcPr>
                </a:tc>
                <a:tc>
                  <a:txBody>
                    <a:bodyPr/>
                    <a:lstStyle/>
                    <a:p>
                      <a:pPr algn="l"/>
                      <a:r>
                        <a:rPr lang="en-US" sz="2000" b="0">
                          <a:solidFill>
                            <a:schemeClr val="tx1"/>
                          </a:solidFill>
                          <a:latin typeface="+mn-lt"/>
                        </a:rPr>
                        <a:t>Pre-stent % ± SD</a:t>
                      </a:r>
                    </a:p>
                  </a:txBody>
                  <a:tcPr marL="51300" marR="51300" marT="0" marB="0" anchor="ctr">
                    <a:noFill/>
                  </a:tcPr>
                </a:tc>
                <a:tc>
                  <a:txBody>
                    <a:bodyPr/>
                    <a:lstStyle/>
                    <a:p>
                      <a:pPr algn="ctr"/>
                      <a:r>
                        <a:rPr lang="en-US" sz="2000" b="0" kern="1200">
                          <a:solidFill>
                            <a:schemeClr val="bg1"/>
                          </a:solidFill>
                          <a:latin typeface="+mn-lt"/>
                        </a:rPr>
                        <a:t>95% ± 8.0</a:t>
                      </a:r>
                      <a:endParaRPr lang="en-US" sz="2000" b="0" kern="1200">
                        <a:solidFill>
                          <a:schemeClr val="bg1"/>
                        </a:solidFill>
                        <a:latin typeface="+mn-lt"/>
                        <a:ea typeface="+mn-ea"/>
                        <a:cs typeface="+mn-cs"/>
                      </a:endParaRPr>
                    </a:p>
                  </a:txBody>
                  <a:tcPr marL="51300" marR="51300" marT="0" marB="0" anchor="ctr">
                    <a:solidFill>
                      <a:srgbClr val="2A6AB2"/>
                    </a:solidFill>
                  </a:tcPr>
                </a:tc>
                <a:extLst>
                  <a:ext uri="{0D108BD9-81ED-4DB2-BD59-A6C34878D82A}">
                    <a16:rowId xmlns:a16="http://schemas.microsoft.com/office/drawing/2014/main" val="590984929"/>
                  </a:ext>
                </a:extLst>
              </a:tr>
              <a:tr h="306984">
                <a:tc vMerge="1">
                  <a:txBody>
                    <a:bodyPr/>
                    <a:lstStyle/>
                    <a:p>
                      <a:pPr>
                        <a:spcBef>
                          <a:spcPts val="600"/>
                        </a:spcBef>
                      </a:pPr>
                      <a:endParaRPr lang="en-US" sz="1600" b="1">
                        <a:solidFill>
                          <a:schemeClr val="tx1"/>
                        </a:solidFill>
                      </a:endParaRPr>
                    </a:p>
                  </a:txBody>
                  <a:tcPr marL="68400" marR="68400" marT="0" marB="0" anchor="ctr"/>
                </a:tc>
                <a:tc>
                  <a:txBody>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lang="en-US" sz="2000" b="0">
                          <a:solidFill>
                            <a:schemeClr val="tx1"/>
                          </a:solidFill>
                          <a:latin typeface="+mn-lt"/>
                        </a:rPr>
                        <a:t>Post-stent % ± SD</a:t>
                      </a:r>
                    </a:p>
                  </a:txBody>
                  <a:tcPr marL="51300" marR="51300" marT="0" marB="0" anchor="ctr">
                    <a:noFill/>
                  </a:tcPr>
                </a:tc>
                <a:tc>
                  <a:txBody>
                    <a:bodyPr/>
                    <a:lstStyle/>
                    <a:p>
                      <a:pPr marL="0" marR="0" indent="0" algn="ctr" rtl="0" eaLnBrk="1" fontAlgn="auto" latinLnBrk="0" hangingPunct="1">
                        <a:lnSpc>
                          <a:spcPct val="100000"/>
                        </a:lnSpc>
                        <a:spcBef>
                          <a:spcPts val="600"/>
                        </a:spcBef>
                        <a:spcAft>
                          <a:spcPts val="0"/>
                        </a:spcAft>
                        <a:buClrTx/>
                        <a:buSzTx/>
                        <a:buFontTx/>
                        <a:buNone/>
                      </a:pPr>
                      <a:r>
                        <a:rPr lang="en-US" sz="2000" b="0" kern="1200">
                          <a:solidFill>
                            <a:schemeClr val="bg1"/>
                          </a:solidFill>
                          <a:effectLst/>
                          <a:latin typeface="+mn-lt"/>
                          <a:ea typeface="+mn-ea"/>
                          <a:cs typeface="+mn-cs"/>
                        </a:rPr>
                        <a:t>6%± 8.7</a:t>
                      </a:r>
                      <a:endParaRPr lang="en-US" sz="2000" b="0">
                        <a:solidFill>
                          <a:schemeClr val="bg1"/>
                        </a:solidFill>
                        <a:latin typeface="+mn-lt"/>
                      </a:endParaRPr>
                    </a:p>
                  </a:txBody>
                  <a:tcPr marL="51300" marR="51300" marT="0" marB="0" anchor="ctr">
                    <a:solidFill>
                      <a:srgbClr val="2A6AB2"/>
                    </a:solidFill>
                  </a:tcPr>
                </a:tc>
                <a:extLst>
                  <a:ext uri="{0D108BD9-81ED-4DB2-BD59-A6C34878D82A}">
                    <a16:rowId xmlns:a16="http://schemas.microsoft.com/office/drawing/2014/main" val="3824607371"/>
                  </a:ext>
                </a:extLst>
              </a:tr>
              <a:tr h="306984">
                <a:tc rowSpan="2">
                  <a:txBody>
                    <a:bodyPr/>
                    <a:lstStyle/>
                    <a:p>
                      <a:pPr>
                        <a:spcBef>
                          <a:spcPts val="600"/>
                        </a:spcBef>
                      </a:pPr>
                      <a:r>
                        <a:rPr lang="en-US" sz="2000" b="0" dirty="0">
                          <a:solidFill>
                            <a:schemeClr val="tx1"/>
                          </a:solidFill>
                          <a:effectLst>
                            <a:outerShdw blurRad="38100" dist="38100" dir="2700000" algn="tl">
                              <a:srgbClr val="000000">
                                <a:alpha val="43137"/>
                              </a:srgbClr>
                            </a:outerShdw>
                          </a:effectLst>
                          <a:latin typeface="+mn-lt"/>
                        </a:rPr>
                        <a:t>Other Target Lesion Treatments</a:t>
                      </a:r>
                    </a:p>
                  </a:txBody>
                  <a:tcPr marL="51300" marR="51300" marT="0" marB="0">
                    <a:noFill/>
                  </a:tcPr>
                </a:tc>
                <a:tc>
                  <a:txBody>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lang="en-US" sz="2000" b="0">
                          <a:solidFill>
                            <a:schemeClr val="tx1"/>
                          </a:solidFill>
                          <a:latin typeface="+mn-lt"/>
                        </a:rPr>
                        <a:t>Drug coated balloon</a:t>
                      </a:r>
                    </a:p>
                  </a:txBody>
                  <a:tcPr marL="51300" marR="51300" marT="0" marB="0" anchor="ctr">
                    <a:noFill/>
                  </a:tcPr>
                </a:tc>
                <a:tc>
                  <a:txBody>
                    <a:bodyPr/>
                    <a:lstStyle/>
                    <a:p>
                      <a:pPr marL="0" marR="0" indent="0" algn="ctr" defTabSz="457200" rtl="0" eaLnBrk="1" fontAlgn="auto" latinLnBrk="0" hangingPunct="1">
                        <a:lnSpc>
                          <a:spcPct val="100000"/>
                        </a:lnSpc>
                        <a:spcBef>
                          <a:spcPts val="600"/>
                        </a:spcBef>
                        <a:spcAft>
                          <a:spcPts val="0"/>
                        </a:spcAft>
                        <a:buClrTx/>
                        <a:buSzTx/>
                        <a:buFontTx/>
                        <a:buNone/>
                        <a:tabLst/>
                        <a:defRPr/>
                      </a:pPr>
                      <a:r>
                        <a:rPr lang="en-US" sz="2000" b="0">
                          <a:solidFill>
                            <a:schemeClr val="bg1"/>
                          </a:solidFill>
                          <a:latin typeface="+mn-lt"/>
                        </a:rPr>
                        <a:t>50.0% (260/518)</a:t>
                      </a:r>
                    </a:p>
                  </a:txBody>
                  <a:tcPr marL="51300" marR="51300" marT="0" marB="0" anchor="ctr">
                    <a:solidFill>
                      <a:srgbClr val="2A6AB2"/>
                    </a:solidFill>
                  </a:tcPr>
                </a:tc>
                <a:extLst>
                  <a:ext uri="{0D108BD9-81ED-4DB2-BD59-A6C34878D82A}">
                    <a16:rowId xmlns:a16="http://schemas.microsoft.com/office/drawing/2014/main" val="165968431"/>
                  </a:ext>
                </a:extLst>
              </a:tr>
              <a:tr h="306984">
                <a:tc vMerge="1">
                  <a:txBody>
                    <a:bodyPr/>
                    <a:lstStyle/>
                    <a:p>
                      <a:pPr>
                        <a:spcBef>
                          <a:spcPts val="600"/>
                        </a:spcBef>
                      </a:pPr>
                      <a:endParaRPr lang="en-US" sz="1600" b="1">
                        <a:solidFill>
                          <a:schemeClr val="tx1"/>
                        </a:solidFill>
                      </a:endParaRPr>
                    </a:p>
                  </a:txBody>
                  <a:tcPr marL="68400" marR="68400" marT="0" marB="0" anchor="ctr"/>
                </a:tc>
                <a:tc>
                  <a:txBody>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lang="en-US" sz="2000" b="0" dirty="0">
                          <a:solidFill>
                            <a:schemeClr val="tx1"/>
                          </a:solidFill>
                          <a:latin typeface="+mn-lt"/>
                        </a:rPr>
                        <a:t>Atherectomy</a:t>
                      </a:r>
                    </a:p>
                  </a:txBody>
                  <a:tcPr marL="51300" marR="51300" marT="0" marB="0" anchor="ctr">
                    <a:noFill/>
                  </a:tcPr>
                </a:tc>
                <a:tc>
                  <a:txBody>
                    <a:bodyPr/>
                    <a:lstStyle/>
                    <a:p>
                      <a:pPr marL="0" marR="0" indent="0" algn="ctr" defTabSz="457200" rtl="0" eaLnBrk="1" fontAlgn="auto" latinLnBrk="0" hangingPunct="1">
                        <a:lnSpc>
                          <a:spcPct val="100000"/>
                        </a:lnSpc>
                        <a:spcBef>
                          <a:spcPts val="600"/>
                        </a:spcBef>
                        <a:spcAft>
                          <a:spcPts val="0"/>
                        </a:spcAft>
                        <a:buClrTx/>
                        <a:buSzTx/>
                        <a:buFontTx/>
                        <a:buNone/>
                        <a:tabLst/>
                        <a:defRPr/>
                      </a:pPr>
                      <a:r>
                        <a:rPr lang="en-US" sz="2000" b="0" dirty="0">
                          <a:solidFill>
                            <a:schemeClr val="bg1"/>
                          </a:solidFill>
                          <a:latin typeface="+mn-lt"/>
                        </a:rPr>
                        <a:t>8% (39/518)</a:t>
                      </a:r>
                    </a:p>
                  </a:txBody>
                  <a:tcPr marL="51300" marR="51300" marT="0" marB="0" anchor="ctr">
                    <a:solidFill>
                      <a:srgbClr val="2A6AB2"/>
                    </a:solidFill>
                  </a:tcPr>
                </a:tc>
                <a:extLst>
                  <a:ext uri="{0D108BD9-81ED-4DB2-BD59-A6C34878D82A}">
                    <a16:rowId xmlns:a16="http://schemas.microsoft.com/office/drawing/2014/main" val="3971392463"/>
                  </a:ext>
                </a:extLst>
              </a:tr>
            </a:tbl>
          </a:graphicData>
        </a:graphic>
      </p:graphicFrame>
      <p:sp>
        <p:nvSpPr>
          <p:cNvPr id="7" name="Title 1">
            <a:extLst>
              <a:ext uri="{FF2B5EF4-FFF2-40B4-BE49-F238E27FC236}">
                <a16:creationId xmlns:a16="http://schemas.microsoft.com/office/drawing/2014/main" id="{3ABE60FD-FF27-47B8-BAE4-7256DD56C310}"/>
              </a:ext>
            </a:extLst>
          </p:cNvPr>
          <p:cNvSpPr>
            <a:spLocks noGrp="1"/>
          </p:cNvSpPr>
          <p:nvPr>
            <p:ph type="title"/>
          </p:nvPr>
        </p:nvSpPr>
        <p:spPr>
          <a:xfrm>
            <a:off x="1827224" y="90774"/>
            <a:ext cx="8616773" cy="445548"/>
          </a:xfrm>
        </p:spPr>
        <p:txBody>
          <a:bodyPr>
            <a:noAutofit/>
          </a:bodyPr>
          <a:lstStyle/>
          <a:p>
            <a:pPr algn="ctr"/>
            <a:r>
              <a:rPr lang="en-GB" sz="4267">
                <a:solidFill>
                  <a:schemeClr val="bg1"/>
                </a:solidFill>
                <a:latin typeface="+mn-lt"/>
              </a:rPr>
              <a:t> </a:t>
            </a:r>
            <a:br>
              <a:rPr lang="en-GB" sz="4267">
                <a:solidFill>
                  <a:schemeClr val="bg1"/>
                </a:solidFill>
                <a:latin typeface="+mn-lt"/>
              </a:rPr>
            </a:br>
            <a:r>
              <a:rPr lang="en-GB" sz="4267">
                <a:solidFill>
                  <a:schemeClr val="bg1"/>
                </a:solidFill>
                <a:latin typeface="+mn-lt"/>
              </a:rPr>
              <a:t>Baseline Procedural Data</a:t>
            </a:r>
          </a:p>
        </p:txBody>
      </p:sp>
      <p:sp>
        <p:nvSpPr>
          <p:cNvPr id="10" name="Text Placeholder 5">
            <a:extLst>
              <a:ext uri="{FF2B5EF4-FFF2-40B4-BE49-F238E27FC236}">
                <a16:creationId xmlns:a16="http://schemas.microsoft.com/office/drawing/2014/main" id="{0B2AE3A1-EC72-4A2B-8503-50E0047A5B82}"/>
              </a:ext>
            </a:extLst>
          </p:cNvPr>
          <p:cNvSpPr txBox="1">
            <a:spLocks/>
          </p:cNvSpPr>
          <p:nvPr/>
        </p:nvSpPr>
        <p:spPr>
          <a:xfrm>
            <a:off x="104502" y="6337863"/>
            <a:ext cx="2620108" cy="2149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333" i="1" dirty="0">
                <a:solidFill>
                  <a:schemeClr val="tx1"/>
                </a:solidFill>
              </a:rPr>
              <a:t>Data on file at Veryan Medical</a:t>
            </a:r>
          </a:p>
        </p:txBody>
      </p:sp>
      <p:sp>
        <p:nvSpPr>
          <p:cNvPr id="11" name="Rectangle: Rounded Corners 10">
            <a:extLst>
              <a:ext uri="{FF2B5EF4-FFF2-40B4-BE49-F238E27FC236}">
                <a16:creationId xmlns:a16="http://schemas.microsoft.com/office/drawing/2014/main" id="{5ACBB5A6-9CBC-0812-AC75-9AD4B0A111EA}"/>
              </a:ext>
            </a:extLst>
          </p:cNvPr>
          <p:cNvSpPr/>
          <p:nvPr/>
        </p:nvSpPr>
        <p:spPr>
          <a:xfrm>
            <a:off x="4114517" y="2885027"/>
            <a:ext cx="4419265" cy="909733"/>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00"/>
          </a:p>
        </p:txBody>
      </p:sp>
      <p:sp>
        <p:nvSpPr>
          <p:cNvPr id="12" name="TextBox 11">
            <a:extLst>
              <a:ext uri="{FF2B5EF4-FFF2-40B4-BE49-F238E27FC236}">
                <a16:creationId xmlns:a16="http://schemas.microsoft.com/office/drawing/2014/main" id="{FBA7C401-4644-C619-3738-F8856508C471}"/>
              </a:ext>
            </a:extLst>
          </p:cNvPr>
          <p:cNvSpPr txBox="1"/>
          <p:nvPr/>
        </p:nvSpPr>
        <p:spPr>
          <a:xfrm flipH="1">
            <a:off x="9224107" y="2632557"/>
            <a:ext cx="2482826" cy="1200329"/>
          </a:xfrm>
          <a:prstGeom prst="rect">
            <a:avLst/>
          </a:prstGeom>
          <a:solidFill>
            <a:srgbClr val="143B87"/>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2400" dirty="0"/>
              <a:t>More than 1 stent used in 25% of lesions</a:t>
            </a:r>
          </a:p>
        </p:txBody>
      </p:sp>
      <p:sp>
        <p:nvSpPr>
          <p:cNvPr id="3" name="object 5">
            <a:extLst>
              <a:ext uri="{FF2B5EF4-FFF2-40B4-BE49-F238E27FC236}">
                <a16:creationId xmlns:a16="http://schemas.microsoft.com/office/drawing/2014/main" id="{C27DF6CE-0821-D24B-D8C6-6648C04933A7}"/>
              </a:ext>
            </a:extLst>
          </p:cNvPr>
          <p:cNvSpPr txBox="1">
            <a:spLocks/>
          </p:cNvSpPr>
          <p:nvPr/>
        </p:nvSpPr>
        <p:spPr>
          <a:xfrm>
            <a:off x="188063" y="87736"/>
            <a:ext cx="10934700" cy="566020"/>
          </a:xfrm>
          <a:prstGeom prst="rect">
            <a:avLst/>
          </a:prstGeom>
        </p:spPr>
        <p:txBody>
          <a:bodyPr vert="horz" wrap="square" lIns="0" tIns="11906" rIns="0" bIns="0" rtlCol="0" anchor="ctr">
            <a:spAutoFit/>
          </a:bodyPr>
          <a:lstStyle>
            <a:lvl1pPr algn="l" defTabSz="914377" rtl="0" eaLnBrk="1" latinLnBrk="0" hangingPunct="1">
              <a:lnSpc>
                <a:spcPct val="90000"/>
              </a:lnSpc>
              <a:spcBef>
                <a:spcPct val="0"/>
              </a:spcBef>
              <a:buNone/>
              <a:defRPr sz="4400" kern="1200">
                <a:solidFill>
                  <a:schemeClr val="tx2"/>
                </a:solidFill>
                <a:latin typeface="+mj-lt"/>
                <a:ea typeface="+mj-ea"/>
                <a:cs typeface="+mj-cs"/>
              </a:defRPr>
            </a:lvl1pPr>
          </a:lstStyle>
          <a:p>
            <a:pPr marL="35720">
              <a:spcBef>
                <a:spcPts val="94"/>
              </a:spcBef>
            </a:pPr>
            <a:r>
              <a:rPr lang="en-GB" sz="4000" b="1" spc="-5" dirty="0">
                <a:solidFill>
                  <a:schemeClr val="tx1"/>
                </a:solidFill>
              </a:rPr>
              <a:t>MIMICS</a:t>
            </a:r>
            <a:r>
              <a:rPr lang="en-GB" sz="4000" b="1" spc="-6" baseline="24305" dirty="0">
                <a:solidFill>
                  <a:schemeClr val="tx1"/>
                </a:solidFill>
              </a:rPr>
              <a:t>3D</a:t>
            </a:r>
            <a:r>
              <a:rPr lang="en-GB" sz="4000" spc="380" baseline="24305" dirty="0">
                <a:solidFill>
                  <a:schemeClr val="tx1"/>
                </a:solidFill>
              </a:rPr>
              <a:t> </a:t>
            </a:r>
            <a:r>
              <a:rPr lang="en-GB" sz="4000" spc="127" dirty="0">
                <a:solidFill>
                  <a:schemeClr val="tx1"/>
                </a:solidFill>
              </a:rPr>
              <a:t>European Registry</a:t>
            </a:r>
            <a:endParaRPr lang="en-GB" sz="4000" dirty="0">
              <a:solidFill>
                <a:schemeClr val="tx1"/>
              </a:solidFill>
            </a:endParaRPr>
          </a:p>
        </p:txBody>
      </p:sp>
      <p:sp>
        <p:nvSpPr>
          <p:cNvPr id="8" name="Title 1">
            <a:extLst>
              <a:ext uri="{FF2B5EF4-FFF2-40B4-BE49-F238E27FC236}">
                <a16:creationId xmlns:a16="http://schemas.microsoft.com/office/drawing/2014/main" id="{186ABD4E-D8A2-B002-FBF8-0655E79499F5}"/>
              </a:ext>
            </a:extLst>
          </p:cNvPr>
          <p:cNvSpPr txBox="1">
            <a:spLocks/>
          </p:cNvSpPr>
          <p:nvPr/>
        </p:nvSpPr>
        <p:spPr>
          <a:xfrm>
            <a:off x="-2292624" y="584023"/>
            <a:ext cx="8616773" cy="445548"/>
          </a:xfrm>
          <a:prstGeom prst="rect">
            <a:avLst/>
          </a:prstGeom>
        </p:spPr>
        <p:txBody>
          <a:bodyPr vert="horz" lIns="0" tIns="0" rIns="0" bIns="0" rtlCol="0" anchor="ctr">
            <a:noAutofit/>
          </a:bodyPr>
          <a:lstStyle>
            <a:lvl1pPr algn="l" defTabSz="914377" rtl="0" eaLnBrk="1" latinLnBrk="0" hangingPunct="1">
              <a:lnSpc>
                <a:spcPct val="90000"/>
              </a:lnSpc>
              <a:spcBef>
                <a:spcPct val="0"/>
              </a:spcBef>
              <a:buNone/>
              <a:defRPr sz="2250" b="1" i="0" kern="1200">
                <a:solidFill>
                  <a:schemeClr val="tx1"/>
                </a:solidFill>
                <a:latin typeface="Myriad Pro"/>
                <a:ea typeface="+mj-ea"/>
                <a:cs typeface="Myriad Pro"/>
              </a:defRPr>
            </a:lvl1pPr>
          </a:lstStyle>
          <a:p>
            <a:pPr algn="ctr"/>
            <a:r>
              <a:rPr lang="en-GB" sz="2000" dirty="0">
                <a:solidFill>
                  <a:schemeClr val="bg1"/>
                </a:solidFill>
                <a:latin typeface="+mn-lt"/>
              </a:rPr>
              <a:t> </a:t>
            </a:r>
            <a:br>
              <a:rPr lang="en-GB" sz="2000" dirty="0">
                <a:solidFill>
                  <a:schemeClr val="bg1"/>
                </a:solidFill>
                <a:latin typeface="+mn-lt"/>
              </a:rPr>
            </a:br>
            <a:r>
              <a:rPr lang="en-GB" sz="2000" dirty="0">
                <a:solidFill>
                  <a:schemeClr val="bg1"/>
                </a:solidFill>
                <a:latin typeface="+mn-lt"/>
              </a:rPr>
              <a:t>Baseline Procedural Data</a:t>
            </a:r>
          </a:p>
        </p:txBody>
      </p:sp>
    </p:spTree>
    <p:extLst>
      <p:ext uri="{BB962C8B-B14F-4D97-AF65-F5344CB8AC3E}">
        <p14:creationId xmlns:p14="http://schemas.microsoft.com/office/powerpoint/2010/main" val="27114600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7723F2E-D375-45D6-9F87-B31B94AA0D42}"/>
              </a:ext>
            </a:extLst>
          </p:cNvPr>
          <p:cNvSpPr txBox="1"/>
          <p:nvPr/>
        </p:nvSpPr>
        <p:spPr>
          <a:xfrm>
            <a:off x="1984518" y="3398505"/>
            <a:ext cx="4262705" cy="246221"/>
          </a:xfrm>
          <a:prstGeom prst="rect">
            <a:avLst/>
          </a:prstGeom>
          <a:noFill/>
        </p:spPr>
        <p:txBody>
          <a:bodyPr wrap="none" rtlCol="0">
            <a:spAutoFit/>
          </a:bodyPr>
          <a:lstStyle/>
          <a:p>
            <a:pPr algn="l"/>
            <a:r>
              <a:rPr lang="en-GB" sz="1000" i="1">
                <a:solidFill>
                  <a:schemeClr val="bg1"/>
                </a:solidFill>
              </a:rPr>
              <a:t>Core lab reported data for MIMICS and MIMICS-2, site-reported for MIMICS-3D</a:t>
            </a:r>
          </a:p>
        </p:txBody>
      </p:sp>
      <p:graphicFrame>
        <p:nvGraphicFramePr>
          <p:cNvPr id="12" name="Table 11">
            <a:extLst>
              <a:ext uri="{FF2B5EF4-FFF2-40B4-BE49-F238E27FC236}">
                <a16:creationId xmlns:a16="http://schemas.microsoft.com/office/drawing/2014/main" id="{85F37440-D565-4FB6-98FC-D638EC140A57}"/>
              </a:ext>
            </a:extLst>
          </p:cNvPr>
          <p:cNvGraphicFramePr>
            <a:graphicFrameLocks noGrp="1"/>
          </p:cNvGraphicFramePr>
          <p:nvPr>
            <p:extLst>
              <p:ext uri="{D42A27DB-BD31-4B8C-83A1-F6EECF244321}">
                <p14:modId xmlns:p14="http://schemas.microsoft.com/office/powerpoint/2010/main" val="3627199405"/>
              </p:ext>
            </p:extLst>
          </p:nvPr>
        </p:nvGraphicFramePr>
        <p:xfrm>
          <a:off x="594085" y="1638241"/>
          <a:ext cx="10863610" cy="4282526"/>
        </p:xfrm>
        <a:graphic>
          <a:graphicData uri="http://schemas.openxmlformats.org/drawingml/2006/table">
            <a:tbl>
              <a:tblPr firstRow="1" bandRow="1">
                <a:tableStyleId>{073A0DAA-6AF3-43AB-8588-CEC1D06C72B9}</a:tableStyleId>
              </a:tblPr>
              <a:tblGrid>
                <a:gridCol w="2839999">
                  <a:extLst>
                    <a:ext uri="{9D8B030D-6E8A-4147-A177-3AD203B41FA5}">
                      <a16:colId xmlns:a16="http://schemas.microsoft.com/office/drawing/2014/main" val="618220472"/>
                    </a:ext>
                  </a:extLst>
                </a:gridCol>
                <a:gridCol w="2479611">
                  <a:extLst>
                    <a:ext uri="{9D8B030D-6E8A-4147-A177-3AD203B41FA5}">
                      <a16:colId xmlns:a16="http://schemas.microsoft.com/office/drawing/2014/main" val="48691944"/>
                    </a:ext>
                  </a:extLst>
                </a:gridCol>
                <a:gridCol w="2772000">
                  <a:extLst>
                    <a:ext uri="{9D8B030D-6E8A-4147-A177-3AD203B41FA5}">
                      <a16:colId xmlns:a16="http://schemas.microsoft.com/office/drawing/2014/main" val="3729254274"/>
                    </a:ext>
                  </a:extLst>
                </a:gridCol>
                <a:gridCol w="2772000">
                  <a:extLst>
                    <a:ext uri="{9D8B030D-6E8A-4147-A177-3AD203B41FA5}">
                      <a16:colId xmlns:a16="http://schemas.microsoft.com/office/drawing/2014/main" val="3247711941"/>
                    </a:ext>
                  </a:extLst>
                </a:gridCol>
              </a:tblGrid>
              <a:tr h="4749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0">
                          <a:solidFill>
                            <a:schemeClr val="tx1"/>
                          </a:solidFill>
                          <a:latin typeface="Avenir Next LT Pro" panose="020B0504020202020204" pitchFamily="34" charset="0"/>
                        </a:rPr>
                        <a:t>Mean ± SD (mm) </a:t>
                      </a:r>
                    </a:p>
                  </a:txBody>
                  <a:tcPr marL="68580" marR="68580" marT="34291" marB="34291">
                    <a:solidFill>
                      <a:schemeClr val="bg1"/>
                    </a:solidFill>
                  </a:tcPr>
                </a:tc>
                <a:tc>
                  <a:txBody>
                    <a:bodyPr/>
                    <a:lstStyle/>
                    <a:p>
                      <a:pPr algn="ctr"/>
                      <a:r>
                        <a:rPr lang="en-GB" sz="2400" b="0">
                          <a:solidFill>
                            <a:schemeClr val="tx1"/>
                          </a:solidFill>
                          <a:latin typeface="Avenir Next LT Pro" panose="020B0504020202020204" pitchFamily="34" charset="0"/>
                        </a:rPr>
                        <a:t>MIMICS-RCT</a:t>
                      </a:r>
                    </a:p>
                  </a:txBody>
                  <a:tcPr marL="68580" marR="68580" marT="34291" marB="34291">
                    <a:solidFill>
                      <a:schemeClr val="bg1"/>
                    </a:solidFill>
                  </a:tcPr>
                </a:tc>
                <a:tc>
                  <a:txBody>
                    <a:bodyPr/>
                    <a:lstStyle/>
                    <a:p>
                      <a:pPr algn="ctr"/>
                      <a:r>
                        <a:rPr lang="en-GB" sz="2400" b="0">
                          <a:solidFill>
                            <a:schemeClr val="tx1"/>
                          </a:solidFill>
                          <a:latin typeface="Avenir Next LT Pro" panose="020B0504020202020204" pitchFamily="34" charset="0"/>
                        </a:rPr>
                        <a:t>MIMICS-2</a:t>
                      </a:r>
                    </a:p>
                  </a:txBody>
                  <a:tcPr marL="68580" marR="68580" marT="34291" marB="34291">
                    <a:solidFill>
                      <a:schemeClr val="bg1"/>
                    </a:solidFill>
                  </a:tcPr>
                </a:tc>
                <a:tc>
                  <a:txBody>
                    <a:bodyPr/>
                    <a:lstStyle/>
                    <a:p>
                      <a:pPr algn="ctr"/>
                      <a:r>
                        <a:rPr lang="en-GB" sz="2400" b="0">
                          <a:solidFill>
                            <a:schemeClr val="tx1"/>
                          </a:solidFill>
                          <a:latin typeface="Avenir Next LT Pro" panose="020B0504020202020204" pitchFamily="34" charset="0"/>
                        </a:rPr>
                        <a:t>MIMICS-3D</a:t>
                      </a:r>
                    </a:p>
                  </a:txBody>
                  <a:tcPr marL="68580" marR="68580" marT="34291" marB="34291">
                    <a:solidFill>
                      <a:schemeClr val="bg1"/>
                    </a:solidFill>
                  </a:tcPr>
                </a:tc>
                <a:extLst>
                  <a:ext uri="{0D108BD9-81ED-4DB2-BD59-A6C34878D82A}">
                    <a16:rowId xmlns:a16="http://schemas.microsoft.com/office/drawing/2014/main" val="895568137"/>
                  </a:ext>
                </a:extLst>
              </a:tr>
              <a:tr h="73154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b="0" dirty="0">
                          <a:solidFill>
                            <a:schemeClr val="bg1"/>
                          </a:solidFill>
                          <a:latin typeface="Avenir Next LT Pro" panose="020B0504020202020204" pitchFamily="34" charset="0"/>
                        </a:rPr>
                        <a:t>Lesion Length</a:t>
                      </a:r>
                    </a:p>
                  </a:txBody>
                  <a:tcPr marL="68580" marR="68580" marT="34291" marB="34291" anchor="ctr">
                    <a:solidFill>
                      <a:srgbClr val="2A6AB2"/>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2400" b="0" dirty="0">
                          <a:solidFill>
                            <a:schemeClr val="bg1"/>
                          </a:solidFill>
                          <a:latin typeface="Avenir Next LT Pro" panose="020B0504020202020204" pitchFamily="34" charset="0"/>
                        </a:rPr>
                        <a:t>66 </a:t>
                      </a:r>
                      <a:r>
                        <a:rPr lang="en-US" sz="2400" b="0" kern="1200" dirty="0">
                          <a:solidFill>
                            <a:schemeClr val="bg1"/>
                          </a:solidFill>
                          <a:latin typeface="Avenir Next LT Pro" panose="020B0504020202020204" pitchFamily="34" charset="0"/>
                        </a:rPr>
                        <a:t>± 29 </a:t>
                      </a:r>
                      <a:endParaRPr lang="en-GB" sz="2400" b="0" dirty="0">
                        <a:solidFill>
                          <a:schemeClr val="bg1"/>
                        </a:solidFill>
                        <a:latin typeface="Avenir Next LT Pro" panose="020B0504020202020204" pitchFamily="34" charset="0"/>
                      </a:endParaRPr>
                    </a:p>
                  </a:txBody>
                  <a:tcPr marL="68580" marR="68580" marT="34291" marB="34291" anchor="ctr">
                    <a:solidFill>
                      <a:srgbClr val="2A6AB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0" kern="1200" dirty="0">
                          <a:solidFill>
                            <a:schemeClr val="bg1"/>
                          </a:solidFill>
                          <a:latin typeface="Avenir Next LT Pro" panose="020B0504020202020204" pitchFamily="34" charset="0"/>
                        </a:rPr>
                        <a:t>81 ± 38 </a:t>
                      </a:r>
                      <a:endParaRPr lang="en-US" sz="2400" b="0" kern="1200" dirty="0">
                        <a:solidFill>
                          <a:schemeClr val="bg1"/>
                        </a:solidFill>
                        <a:latin typeface="Avenir Next LT Pro" panose="020B0504020202020204" pitchFamily="34" charset="0"/>
                        <a:ea typeface="+mn-ea"/>
                        <a:cs typeface="+mn-cs"/>
                      </a:endParaRPr>
                    </a:p>
                  </a:txBody>
                  <a:tcPr marL="68580" marR="68580" marT="34291" marB="34291" anchor="ctr">
                    <a:solidFill>
                      <a:srgbClr val="2A6AB2"/>
                    </a:solidFill>
                  </a:tcPr>
                </a:tc>
                <a:tc>
                  <a:txBody>
                    <a:bodyPr/>
                    <a:lstStyle/>
                    <a:p>
                      <a:pPr marL="0" marR="0" lvl="0" indent="0" algn="ctr" defTabSz="685800" rtl="0" eaLnBrk="1" fontAlgn="auto" latinLnBrk="0" hangingPunct="1">
                        <a:lnSpc>
                          <a:spcPct val="100000"/>
                        </a:lnSpc>
                        <a:spcBef>
                          <a:spcPts val="600"/>
                        </a:spcBef>
                        <a:spcAft>
                          <a:spcPts val="0"/>
                        </a:spcAft>
                        <a:buClrTx/>
                        <a:buSzTx/>
                        <a:buFontTx/>
                        <a:buNone/>
                        <a:tabLst/>
                        <a:defRPr/>
                      </a:pPr>
                      <a:r>
                        <a:rPr lang="en-US" sz="2400" b="0" kern="1200" dirty="0">
                          <a:solidFill>
                            <a:schemeClr val="bg1"/>
                          </a:solidFill>
                          <a:effectLst/>
                          <a:latin typeface="Avenir Next LT Pro" panose="020B0504020202020204" pitchFamily="34" charset="0"/>
                          <a:ea typeface="+mn-ea"/>
                          <a:cs typeface="+mn-cs"/>
                        </a:rPr>
                        <a:t>126 ± 91</a:t>
                      </a:r>
                      <a:endParaRPr lang="en-US" sz="2400" b="0" kern="1200" dirty="0">
                        <a:solidFill>
                          <a:schemeClr val="bg1"/>
                        </a:solidFill>
                        <a:latin typeface="Avenir Next LT Pro" panose="020B0504020202020204" pitchFamily="34" charset="0"/>
                        <a:ea typeface="+mn-ea"/>
                        <a:cs typeface="+mn-cs"/>
                      </a:endParaRPr>
                    </a:p>
                  </a:txBody>
                  <a:tcPr marL="68580" marR="68580" marT="34291" marB="34291" anchor="ctr">
                    <a:solidFill>
                      <a:srgbClr val="2A6AB2"/>
                    </a:solidFill>
                  </a:tcPr>
                </a:tc>
                <a:extLst>
                  <a:ext uri="{0D108BD9-81ED-4DB2-BD59-A6C34878D82A}">
                    <a16:rowId xmlns:a16="http://schemas.microsoft.com/office/drawing/2014/main" val="2812860388"/>
                  </a:ext>
                </a:extLst>
              </a:tr>
              <a:tr h="8813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b="0">
                          <a:solidFill>
                            <a:schemeClr val="bg1"/>
                          </a:solidFill>
                          <a:latin typeface="Avenir Next LT Pro" panose="020B0504020202020204" pitchFamily="34" charset="0"/>
                        </a:rPr>
                        <a:t>Stented Segment Length</a:t>
                      </a:r>
                    </a:p>
                  </a:txBody>
                  <a:tcPr marL="68580" marR="68580" marT="34291" marB="34291" anchor="ctr">
                    <a:solidFill>
                      <a:srgbClr val="2A6AB2"/>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2400" b="0">
                          <a:solidFill>
                            <a:schemeClr val="bg1"/>
                          </a:solidFill>
                          <a:latin typeface="Avenir Next LT Pro" panose="020B0504020202020204" pitchFamily="34" charset="0"/>
                        </a:rPr>
                        <a:t>99</a:t>
                      </a:r>
                      <a:r>
                        <a:rPr lang="en-US" sz="2400" b="0" kern="1200">
                          <a:solidFill>
                            <a:schemeClr val="bg1"/>
                          </a:solidFill>
                          <a:latin typeface="Avenir Next LT Pro" panose="020B0504020202020204" pitchFamily="34" charset="0"/>
                        </a:rPr>
                        <a:t> ± 30 </a:t>
                      </a:r>
                      <a:endParaRPr lang="en-GB" sz="2400" b="0">
                        <a:solidFill>
                          <a:schemeClr val="bg1"/>
                        </a:solidFill>
                        <a:latin typeface="Avenir Next LT Pro" panose="020B0504020202020204" pitchFamily="34" charset="0"/>
                      </a:endParaRPr>
                    </a:p>
                  </a:txBody>
                  <a:tcPr marL="68580" marR="68580" marT="34291" marB="34291" anchor="ctr">
                    <a:solidFill>
                      <a:srgbClr val="2A6AB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0" kern="1200">
                          <a:solidFill>
                            <a:schemeClr val="bg1"/>
                          </a:solidFill>
                          <a:latin typeface="Avenir Next LT Pro" panose="020B0504020202020204" pitchFamily="34" charset="0"/>
                        </a:rPr>
                        <a:t>112 ± 36 </a:t>
                      </a:r>
                      <a:endParaRPr lang="en-US" sz="2400" b="0" kern="1200">
                        <a:solidFill>
                          <a:schemeClr val="bg1"/>
                        </a:solidFill>
                        <a:latin typeface="Avenir Next LT Pro" panose="020B0504020202020204" pitchFamily="34" charset="0"/>
                        <a:ea typeface="+mn-ea"/>
                        <a:cs typeface="+mn-cs"/>
                      </a:endParaRPr>
                    </a:p>
                  </a:txBody>
                  <a:tcPr marL="68580" marR="68580" marT="34291" marB="34291" anchor="ctr">
                    <a:solidFill>
                      <a:srgbClr val="2A6AB2"/>
                    </a:solidFill>
                  </a:tcPr>
                </a:tc>
                <a:tc>
                  <a:txBody>
                    <a:bodyPr/>
                    <a:lstStyle/>
                    <a:p>
                      <a:pPr marL="0" marR="0" lvl="0" indent="0" algn="ctr" defTabSz="685800" rtl="0" eaLnBrk="1" fontAlgn="auto" latinLnBrk="0" hangingPunct="1">
                        <a:lnSpc>
                          <a:spcPct val="100000"/>
                        </a:lnSpc>
                        <a:spcBef>
                          <a:spcPts val="600"/>
                        </a:spcBef>
                        <a:spcAft>
                          <a:spcPts val="0"/>
                        </a:spcAft>
                        <a:buClrTx/>
                        <a:buSzTx/>
                        <a:buFontTx/>
                        <a:buNone/>
                        <a:tabLst/>
                        <a:defRPr/>
                      </a:pPr>
                      <a:r>
                        <a:rPr lang="en-US" sz="2400" b="0" kern="1200" dirty="0">
                          <a:solidFill>
                            <a:schemeClr val="bg1"/>
                          </a:solidFill>
                          <a:effectLst/>
                          <a:latin typeface="Avenir Next LT Pro" panose="020B0504020202020204" pitchFamily="34" charset="0"/>
                          <a:ea typeface="+mn-ea"/>
                          <a:cs typeface="+mn-cs"/>
                        </a:rPr>
                        <a:t>131 ± 80</a:t>
                      </a:r>
                      <a:endParaRPr lang="en-US" sz="2400" b="0" kern="1200" dirty="0">
                        <a:solidFill>
                          <a:schemeClr val="bg1"/>
                        </a:solidFill>
                        <a:latin typeface="Avenir Next LT Pro" panose="020B0504020202020204" pitchFamily="34" charset="0"/>
                        <a:ea typeface="+mn-ea"/>
                        <a:cs typeface="+mn-cs"/>
                      </a:endParaRPr>
                    </a:p>
                  </a:txBody>
                  <a:tcPr marL="68580" marR="68580" marT="34291" marB="34291" anchor="ctr">
                    <a:solidFill>
                      <a:srgbClr val="2A6AB2"/>
                    </a:solidFill>
                  </a:tcPr>
                </a:tc>
                <a:extLst>
                  <a:ext uri="{0D108BD9-81ED-4DB2-BD59-A6C34878D82A}">
                    <a16:rowId xmlns:a16="http://schemas.microsoft.com/office/drawing/2014/main" val="3997723201"/>
                  </a:ext>
                </a:extLst>
              </a:tr>
              <a:tr h="73154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b="0">
                          <a:solidFill>
                            <a:schemeClr val="bg1"/>
                          </a:solidFill>
                          <a:latin typeface="Avenir Next LT Pro" panose="020B0504020202020204" pitchFamily="34" charset="0"/>
                        </a:rPr>
                        <a:t>CTO</a:t>
                      </a:r>
                    </a:p>
                  </a:txBody>
                  <a:tcPr marL="68580" marR="68580" marT="34291" marB="34291" anchor="ctr">
                    <a:solidFill>
                      <a:srgbClr val="2A6AB2"/>
                    </a:solidFill>
                  </a:tcPr>
                </a:tc>
                <a:tc>
                  <a:txBody>
                    <a:bodyPr/>
                    <a:lstStyle/>
                    <a:p>
                      <a:pPr algn="ctr"/>
                      <a:r>
                        <a:rPr lang="en-GB" sz="2400" b="0">
                          <a:solidFill>
                            <a:schemeClr val="bg1"/>
                          </a:solidFill>
                          <a:latin typeface="Avenir Next LT Pro" panose="020B0504020202020204" pitchFamily="34" charset="0"/>
                        </a:rPr>
                        <a:t>44%</a:t>
                      </a:r>
                    </a:p>
                  </a:txBody>
                  <a:tcPr marL="68580" marR="68580" marT="34291" marB="34291" anchor="ctr">
                    <a:solidFill>
                      <a:srgbClr val="2A6AB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0" kern="1200">
                          <a:solidFill>
                            <a:schemeClr val="bg1"/>
                          </a:solidFill>
                          <a:latin typeface="Avenir Next LT Pro" panose="020B0504020202020204" pitchFamily="34" charset="0"/>
                          <a:ea typeface="+mn-ea"/>
                          <a:cs typeface="+mn-cs"/>
                        </a:rPr>
                        <a:t>30%</a:t>
                      </a:r>
                    </a:p>
                  </a:txBody>
                  <a:tcPr marL="68580" marR="68580" marT="34291" marB="34291" anchor="ctr">
                    <a:solidFill>
                      <a:srgbClr val="2A6AB2"/>
                    </a:solidFill>
                  </a:tcPr>
                </a:tc>
                <a:tc>
                  <a:txBody>
                    <a:bodyPr/>
                    <a:lstStyle/>
                    <a:p>
                      <a:pPr algn="ctr">
                        <a:spcBef>
                          <a:spcPts val="600"/>
                        </a:spcBef>
                      </a:pPr>
                      <a:r>
                        <a:rPr lang="en-US" sz="2400" b="0" kern="1200" dirty="0">
                          <a:solidFill>
                            <a:schemeClr val="bg1"/>
                          </a:solidFill>
                          <a:latin typeface="Avenir Next LT Pro" panose="020B0504020202020204" pitchFamily="34" charset="0"/>
                          <a:ea typeface="+mn-ea"/>
                          <a:cs typeface="+mn-cs"/>
                        </a:rPr>
                        <a:t>57%</a:t>
                      </a:r>
                    </a:p>
                  </a:txBody>
                  <a:tcPr marL="68580" marR="68580" marT="34291" marB="34291" anchor="ctr">
                    <a:solidFill>
                      <a:srgbClr val="2A6AB2"/>
                    </a:solidFill>
                  </a:tcPr>
                </a:tc>
                <a:extLst>
                  <a:ext uri="{0D108BD9-81ED-4DB2-BD59-A6C34878D82A}">
                    <a16:rowId xmlns:a16="http://schemas.microsoft.com/office/drawing/2014/main" val="1144827221"/>
                  </a:ext>
                </a:extLst>
              </a:tr>
              <a:tr h="73154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b="0">
                          <a:solidFill>
                            <a:schemeClr val="bg1"/>
                          </a:solidFill>
                          <a:latin typeface="Avenir Next LT Pro" panose="020B0504020202020204" pitchFamily="34" charset="0"/>
                        </a:rPr>
                        <a:t>Mod/Severe Ca++</a:t>
                      </a:r>
                    </a:p>
                  </a:txBody>
                  <a:tcPr marL="68580" marR="68580" marT="34291" marB="34291" anchor="ctr">
                    <a:solidFill>
                      <a:srgbClr val="2A6AB2"/>
                    </a:solidFill>
                  </a:tcPr>
                </a:tc>
                <a:tc>
                  <a:txBody>
                    <a:bodyPr/>
                    <a:lstStyle/>
                    <a:p>
                      <a:pPr algn="ctr"/>
                      <a:r>
                        <a:rPr lang="en-GB" sz="2400" b="0">
                          <a:solidFill>
                            <a:schemeClr val="bg1"/>
                          </a:solidFill>
                          <a:latin typeface="Avenir Next LT Pro" panose="020B0504020202020204" pitchFamily="34" charset="0"/>
                        </a:rPr>
                        <a:t>52%</a:t>
                      </a:r>
                    </a:p>
                  </a:txBody>
                  <a:tcPr marL="68580" marR="68580" marT="34291" marB="34291" anchor="ctr">
                    <a:solidFill>
                      <a:srgbClr val="2A6AB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0" kern="1200">
                          <a:solidFill>
                            <a:schemeClr val="bg1"/>
                          </a:solidFill>
                          <a:latin typeface="Avenir Next LT Pro" panose="020B0504020202020204" pitchFamily="34" charset="0"/>
                          <a:ea typeface="+mn-ea"/>
                          <a:cs typeface="+mn-cs"/>
                        </a:rPr>
                        <a:t>46%</a:t>
                      </a:r>
                    </a:p>
                  </a:txBody>
                  <a:tcPr marL="68580" marR="68580" marT="34291" marB="34291" anchor="ctr">
                    <a:solidFill>
                      <a:srgbClr val="2A6AB2"/>
                    </a:solidFill>
                  </a:tcPr>
                </a:tc>
                <a:tc>
                  <a:txBody>
                    <a:bodyPr/>
                    <a:lstStyle/>
                    <a:p>
                      <a:pPr algn="ctr">
                        <a:spcBef>
                          <a:spcPts val="600"/>
                        </a:spcBef>
                      </a:pPr>
                      <a:r>
                        <a:rPr lang="en-US" sz="2400" b="0" kern="1200" dirty="0">
                          <a:solidFill>
                            <a:schemeClr val="bg1"/>
                          </a:solidFill>
                          <a:latin typeface="Avenir Next LT Pro" panose="020B0504020202020204" pitchFamily="34" charset="0"/>
                          <a:ea typeface="+mn-ea"/>
                          <a:cs typeface="+mn-cs"/>
                        </a:rPr>
                        <a:t>53%</a:t>
                      </a:r>
                    </a:p>
                  </a:txBody>
                  <a:tcPr marL="68580" marR="68580" marT="34291" marB="34291" anchor="ctr">
                    <a:solidFill>
                      <a:srgbClr val="2A6AB2"/>
                    </a:solidFill>
                  </a:tcPr>
                </a:tc>
                <a:extLst>
                  <a:ext uri="{0D108BD9-81ED-4DB2-BD59-A6C34878D82A}">
                    <a16:rowId xmlns:a16="http://schemas.microsoft.com/office/drawing/2014/main" val="1547657692"/>
                  </a:ext>
                </a:extLst>
              </a:tr>
              <a:tr h="73154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b="0" dirty="0">
                          <a:solidFill>
                            <a:schemeClr val="bg1"/>
                          </a:solidFill>
                          <a:latin typeface="Avenir Next LT Pro" panose="020B0504020202020204" pitchFamily="34" charset="0"/>
                        </a:rPr>
                        <a:t>CLTI</a:t>
                      </a:r>
                    </a:p>
                  </a:txBody>
                  <a:tcPr marL="68580" marR="68580" marT="34291" marB="34291" anchor="ctr">
                    <a:solidFill>
                      <a:srgbClr val="2A6AB2"/>
                    </a:solidFill>
                  </a:tcPr>
                </a:tc>
                <a:tc>
                  <a:txBody>
                    <a:bodyPr/>
                    <a:lstStyle/>
                    <a:p>
                      <a:pPr algn="ctr"/>
                      <a:r>
                        <a:rPr lang="en-GB" sz="2400" b="0">
                          <a:solidFill>
                            <a:schemeClr val="bg1"/>
                          </a:solidFill>
                          <a:latin typeface="Avenir Next LT Pro" panose="020B0504020202020204" pitchFamily="34" charset="0"/>
                        </a:rPr>
                        <a:t>6%</a:t>
                      </a:r>
                    </a:p>
                  </a:txBody>
                  <a:tcPr marL="68580" marR="68580" marT="34291" marB="34291" anchor="ctr">
                    <a:solidFill>
                      <a:srgbClr val="2A6AB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0" kern="1200">
                          <a:solidFill>
                            <a:schemeClr val="bg1"/>
                          </a:solidFill>
                          <a:latin typeface="Avenir Next LT Pro" panose="020B0504020202020204" pitchFamily="34" charset="0"/>
                          <a:ea typeface="+mn-ea"/>
                          <a:cs typeface="+mn-cs"/>
                        </a:rPr>
                        <a:t>6%</a:t>
                      </a:r>
                    </a:p>
                  </a:txBody>
                  <a:tcPr marL="68580" marR="68580" marT="34291" marB="34291" anchor="ctr">
                    <a:solidFill>
                      <a:srgbClr val="2A6AB2"/>
                    </a:solidFill>
                  </a:tcPr>
                </a:tc>
                <a:tc>
                  <a:txBody>
                    <a:bodyPr/>
                    <a:lstStyle/>
                    <a:p>
                      <a:pPr algn="ctr">
                        <a:spcBef>
                          <a:spcPts val="600"/>
                        </a:spcBef>
                      </a:pPr>
                      <a:r>
                        <a:rPr lang="en-US" sz="2400" b="0" kern="1200" dirty="0">
                          <a:solidFill>
                            <a:schemeClr val="bg1"/>
                          </a:solidFill>
                          <a:latin typeface="Avenir Next LT Pro" panose="020B0504020202020204" pitchFamily="34" charset="0"/>
                          <a:ea typeface="+mn-ea"/>
                          <a:cs typeface="+mn-cs"/>
                        </a:rPr>
                        <a:t>24%</a:t>
                      </a:r>
                    </a:p>
                  </a:txBody>
                  <a:tcPr marL="68580" marR="68580" marT="34291" marB="34291" anchor="ctr">
                    <a:solidFill>
                      <a:srgbClr val="2A6AB2"/>
                    </a:solidFill>
                  </a:tcPr>
                </a:tc>
                <a:extLst>
                  <a:ext uri="{0D108BD9-81ED-4DB2-BD59-A6C34878D82A}">
                    <a16:rowId xmlns:a16="http://schemas.microsoft.com/office/drawing/2014/main" val="1350947329"/>
                  </a:ext>
                </a:extLst>
              </a:tr>
            </a:tbl>
          </a:graphicData>
        </a:graphic>
      </p:graphicFrame>
      <p:sp>
        <p:nvSpPr>
          <p:cNvPr id="8" name="Title 2">
            <a:extLst>
              <a:ext uri="{FF2B5EF4-FFF2-40B4-BE49-F238E27FC236}">
                <a16:creationId xmlns:a16="http://schemas.microsoft.com/office/drawing/2014/main" id="{28D0C9C2-0699-4065-B327-091CF720275A}"/>
              </a:ext>
            </a:extLst>
          </p:cNvPr>
          <p:cNvSpPr>
            <a:spLocks noGrp="1"/>
          </p:cNvSpPr>
          <p:nvPr>
            <p:ph type="title"/>
          </p:nvPr>
        </p:nvSpPr>
        <p:spPr>
          <a:xfrm>
            <a:off x="594085" y="312563"/>
            <a:ext cx="11001171" cy="445548"/>
          </a:xfrm>
        </p:spPr>
        <p:txBody>
          <a:bodyPr>
            <a:noAutofit/>
          </a:bodyPr>
          <a:lstStyle/>
          <a:p>
            <a:pPr algn="ctr"/>
            <a:r>
              <a:rPr lang="en-GB" sz="3733">
                <a:latin typeface="+mn-lt"/>
              </a:rPr>
              <a:t>MIMICS Clinical Program</a:t>
            </a:r>
          </a:p>
        </p:txBody>
      </p:sp>
      <p:sp>
        <p:nvSpPr>
          <p:cNvPr id="2" name="Rectangle 1">
            <a:extLst>
              <a:ext uri="{FF2B5EF4-FFF2-40B4-BE49-F238E27FC236}">
                <a16:creationId xmlns:a16="http://schemas.microsoft.com/office/drawing/2014/main" id="{1A159ADD-FC28-45BE-B910-A37FF01975B8}"/>
              </a:ext>
            </a:extLst>
          </p:cNvPr>
          <p:cNvSpPr/>
          <p:nvPr/>
        </p:nvSpPr>
        <p:spPr>
          <a:xfrm>
            <a:off x="1266891" y="955551"/>
            <a:ext cx="9517990" cy="584775"/>
          </a:xfrm>
          <a:prstGeom prst="rect">
            <a:avLst/>
          </a:prstGeom>
        </p:spPr>
        <p:txBody>
          <a:bodyPr wrap="none">
            <a:spAutoFit/>
          </a:bodyPr>
          <a:lstStyle/>
          <a:p>
            <a:pPr algn="ctr"/>
            <a:r>
              <a:rPr lang="en-GB" sz="3200" dirty="0"/>
              <a:t>Enrolling progressively longer and more complex lesions</a:t>
            </a:r>
          </a:p>
        </p:txBody>
      </p:sp>
      <p:sp>
        <p:nvSpPr>
          <p:cNvPr id="11" name="Text Placeholder 5">
            <a:extLst>
              <a:ext uri="{FF2B5EF4-FFF2-40B4-BE49-F238E27FC236}">
                <a16:creationId xmlns:a16="http://schemas.microsoft.com/office/drawing/2014/main" id="{869F1A9B-A764-4A95-BB9D-3239371D4B1A}"/>
              </a:ext>
            </a:extLst>
          </p:cNvPr>
          <p:cNvSpPr txBox="1">
            <a:spLocks/>
          </p:cNvSpPr>
          <p:nvPr/>
        </p:nvSpPr>
        <p:spPr>
          <a:xfrm>
            <a:off x="0" y="6625086"/>
            <a:ext cx="2620108" cy="2149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333" i="1" dirty="0">
                <a:solidFill>
                  <a:schemeClr val="tx1"/>
                </a:solidFill>
              </a:rPr>
              <a:t>Data on file at Veryan Medical</a:t>
            </a:r>
          </a:p>
        </p:txBody>
      </p:sp>
      <p:sp>
        <p:nvSpPr>
          <p:cNvPr id="7" name="Rectangle 6">
            <a:extLst>
              <a:ext uri="{FF2B5EF4-FFF2-40B4-BE49-F238E27FC236}">
                <a16:creationId xmlns:a16="http://schemas.microsoft.com/office/drawing/2014/main" id="{7EEEA1F4-6C77-325F-1654-FD0ACCE8B89A}"/>
              </a:ext>
            </a:extLst>
          </p:cNvPr>
          <p:cNvSpPr/>
          <p:nvPr/>
        </p:nvSpPr>
        <p:spPr>
          <a:xfrm>
            <a:off x="594085" y="3725527"/>
            <a:ext cx="10863610" cy="1494232"/>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5BCDA02-5A08-E9FC-17F2-25515DF3CFDC}"/>
              </a:ext>
            </a:extLst>
          </p:cNvPr>
          <p:cNvSpPr txBox="1"/>
          <p:nvPr/>
        </p:nvSpPr>
        <p:spPr>
          <a:xfrm flipH="1">
            <a:off x="69223" y="6149554"/>
            <a:ext cx="11913325" cy="461665"/>
          </a:xfrm>
          <a:prstGeom prst="rect">
            <a:avLst/>
          </a:prstGeom>
          <a:solidFill>
            <a:srgbClr val="143B87"/>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2400" dirty="0"/>
              <a:t>Sub group analyses conducted on the impact of CTO/calcium on CDTLR and patency</a:t>
            </a:r>
          </a:p>
        </p:txBody>
      </p:sp>
    </p:spTree>
    <p:extLst>
      <p:ext uri="{BB962C8B-B14F-4D97-AF65-F5344CB8AC3E}">
        <p14:creationId xmlns:p14="http://schemas.microsoft.com/office/powerpoint/2010/main" val="40837575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23C6C22-2B76-A1F2-853F-9A9D12731C9E}"/>
              </a:ext>
            </a:extLst>
          </p:cNvPr>
          <p:cNvSpPr/>
          <p:nvPr/>
        </p:nvSpPr>
        <p:spPr>
          <a:xfrm>
            <a:off x="204268" y="2288613"/>
            <a:ext cx="5997977" cy="333937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EECC3296-F39A-47D3-9DA6-6DE1D196963C}"/>
              </a:ext>
            </a:extLst>
          </p:cNvPr>
          <p:cNvSpPr txBox="1"/>
          <p:nvPr/>
        </p:nvSpPr>
        <p:spPr>
          <a:xfrm>
            <a:off x="151962" y="1345284"/>
            <a:ext cx="5841773" cy="707886"/>
          </a:xfrm>
          <a:prstGeom prst="rect">
            <a:avLst/>
          </a:prstGeom>
          <a:noFill/>
        </p:spPr>
        <p:txBody>
          <a:bodyPr wrap="square">
            <a:spAutoFit/>
          </a:bodyPr>
          <a:lstStyle/>
          <a:p>
            <a:pPr algn="ctr"/>
            <a:r>
              <a:rPr lang="en-GB" sz="2000"/>
              <a:t>Kaplan Meier survival estimates of Freedom from Clinically-Driven TLR at 3 Years </a:t>
            </a:r>
          </a:p>
        </p:txBody>
      </p:sp>
      <p:graphicFrame>
        <p:nvGraphicFramePr>
          <p:cNvPr id="3" name="Table 3">
            <a:extLst>
              <a:ext uri="{FF2B5EF4-FFF2-40B4-BE49-F238E27FC236}">
                <a16:creationId xmlns:a16="http://schemas.microsoft.com/office/drawing/2014/main" id="{3A269E91-C6BE-4D54-B89F-56F6350BA256}"/>
              </a:ext>
            </a:extLst>
          </p:cNvPr>
          <p:cNvGraphicFramePr>
            <a:graphicFrameLocks noGrp="1"/>
          </p:cNvGraphicFramePr>
          <p:nvPr>
            <p:extLst>
              <p:ext uri="{D42A27DB-BD31-4B8C-83A1-F6EECF244321}">
                <p14:modId xmlns:p14="http://schemas.microsoft.com/office/powerpoint/2010/main" val="3048697114"/>
              </p:ext>
            </p:extLst>
          </p:nvPr>
        </p:nvGraphicFramePr>
        <p:xfrm>
          <a:off x="6318766" y="1027452"/>
          <a:ext cx="5372830" cy="5608320"/>
        </p:xfrm>
        <a:graphic>
          <a:graphicData uri="http://schemas.openxmlformats.org/drawingml/2006/table">
            <a:tbl>
              <a:tblPr bandRow="1">
                <a:tableStyleId>{5C22544A-7EE6-4342-B048-85BDC9FD1C3A}</a:tableStyleId>
              </a:tblPr>
              <a:tblGrid>
                <a:gridCol w="2686415">
                  <a:extLst>
                    <a:ext uri="{9D8B030D-6E8A-4147-A177-3AD203B41FA5}">
                      <a16:colId xmlns:a16="http://schemas.microsoft.com/office/drawing/2014/main" val="1224662945"/>
                    </a:ext>
                  </a:extLst>
                </a:gridCol>
                <a:gridCol w="2686415">
                  <a:extLst>
                    <a:ext uri="{9D8B030D-6E8A-4147-A177-3AD203B41FA5}">
                      <a16:colId xmlns:a16="http://schemas.microsoft.com/office/drawing/2014/main" val="2918159738"/>
                    </a:ext>
                  </a:extLst>
                </a:gridCol>
              </a:tblGrid>
              <a:tr h="660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00" b="0" dirty="0">
                          <a:solidFill>
                            <a:schemeClr val="bg1"/>
                          </a:solidFill>
                          <a:latin typeface="+mn-lt"/>
                        </a:rPr>
                        <a:t>Technical Success (procedure)</a:t>
                      </a:r>
                      <a:endParaRPr lang="en-GB" sz="1900" b="0" dirty="0">
                        <a:solidFill>
                          <a:schemeClr val="bg1"/>
                        </a:solidFill>
                        <a:latin typeface="+mn-lt"/>
                        <a:cs typeface="Arial" panose="020B0604020202020204" pitchFamily="34" charset="0"/>
                      </a:endParaRPr>
                    </a:p>
                  </a:txBody>
                  <a:tcPr>
                    <a:solidFill>
                      <a:srgbClr val="143B8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a:solidFill>
                            <a:schemeClr val="bg1"/>
                          </a:solidFill>
                          <a:latin typeface="+mn-lt"/>
                          <a:cs typeface="Arial"/>
                        </a:rPr>
                        <a:t>99%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a:solidFill>
                            <a:schemeClr val="bg1"/>
                          </a:solidFill>
                          <a:latin typeface="+mn-lt"/>
                          <a:cs typeface="Arial"/>
                        </a:rPr>
                        <a:t>(501/506)*</a:t>
                      </a:r>
                      <a:endParaRPr lang="en-GB" sz="1900" b="0">
                        <a:solidFill>
                          <a:schemeClr val="bg1"/>
                        </a:solidFill>
                        <a:latin typeface="+mn-lt"/>
                        <a:cs typeface="Arial"/>
                      </a:endParaRPr>
                    </a:p>
                  </a:txBody>
                  <a:tcPr>
                    <a:solidFill>
                      <a:srgbClr val="143B87"/>
                    </a:solidFill>
                  </a:tcPr>
                </a:tc>
                <a:extLst>
                  <a:ext uri="{0D108BD9-81ED-4DB2-BD59-A6C34878D82A}">
                    <a16:rowId xmlns:a16="http://schemas.microsoft.com/office/drawing/2014/main" val="3917642698"/>
                  </a:ext>
                </a:extLst>
              </a:tr>
              <a:tr h="375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00" b="0">
                          <a:solidFill>
                            <a:schemeClr val="bg1"/>
                          </a:solidFill>
                          <a:latin typeface="+mn-lt"/>
                        </a:rPr>
                        <a:t>Procedural Success</a:t>
                      </a:r>
                      <a:endParaRPr lang="en-GB" sz="1900" b="0">
                        <a:solidFill>
                          <a:schemeClr val="bg1"/>
                        </a:solidFill>
                        <a:latin typeface="+mn-lt"/>
                        <a:cs typeface="Arial" panose="020B0604020202020204" pitchFamily="34" charset="0"/>
                      </a:endParaRPr>
                    </a:p>
                  </a:txBody>
                  <a:tcPr>
                    <a:solidFill>
                      <a:srgbClr val="143B8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a:solidFill>
                            <a:schemeClr val="bg1"/>
                          </a:solidFill>
                          <a:latin typeface="+mn-lt"/>
                          <a:cs typeface="Arial"/>
                        </a:rPr>
                        <a:t>97%</a:t>
                      </a:r>
                      <a:endParaRPr lang="en-GB" sz="1900" b="0">
                        <a:solidFill>
                          <a:schemeClr val="bg1"/>
                        </a:solidFill>
                        <a:latin typeface="+mn-lt"/>
                        <a:cs typeface="Arial"/>
                      </a:endParaRPr>
                    </a:p>
                  </a:txBody>
                  <a:tcPr>
                    <a:solidFill>
                      <a:srgbClr val="143B87"/>
                    </a:solidFill>
                  </a:tcPr>
                </a:tc>
                <a:extLst>
                  <a:ext uri="{0D108BD9-81ED-4DB2-BD59-A6C34878D82A}">
                    <a16:rowId xmlns:a16="http://schemas.microsoft.com/office/drawing/2014/main" val="2378357346"/>
                  </a:ext>
                </a:extLst>
              </a:tr>
              <a:tr h="660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00" b="0">
                          <a:solidFill>
                            <a:schemeClr val="bg1"/>
                          </a:solidFill>
                          <a:latin typeface="+mn-lt"/>
                          <a:cs typeface="Arial"/>
                        </a:rPr>
                        <a:t>Primary Endpoint: </a:t>
                      </a:r>
                      <a:br>
                        <a:rPr lang="en-GB" sz="1900" b="0">
                          <a:solidFill>
                            <a:srgbClr val="FFFFFF"/>
                          </a:solidFill>
                          <a:latin typeface="+mn-lt"/>
                          <a:cs typeface="Arial"/>
                        </a:rPr>
                      </a:br>
                      <a:r>
                        <a:rPr lang="en-GB" sz="1900" b="0">
                          <a:solidFill>
                            <a:schemeClr val="bg1"/>
                          </a:solidFill>
                          <a:latin typeface="+mn-lt"/>
                          <a:cs typeface="Arial"/>
                        </a:rPr>
                        <a:t>30-day safety</a:t>
                      </a:r>
                    </a:p>
                  </a:txBody>
                  <a:tcPr>
                    <a:solidFill>
                      <a:srgbClr val="143B87"/>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IE" sz="1900" kern="1200">
                          <a:solidFill>
                            <a:schemeClr val="bg1"/>
                          </a:solidFill>
                          <a:effectLst/>
                          <a:latin typeface="+mn-lt"/>
                          <a:ea typeface="+mn-ea"/>
                          <a:cs typeface="+mn-cs"/>
                        </a:rPr>
                        <a:t>99% (486/493) </a:t>
                      </a:r>
                      <a:endParaRPr lang="en-US"/>
                    </a:p>
                    <a:p>
                      <a:pPr marL="0" marR="0" lvl="0" indent="0" algn="ctr" defTabSz="914400">
                        <a:lnSpc>
                          <a:spcPct val="100000"/>
                        </a:lnSpc>
                        <a:spcBef>
                          <a:spcPts val="0"/>
                        </a:spcBef>
                        <a:spcAft>
                          <a:spcPts val="0"/>
                        </a:spcAft>
                        <a:buClrTx/>
                        <a:buSzTx/>
                        <a:buFontTx/>
                        <a:buNone/>
                        <a:tabLst/>
                        <a:defRPr/>
                      </a:pPr>
                      <a:r>
                        <a:rPr lang="en-US" sz="1900" b="0">
                          <a:solidFill>
                            <a:schemeClr val="bg1"/>
                          </a:solidFill>
                          <a:latin typeface="+mn-lt"/>
                        </a:rPr>
                        <a:t>Freedom from MAE</a:t>
                      </a:r>
                    </a:p>
                  </a:txBody>
                  <a:tcPr>
                    <a:solidFill>
                      <a:srgbClr val="143B87"/>
                    </a:solidFill>
                  </a:tcPr>
                </a:tc>
                <a:extLst>
                  <a:ext uri="{0D108BD9-81ED-4DB2-BD59-A6C34878D82A}">
                    <a16:rowId xmlns:a16="http://schemas.microsoft.com/office/drawing/2014/main" val="1459091435"/>
                  </a:ext>
                </a:extLst>
              </a:tr>
              <a:tr h="660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00" b="0">
                          <a:solidFill>
                            <a:schemeClr val="bg1"/>
                          </a:solidFill>
                          <a:latin typeface="+mn-lt"/>
                          <a:cs typeface="Arial"/>
                        </a:rPr>
                        <a:t>Primary Endpoint: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900" b="0">
                          <a:solidFill>
                            <a:schemeClr val="bg1"/>
                          </a:solidFill>
                          <a:latin typeface="+mn-lt"/>
                          <a:cs typeface="Arial"/>
                        </a:rPr>
                        <a:t>1</a:t>
                      </a:r>
                      <a:r>
                        <a:rPr lang="en-GB" sz="1900" b="0">
                          <a:solidFill>
                            <a:schemeClr val="bg1"/>
                          </a:solidFill>
                          <a:latin typeface="+mn-lt"/>
                        </a:rPr>
                        <a:t>2-month effectiveness</a:t>
                      </a:r>
                      <a:endParaRPr lang="en-GB" sz="1900" b="0">
                        <a:solidFill>
                          <a:schemeClr val="bg1"/>
                        </a:solidFill>
                        <a:latin typeface="+mn-lt"/>
                        <a:cs typeface="Arial" panose="020B0604020202020204" pitchFamily="34" charset="0"/>
                      </a:endParaRPr>
                    </a:p>
                  </a:txBody>
                  <a:tcPr>
                    <a:solidFill>
                      <a:srgbClr val="143B87"/>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IE" sz="1900" kern="1200" dirty="0">
                          <a:solidFill>
                            <a:schemeClr val="bg1"/>
                          </a:solidFill>
                          <a:effectLst/>
                          <a:latin typeface="+mn-lt"/>
                          <a:ea typeface="+mn-ea"/>
                          <a:cs typeface="+mn-cs"/>
                        </a:rPr>
                        <a:t>89% (399/448) </a:t>
                      </a:r>
                      <a:endParaRPr lang="en-US" dirty="0"/>
                    </a:p>
                    <a:p>
                      <a:pPr marL="0" marR="0" lvl="0" indent="0" algn="ctr" defTabSz="914400">
                        <a:lnSpc>
                          <a:spcPct val="100000"/>
                        </a:lnSpc>
                        <a:spcBef>
                          <a:spcPts val="0"/>
                        </a:spcBef>
                        <a:spcAft>
                          <a:spcPts val="0"/>
                        </a:spcAft>
                        <a:buClrTx/>
                        <a:buSzTx/>
                        <a:buFontTx/>
                        <a:buNone/>
                        <a:tabLst/>
                        <a:defRPr/>
                      </a:pPr>
                      <a:r>
                        <a:rPr lang="en-GB" sz="1900" b="0" dirty="0">
                          <a:solidFill>
                            <a:schemeClr val="bg1"/>
                          </a:solidFill>
                          <a:latin typeface="+mn-lt"/>
                        </a:rPr>
                        <a:t>Freedom from CDTLR</a:t>
                      </a:r>
                    </a:p>
                  </a:txBody>
                  <a:tcPr>
                    <a:solidFill>
                      <a:srgbClr val="143B87"/>
                    </a:solidFill>
                  </a:tcPr>
                </a:tc>
                <a:extLst>
                  <a:ext uri="{0D108BD9-81ED-4DB2-BD59-A6C34878D82A}">
                    <a16:rowId xmlns:a16="http://schemas.microsoft.com/office/drawing/2014/main" val="860194526"/>
                  </a:ext>
                </a:extLst>
              </a:tr>
              <a:tr h="944880">
                <a:tc>
                  <a:txBody>
                    <a:bodyPr/>
                    <a:lstStyle/>
                    <a:p>
                      <a:r>
                        <a:rPr lang="en-US" sz="1900" b="0">
                          <a:solidFill>
                            <a:schemeClr val="bg1"/>
                          </a:solidFill>
                          <a:latin typeface="+mn-lt"/>
                          <a:cs typeface="Arial"/>
                        </a:rPr>
                        <a:t>36-Month KM Freedom from loss of Primary Patency**</a:t>
                      </a:r>
                      <a:endParaRPr lang="en-GB" sz="1900" b="0">
                        <a:solidFill>
                          <a:schemeClr val="bg1"/>
                        </a:solidFill>
                        <a:latin typeface="+mn-lt"/>
                        <a:cs typeface="Arial" panose="020B0604020202020204" pitchFamily="34" charset="0"/>
                      </a:endParaRPr>
                    </a:p>
                  </a:txBody>
                  <a:tcPr anchor="ctr">
                    <a:solidFill>
                      <a:srgbClr val="2A6AB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b="0">
                          <a:solidFill>
                            <a:schemeClr val="bg1"/>
                          </a:solidFill>
                          <a:latin typeface="+mn-lt"/>
                        </a:rPr>
                        <a:t>71%</a:t>
                      </a:r>
                      <a:endParaRPr lang="en-GB" sz="1900" b="0">
                        <a:solidFill>
                          <a:schemeClr val="bg1"/>
                        </a:solidFill>
                        <a:latin typeface="+mn-lt"/>
                        <a:cs typeface="Arial" panose="020B0604020202020204" pitchFamily="34" charset="0"/>
                      </a:endParaRPr>
                    </a:p>
                  </a:txBody>
                  <a:tcPr anchor="ctr">
                    <a:solidFill>
                      <a:srgbClr val="2A6AB2"/>
                    </a:solidFill>
                  </a:tcPr>
                </a:tc>
                <a:extLst>
                  <a:ext uri="{0D108BD9-81ED-4DB2-BD59-A6C34878D82A}">
                    <a16:rowId xmlns:a16="http://schemas.microsoft.com/office/drawing/2014/main" val="687654088"/>
                  </a:ext>
                </a:extLst>
              </a:tr>
              <a:tr h="660400">
                <a:tc>
                  <a:txBody>
                    <a:bodyPr/>
                    <a:lstStyle/>
                    <a:p>
                      <a:r>
                        <a:rPr lang="en-US" sz="1900" b="0">
                          <a:solidFill>
                            <a:schemeClr val="bg1"/>
                          </a:solidFill>
                          <a:latin typeface="+mn-lt"/>
                          <a:cs typeface="Arial"/>
                        </a:rPr>
                        <a:t>36-Month KM Freedom from CDTLR </a:t>
                      </a:r>
                      <a:endParaRPr lang="en-GB" sz="1900" b="0">
                        <a:solidFill>
                          <a:schemeClr val="bg1"/>
                        </a:solidFill>
                        <a:latin typeface="+mn-lt"/>
                        <a:cs typeface="Arial" panose="020B0604020202020204" pitchFamily="34" charset="0"/>
                      </a:endParaRPr>
                    </a:p>
                  </a:txBody>
                  <a:tcPr anchor="ctr">
                    <a:solidFill>
                      <a:srgbClr val="2A6AB2"/>
                    </a:solidFill>
                  </a:tcPr>
                </a:tc>
                <a:tc>
                  <a:txBody>
                    <a:bodyPr/>
                    <a:lstStyle/>
                    <a:p>
                      <a:pPr algn="ctr"/>
                      <a:r>
                        <a:rPr lang="en-US" sz="1900" b="0">
                          <a:solidFill>
                            <a:schemeClr val="bg1"/>
                          </a:solidFill>
                          <a:latin typeface="+mn-lt"/>
                          <a:cs typeface="Arial"/>
                        </a:rPr>
                        <a:t>78%</a:t>
                      </a:r>
                      <a:endParaRPr lang="en-GB" sz="1900" b="0">
                        <a:solidFill>
                          <a:schemeClr val="bg1"/>
                        </a:solidFill>
                        <a:latin typeface="+mn-lt"/>
                        <a:cs typeface="Arial"/>
                      </a:endParaRPr>
                    </a:p>
                  </a:txBody>
                  <a:tcPr anchor="ctr">
                    <a:solidFill>
                      <a:srgbClr val="2A6AB2"/>
                    </a:solidFill>
                  </a:tcPr>
                </a:tc>
                <a:extLst>
                  <a:ext uri="{0D108BD9-81ED-4DB2-BD59-A6C34878D82A}">
                    <a16:rowId xmlns:a16="http://schemas.microsoft.com/office/drawing/2014/main" val="2527087252"/>
                  </a:ext>
                </a:extLst>
              </a:tr>
              <a:tr h="660400">
                <a:tc>
                  <a:txBody>
                    <a:bodyPr/>
                    <a:lstStyle/>
                    <a:p>
                      <a:r>
                        <a:rPr lang="en-GB" sz="1900">
                          <a:solidFill>
                            <a:schemeClr val="bg1"/>
                          </a:solidFill>
                          <a:effectLst/>
                          <a:latin typeface="+mn-lt"/>
                          <a:ea typeface="Calibri" panose="020F0502020204030204" pitchFamily="34" charset="0"/>
                        </a:rPr>
                        <a:t>Stent fracture (site reported)</a:t>
                      </a:r>
                    </a:p>
                  </a:txBody>
                  <a:tcPr>
                    <a:solidFill>
                      <a:srgbClr val="2A6AB2"/>
                    </a:solidFill>
                  </a:tcPr>
                </a:tc>
                <a:tc>
                  <a:txBody>
                    <a:bodyPr/>
                    <a:lstStyle/>
                    <a:p>
                      <a:pPr algn="ctr"/>
                      <a:r>
                        <a:rPr lang="en-US" sz="1900">
                          <a:solidFill>
                            <a:schemeClr val="bg1"/>
                          </a:solidFill>
                          <a:effectLst/>
                          <a:latin typeface="+mn-lt"/>
                          <a:ea typeface="Calibri" panose="020F0502020204030204" pitchFamily="34" charset="0"/>
                        </a:rPr>
                        <a:t>0.6%  (4/676) </a:t>
                      </a:r>
                      <a:endParaRPr lang="en-GB" sz="1900">
                        <a:solidFill>
                          <a:schemeClr val="bg1"/>
                        </a:solidFill>
                        <a:effectLst/>
                        <a:latin typeface="+mn-lt"/>
                        <a:ea typeface="Calibri" panose="020F0502020204030204" pitchFamily="34" charset="0"/>
                      </a:endParaRPr>
                    </a:p>
                  </a:txBody>
                  <a:tcPr>
                    <a:solidFill>
                      <a:srgbClr val="2A6AB2"/>
                    </a:solidFill>
                  </a:tcPr>
                </a:tc>
                <a:extLst>
                  <a:ext uri="{0D108BD9-81ED-4DB2-BD59-A6C34878D82A}">
                    <a16:rowId xmlns:a16="http://schemas.microsoft.com/office/drawing/2014/main" val="2326712603"/>
                  </a:ext>
                </a:extLst>
              </a:tr>
              <a:tr h="914400">
                <a:tc>
                  <a:txBody>
                    <a:bodyPr/>
                    <a:lstStyle/>
                    <a:p>
                      <a:r>
                        <a:rPr lang="en-GB" sz="1900">
                          <a:solidFill>
                            <a:schemeClr val="bg1"/>
                          </a:solidFill>
                          <a:effectLst/>
                          <a:latin typeface="+mn-lt"/>
                          <a:ea typeface="Calibri" panose="020F0502020204030204" pitchFamily="34" charset="0"/>
                        </a:rPr>
                        <a:t>Stent fracture (confirmed by investigation)</a:t>
                      </a:r>
                    </a:p>
                  </a:txBody>
                  <a:tcPr>
                    <a:solidFill>
                      <a:srgbClr val="2A6AB2"/>
                    </a:solidFill>
                  </a:tcPr>
                </a:tc>
                <a:tc>
                  <a:txBody>
                    <a:bodyPr/>
                    <a:lstStyle/>
                    <a:p>
                      <a:pPr algn="ctr"/>
                      <a:r>
                        <a:rPr lang="en-US" sz="1900" dirty="0">
                          <a:solidFill>
                            <a:schemeClr val="bg1"/>
                          </a:solidFill>
                          <a:effectLst/>
                          <a:latin typeface="+mn-lt"/>
                          <a:ea typeface="Calibri" panose="020F0502020204030204" pitchFamily="34" charset="0"/>
                        </a:rPr>
                        <a:t>0.4%  (3/676)</a:t>
                      </a:r>
                      <a:endParaRPr lang="en-GB" sz="1900" dirty="0">
                        <a:solidFill>
                          <a:schemeClr val="bg1"/>
                        </a:solidFill>
                        <a:effectLst/>
                        <a:latin typeface="+mn-lt"/>
                        <a:ea typeface="Calibri" panose="020F0502020204030204" pitchFamily="34" charset="0"/>
                      </a:endParaRPr>
                    </a:p>
                  </a:txBody>
                  <a:tcPr>
                    <a:solidFill>
                      <a:srgbClr val="2A6AB2"/>
                    </a:solidFill>
                  </a:tcPr>
                </a:tc>
                <a:extLst>
                  <a:ext uri="{0D108BD9-81ED-4DB2-BD59-A6C34878D82A}">
                    <a16:rowId xmlns:a16="http://schemas.microsoft.com/office/drawing/2014/main" val="2870921382"/>
                  </a:ext>
                </a:extLst>
              </a:tr>
            </a:tbl>
          </a:graphicData>
        </a:graphic>
      </p:graphicFrame>
      <p:sp>
        <p:nvSpPr>
          <p:cNvPr id="18" name="object 2">
            <a:extLst>
              <a:ext uri="{FF2B5EF4-FFF2-40B4-BE49-F238E27FC236}">
                <a16:creationId xmlns:a16="http://schemas.microsoft.com/office/drawing/2014/main" id="{4DC9511C-943A-470B-A8D4-0D23B4B66832}"/>
              </a:ext>
            </a:extLst>
          </p:cNvPr>
          <p:cNvSpPr txBox="1">
            <a:spLocks/>
          </p:cNvSpPr>
          <p:nvPr/>
        </p:nvSpPr>
        <p:spPr>
          <a:xfrm>
            <a:off x="530353" y="281438"/>
            <a:ext cx="11268831" cy="603019"/>
          </a:xfrm>
          <a:prstGeom prst="rect">
            <a:avLst/>
          </a:prstGeom>
        </p:spPr>
        <p:txBody>
          <a:bodyPr vert="horz" wrap="square" lIns="0" tIns="11907" rIns="0" bIns="0" rtlCol="0" anchor="ctr">
            <a:spAutoFit/>
          </a:bodyPr>
          <a:lstStyle>
            <a:lvl1pPr algn="l" defTabSz="914377" rtl="0" eaLnBrk="1" latinLnBrk="0" hangingPunct="1">
              <a:lnSpc>
                <a:spcPct val="90000"/>
              </a:lnSpc>
              <a:spcBef>
                <a:spcPct val="0"/>
              </a:spcBef>
              <a:buNone/>
              <a:defRPr sz="4400" kern="1200">
                <a:solidFill>
                  <a:schemeClr val="tx2"/>
                </a:solidFill>
                <a:latin typeface="+mj-lt"/>
                <a:ea typeface="+mj-ea"/>
                <a:cs typeface="+mj-cs"/>
              </a:defRPr>
            </a:lvl1pPr>
          </a:lstStyle>
          <a:p>
            <a:pPr marL="35719">
              <a:spcBef>
                <a:spcPts val="95"/>
              </a:spcBef>
            </a:pPr>
            <a:r>
              <a:rPr lang="en-GB" sz="4267" spc="-5" dirty="0">
                <a:solidFill>
                  <a:schemeClr val="tx1"/>
                </a:solidFill>
                <a:latin typeface="+mn-lt"/>
              </a:rPr>
              <a:t>MIMICS</a:t>
            </a:r>
            <a:r>
              <a:rPr lang="en-GB" sz="4267" spc="-7" baseline="24305" dirty="0">
                <a:solidFill>
                  <a:schemeClr val="tx1"/>
                </a:solidFill>
                <a:latin typeface="+mn-lt"/>
              </a:rPr>
              <a:t>3D</a:t>
            </a:r>
            <a:r>
              <a:rPr lang="en-GB" sz="4267" spc="359" baseline="24305" dirty="0">
                <a:solidFill>
                  <a:schemeClr val="tx1"/>
                </a:solidFill>
                <a:latin typeface="+mn-lt"/>
              </a:rPr>
              <a:t> </a:t>
            </a:r>
            <a:r>
              <a:rPr lang="en-GB" sz="4267" spc="359" dirty="0">
                <a:solidFill>
                  <a:schemeClr val="tx1"/>
                </a:solidFill>
                <a:latin typeface="+mn-lt"/>
              </a:rPr>
              <a:t>European </a:t>
            </a:r>
            <a:r>
              <a:rPr lang="en-GB" sz="4267" spc="127" dirty="0">
                <a:solidFill>
                  <a:schemeClr val="tx1"/>
                </a:solidFill>
                <a:latin typeface="+mn-lt"/>
              </a:rPr>
              <a:t>Registry: 3-Year Results</a:t>
            </a:r>
            <a:endParaRPr lang="en-GB" sz="4267" dirty="0">
              <a:solidFill>
                <a:schemeClr val="tx1"/>
              </a:solidFill>
              <a:latin typeface="+mn-lt"/>
            </a:endParaRPr>
          </a:p>
        </p:txBody>
      </p:sp>
      <p:pic>
        <p:nvPicPr>
          <p:cNvPr id="1026" name="Picture 2">
            <a:extLst>
              <a:ext uri="{FF2B5EF4-FFF2-40B4-BE49-F238E27FC236}">
                <a16:creationId xmlns:a16="http://schemas.microsoft.com/office/drawing/2014/main" id="{73199BF0-AC94-4578-A06E-370149C6A0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268" y="2452099"/>
            <a:ext cx="5841773" cy="3175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19CE88E0-DCB2-49D4-99F6-A9D48F16F902}"/>
              </a:ext>
            </a:extLst>
          </p:cNvPr>
          <p:cNvCxnSpPr>
            <a:cxnSpLocks/>
          </p:cNvCxnSpPr>
          <p:nvPr/>
        </p:nvCxnSpPr>
        <p:spPr>
          <a:xfrm flipV="1">
            <a:off x="2295768" y="2630079"/>
            <a:ext cx="0" cy="2610915"/>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93B0BFE-AD64-4719-A597-833F5896525B}"/>
              </a:ext>
            </a:extLst>
          </p:cNvPr>
          <p:cNvCxnSpPr>
            <a:cxnSpLocks/>
          </p:cNvCxnSpPr>
          <p:nvPr/>
        </p:nvCxnSpPr>
        <p:spPr>
          <a:xfrm flipV="1">
            <a:off x="4975092" y="2630079"/>
            <a:ext cx="0" cy="2610915"/>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1125954-1F5C-4AAB-BB38-41454D7B2F08}"/>
              </a:ext>
            </a:extLst>
          </p:cNvPr>
          <p:cNvCxnSpPr>
            <a:cxnSpLocks/>
          </p:cNvCxnSpPr>
          <p:nvPr/>
        </p:nvCxnSpPr>
        <p:spPr>
          <a:xfrm flipV="1">
            <a:off x="3641489" y="2630079"/>
            <a:ext cx="0" cy="2610915"/>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E940FC6-6DF4-44D5-838C-17A0FB9D0CF3}"/>
              </a:ext>
            </a:extLst>
          </p:cNvPr>
          <p:cNvSpPr/>
          <p:nvPr/>
        </p:nvSpPr>
        <p:spPr>
          <a:xfrm>
            <a:off x="1547942" y="3851739"/>
            <a:ext cx="4245711" cy="868976"/>
          </a:xfrm>
          <a:prstGeom prst="rect">
            <a:avLst/>
          </a:prstGeom>
          <a:solidFill>
            <a:srgbClr val="143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3" name="Rectangle: Rounded Corners 12">
            <a:extLst>
              <a:ext uri="{FF2B5EF4-FFF2-40B4-BE49-F238E27FC236}">
                <a16:creationId xmlns:a16="http://schemas.microsoft.com/office/drawing/2014/main" id="{964A63E1-C117-4D78-BB41-ED5ECDBDD44B}"/>
              </a:ext>
            </a:extLst>
          </p:cNvPr>
          <p:cNvSpPr/>
          <p:nvPr/>
        </p:nvSpPr>
        <p:spPr>
          <a:xfrm>
            <a:off x="1680271" y="3987629"/>
            <a:ext cx="1274180" cy="597195"/>
          </a:xfrm>
          <a:prstGeom prst="round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venir Next LT Pro" panose="020B0504020202020204" pitchFamily="34" charset="0"/>
              </a:rPr>
              <a:t>1 year</a:t>
            </a:r>
          </a:p>
          <a:p>
            <a:pPr algn="ctr"/>
            <a:r>
              <a:rPr lang="en-GB">
                <a:latin typeface="Avenir Next LT Pro" panose="020B0504020202020204" pitchFamily="34" charset="0"/>
              </a:rPr>
              <a:t>90%</a:t>
            </a:r>
          </a:p>
        </p:txBody>
      </p:sp>
      <p:sp>
        <p:nvSpPr>
          <p:cNvPr id="14" name="Rectangle: Rounded Corners 13">
            <a:extLst>
              <a:ext uri="{FF2B5EF4-FFF2-40B4-BE49-F238E27FC236}">
                <a16:creationId xmlns:a16="http://schemas.microsoft.com/office/drawing/2014/main" id="{50C8720B-C546-470D-8EC6-E1AC2603C24C}"/>
              </a:ext>
            </a:extLst>
          </p:cNvPr>
          <p:cNvSpPr/>
          <p:nvPr/>
        </p:nvSpPr>
        <p:spPr>
          <a:xfrm>
            <a:off x="3033707" y="3987629"/>
            <a:ext cx="1215565" cy="597195"/>
          </a:xfrm>
          <a:prstGeom prst="round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venir Next LT Pro" panose="020B0504020202020204" pitchFamily="34" charset="0"/>
              </a:rPr>
              <a:t>2 years</a:t>
            </a:r>
          </a:p>
          <a:p>
            <a:pPr algn="ctr"/>
            <a:r>
              <a:rPr lang="en-GB">
                <a:latin typeface="Avenir Next LT Pro" panose="020B0504020202020204" pitchFamily="34" charset="0"/>
              </a:rPr>
              <a:t>82%</a:t>
            </a:r>
          </a:p>
        </p:txBody>
      </p:sp>
      <p:sp>
        <p:nvSpPr>
          <p:cNvPr id="15" name="Rectangle: Rounded Corners 14">
            <a:extLst>
              <a:ext uri="{FF2B5EF4-FFF2-40B4-BE49-F238E27FC236}">
                <a16:creationId xmlns:a16="http://schemas.microsoft.com/office/drawing/2014/main" id="{4939545A-F5C4-4D46-891E-7E1ED1508FF6}"/>
              </a:ext>
            </a:extLst>
          </p:cNvPr>
          <p:cNvSpPr/>
          <p:nvPr/>
        </p:nvSpPr>
        <p:spPr>
          <a:xfrm>
            <a:off x="4328527" y="3987629"/>
            <a:ext cx="1125692" cy="597195"/>
          </a:xfrm>
          <a:prstGeom prst="round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venir Next LT Pro" panose="020B0504020202020204" pitchFamily="34" charset="0"/>
              </a:rPr>
              <a:t>3 years</a:t>
            </a:r>
          </a:p>
          <a:p>
            <a:pPr algn="ctr"/>
            <a:r>
              <a:rPr lang="en-GB">
                <a:latin typeface="Avenir Next LT Pro" panose="020B0504020202020204" pitchFamily="34" charset="0"/>
              </a:rPr>
              <a:t>78%</a:t>
            </a:r>
          </a:p>
        </p:txBody>
      </p:sp>
      <p:sp>
        <p:nvSpPr>
          <p:cNvPr id="17" name="TextBox 16">
            <a:extLst>
              <a:ext uri="{FF2B5EF4-FFF2-40B4-BE49-F238E27FC236}">
                <a16:creationId xmlns:a16="http://schemas.microsoft.com/office/drawing/2014/main" id="{377C5B9D-D24C-4956-8AC4-787CDB93DA16}"/>
              </a:ext>
            </a:extLst>
          </p:cNvPr>
          <p:cNvSpPr txBox="1"/>
          <p:nvPr/>
        </p:nvSpPr>
        <p:spPr>
          <a:xfrm>
            <a:off x="129776" y="5627985"/>
            <a:ext cx="4179990" cy="502573"/>
          </a:xfrm>
          <a:prstGeom prst="rect">
            <a:avLst/>
          </a:prstGeom>
          <a:noFill/>
        </p:spPr>
        <p:txBody>
          <a:bodyPr wrap="none" rtlCol="0">
            <a:spAutoFit/>
          </a:bodyPr>
          <a:lstStyle/>
          <a:p>
            <a:r>
              <a:rPr lang="en-GB" sz="1333" dirty="0"/>
              <a:t>*1 patient did not have a final diameter stenosis recorded</a:t>
            </a:r>
          </a:p>
          <a:p>
            <a:r>
              <a:rPr lang="en-GB" sz="1333" dirty="0"/>
              <a:t>**ITT population. PSVR &gt;2.4</a:t>
            </a:r>
          </a:p>
        </p:txBody>
      </p:sp>
      <p:sp>
        <p:nvSpPr>
          <p:cNvPr id="20" name="Text Placeholder 5">
            <a:extLst>
              <a:ext uri="{FF2B5EF4-FFF2-40B4-BE49-F238E27FC236}">
                <a16:creationId xmlns:a16="http://schemas.microsoft.com/office/drawing/2014/main" id="{4B2ADBF8-3CB3-4C91-84F3-255A34E78E94}"/>
              </a:ext>
            </a:extLst>
          </p:cNvPr>
          <p:cNvSpPr txBox="1">
            <a:spLocks/>
          </p:cNvSpPr>
          <p:nvPr/>
        </p:nvSpPr>
        <p:spPr>
          <a:xfrm>
            <a:off x="151962" y="6503759"/>
            <a:ext cx="2620108" cy="2149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333" i="1" dirty="0">
                <a:solidFill>
                  <a:schemeClr val="tx1"/>
                </a:solidFill>
              </a:rPr>
              <a:t>Data on file at Veryan Medical</a:t>
            </a:r>
          </a:p>
        </p:txBody>
      </p:sp>
      <p:sp>
        <p:nvSpPr>
          <p:cNvPr id="2" name="Rectangle 1">
            <a:extLst>
              <a:ext uri="{FF2B5EF4-FFF2-40B4-BE49-F238E27FC236}">
                <a16:creationId xmlns:a16="http://schemas.microsoft.com/office/drawing/2014/main" id="{6261636C-544B-15F5-69C6-6849D8CA926C}"/>
              </a:ext>
            </a:extLst>
          </p:cNvPr>
          <p:cNvSpPr/>
          <p:nvPr/>
        </p:nvSpPr>
        <p:spPr>
          <a:xfrm>
            <a:off x="5528201" y="2952206"/>
            <a:ext cx="465534" cy="322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20948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3F0D-80DA-886D-89B4-DCF18C6B505E}"/>
              </a:ext>
            </a:extLst>
          </p:cNvPr>
          <p:cNvSpPr>
            <a:spLocks noGrp="1"/>
          </p:cNvSpPr>
          <p:nvPr>
            <p:ph type="title"/>
          </p:nvPr>
        </p:nvSpPr>
        <p:spPr>
          <a:xfrm>
            <a:off x="193675" y="35230"/>
            <a:ext cx="11709200" cy="1325563"/>
          </a:xfrm>
        </p:spPr>
        <p:txBody>
          <a:bodyPr>
            <a:normAutofit/>
          </a:bodyPr>
          <a:lstStyle/>
          <a:p>
            <a:r>
              <a:rPr lang="en-GB" sz="3600" dirty="0">
                <a:latin typeface="+mj-lt"/>
              </a:rPr>
              <a:t>MIMICS-3D Subgroup </a:t>
            </a:r>
            <a:r>
              <a:rPr lang="en-GB" sz="3600" i="1" dirty="0">
                <a:solidFill>
                  <a:srgbClr val="7030A0"/>
                </a:solidFill>
                <a:latin typeface="+mj-lt"/>
              </a:rPr>
              <a:t>Propensity Matched </a:t>
            </a:r>
            <a:r>
              <a:rPr lang="en-GB" sz="3600" dirty="0">
                <a:latin typeface="+mj-lt"/>
              </a:rPr>
              <a:t>Analysis: </a:t>
            </a:r>
            <a:r>
              <a:rPr lang="en-GB" sz="3600" b="1" i="1" dirty="0">
                <a:solidFill>
                  <a:srgbClr val="7030A0"/>
                </a:solidFill>
                <a:latin typeface="+mj-lt"/>
              </a:rPr>
              <a:t>CTO</a:t>
            </a:r>
            <a:br>
              <a:rPr lang="en-GB" sz="3600" dirty="0">
                <a:latin typeface="+mj-lt"/>
              </a:rPr>
            </a:br>
            <a:r>
              <a:rPr lang="en-GB" sz="3600" dirty="0">
                <a:latin typeface="+mj-lt"/>
              </a:rPr>
              <a:t>KM Freedom from CDTLR comparison</a:t>
            </a:r>
          </a:p>
        </p:txBody>
      </p:sp>
      <p:sp>
        <p:nvSpPr>
          <p:cNvPr id="3" name="Content Placeholder 2">
            <a:extLst>
              <a:ext uri="{FF2B5EF4-FFF2-40B4-BE49-F238E27FC236}">
                <a16:creationId xmlns:a16="http://schemas.microsoft.com/office/drawing/2014/main" id="{42AAF84F-ABDD-1F5A-1E75-EEF69D549839}"/>
              </a:ext>
            </a:extLst>
          </p:cNvPr>
          <p:cNvSpPr>
            <a:spLocks noGrp="1"/>
          </p:cNvSpPr>
          <p:nvPr>
            <p:ph idx="1"/>
          </p:nvPr>
        </p:nvSpPr>
        <p:spPr/>
        <p:txBody>
          <a:bodyPr/>
          <a:lstStyle/>
          <a:p>
            <a:pPr marL="0" indent="0">
              <a:buNone/>
            </a:pPr>
            <a:endParaRPr lang="en-GB" dirty="0">
              <a:solidFill>
                <a:schemeClr val="bg1"/>
              </a:solidFill>
            </a:endParaRPr>
          </a:p>
          <a:p>
            <a:endParaRPr lang="en-GB" dirty="0">
              <a:solidFill>
                <a:schemeClr val="bg1"/>
              </a:solidFill>
            </a:endParaRPr>
          </a:p>
        </p:txBody>
      </p:sp>
      <p:sp>
        <p:nvSpPr>
          <p:cNvPr id="4" name="Rectangle 3">
            <a:extLst>
              <a:ext uri="{FF2B5EF4-FFF2-40B4-BE49-F238E27FC236}">
                <a16:creationId xmlns:a16="http://schemas.microsoft.com/office/drawing/2014/main" id="{E5D974AF-2D27-626E-74DA-7C2516C52FB9}"/>
              </a:ext>
            </a:extLst>
          </p:cNvPr>
          <p:cNvSpPr/>
          <p:nvPr/>
        </p:nvSpPr>
        <p:spPr>
          <a:xfrm>
            <a:off x="243250" y="1770641"/>
            <a:ext cx="7935465" cy="47657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78E200CC-45F1-219B-B9C9-D496599EFA7A}"/>
              </a:ext>
            </a:extLst>
          </p:cNvPr>
          <p:cNvSpPr txBox="1"/>
          <p:nvPr/>
        </p:nvSpPr>
        <p:spPr>
          <a:xfrm>
            <a:off x="8439409" y="2848029"/>
            <a:ext cx="3752591" cy="1815882"/>
          </a:xfrm>
          <a:prstGeom prst="rect">
            <a:avLst/>
          </a:prstGeom>
          <a:noFill/>
        </p:spPr>
        <p:txBody>
          <a:bodyPr wrap="square" lIns="91440" tIns="45720" rIns="91440" bIns="45720" rtlCol="0" anchor="t">
            <a:spAutoFit/>
          </a:bodyPr>
          <a:lstStyle/>
          <a:p>
            <a:pPr marL="24765">
              <a:spcBef>
                <a:spcPts val="750"/>
              </a:spcBef>
              <a:tabLst>
                <a:tab pos="239913" algn="l"/>
                <a:tab pos="240509" algn="l"/>
              </a:tabLst>
              <a:defRPr/>
            </a:pPr>
            <a:r>
              <a:rPr lang="en-US" sz="2000" dirty="0">
                <a:cs typeface="Myriad Pro Light"/>
              </a:rPr>
              <a:t>Freedom from CDTLR at 3 years</a:t>
            </a:r>
            <a:endParaRPr lang="en-US" u="none" strike="noStrike" kern="1200" cap="none" spc="-33" normalizeH="0" baseline="0" noProof="0" dirty="0">
              <a:ln>
                <a:noFill/>
              </a:ln>
              <a:effectLst/>
              <a:uLnTx/>
              <a:uFillTx/>
              <a:cs typeface="Myriad Pro Light"/>
            </a:endParaRPr>
          </a:p>
          <a:p>
            <a:pPr marL="239395" indent="-214630">
              <a:spcBef>
                <a:spcPts val="750"/>
              </a:spcBef>
              <a:buFontTx/>
              <a:buChar char="•"/>
              <a:tabLst>
                <a:tab pos="239913" algn="l"/>
                <a:tab pos="240509" algn="l"/>
              </a:tabLst>
              <a:defRPr/>
            </a:pPr>
            <a:r>
              <a:rPr lang="en-US" spc="-33" dirty="0">
                <a:cs typeface="Myriad Pro Light"/>
              </a:rPr>
              <a:t>80% in Any CTO cohort</a:t>
            </a:r>
          </a:p>
          <a:p>
            <a:pPr marL="239395" indent="-214630">
              <a:spcBef>
                <a:spcPts val="750"/>
              </a:spcBef>
              <a:buFontTx/>
              <a:buChar char="•"/>
              <a:tabLst>
                <a:tab pos="239913" algn="l"/>
                <a:tab pos="240509" algn="l"/>
              </a:tabLst>
              <a:defRPr/>
            </a:pPr>
            <a:r>
              <a:rPr lang="en-US" spc="-33" dirty="0">
                <a:cs typeface="Myriad Pro Light"/>
              </a:rPr>
              <a:t>79</a:t>
            </a:r>
            <a:r>
              <a:rPr kumimoji="0" lang="en-US" u="none" strike="noStrike" kern="1200" cap="none" spc="-33" normalizeH="0" baseline="0" noProof="0" dirty="0">
                <a:ln>
                  <a:noFill/>
                </a:ln>
                <a:effectLst/>
                <a:uLnTx/>
                <a:uFillTx/>
                <a:cs typeface="Myriad Pro Light"/>
              </a:rPr>
              <a:t>% in </a:t>
            </a:r>
            <a:r>
              <a:rPr lang="en-US" spc="-33" dirty="0">
                <a:cs typeface="Myriad Pro Light"/>
              </a:rPr>
              <a:t>No </a:t>
            </a:r>
            <a:r>
              <a:rPr kumimoji="0" lang="en-US" u="none" strike="noStrike" kern="1200" cap="none" spc="-33" normalizeH="0" baseline="0" noProof="0" dirty="0">
                <a:ln>
                  <a:noFill/>
                </a:ln>
                <a:effectLst/>
                <a:uLnTx/>
                <a:uFillTx/>
                <a:cs typeface="Myriad Pro Light"/>
              </a:rPr>
              <a:t>CTO cohort</a:t>
            </a:r>
            <a:endParaRPr lang="en-US" u="none" strike="noStrike" kern="1200" cap="none" spc="-33" normalizeH="0" baseline="0" noProof="0" dirty="0">
              <a:ln>
                <a:noFill/>
              </a:ln>
              <a:effectLst/>
              <a:uLnTx/>
              <a:uFillTx/>
              <a:cs typeface="Myriad Pro Light"/>
            </a:endParaRPr>
          </a:p>
          <a:p>
            <a:pPr marL="24765">
              <a:spcBef>
                <a:spcPts val="750"/>
              </a:spcBef>
              <a:tabLst>
                <a:tab pos="239913" algn="l"/>
                <a:tab pos="240509" algn="l"/>
              </a:tabLst>
              <a:defRPr/>
            </a:pPr>
            <a:r>
              <a:rPr lang="en-US" spc="-33" dirty="0">
                <a:cs typeface="Myriad Pro Light"/>
              </a:rPr>
              <a:t>No statistical significance between the 2 cohorts</a:t>
            </a:r>
            <a:endParaRPr lang="en-US" u="none" strike="noStrike" kern="1200" cap="none" spc="0" normalizeH="0" baseline="0" noProof="0" dirty="0">
              <a:ln>
                <a:noFill/>
              </a:ln>
              <a:effectLst/>
              <a:uLnTx/>
              <a:uFillTx/>
              <a:cs typeface="Myriad Pro Light"/>
            </a:endParaRPr>
          </a:p>
        </p:txBody>
      </p:sp>
      <p:graphicFrame>
        <p:nvGraphicFramePr>
          <p:cNvPr id="14" name="Table 10">
            <a:extLst>
              <a:ext uri="{FF2B5EF4-FFF2-40B4-BE49-F238E27FC236}">
                <a16:creationId xmlns:a16="http://schemas.microsoft.com/office/drawing/2014/main" id="{7C7A6E91-9C43-3BDE-109F-801D8DBEE38D}"/>
              </a:ext>
            </a:extLst>
          </p:cNvPr>
          <p:cNvGraphicFramePr>
            <a:graphicFrameLocks noGrp="1"/>
          </p:cNvGraphicFramePr>
          <p:nvPr>
            <p:extLst>
              <p:ext uri="{D42A27DB-BD31-4B8C-83A1-F6EECF244321}">
                <p14:modId xmlns:p14="http://schemas.microsoft.com/office/powerpoint/2010/main" val="18304294"/>
              </p:ext>
            </p:extLst>
          </p:nvPr>
        </p:nvGraphicFramePr>
        <p:xfrm>
          <a:off x="8554273" y="1771990"/>
          <a:ext cx="3064844" cy="741680"/>
        </p:xfrm>
        <a:graphic>
          <a:graphicData uri="http://schemas.openxmlformats.org/drawingml/2006/table">
            <a:tbl>
              <a:tblPr firstRow="1" bandRow="1">
                <a:tableStyleId>{5C22544A-7EE6-4342-B048-85BDC9FD1C3A}</a:tableStyleId>
              </a:tblPr>
              <a:tblGrid>
                <a:gridCol w="2103783">
                  <a:extLst>
                    <a:ext uri="{9D8B030D-6E8A-4147-A177-3AD203B41FA5}">
                      <a16:colId xmlns:a16="http://schemas.microsoft.com/office/drawing/2014/main" val="42392730"/>
                    </a:ext>
                  </a:extLst>
                </a:gridCol>
                <a:gridCol w="961061">
                  <a:extLst>
                    <a:ext uri="{9D8B030D-6E8A-4147-A177-3AD203B41FA5}">
                      <a16:colId xmlns:a16="http://schemas.microsoft.com/office/drawing/2014/main" val="2949163660"/>
                    </a:ext>
                  </a:extLst>
                </a:gridCol>
              </a:tblGrid>
              <a:tr h="370840">
                <a:tc gridSpan="2">
                  <a:txBody>
                    <a:bodyPr/>
                    <a:lstStyle/>
                    <a:p>
                      <a:r>
                        <a:rPr lang="en-GB" dirty="0"/>
                        <a:t>% incidence in MIMICS-3D</a:t>
                      </a:r>
                    </a:p>
                  </a:txBody>
                  <a:tcPr anchor="ctr">
                    <a:solidFill>
                      <a:srgbClr val="143B87"/>
                    </a:solidFill>
                  </a:tcPr>
                </a:tc>
                <a:tc hMerge="1">
                  <a:txBody>
                    <a:bodyPr/>
                    <a:lstStyle/>
                    <a:p>
                      <a:endParaRPr lang="en-GB" dirty="0"/>
                    </a:p>
                  </a:txBody>
                  <a:tcPr anchor="ctr"/>
                </a:tc>
                <a:extLst>
                  <a:ext uri="{0D108BD9-81ED-4DB2-BD59-A6C34878D82A}">
                    <a16:rowId xmlns:a16="http://schemas.microsoft.com/office/drawing/2014/main" val="1398884419"/>
                  </a:ext>
                </a:extLst>
              </a:tr>
              <a:tr h="370840">
                <a:tc>
                  <a:txBody>
                    <a:bodyPr/>
                    <a:lstStyle/>
                    <a:p>
                      <a:r>
                        <a:rPr lang="en-GB" dirty="0">
                          <a:solidFill>
                            <a:schemeClr val="bg1"/>
                          </a:solidFill>
                        </a:rPr>
                        <a:t>CTOs</a:t>
                      </a:r>
                    </a:p>
                  </a:txBody>
                  <a:tcPr anchor="ctr">
                    <a:solidFill>
                      <a:srgbClr val="2A6AB2"/>
                    </a:solidFill>
                  </a:tcPr>
                </a:tc>
                <a:tc>
                  <a:txBody>
                    <a:bodyPr/>
                    <a:lstStyle/>
                    <a:p>
                      <a:r>
                        <a:rPr lang="en-GB" dirty="0">
                          <a:solidFill>
                            <a:schemeClr val="bg1"/>
                          </a:solidFill>
                        </a:rPr>
                        <a:t>57%</a:t>
                      </a:r>
                    </a:p>
                  </a:txBody>
                  <a:tcPr anchor="ctr">
                    <a:solidFill>
                      <a:srgbClr val="2A6AB2"/>
                    </a:solidFill>
                  </a:tcPr>
                </a:tc>
                <a:extLst>
                  <a:ext uri="{0D108BD9-81ED-4DB2-BD59-A6C34878D82A}">
                    <a16:rowId xmlns:a16="http://schemas.microsoft.com/office/drawing/2014/main" val="1174063466"/>
                  </a:ext>
                </a:extLst>
              </a:tr>
            </a:tbl>
          </a:graphicData>
        </a:graphic>
      </p:graphicFrame>
      <p:sp>
        <p:nvSpPr>
          <p:cNvPr id="15" name="Text Placeholder 5">
            <a:extLst>
              <a:ext uri="{FF2B5EF4-FFF2-40B4-BE49-F238E27FC236}">
                <a16:creationId xmlns:a16="http://schemas.microsoft.com/office/drawing/2014/main" id="{A7EAD9E2-E1A9-3E1D-4ECB-4008EBDF3177}"/>
              </a:ext>
            </a:extLst>
          </p:cNvPr>
          <p:cNvSpPr txBox="1">
            <a:spLocks/>
          </p:cNvSpPr>
          <p:nvPr/>
        </p:nvSpPr>
        <p:spPr>
          <a:xfrm>
            <a:off x="0" y="6548781"/>
            <a:ext cx="2620108" cy="2149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333" i="1" dirty="0">
                <a:solidFill>
                  <a:schemeClr val="tx1"/>
                </a:solidFill>
              </a:rPr>
              <a:t>Data on file at Veryan Medical</a:t>
            </a:r>
          </a:p>
        </p:txBody>
      </p:sp>
      <p:pic>
        <p:nvPicPr>
          <p:cNvPr id="16" name="Picture 15" descr="Chart, line chart&#10;&#10;Description automatically generated">
            <a:extLst>
              <a:ext uri="{FF2B5EF4-FFF2-40B4-BE49-F238E27FC236}">
                <a16:creationId xmlns:a16="http://schemas.microsoft.com/office/drawing/2014/main" id="{03CBAE93-E898-7544-EF19-27B4C1C3B95B}"/>
              </a:ext>
            </a:extLst>
          </p:cNvPr>
          <p:cNvPicPr>
            <a:picLocks noChangeAspect="1"/>
          </p:cNvPicPr>
          <p:nvPr/>
        </p:nvPicPr>
        <p:blipFill>
          <a:blip r:embed="rId3"/>
          <a:stretch>
            <a:fillRect/>
          </a:stretch>
        </p:blipFill>
        <p:spPr>
          <a:xfrm>
            <a:off x="363822" y="2646379"/>
            <a:ext cx="6805289" cy="3696520"/>
          </a:xfrm>
          <a:prstGeom prst="rect">
            <a:avLst/>
          </a:prstGeom>
        </p:spPr>
      </p:pic>
      <p:sp>
        <p:nvSpPr>
          <p:cNvPr id="8" name="TextBox 7">
            <a:extLst>
              <a:ext uri="{FF2B5EF4-FFF2-40B4-BE49-F238E27FC236}">
                <a16:creationId xmlns:a16="http://schemas.microsoft.com/office/drawing/2014/main" id="{1F197C7B-6A73-AD31-2157-E3A10A074F5C}"/>
              </a:ext>
            </a:extLst>
          </p:cNvPr>
          <p:cNvSpPr txBox="1"/>
          <p:nvPr/>
        </p:nvSpPr>
        <p:spPr>
          <a:xfrm>
            <a:off x="1620981" y="5240371"/>
            <a:ext cx="4645348" cy="646331"/>
          </a:xfrm>
          <a:prstGeom prst="rect">
            <a:avLst/>
          </a:prstGeom>
          <a:solidFill>
            <a:schemeClr val="bg1"/>
          </a:solidFill>
        </p:spPr>
        <p:txBody>
          <a:bodyPr wrap="square" rtlCol="0">
            <a:spAutoFit/>
          </a:bodyPr>
          <a:lstStyle/>
          <a:p>
            <a:r>
              <a:rPr lang="en-GB" dirty="0"/>
              <a:t>             Any CTO</a:t>
            </a:r>
          </a:p>
          <a:p>
            <a:r>
              <a:rPr lang="en-GB" dirty="0">
                <a:solidFill>
                  <a:srgbClr val="C00000"/>
                </a:solidFill>
              </a:rPr>
              <a:t>--------  </a:t>
            </a:r>
            <a:r>
              <a:rPr lang="en-GB" dirty="0"/>
              <a:t>No CTO</a:t>
            </a:r>
          </a:p>
        </p:txBody>
      </p:sp>
      <p:cxnSp>
        <p:nvCxnSpPr>
          <p:cNvPr id="10" name="Straight Connector 9">
            <a:extLst>
              <a:ext uri="{FF2B5EF4-FFF2-40B4-BE49-F238E27FC236}">
                <a16:creationId xmlns:a16="http://schemas.microsoft.com/office/drawing/2014/main" id="{69C10846-B9D2-A512-AB68-923977295469}"/>
              </a:ext>
            </a:extLst>
          </p:cNvPr>
          <p:cNvCxnSpPr>
            <a:cxnSpLocks/>
          </p:cNvCxnSpPr>
          <p:nvPr/>
        </p:nvCxnSpPr>
        <p:spPr>
          <a:xfrm>
            <a:off x="1707551" y="5400265"/>
            <a:ext cx="54277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B3706B1-7B7B-4C5F-FF13-F2EB8BD7DDA6}"/>
              </a:ext>
            </a:extLst>
          </p:cNvPr>
          <p:cNvSpPr txBox="1"/>
          <p:nvPr/>
        </p:nvSpPr>
        <p:spPr>
          <a:xfrm>
            <a:off x="6154063" y="2981614"/>
            <a:ext cx="1075765" cy="646331"/>
          </a:xfrm>
          <a:prstGeom prst="rect">
            <a:avLst/>
          </a:prstGeom>
          <a:solidFill>
            <a:schemeClr val="bg1"/>
          </a:solidFill>
        </p:spPr>
        <p:txBody>
          <a:bodyPr wrap="square" lIns="91440" tIns="45720" rIns="91440" bIns="45720" rtlCol="0" anchor="t">
            <a:spAutoFit/>
          </a:bodyPr>
          <a:lstStyle/>
          <a:p>
            <a:r>
              <a:rPr lang="en-GB" dirty="0"/>
              <a:t>80%</a:t>
            </a:r>
          </a:p>
          <a:p>
            <a:r>
              <a:rPr lang="en-GB" dirty="0"/>
              <a:t>79%</a:t>
            </a:r>
          </a:p>
        </p:txBody>
      </p:sp>
      <p:sp>
        <p:nvSpPr>
          <p:cNvPr id="7" name="TextBox 6">
            <a:extLst>
              <a:ext uri="{FF2B5EF4-FFF2-40B4-BE49-F238E27FC236}">
                <a16:creationId xmlns:a16="http://schemas.microsoft.com/office/drawing/2014/main" id="{99C8408F-AA99-EFE7-A26C-BCB7F498FA85}"/>
              </a:ext>
            </a:extLst>
          </p:cNvPr>
          <p:cNvSpPr txBox="1"/>
          <p:nvPr/>
        </p:nvSpPr>
        <p:spPr>
          <a:xfrm>
            <a:off x="5599755" y="3752763"/>
            <a:ext cx="1604735" cy="369332"/>
          </a:xfrm>
          <a:prstGeom prst="rect">
            <a:avLst/>
          </a:prstGeom>
          <a:noFill/>
        </p:spPr>
        <p:txBody>
          <a:bodyPr wrap="none" lIns="91440" tIns="45720" rIns="91440" bIns="45720" rtlCol="0" anchor="t">
            <a:spAutoFit/>
          </a:bodyPr>
          <a:lstStyle/>
          <a:p>
            <a:r>
              <a:rPr lang="en-GB" dirty="0"/>
              <a:t>P value = 0.890</a:t>
            </a:r>
          </a:p>
        </p:txBody>
      </p:sp>
    </p:spTree>
    <p:extLst>
      <p:ext uri="{BB962C8B-B14F-4D97-AF65-F5344CB8AC3E}">
        <p14:creationId xmlns:p14="http://schemas.microsoft.com/office/powerpoint/2010/main" val="23989204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3F0D-80DA-886D-89B4-DCF18C6B505E}"/>
              </a:ext>
            </a:extLst>
          </p:cNvPr>
          <p:cNvSpPr>
            <a:spLocks noGrp="1"/>
          </p:cNvSpPr>
          <p:nvPr>
            <p:ph type="title"/>
          </p:nvPr>
        </p:nvSpPr>
        <p:spPr>
          <a:xfrm>
            <a:off x="109612" y="111134"/>
            <a:ext cx="12291599" cy="1325563"/>
          </a:xfrm>
        </p:spPr>
        <p:txBody>
          <a:bodyPr>
            <a:normAutofit/>
          </a:bodyPr>
          <a:lstStyle/>
          <a:p>
            <a:r>
              <a:rPr lang="en-GB" sz="3600" dirty="0">
                <a:latin typeface="+mj-lt"/>
              </a:rPr>
              <a:t>MIMICS-3D Subgroup </a:t>
            </a:r>
            <a:r>
              <a:rPr lang="en-GB" sz="3600" i="1" dirty="0">
                <a:solidFill>
                  <a:srgbClr val="7030A0"/>
                </a:solidFill>
                <a:latin typeface="+mj-lt"/>
              </a:rPr>
              <a:t>Propensity Matched </a:t>
            </a:r>
            <a:r>
              <a:rPr lang="en-GB" sz="3600" dirty="0">
                <a:latin typeface="+mj-lt"/>
              </a:rPr>
              <a:t>Analysis: </a:t>
            </a:r>
            <a:r>
              <a:rPr lang="en-GB" sz="3600" b="1" i="1" dirty="0">
                <a:solidFill>
                  <a:srgbClr val="7030A0"/>
                </a:solidFill>
                <a:latin typeface="+mj-lt"/>
              </a:rPr>
              <a:t>CTO</a:t>
            </a:r>
            <a:br>
              <a:rPr lang="en-GB" sz="3600" dirty="0">
                <a:latin typeface="+mj-lt"/>
              </a:rPr>
            </a:br>
            <a:r>
              <a:rPr lang="en-GB" sz="3600" dirty="0">
                <a:latin typeface="+mj-lt"/>
              </a:rPr>
              <a:t>KM freedom from loss of primary patency comparison</a:t>
            </a:r>
          </a:p>
        </p:txBody>
      </p:sp>
      <p:sp>
        <p:nvSpPr>
          <p:cNvPr id="3" name="Content Placeholder 2">
            <a:extLst>
              <a:ext uri="{FF2B5EF4-FFF2-40B4-BE49-F238E27FC236}">
                <a16:creationId xmlns:a16="http://schemas.microsoft.com/office/drawing/2014/main" id="{42AAF84F-ABDD-1F5A-1E75-EEF69D549839}"/>
              </a:ext>
            </a:extLst>
          </p:cNvPr>
          <p:cNvSpPr>
            <a:spLocks noGrp="1"/>
          </p:cNvSpPr>
          <p:nvPr>
            <p:ph idx="1"/>
          </p:nvPr>
        </p:nvSpPr>
        <p:spPr/>
        <p:txBody>
          <a:bodyPr/>
          <a:lstStyle/>
          <a:p>
            <a:pPr marL="0" indent="0">
              <a:buNone/>
            </a:pPr>
            <a:endParaRPr lang="en-GB" dirty="0">
              <a:solidFill>
                <a:schemeClr val="bg1"/>
              </a:solidFill>
            </a:endParaRPr>
          </a:p>
          <a:p>
            <a:endParaRPr lang="en-GB" dirty="0">
              <a:solidFill>
                <a:schemeClr val="bg1"/>
              </a:solidFill>
            </a:endParaRPr>
          </a:p>
        </p:txBody>
      </p:sp>
      <p:sp>
        <p:nvSpPr>
          <p:cNvPr id="4" name="Rectangle 3">
            <a:extLst>
              <a:ext uri="{FF2B5EF4-FFF2-40B4-BE49-F238E27FC236}">
                <a16:creationId xmlns:a16="http://schemas.microsoft.com/office/drawing/2014/main" id="{E5D974AF-2D27-626E-74DA-7C2516C52FB9}"/>
              </a:ext>
            </a:extLst>
          </p:cNvPr>
          <p:cNvSpPr/>
          <p:nvPr/>
        </p:nvSpPr>
        <p:spPr>
          <a:xfrm>
            <a:off x="243250" y="1770641"/>
            <a:ext cx="7935465" cy="47657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78E200CC-45F1-219B-B9C9-D496599EFA7A}"/>
              </a:ext>
            </a:extLst>
          </p:cNvPr>
          <p:cNvSpPr txBox="1"/>
          <p:nvPr/>
        </p:nvSpPr>
        <p:spPr>
          <a:xfrm>
            <a:off x="8585568" y="2821319"/>
            <a:ext cx="3460714" cy="2882840"/>
          </a:xfrm>
          <a:prstGeom prst="rect">
            <a:avLst/>
          </a:prstGeom>
          <a:noFill/>
        </p:spPr>
        <p:txBody>
          <a:bodyPr wrap="square" rtlCol="0">
            <a:spAutoFit/>
          </a:bodyPr>
          <a:lstStyle/>
          <a:p>
            <a:pPr marL="25002">
              <a:spcBef>
                <a:spcPts val="750"/>
              </a:spcBef>
              <a:tabLst>
                <a:tab pos="239913" algn="l"/>
                <a:tab pos="240509" algn="l"/>
              </a:tabLst>
              <a:defRPr/>
            </a:pPr>
            <a:r>
              <a:rPr lang="en-US" sz="2000" dirty="0">
                <a:cs typeface="Myriad Pro Light"/>
              </a:rPr>
              <a:t>Freedom from loss of primary patency at 3 years</a:t>
            </a:r>
            <a:endParaRPr kumimoji="0" lang="en-US" u="none" strike="noStrike" kern="1200" cap="none" spc="-33" normalizeH="0" baseline="0" noProof="0" dirty="0">
              <a:ln>
                <a:noFill/>
              </a:ln>
              <a:effectLst/>
              <a:uLnTx/>
              <a:uFillTx/>
              <a:cs typeface="Myriad Pro Light"/>
            </a:endParaRPr>
          </a:p>
          <a:p>
            <a:pPr marL="239913" indent="-214911">
              <a:spcBef>
                <a:spcPts val="750"/>
              </a:spcBef>
              <a:buFontTx/>
              <a:buChar char="•"/>
              <a:tabLst>
                <a:tab pos="239913" algn="l"/>
                <a:tab pos="240509" algn="l"/>
              </a:tabLst>
              <a:defRPr/>
            </a:pPr>
            <a:r>
              <a:rPr lang="en-US" spc="-33" dirty="0">
                <a:cs typeface="Myriad Pro Light"/>
              </a:rPr>
              <a:t>76% in No CTO cohort</a:t>
            </a:r>
          </a:p>
          <a:p>
            <a:pPr marL="239913" indent="-214911">
              <a:spcBef>
                <a:spcPts val="750"/>
              </a:spcBef>
              <a:buFontTx/>
              <a:buChar char="•"/>
              <a:tabLst>
                <a:tab pos="239913" algn="l"/>
                <a:tab pos="240509" algn="l"/>
              </a:tabLst>
              <a:defRPr/>
            </a:pPr>
            <a:r>
              <a:rPr kumimoji="0" lang="en-US" u="none" strike="noStrike" kern="1200" cap="none" spc="-33" normalizeH="0" baseline="0" noProof="0" dirty="0">
                <a:ln>
                  <a:noFill/>
                </a:ln>
                <a:effectLst/>
                <a:uLnTx/>
                <a:uFillTx/>
                <a:cs typeface="Myriad Pro Light"/>
              </a:rPr>
              <a:t>71% in </a:t>
            </a:r>
            <a:r>
              <a:rPr lang="en-US" spc="-33" dirty="0">
                <a:cs typeface="Myriad Pro Light"/>
              </a:rPr>
              <a:t>Any CTO </a:t>
            </a:r>
            <a:r>
              <a:rPr kumimoji="0" lang="en-US" u="none" strike="noStrike" kern="1200" cap="none" spc="-33" normalizeH="0" baseline="0" noProof="0" dirty="0">
                <a:ln>
                  <a:noFill/>
                </a:ln>
                <a:effectLst/>
                <a:uLnTx/>
                <a:uFillTx/>
                <a:cs typeface="Myriad Pro Light"/>
              </a:rPr>
              <a:t>cohort</a:t>
            </a:r>
          </a:p>
          <a:p>
            <a:pPr marL="25002">
              <a:spcBef>
                <a:spcPts val="750"/>
              </a:spcBef>
              <a:tabLst>
                <a:tab pos="239913" algn="l"/>
                <a:tab pos="240509" algn="l"/>
              </a:tabLst>
              <a:defRPr/>
            </a:pPr>
            <a:r>
              <a:rPr lang="en-US" spc="-33" dirty="0">
                <a:cs typeface="Myriad Pro Light"/>
              </a:rPr>
              <a:t>No statistical significance between the 2 cohorts</a:t>
            </a:r>
            <a:endParaRPr kumimoji="0" lang="en-US" u="none" strike="noStrike" kern="1200" cap="none" spc="-33" normalizeH="0" baseline="0" noProof="0" dirty="0">
              <a:ln>
                <a:noFill/>
              </a:ln>
              <a:effectLst/>
              <a:uLnTx/>
              <a:uFillTx/>
              <a:cs typeface="Myriad Pro Light"/>
            </a:endParaRPr>
          </a:p>
          <a:p>
            <a:pPr marL="25002">
              <a:spcBef>
                <a:spcPts val="750"/>
              </a:spcBef>
              <a:tabLst>
                <a:tab pos="239913" algn="l"/>
                <a:tab pos="240509" algn="l"/>
              </a:tabLst>
              <a:defRPr/>
            </a:pPr>
            <a:endParaRPr kumimoji="0" lang="en-US" u="none" strike="noStrike" kern="1200" cap="none" spc="-33" normalizeH="0" baseline="0" noProof="0" dirty="0">
              <a:ln>
                <a:noFill/>
              </a:ln>
              <a:effectLst/>
              <a:uLnTx/>
              <a:uFillTx/>
              <a:cs typeface="Myriad Pro Light"/>
            </a:endParaRPr>
          </a:p>
          <a:p>
            <a:pPr marL="239913" indent="-214911">
              <a:spcBef>
                <a:spcPts val="750"/>
              </a:spcBef>
              <a:buFontTx/>
              <a:buChar char="•"/>
              <a:tabLst>
                <a:tab pos="239913" algn="l"/>
                <a:tab pos="240509" algn="l"/>
              </a:tabLst>
              <a:defRPr/>
            </a:pPr>
            <a:endParaRPr kumimoji="0" lang="en-US" u="none" strike="noStrike" kern="1200" cap="none" spc="0" normalizeH="0" baseline="0" noProof="0" dirty="0">
              <a:ln>
                <a:noFill/>
              </a:ln>
              <a:effectLst/>
              <a:uLnTx/>
              <a:uFillTx/>
              <a:cs typeface="Myriad Pro Light"/>
            </a:endParaRPr>
          </a:p>
        </p:txBody>
      </p:sp>
      <p:graphicFrame>
        <p:nvGraphicFramePr>
          <p:cNvPr id="18" name="Table 10">
            <a:extLst>
              <a:ext uri="{FF2B5EF4-FFF2-40B4-BE49-F238E27FC236}">
                <a16:creationId xmlns:a16="http://schemas.microsoft.com/office/drawing/2014/main" id="{BB490259-1B9D-5A16-E0BB-92CBA27B5EC7}"/>
              </a:ext>
            </a:extLst>
          </p:cNvPr>
          <p:cNvGraphicFramePr>
            <a:graphicFrameLocks noGrp="1"/>
          </p:cNvGraphicFramePr>
          <p:nvPr>
            <p:extLst>
              <p:ext uri="{D42A27DB-BD31-4B8C-83A1-F6EECF244321}">
                <p14:modId xmlns:p14="http://schemas.microsoft.com/office/powerpoint/2010/main" val="2065820275"/>
              </p:ext>
            </p:extLst>
          </p:nvPr>
        </p:nvGraphicFramePr>
        <p:xfrm>
          <a:off x="8689114" y="1758168"/>
          <a:ext cx="3064844" cy="741680"/>
        </p:xfrm>
        <a:graphic>
          <a:graphicData uri="http://schemas.openxmlformats.org/drawingml/2006/table">
            <a:tbl>
              <a:tblPr firstRow="1" bandRow="1">
                <a:tableStyleId>{5C22544A-7EE6-4342-B048-85BDC9FD1C3A}</a:tableStyleId>
              </a:tblPr>
              <a:tblGrid>
                <a:gridCol w="2103783">
                  <a:extLst>
                    <a:ext uri="{9D8B030D-6E8A-4147-A177-3AD203B41FA5}">
                      <a16:colId xmlns:a16="http://schemas.microsoft.com/office/drawing/2014/main" val="42392730"/>
                    </a:ext>
                  </a:extLst>
                </a:gridCol>
                <a:gridCol w="961061">
                  <a:extLst>
                    <a:ext uri="{9D8B030D-6E8A-4147-A177-3AD203B41FA5}">
                      <a16:colId xmlns:a16="http://schemas.microsoft.com/office/drawing/2014/main" val="2949163660"/>
                    </a:ext>
                  </a:extLst>
                </a:gridCol>
              </a:tblGrid>
              <a:tr h="370840">
                <a:tc gridSpan="2">
                  <a:txBody>
                    <a:bodyPr/>
                    <a:lstStyle/>
                    <a:p>
                      <a:r>
                        <a:rPr lang="en-GB" dirty="0"/>
                        <a:t>% incidence in MIMICS-3D</a:t>
                      </a:r>
                    </a:p>
                  </a:txBody>
                  <a:tcPr anchor="ctr">
                    <a:solidFill>
                      <a:srgbClr val="143B87"/>
                    </a:solidFill>
                  </a:tcPr>
                </a:tc>
                <a:tc hMerge="1">
                  <a:txBody>
                    <a:bodyPr/>
                    <a:lstStyle/>
                    <a:p>
                      <a:endParaRPr lang="en-GB" dirty="0"/>
                    </a:p>
                  </a:txBody>
                  <a:tcPr anchor="ctr"/>
                </a:tc>
                <a:extLst>
                  <a:ext uri="{0D108BD9-81ED-4DB2-BD59-A6C34878D82A}">
                    <a16:rowId xmlns:a16="http://schemas.microsoft.com/office/drawing/2014/main" val="1398884419"/>
                  </a:ext>
                </a:extLst>
              </a:tr>
              <a:tr h="370840">
                <a:tc>
                  <a:txBody>
                    <a:bodyPr/>
                    <a:lstStyle/>
                    <a:p>
                      <a:r>
                        <a:rPr lang="en-GB" dirty="0">
                          <a:solidFill>
                            <a:schemeClr val="bg1"/>
                          </a:solidFill>
                        </a:rPr>
                        <a:t>CTOs</a:t>
                      </a:r>
                    </a:p>
                  </a:txBody>
                  <a:tcPr anchor="ctr">
                    <a:solidFill>
                      <a:srgbClr val="2A6AB2"/>
                    </a:solidFill>
                  </a:tcPr>
                </a:tc>
                <a:tc>
                  <a:txBody>
                    <a:bodyPr/>
                    <a:lstStyle/>
                    <a:p>
                      <a:r>
                        <a:rPr lang="en-GB" dirty="0">
                          <a:solidFill>
                            <a:schemeClr val="bg1"/>
                          </a:solidFill>
                        </a:rPr>
                        <a:t>57%</a:t>
                      </a:r>
                    </a:p>
                  </a:txBody>
                  <a:tcPr anchor="ctr">
                    <a:solidFill>
                      <a:srgbClr val="2A6AB2"/>
                    </a:solidFill>
                  </a:tcPr>
                </a:tc>
                <a:extLst>
                  <a:ext uri="{0D108BD9-81ED-4DB2-BD59-A6C34878D82A}">
                    <a16:rowId xmlns:a16="http://schemas.microsoft.com/office/drawing/2014/main" val="1174063466"/>
                  </a:ext>
                </a:extLst>
              </a:tr>
            </a:tbl>
          </a:graphicData>
        </a:graphic>
      </p:graphicFrame>
      <p:sp>
        <p:nvSpPr>
          <p:cNvPr id="21" name="TextBox 20">
            <a:extLst>
              <a:ext uri="{FF2B5EF4-FFF2-40B4-BE49-F238E27FC236}">
                <a16:creationId xmlns:a16="http://schemas.microsoft.com/office/drawing/2014/main" id="{12C2CED7-4BA6-2CB1-CBF4-C6C88FBB11FD}"/>
              </a:ext>
            </a:extLst>
          </p:cNvPr>
          <p:cNvSpPr txBox="1"/>
          <p:nvPr/>
        </p:nvSpPr>
        <p:spPr>
          <a:xfrm>
            <a:off x="337005" y="6126161"/>
            <a:ext cx="6148972" cy="369332"/>
          </a:xfrm>
          <a:prstGeom prst="rect">
            <a:avLst/>
          </a:prstGeom>
          <a:noFill/>
        </p:spPr>
        <p:txBody>
          <a:bodyPr wrap="square">
            <a:spAutoFit/>
          </a:bodyPr>
          <a:lstStyle/>
          <a:p>
            <a:r>
              <a:rPr lang="en-GB" sz="1800" dirty="0"/>
              <a:t>ITT population. PSVR &gt;2.4</a:t>
            </a:r>
            <a:endParaRPr lang="en-GB" dirty="0"/>
          </a:p>
        </p:txBody>
      </p:sp>
      <p:sp>
        <p:nvSpPr>
          <p:cNvPr id="17" name="Text Placeholder 5">
            <a:extLst>
              <a:ext uri="{FF2B5EF4-FFF2-40B4-BE49-F238E27FC236}">
                <a16:creationId xmlns:a16="http://schemas.microsoft.com/office/drawing/2014/main" id="{8C84645C-8726-76F7-7C00-EF28AD6617FC}"/>
              </a:ext>
            </a:extLst>
          </p:cNvPr>
          <p:cNvSpPr txBox="1">
            <a:spLocks/>
          </p:cNvSpPr>
          <p:nvPr/>
        </p:nvSpPr>
        <p:spPr>
          <a:xfrm>
            <a:off x="0" y="6548781"/>
            <a:ext cx="2620108" cy="2149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333" i="1" dirty="0">
                <a:solidFill>
                  <a:schemeClr val="tx1"/>
                </a:solidFill>
              </a:rPr>
              <a:t>Data on file at Veryan Medical</a:t>
            </a:r>
          </a:p>
        </p:txBody>
      </p:sp>
      <p:pic>
        <p:nvPicPr>
          <p:cNvPr id="12" name="Picture 11" descr="Chart, line chart&#10;&#10;Description automatically generated">
            <a:extLst>
              <a:ext uri="{FF2B5EF4-FFF2-40B4-BE49-F238E27FC236}">
                <a16:creationId xmlns:a16="http://schemas.microsoft.com/office/drawing/2014/main" id="{ADB1384C-A4A3-AE90-0765-0CE1FF5A281E}"/>
              </a:ext>
            </a:extLst>
          </p:cNvPr>
          <p:cNvPicPr>
            <a:picLocks noChangeAspect="1"/>
          </p:cNvPicPr>
          <p:nvPr/>
        </p:nvPicPr>
        <p:blipFill>
          <a:blip r:embed="rId3"/>
          <a:stretch>
            <a:fillRect/>
          </a:stretch>
        </p:blipFill>
        <p:spPr>
          <a:xfrm>
            <a:off x="348860" y="2484920"/>
            <a:ext cx="7304795" cy="3967843"/>
          </a:xfrm>
          <a:prstGeom prst="rect">
            <a:avLst/>
          </a:prstGeom>
        </p:spPr>
      </p:pic>
      <p:sp>
        <p:nvSpPr>
          <p:cNvPr id="16" name="TextBox 15">
            <a:extLst>
              <a:ext uri="{FF2B5EF4-FFF2-40B4-BE49-F238E27FC236}">
                <a16:creationId xmlns:a16="http://schemas.microsoft.com/office/drawing/2014/main" id="{F237B654-5CCC-C0DF-787C-B93F29D5648D}"/>
              </a:ext>
            </a:extLst>
          </p:cNvPr>
          <p:cNvSpPr txBox="1"/>
          <p:nvPr/>
        </p:nvSpPr>
        <p:spPr>
          <a:xfrm>
            <a:off x="1678583" y="5300845"/>
            <a:ext cx="4645348" cy="646331"/>
          </a:xfrm>
          <a:prstGeom prst="rect">
            <a:avLst/>
          </a:prstGeom>
          <a:solidFill>
            <a:schemeClr val="bg1"/>
          </a:solidFill>
        </p:spPr>
        <p:txBody>
          <a:bodyPr wrap="square" rtlCol="0">
            <a:spAutoFit/>
          </a:bodyPr>
          <a:lstStyle/>
          <a:p>
            <a:r>
              <a:rPr lang="en-GB" dirty="0"/>
              <a:t>             Any CTO</a:t>
            </a:r>
          </a:p>
          <a:p>
            <a:r>
              <a:rPr lang="en-GB" dirty="0">
                <a:solidFill>
                  <a:srgbClr val="C00000"/>
                </a:solidFill>
              </a:rPr>
              <a:t>--------  </a:t>
            </a:r>
            <a:r>
              <a:rPr lang="en-GB" dirty="0"/>
              <a:t>No CTO</a:t>
            </a:r>
          </a:p>
        </p:txBody>
      </p:sp>
      <p:cxnSp>
        <p:nvCxnSpPr>
          <p:cNvPr id="19" name="Straight Connector 18">
            <a:extLst>
              <a:ext uri="{FF2B5EF4-FFF2-40B4-BE49-F238E27FC236}">
                <a16:creationId xmlns:a16="http://schemas.microsoft.com/office/drawing/2014/main" id="{C8A46AAD-6048-F7BD-5026-47FD119D07A4}"/>
              </a:ext>
            </a:extLst>
          </p:cNvPr>
          <p:cNvCxnSpPr>
            <a:cxnSpLocks/>
          </p:cNvCxnSpPr>
          <p:nvPr/>
        </p:nvCxnSpPr>
        <p:spPr>
          <a:xfrm>
            <a:off x="1806893" y="5469589"/>
            <a:ext cx="54277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6FFCD82-8341-7FCB-DD66-5CA2E98F487A}"/>
              </a:ext>
            </a:extLst>
          </p:cNvPr>
          <p:cNvSpPr txBox="1"/>
          <p:nvPr/>
        </p:nvSpPr>
        <p:spPr>
          <a:xfrm>
            <a:off x="7062087" y="3105834"/>
            <a:ext cx="1075765" cy="646331"/>
          </a:xfrm>
          <a:prstGeom prst="rect">
            <a:avLst/>
          </a:prstGeom>
          <a:solidFill>
            <a:schemeClr val="bg1"/>
          </a:solidFill>
        </p:spPr>
        <p:txBody>
          <a:bodyPr wrap="square" rtlCol="0">
            <a:spAutoFit/>
          </a:bodyPr>
          <a:lstStyle/>
          <a:p>
            <a:r>
              <a:rPr lang="en-GB" dirty="0"/>
              <a:t>76%</a:t>
            </a:r>
          </a:p>
          <a:p>
            <a:r>
              <a:rPr lang="en-GB" dirty="0"/>
              <a:t>71%</a:t>
            </a:r>
          </a:p>
        </p:txBody>
      </p:sp>
      <p:sp>
        <p:nvSpPr>
          <p:cNvPr id="7" name="TextBox 6">
            <a:extLst>
              <a:ext uri="{FF2B5EF4-FFF2-40B4-BE49-F238E27FC236}">
                <a16:creationId xmlns:a16="http://schemas.microsoft.com/office/drawing/2014/main" id="{99C8408F-AA99-EFE7-A26C-BCB7F498FA85}"/>
              </a:ext>
            </a:extLst>
          </p:cNvPr>
          <p:cNvSpPr txBox="1"/>
          <p:nvPr/>
        </p:nvSpPr>
        <p:spPr>
          <a:xfrm>
            <a:off x="6398065" y="3803834"/>
            <a:ext cx="1662443" cy="369332"/>
          </a:xfrm>
          <a:prstGeom prst="rect">
            <a:avLst/>
          </a:prstGeom>
          <a:noFill/>
        </p:spPr>
        <p:txBody>
          <a:bodyPr wrap="none" rtlCol="0">
            <a:spAutoFit/>
          </a:bodyPr>
          <a:lstStyle/>
          <a:p>
            <a:r>
              <a:rPr lang="en-GB" dirty="0"/>
              <a:t>P value = 0.388</a:t>
            </a:r>
          </a:p>
        </p:txBody>
      </p:sp>
    </p:spTree>
    <p:extLst>
      <p:ext uri="{BB962C8B-B14F-4D97-AF65-F5344CB8AC3E}">
        <p14:creationId xmlns:p14="http://schemas.microsoft.com/office/powerpoint/2010/main" val="28938842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3F0D-80DA-886D-89B4-DCF18C6B505E}"/>
              </a:ext>
            </a:extLst>
          </p:cNvPr>
          <p:cNvSpPr>
            <a:spLocks noGrp="1"/>
          </p:cNvSpPr>
          <p:nvPr>
            <p:ph type="title"/>
          </p:nvPr>
        </p:nvSpPr>
        <p:spPr>
          <a:xfrm>
            <a:off x="109613" y="111134"/>
            <a:ext cx="10515600" cy="1325563"/>
          </a:xfrm>
        </p:spPr>
        <p:txBody>
          <a:bodyPr>
            <a:normAutofit/>
          </a:bodyPr>
          <a:lstStyle/>
          <a:p>
            <a:r>
              <a:rPr lang="en-GB" sz="3600" dirty="0">
                <a:latin typeface="+mj-lt"/>
              </a:rPr>
              <a:t>MIMICS-3D Subgroup Analysis : </a:t>
            </a:r>
            <a:r>
              <a:rPr lang="en-GB" sz="3600" b="1" i="1" dirty="0">
                <a:solidFill>
                  <a:srgbClr val="7030A0"/>
                </a:solidFill>
                <a:latin typeface="+mj-lt"/>
              </a:rPr>
              <a:t>Calcium</a:t>
            </a:r>
            <a:br>
              <a:rPr lang="en-GB" sz="3600" dirty="0">
                <a:latin typeface="+mj-lt"/>
              </a:rPr>
            </a:br>
            <a:r>
              <a:rPr lang="en-GB" sz="3600" dirty="0">
                <a:latin typeface="+mj-lt"/>
              </a:rPr>
              <a:t>KM Freedom from CDTLR comparison</a:t>
            </a:r>
          </a:p>
        </p:txBody>
      </p:sp>
      <p:sp>
        <p:nvSpPr>
          <p:cNvPr id="3" name="Content Placeholder 2">
            <a:extLst>
              <a:ext uri="{FF2B5EF4-FFF2-40B4-BE49-F238E27FC236}">
                <a16:creationId xmlns:a16="http://schemas.microsoft.com/office/drawing/2014/main" id="{42AAF84F-ABDD-1F5A-1E75-EEF69D549839}"/>
              </a:ext>
            </a:extLst>
          </p:cNvPr>
          <p:cNvSpPr>
            <a:spLocks noGrp="1"/>
          </p:cNvSpPr>
          <p:nvPr>
            <p:ph idx="1"/>
          </p:nvPr>
        </p:nvSpPr>
        <p:spPr/>
        <p:txBody>
          <a:bodyPr/>
          <a:lstStyle/>
          <a:p>
            <a:pPr marL="0" indent="0">
              <a:buNone/>
            </a:pPr>
            <a:endParaRPr lang="en-GB" dirty="0">
              <a:solidFill>
                <a:schemeClr val="bg1"/>
              </a:solidFill>
            </a:endParaRPr>
          </a:p>
          <a:p>
            <a:endParaRPr lang="en-GB" dirty="0">
              <a:solidFill>
                <a:schemeClr val="bg1"/>
              </a:solidFill>
            </a:endParaRPr>
          </a:p>
        </p:txBody>
      </p:sp>
      <p:sp>
        <p:nvSpPr>
          <p:cNvPr id="4" name="Rectangle 3">
            <a:extLst>
              <a:ext uri="{FF2B5EF4-FFF2-40B4-BE49-F238E27FC236}">
                <a16:creationId xmlns:a16="http://schemas.microsoft.com/office/drawing/2014/main" id="{E5D974AF-2D27-626E-74DA-7C2516C52FB9}"/>
              </a:ext>
            </a:extLst>
          </p:cNvPr>
          <p:cNvSpPr/>
          <p:nvPr/>
        </p:nvSpPr>
        <p:spPr>
          <a:xfrm>
            <a:off x="243250" y="1488954"/>
            <a:ext cx="7776087" cy="50474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Content Placeholder 4" descr="Chart, line chart&#10;&#10;Description automatically generated">
            <a:extLst>
              <a:ext uri="{FF2B5EF4-FFF2-40B4-BE49-F238E27FC236}">
                <a16:creationId xmlns:a16="http://schemas.microsoft.com/office/drawing/2014/main" id="{379B3D72-A2C8-BC3C-60FD-DA3E218F75F6}"/>
              </a:ext>
            </a:extLst>
          </p:cNvPr>
          <p:cNvPicPr>
            <a:picLocks noChangeAspect="1"/>
          </p:cNvPicPr>
          <p:nvPr/>
        </p:nvPicPr>
        <p:blipFill rotWithShape="1">
          <a:blip r:embed="rId3"/>
          <a:srcRect l="8622"/>
          <a:stretch/>
        </p:blipFill>
        <p:spPr>
          <a:xfrm>
            <a:off x="505296" y="2150408"/>
            <a:ext cx="7112981" cy="4231231"/>
          </a:xfrm>
          <a:prstGeom prst="rect">
            <a:avLst/>
          </a:prstGeom>
        </p:spPr>
      </p:pic>
      <p:sp>
        <p:nvSpPr>
          <p:cNvPr id="6" name="TextBox 5">
            <a:extLst>
              <a:ext uri="{FF2B5EF4-FFF2-40B4-BE49-F238E27FC236}">
                <a16:creationId xmlns:a16="http://schemas.microsoft.com/office/drawing/2014/main" id="{78E200CC-45F1-219B-B9C9-D496599EFA7A}"/>
              </a:ext>
            </a:extLst>
          </p:cNvPr>
          <p:cNvSpPr txBox="1"/>
          <p:nvPr/>
        </p:nvSpPr>
        <p:spPr>
          <a:xfrm>
            <a:off x="8152282" y="3924109"/>
            <a:ext cx="3959827" cy="1815882"/>
          </a:xfrm>
          <a:prstGeom prst="rect">
            <a:avLst/>
          </a:prstGeom>
          <a:noFill/>
        </p:spPr>
        <p:txBody>
          <a:bodyPr wrap="square" rtlCol="0">
            <a:spAutoFit/>
          </a:bodyPr>
          <a:lstStyle/>
          <a:p>
            <a:pPr marL="25002">
              <a:spcBef>
                <a:spcPts val="750"/>
              </a:spcBef>
              <a:tabLst>
                <a:tab pos="239913" algn="l"/>
                <a:tab pos="240509" algn="l"/>
              </a:tabLst>
              <a:defRPr/>
            </a:pPr>
            <a:r>
              <a:rPr lang="en-US" sz="2000" dirty="0">
                <a:cs typeface="Myriad Pro Light"/>
              </a:rPr>
              <a:t>Freedom from CDTLR at 3 years</a:t>
            </a:r>
            <a:endParaRPr kumimoji="0" lang="en-US" u="none" strike="noStrike" kern="1200" cap="none" spc="-33" normalizeH="0" baseline="0" noProof="0" dirty="0">
              <a:ln>
                <a:noFill/>
              </a:ln>
              <a:effectLst/>
              <a:uLnTx/>
              <a:uFillTx/>
              <a:cs typeface="Myriad Pro Light"/>
            </a:endParaRPr>
          </a:p>
          <a:p>
            <a:pPr marL="239913" indent="-214911">
              <a:spcBef>
                <a:spcPts val="750"/>
              </a:spcBef>
              <a:buFontTx/>
              <a:buChar char="•"/>
              <a:tabLst>
                <a:tab pos="239913" algn="l"/>
                <a:tab pos="240509" algn="l"/>
              </a:tabLst>
              <a:defRPr/>
            </a:pPr>
            <a:r>
              <a:rPr lang="en-US" spc="-33" dirty="0">
                <a:cs typeface="Myriad Pro Light"/>
              </a:rPr>
              <a:t>81% in moderate/severe cohort</a:t>
            </a:r>
          </a:p>
          <a:p>
            <a:pPr marL="239913" indent="-214911">
              <a:spcBef>
                <a:spcPts val="750"/>
              </a:spcBef>
              <a:buFontTx/>
              <a:buChar char="•"/>
              <a:tabLst>
                <a:tab pos="239913" algn="l"/>
                <a:tab pos="240509" algn="l"/>
              </a:tabLst>
              <a:defRPr/>
            </a:pPr>
            <a:r>
              <a:rPr kumimoji="0" lang="en-US" u="none" strike="noStrike" kern="1200" cap="none" spc="-33" normalizeH="0" baseline="0" noProof="0" dirty="0">
                <a:ln>
                  <a:noFill/>
                </a:ln>
                <a:effectLst/>
                <a:uLnTx/>
                <a:uFillTx/>
                <a:cs typeface="Myriad Pro Light"/>
              </a:rPr>
              <a:t>76% in none/mild cohort</a:t>
            </a:r>
          </a:p>
          <a:p>
            <a:pPr marL="25002">
              <a:spcBef>
                <a:spcPts val="750"/>
              </a:spcBef>
              <a:tabLst>
                <a:tab pos="239913" algn="l"/>
                <a:tab pos="240509" algn="l"/>
              </a:tabLst>
              <a:defRPr/>
            </a:pPr>
            <a:r>
              <a:rPr lang="en-US" spc="-33" dirty="0">
                <a:cs typeface="Myriad Pro Light"/>
              </a:rPr>
              <a:t>No statistical significance between the 2 cohorts</a:t>
            </a:r>
            <a:endParaRPr kumimoji="0" lang="en-US" u="none" strike="noStrike" kern="1200" cap="none" spc="0" normalizeH="0" baseline="0" noProof="0" dirty="0">
              <a:ln>
                <a:noFill/>
              </a:ln>
              <a:effectLst/>
              <a:uLnTx/>
              <a:uFillTx/>
              <a:cs typeface="Myriad Pro Light"/>
            </a:endParaRPr>
          </a:p>
        </p:txBody>
      </p:sp>
      <p:sp>
        <p:nvSpPr>
          <p:cNvPr id="7" name="TextBox 6">
            <a:extLst>
              <a:ext uri="{FF2B5EF4-FFF2-40B4-BE49-F238E27FC236}">
                <a16:creationId xmlns:a16="http://schemas.microsoft.com/office/drawing/2014/main" id="{99C8408F-AA99-EFE7-A26C-BCB7F498FA85}"/>
              </a:ext>
            </a:extLst>
          </p:cNvPr>
          <p:cNvSpPr txBox="1"/>
          <p:nvPr/>
        </p:nvSpPr>
        <p:spPr>
          <a:xfrm>
            <a:off x="6275588" y="3274118"/>
            <a:ext cx="1604735" cy="369332"/>
          </a:xfrm>
          <a:prstGeom prst="rect">
            <a:avLst/>
          </a:prstGeom>
          <a:noFill/>
        </p:spPr>
        <p:txBody>
          <a:bodyPr wrap="none" rtlCol="0">
            <a:spAutoFit/>
          </a:bodyPr>
          <a:lstStyle/>
          <a:p>
            <a:r>
              <a:rPr lang="en-GB" dirty="0"/>
              <a:t>P value = 0.256</a:t>
            </a:r>
          </a:p>
        </p:txBody>
      </p:sp>
      <p:sp>
        <p:nvSpPr>
          <p:cNvPr id="8" name="TextBox 7">
            <a:extLst>
              <a:ext uri="{FF2B5EF4-FFF2-40B4-BE49-F238E27FC236}">
                <a16:creationId xmlns:a16="http://schemas.microsoft.com/office/drawing/2014/main" id="{1F197C7B-6A73-AD31-2157-E3A10A074F5C}"/>
              </a:ext>
            </a:extLst>
          </p:cNvPr>
          <p:cNvSpPr txBox="1"/>
          <p:nvPr/>
        </p:nvSpPr>
        <p:spPr>
          <a:xfrm>
            <a:off x="1219094" y="5168124"/>
            <a:ext cx="4645348" cy="646331"/>
          </a:xfrm>
          <a:prstGeom prst="rect">
            <a:avLst/>
          </a:prstGeom>
          <a:solidFill>
            <a:schemeClr val="bg1"/>
          </a:solidFill>
        </p:spPr>
        <p:txBody>
          <a:bodyPr wrap="square" rtlCol="0">
            <a:spAutoFit/>
          </a:bodyPr>
          <a:lstStyle/>
          <a:p>
            <a:r>
              <a:rPr lang="en-GB" dirty="0"/>
              <a:t>             Mod/severe</a:t>
            </a:r>
          </a:p>
          <a:p>
            <a:r>
              <a:rPr lang="en-GB" dirty="0">
                <a:solidFill>
                  <a:srgbClr val="C00000"/>
                </a:solidFill>
              </a:rPr>
              <a:t>--------  </a:t>
            </a:r>
            <a:r>
              <a:rPr lang="en-GB" dirty="0"/>
              <a:t>None/mild</a:t>
            </a:r>
          </a:p>
        </p:txBody>
      </p:sp>
      <p:cxnSp>
        <p:nvCxnSpPr>
          <p:cNvPr id="10" name="Straight Connector 9">
            <a:extLst>
              <a:ext uri="{FF2B5EF4-FFF2-40B4-BE49-F238E27FC236}">
                <a16:creationId xmlns:a16="http://schemas.microsoft.com/office/drawing/2014/main" id="{69C10846-B9D2-A512-AB68-923977295469}"/>
              </a:ext>
            </a:extLst>
          </p:cNvPr>
          <p:cNvCxnSpPr>
            <a:cxnSpLocks/>
          </p:cNvCxnSpPr>
          <p:nvPr/>
        </p:nvCxnSpPr>
        <p:spPr>
          <a:xfrm>
            <a:off x="1352039" y="5369045"/>
            <a:ext cx="54277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B3706B1-7B7B-4C5F-FF13-F2EB8BD7DDA6}"/>
              </a:ext>
            </a:extLst>
          </p:cNvPr>
          <p:cNvSpPr txBox="1"/>
          <p:nvPr/>
        </p:nvSpPr>
        <p:spPr>
          <a:xfrm>
            <a:off x="6789181" y="2620762"/>
            <a:ext cx="1075765" cy="646331"/>
          </a:xfrm>
          <a:prstGeom prst="rect">
            <a:avLst/>
          </a:prstGeom>
          <a:solidFill>
            <a:schemeClr val="bg1"/>
          </a:solidFill>
        </p:spPr>
        <p:txBody>
          <a:bodyPr wrap="square" rtlCol="0">
            <a:spAutoFit/>
          </a:bodyPr>
          <a:lstStyle/>
          <a:p>
            <a:r>
              <a:rPr lang="en-GB" dirty="0"/>
              <a:t>81%</a:t>
            </a:r>
          </a:p>
          <a:p>
            <a:r>
              <a:rPr lang="en-GB" dirty="0"/>
              <a:t>76%</a:t>
            </a:r>
          </a:p>
        </p:txBody>
      </p:sp>
      <p:graphicFrame>
        <p:nvGraphicFramePr>
          <p:cNvPr id="9" name="Table 10">
            <a:extLst>
              <a:ext uri="{FF2B5EF4-FFF2-40B4-BE49-F238E27FC236}">
                <a16:creationId xmlns:a16="http://schemas.microsoft.com/office/drawing/2014/main" id="{670CB506-8B2A-0D91-296E-CCE223D89F56}"/>
              </a:ext>
            </a:extLst>
          </p:cNvPr>
          <p:cNvGraphicFramePr>
            <a:graphicFrameLocks noGrp="1"/>
          </p:cNvGraphicFramePr>
          <p:nvPr>
            <p:extLst>
              <p:ext uri="{D42A27DB-BD31-4B8C-83A1-F6EECF244321}">
                <p14:modId xmlns:p14="http://schemas.microsoft.com/office/powerpoint/2010/main" val="2047124327"/>
              </p:ext>
            </p:extLst>
          </p:nvPr>
        </p:nvGraphicFramePr>
        <p:xfrm>
          <a:off x="8196159" y="1481469"/>
          <a:ext cx="3891524" cy="1651000"/>
        </p:xfrm>
        <a:graphic>
          <a:graphicData uri="http://schemas.openxmlformats.org/drawingml/2006/table">
            <a:tbl>
              <a:tblPr firstRow="1" bandRow="1">
                <a:tableStyleId>{5C22544A-7EE6-4342-B048-85BDC9FD1C3A}</a:tableStyleId>
              </a:tblPr>
              <a:tblGrid>
                <a:gridCol w="2671236">
                  <a:extLst>
                    <a:ext uri="{9D8B030D-6E8A-4147-A177-3AD203B41FA5}">
                      <a16:colId xmlns:a16="http://schemas.microsoft.com/office/drawing/2014/main" val="42392730"/>
                    </a:ext>
                  </a:extLst>
                </a:gridCol>
                <a:gridCol w="1220288">
                  <a:extLst>
                    <a:ext uri="{9D8B030D-6E8A-4147-A177-3AD203B41FA5}">
                      <a16:colId xmlns:a16="http://schemas.microsoft.com/office/drawing/2014/main" val="2949163660"/>
                    </a:ext>
                  </a:extLst>
                </a:gridCol>
              </a:tblGrid>
              <a:tr h="370840">
                <a:tc gridSpan="2">
                  <a:txBody>
                    <a:bodyPr/>
                    <a:lstStyle/>
                    <a:p>
                      <a:r>
                        <a:rPr lang="en-GB" dirty="0"/>
                        <a:t>% incidence in MIMICS-3D</a:t>
                      </a:r>
                    </a:p>
                  </a:txBody>
                  <a:tcPr anchor="ctr">
                    <a:solidFill>
                      <a:srgbClr val="143B87"/>
                    </a:solidFill>
                  </a:tcPr>
                </a:tc>
                <a:tc hMerge="1">
                  <a:txBody>
                    <a:bodyPr/>
                    <a:lstStyle/>
                    <a:p>
                      <a:endParaRPr lang="en-GB" dirty="0"/>
                    </a:p>
                  </a:txBody>
                  <a:tcPr anchor="ctr"/>
                </a:tc>
                <a:extLst>
                  <a:ext uri="{0D108BD9-81ED-4DB2-BD59-A6C34878D82A}">
                    <a16:rowId xmlns:a16="http://schemas.microsoft.com/office/drawing/2014/main" val="1398884419"/>
                  </a:ext>
                </a:extLst>
              </a:tr>
              <a:tr h="370840">
                <a:tc>
                  <a:txBody>
                    <a:bodyPr/>
                    <a:lstStyle/>
                    <a:p>
                      <a:r>
                        <a:rPr lang="en-GB" dirty="0">
                          <a:solidFill>
                            <a:schemeClr val="bg1"/>
                          </a:solidFill>
                        </a:rPr>
                        <a:t>Moderate to severe calcification </a:t>
                      </a:r>
                    </a:p>
                  </a:txBody>
                  <a:tcPr anchor="ctr">
                    <a:solidFill>
                      <a:srgbClr val="2A6AB2"/>
                    </a:solidFill>
                  </a:tcPr>
                </a:tc>
                <a:tc>
                  <a:txBody>
                    <a:bodyPr/>
                    <a:lstStyle/>
                    <a:p>
                      <a:pPr algn="ctr"/>
                      <a:r>
                        <a:rPr lang="en-GB" dirty="0">
                          <a:solidFill>
                            <a:schemeClr val="bg1"/>
                          </a:solidFill>
                        </a:rPr>
                        <a:t>53%</a:t>
                      </a:r>
                    </a:p>
                  </a:txBody>
                  <a:tcPr anchor="ctr">
                    <a:solidFill>
                      <a:srgbClr val="2A6AB2"/>
                    </a:solidFill>
                  </a:tcPr>
                </a:tc>
                <a:extLst>
                  <a:ext uri="{0D108BD9-81ED-4DB2-BD59-A6C34878D82A}">
                    <a16:rowId xmlns:a16="http://schemas.microsoft.com/office/drawing/2014/main" val="1788540097"/>
                  </a:ext>
                </a:extLst>
              </a:tr>
              <a:tr h="370840">
                <a:tc>
                  <a:txBody>
                    <a:bodyPr/>
                    <a:lstStyle/>
                    <a:p>
                      <a:r>
                        <a:rPr lang="en-GB" dirty="0"/>
                        <a:t>Severe, bilateral wall calcium </a:t>
                      </a:r>
                    </a:p>
                  </a:txBody>
                  <a:tcPr anchor="ctr"/>
                </a:tc>
                <a:tc>
                  <a:txBody>
                    <a:bodyPr/>
                    <a:lstStyle/>
                    <a:p>
                      <a:pPr algn="ctr"/>
                      <a:r>
                        <a:rPr lang="en-GB" dirty="0"/>
                        <a:t>28%</a:t>
                      </a:r>
                    </a:p>
                  </a:txBody>
                  <a:tcPr anchor="ctr"/>
                </a:tc>
                <a:extLst>
                  <a:ext uri="{0D108BD9-81ED-4DB2-BD59-A6C34878D82A}">
                    <a16:rowId xmlns:a16="http://schemas.microsoft.com/office/drawing/2014/main" val="1239738200"/>
                  </a:ext>
                </a:extLst>
              </a:tr>
            </a:tbl>
          </a:graphicData>
        </a:graphic>
      </p:graphicFrame>
      <p:sp>
        <p:nvSpPr>
          <p:cNvPr id="14" name="Text Placeholder 5">
            <a:extLst>
              <a:ext uri="{FF2B5EF4-FFF2-40B4-BE49-F238E27FC236}">
                <a16:creationId xmlns:a16="http://schemas.microsoft.com/office/drawing/2014/main" id="{DC561F1E-95A8-1E57-E6B9-3430DB2B85CA}"/>
              </a:ext>
            </a:extLst>
          </p:cNvPr>
          <p:cNvSpPr txBox="1">
            <a:spLocks/>
          </p:cNvSpPr>
          <p:nvPr/>
        </p:nvSpPr>
        <p:spPr>
          <a:xfrm>
            <a:off x="0" y="6548781"/>
            <a:ext cx="2620108" cy="2149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333" i="1" dirty="0">
                <a:solidFill>
                  <a:schemeClr val="tx1"/>
                </a:solidFill>
              </a:rPr>
              <a:t>Data on file at Veryan Medical</a:t>
            </a:r>
          </a:p>
        </p:txBody>
      </p:sp>
    </p:spTree>
    <p:extLst>
      <p:ext uri="{BB962C8B-B14F-4D97-AF65-F5344CB8AC3E}">
        <p14:creationId xmlns:p14="http://schemas.microsoft.com/office/powerpoint/2010/main" val="23725880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3F0D-80DA-886D-89B4-DCF18C6B505E}"/>
              </a:ext>
            </a:extLst>
          </p:cNvPr>
          <p:cNvSpPr>
            <a:spLocks noGrp="1"/>
          </p:cNvSpPr>
          <p:nvPr>
            <p:ph type="title" idx="4294967295"/>
          </p:nvPr>
        </p:nvSpPr>
        <p:spPr>
          <a:xfrm>
            <a:off x="0" y="111125"/>
            <a:ext cx="11758613" cy="1325563"/>
          </a:xfrm>
        </p:spPr>
        <p:txBody>
          <a:bodyPr>
            <a:normAutofit/>
          </a:bodyPr>
          <a:lstStyle/>
          <a:p>
            <a:r>
              <a:rPr lang="en-GB" sz="3600" dirty="0">
                <a:solidFill>
                  <a:schemeClr val="tx1"/>
                </a:solidFill>
              </a:rPr>
              <a:t>MIMICS-3D Subgroup Analysis : </a:t>
            </a:r>
            <a:r>
              <a:rPr lang="en-GB" sz="3600" b="1" i="1" dirty="0">
                <a:solidFill>
                  <a:srgbClr val="7030A0"/>
                </a:solidFill>
              </a:rPr>
              <a:t>Calcium</a:t>
            </a:r>
            <a:br>
              <a:rPr lang="en-GB" sz="3600" dirty="0">
                <a:solidFill>
                  <a:schemeClr val="tx1"/>
                </a:solidFill>
              </a:rPr>
            </a:br>
            <a:r>
              <a:rPr lang="en-GB" sz="3600" dirty="0">
                <a:solidFill>
                  <a:schemeClr val="tx1"/>
                </a:solidFill>
              </a:rPr>
              <a:t>KM freedom from loss of primary patency comparison</a:t>
            </a:r>
          </a:p>
        </p:txBody>
      </p:sp>
      <p:sp>
        <p:nvSpPr>
          <p:cNvPr id="3" name="Content Placeholder 2">
            <a:extLst>
              <a:ext uri="{FF2B5EF4-FFF2-40B4-BE49-F238E27FC236}">
                <a16:creationId xmlns:a16="http://schemas.microsoft.com/office/drawing/2014/main" id="{42AAF84F-ABDD-1F5A-1E75-EEF69D549839}"/>
              </a:ext>
            </a:extLst>
          </p:cNvPr>
          <p:cNvSpPr>
            <a:spLocks noGrp="1"/>
          </p:cNvSpPr>
          <p:nvPr>
            <p:ph idx="4294967295"/>
          </p:nvPr>
        </p:nvSpPr>
        <p:spPr>
          <a:xfrm>
            <a:off x="287338" y="1754188"/>
            <a:ext cx="11904662" cy="4803775"/>
          </a:xfrm>
        </p:spPr>
        <p:txBody>
          <a:bodyPr/>
          <a:lstStyle/>
          <a:p>
            <a:pPr marL="0" indent="0">
              <a:buNone/>
            </a:pPr>
            <a:endParaRPr lang="en-GB" dirty="0">
              <a:solidFill>
                <a:schemeClr val="bg1"/>
              </a:solidFill>
            </a:endParaRPr>
          </a:p>
          <a:p>
            <a:endParaRPr lang="en-GB" dirty="0">
              <a:solidFill>
                <a:schemeClr val="bg1"/>
              </a:solidFill>
            </a:endParaRPr>
          </a:p>
        </p:txBody>
      </p:sp>
      <p:sp>
        <p:nvSpPr>
          <p:cNvPr id="4" name="Rectangle 3">
            <a:extLst>
              <a:ext uri="{FF2B5EF4-FFF2-40B4-BE49-F238E27FC236}">
                <a16:creationId xmlns:a16="http://schemas.microsoft.com/office/drawing/2014/main" id="{E5D974AF-2D27-626E-74DA-7C2516C52FB9}"/>
              </a:ext>
            </a:extLst>
          </p:cNvPr>
          <p:cNvSpPr/>
          <p:nvPr/>
        </p:nvSpPr>
        <p:spPr>
          <a:xfrm>
            <a:off x="243251" y="1569663"/>
            <a:ext cx="7244380" cy="49667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78E200CC-45F1-219B-B9C9-D496599EFA7A}"/>
              </a:ext>
            </a:extLst>
          </p:cNvPr>
          <p:cNvSpPr txBox="1"/>
          <p:nvPr/>
        </p:nvSpPr>
        <p:spPr>
          <a:xfrm>
            <a:off x="7665521" y="3733253"/>
            <a:ext cx="4345694" cy="2123658"/>
          </a:xfrm>
          <a:prstGeom prst="rect">
            <a:avLst/>
          </a:prstGeom>
          <a:noFill/>
        </p:spPr>
        <p:txBody>
          <a:bodyPr wrap="square" rtlCol="0">
            <a:spAutoFit/>
          </a:bodyPr>
          <a:lstStyle/>
          <a:p>
            <a:pPr marL="25002">
              <a:spcBef>
                <a:spcPts val="750"/>
              </a:spcBef>
              <a:tabLst>
                <a:tab pos="239913" algn="l"/>
                <a:tab pos="240509" algn="l"/>
              </a:tabLst>
              <a:defRPr/>
            </a:pPr>
            <a:r>
              <a:rPr lang="en-US" sz="2000" dirty="0">
                <a:cs typeface="Myriad Pro Light"/>
              </a:rPr>
              <a:t>Freedom from loss of primary patency at 3 years</a:t>
            </a:r>
            <a:endParaRPr kumimoji="0" lang="en-US" u="none" strike="noStrike" kern="1200" cap="none" spc="-33" normalizeH="0" baseline="0" noProof="0" dirty="0">
              <a:ln>
                <a:noFill/>
              </a:ln>
              <a:effectLst/>
              <a:uLnTx/>
              <a:uFillTx/>
              <a:cs typeface="Myriad Pro Light"/>
            </a:endParaRPr>
          </a:p>
          <a:p>
            <a:pPr marL="239913" indent="-214911">
              <a:spcBef>
                <a:spcPts val="750"/>
              </a:spcBef>
              <a:buFontTx/>
              <a:buChar char="•"/>
              <a:tabLst>
                <a:tab pos="239913" algn="l"/>
                <a:tab pos="240509" algn="l"/>
              </a:tabLst>
              <a:defRPr/>
            </a:pPr>
            <a:r>
              <a:rPr lang="en-US" spc="-33" dirty="0">
                <a:cs typeface="Myriad Pro Light"/>
              </a:rPr>
              <a:t>74% in moderate/severe cohort</a:t>
            </a:r>
          </a:p>
          <a:p>
            <a:pPr marL="239913" indent="-214911">
              <a:spcBef>
                <a:spcPts val="750"/>
              </a:spcBef>
              <a:buFontTx/>
              <a:buChar char="•"/>
              <a:tabLst>
                <a:tab pos="239913" algn="l"/>
                <a:tab pos="240509" algn="l"/>
              </a:tabLst>
              <a:defRPr/>
            </a:pPr>
            <a:r>
              <a:rPr kumimoji="0" lang="en-US" u="none" strike="noStrike" kern="1200" cap="none" spc="-33" normalizeH="0" baseline="0" noProof="0" dirty="0">
                <a:ln>
                  <a:noFill/>
                </a:ln>
                <a:effectLst/>
                <a:uLnTx/>
                <a:uFillTx/>
                <a:cs typeface="Myriad Pro Light"/>
              </a:rPr>
              <a:t>70% in none/mild cohort</a:t>
            </a:r>
          </a:p>
          <a:p>
            <a:pPr marL="25002">
              <a:spcBef>
                <a:spcPts val="750"/>
              </a:spcBef>
              <a:tabLst>
                <a:tab pos="239913" algn="l"/>
                <a:tab pos="240509" algn="l"/>
              </a:tabLst>
              <a:defRPr/>
            </a:pPr>
            <a:r>
              <a:rPr lang="en-US" spc="-33" dirty="0">
                <a:cs typeface="Myriad Pro Light"/>
              </a:rPr>
              <a:t>No statistical significance between the 2 cohorts</a:t>
            </a:r>
            <a:endParaRPr kumimoji="0" lang="en-US" u="none" strike="noStrike" kern="1200" cap="none" spc="-33" normalizeH="0" baseline="0" noProof="0" dirty="0">
              <a:ln>
                <a:noFill/>
              </a:ln>
              <a:effectLst/>
              <a:uLnTx/>
              <a:uFillTx/>
              <a:cs typeface="Myriad Pro Light"/>
            </a:endParaRPr>
          </a:p>
        </p:txBody>
      </p:sp>
      <p:pic>
        <p:nvPicPr>
          <p:cNvPr id="15" name="Picture 14" descr="Chart, line chart&#10;&#10;Description automatically generated">
            <a:extLst>
              <a:ext uri="{FF2B5EF4-FFF2-40B4-BE49-F238E27FC236}">
                <a16:creationId xmlns:a16="http://schemas.microsoft.com/office/drawing/2014/main" id="{3C859D09-2CA1-318A-3DF1-68EACBCB63B2}"/>
              </a:ext>
            </a:extLst>
          </p:cNvPr>
          <p:cNvPicPr>
            <a:picLocks noChangeAspect="1"/>
          </p:cNvPicPr>
          <p:nvPr/>
        </p:nvPicPr>
        <p:blipFill>
          <a:blip r:embed="rId3"/>
          <a:stretch>
            <a:fillRect/>
          </a:stretch>
        </p:blipFill>
        <p:spPr>
          <a:xfrm>
            <a:off x="243250" y="2369863"/>
            <a:ext cx="6400813" cy="3479299"/>
          </a:xfrm>
          <a:prstGeom prst="rect">
            <a:avLst/>
          </a:prstGeom>
        </p:spPr>
      </p:pic>
      <p:sp>
        <p:nvSpPr>
          <p:cNvPr id="8" name="TextBox 7">
            <a:extLst>
              <a:ext uri="{FF2B5EF4-FFF2-40B4-BE49-F238E27FC236}">
                <a16:creationId xmlns:a16="http://schemas.microsoft.com/office/drawing/2014/main" id="{1F197C7B-6A73-AD31-2157-E3A10A074F5C}"/>
              </a:ext>
            </a:extLst>
          </p:cNvPr>
          <p:cNvSpPr txBox="1"/>
          <p:nvPr/>
        </p:nvSpPr>
        <p:spPr>
          <a:xfrm>
            <a:off x="1412083" y="4766714"/>
            <a:ext cx="4645348" cy="646331"/>
          </a:xfrm>
          <a:prstGeom prst="rect">
            <a:avLst/>
          </a:prstGeom>
          <a:solidFill>
            <a:schemeClr val="bg1"/>
          </a:solidFill>
        </p:spPr>
        <p:txBody>
          <a:bodyPr wrap="square" rtlCol="0">
            <a:spAutoFit/>
          </a:bodyPr>
          <a:lstStyle/>
          <a:p>
            <a:r>
              <a:rPr lang="en-GB" dirty="0"/>
              <a:t>             Mod/severe</a:t>
            </a:r>
          </a:p>
          <a:p>
            <a:r>
              <a:rPr lang="en-GB" dirty="0">
                <a:solidFill>
                  <a:srgbClr val="C00000"/>
                </a:solidFill>
              </a:rPr>
              <a:t>--------  </a:t>
            </a:r>
            <a:r>
              <a:rPr lang="en-GB" dirty="0"/>
              <a:t>None/mild</a:t>
            </a:r>
          </a:p>
        </p:txBody>
      </p:sp>
      <p:cxnSp>
        <p:nvCxnSpPr>
          <p:cNvPr id="10" name="Straight Connector 9">
            <a:extLst>
              <a:ext uri="{FF2B5EF4-FFF2-40B4-BE49-F238E27FC236}">
                <a16:creationId xmlns:a16="http://schemas.microsoft.com/office/drawing/2014/main" id="{69C10846-B9D2-A512-AB68-923977295469}"/>
              </a:ext>
            </a:extLst>
          </p:cNvPr>
          <p:cNvCxnSpPr>
            <a:cxnSpLocks/>
          </p:cNvCxnSpPr>
          <p:nvPr/>
        </p:nvCxnSpPr>
        <p:spPr>
          <a:xfrm>
            <a:off x="1515848" y="4972968"/>
            <a:ext cx="54277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9C8408F-AA99-EFE7-A26C-BCB7F498FA85}"/>
              </a:ext>
            </a:extLst>
          </p:cNvPr>
          <p:cNvSpPr txBox="1"/>
          <p:nvPr/>
        </p:nvSpPr>
        <p:spPr>
          <a:xfrm>
            <a:off x="5530674" y="3619168"/>
            <a:ext cx="1604735" cy="369332"/>
          </a:xfrm>
          <a:prstGeom prst="rect">
            <a:avLst/>
          </a:prstGeom>
          <a:noFill/>
        </p:spPr>
        <p:txBody>
          <a:bodyPr wrap="none" rtlCol="0">
            <a:spAutoFit/>
          </a:bodyPr>
          <a:lstStyle/>
          <a:p>
            <a:r>
              <a:rPr lang="en-GB" dirty="0"/>
              <a:t>P value = 0.544</a:t>
            </a:r>
          </a:p>
        </p:txBody>
      </p:sp>
      <p:sp>
        <p:nvSpPr>
          <p:cNvPr id="13" name="TextBox 12">
            <a:extLst>
              <a:ext uri="{FF2B5EF4-FFF2-40B4-BE49-F238E27FC236}">
                <a16:creationId xmlns:a16="http://schemas.microsoft.com/office/drawing/2014/main" id="{2B3706B1-7B7B-4C5F-FF13-F2EB8BD7DDA6}"/>
              </a:ext>
            </a:extLst>
          </p:cNvPr>
          <p:cNvSpPr txBox="1"/>
          <p:nvPr/>
        </p:nvSpPr>
        <p:spPr>
          <a:xfrm>
            <a:off x="5948095" y="2972837"/>
            <a:ext cx="1075765" cy="646331"/>
          </a:xfrm>
          <a:prstGeom prst="rect">
            <a:avLst/>
          </a:prstGeom>
          <a:solidFill>
            <a:schemeClr val="bg1"/>
          </a:solidFill>
        </p:spPr>
        <p:txBody>
          <a:bodyPr wrap="square" rtlCol="0">
            <a:spAutoFit/>
          </a:bodyPr>
          <a:lstStyle/>
          <a:p>
            <a:r>
              <a:rPr lang="en-GB" dirty="0"/>
              <a:t>74%</a:t>
            </a:r>
          </a:p>
          <a:p>
            <a:r>
              <a:rPr lang="en-GB" dirty="0"/>
              <a:t>70%</a:t>
            </a:r>
          </a:p>
        </p:txBody>
      </p:sp>
      <p:sp>
        <p:nvSpPr>
          <p:cNvPr id="17" name="TextBox 16">
            <a:extLst>
              <a:ext uri="{FF2B5EF4-FFF2-40B4-BE49-F238E27FC236}">
                <a16:creationId xmlns:a16="http://schemas.microsoft.com/office/drawing/2014/main" id="{8CEC5FB5-8936-FEFA-FA7D-07043F4621E0}"/>
              </a:ext>
            </a:extLst>
          </p:cNvPr>
          <p:cNvSpPr txBox="1"/>
          <p:nvPr/>
        </p:nvSpPr>
        <p:spPr>
          <a:xfrm>
            <a:off x="337005" y="6126161"/>
            <a:ext cx="6148972" cy="369332"/>
          </a:xfrm>
          <a:prstGeom prst="rect">
            <a:avLst/>
          </a:prstGeom>
          <a:noFill/>
        </p:spPr>
        <p:txBody>
          <a:bodyPr wrap="square">
            <a:spAutoFit/>
          </a:bodyPr>
          <a:lstStyle/>
          <a:p>
            <a:r>
              <a:rPr lang="en-GB" sz="1800" dirty="0"/>
              <a:t>ITT population. PSVR &gt;2.4</a:t>
            </a:r>
            <a:endParaRPr lang="en-GB" dirty="0"/>
          </a:p>
        </p:txBody>
      </p:sp>
      <p:graphicFrame>
        <p:nvGraphicFramePr>
          <p:cNvPr id="19" name="Table 10">
            <a:extLst>
              <a:ext uri="{FF2B5EF4-FFF2-40B4-BE49-F238E27FC236}">
                <a16:creationId xmlns:a16="http://schemas.microsoft.com/office/drawing/2014/main" id="{56F14621-BE72-87FB-0E2E-13E20BD67829}"/>
              </a:ext>
            </a:extLst>
          </p:cNvPr>
          <p:cNvGraphicFramePr>
            <a:graphicFrameLocks noGrp="1"/>
          </p:cNvGraphicFramePr>
          <p:nvPr>
            <p:extLst>
              <p:ext uri="{D42A27DB-BD31-4B8C-83A1-F6EECF244321}">
                <p14:modId xmlns:p14="http://schemas.microsoft.com/office/powerpoint/2010/main" val="1227506376"/>
              </p:ext>
            </p:extLst>
          </p:nvPr>
        </p:nvGraphicFramePr>
        <p:xfrm>
          <a:off x="7727986" y="1574400"/>
          <a:ext cx="4220764" cy="1381760"/>
        </p:xfrm>
        <a:graphic>
          <a:graphicData uri="http://schemas.openxmlformats.org/drawingml/2006/table">
            <a:tbl>
              <a:tblPr firstRow="1" bandRow="1">
                <a:tableStyleId>{5C22544A-7EE6-4342-B048-85BDC9FD1C3A}</a:tableStyleId>
              </a:tblPr>
              <a:tblGrid>
                <a:gridCol w="2897234">
                  <a:extLst>
                    <a:ext uri="{9D8B030D-6E8A-4147-A177-3AD203B41FA5}">
                      <a16:colId xmlns:a16="http://schemas.microsoft.com/office/drawing/2014/main" val="42392730"/>
                    </a:ext>
                  </a:extLst>
                </a:gridCol>
                <a:gridCol w="1323530">
                  <a:extLst>
                    <a:ext uri="{9D8B030D-6E8A-4147-A177-3AD203B41FA5}">
                      <a16:colId xmlns:a16="http://schemas.microsoft.com/office/drawing/2014/main" val="2949163660"/>
                    </a:ext>
                  </a:extLst>
                </a:gridCol>
              </a:tblGrid>
              <a:tr h="370840">
                <a:tc gridSpan="2">
                  <a:txBody>
                    <a:bodyPr/>
                    <a:lstStyle/>
                    <a:p>
                      <a:r>
                        <a:rPr lang="en-GB" dirty="0"/>
                        <a:t>% incidence in MIMICS-3D</a:t>
                      </a:r>
                    </a:p>
                  </a:txBody>
                  <a:tcPr anchor="ctr">
                    <a:solidFill>
                      <a:srgbClr val="143B87"/>
                    </a:solidFill>
                  </a:tcPr>
                </a:tc>
                <a:tc hMerge="1">
                  <a:txBody>
                    <a:bodyPr/>
                    <a:lstStyle/>
                    <a:p>
                      <a:endParaRPr lang="en-GB" dirty="0"/>
                    </a:p>
                  </a:txBody>
                  <a:tcPr anchor="ctr"/>
                </a:tc>
                <a:extLst>
                  <a:ext uri="{0D108BD9-81ED-4DB2-BD59-A6C34878D82A}">
                    <a16:rowId xmlns:a16="http://schemas.microsoft.com/office/drawing/2014/main" val="1398884419"/>
                  </a:ext>
                </a:extLst>
              </a:tr>
              <a:tr h="370840">
                <a:tc>
                  <a:txBody>
                    <a:bodyPr/>
                    <a:lstStyle/>
                    <a:p>
                      <a:r>
                        <a:rPr lang="en-GB" dirty="0">
                          <a:solidFill>
                            <a:schemeClr val="bg1"/>
                          </a:solidFill>
                        </a:rPr>
                        <a:t>Moderate to severe calcification </a:t>
                      </a:r>
                    </a:p>
                  </a:txBody>
                  <a:tcPr anchor="ctr">
                    <a:solidFill>
                      <a:srgbClr val="2A6AB2"/>
                    </a:solidFill>
                  </a:tcPr>
                </a:tc>
                <a:tc>
                  <a:txBody>
                    <a:bodyPr/>
                    <a:lstStyle/>
                    <a:p>
                      <a:pPr algn="ctr"/>
                      <a:r>
                        <a:rPr lang="en-GB" dirty="0">
                          <a:solidFill>
                            <a:schemeClr val="bg1"/>
                          </a:solidFill>
                        </a:rPr>
                        <a:t>53%</a:t>
                      </a:r>
                    </a:p>
                  </a:txBody>
                  <a:tcPr anchor="ctr">
                    <a:solidFill>
                      <a:srgbClr val="2A6AB2"/>
                    </a:solidFill>
                  </a:tcPr>
                </a:tc>
                <a:extLst>
                  <a:ext uri="{0D108BD9-81ED-4DB2-BD59-A6C34878D82A}">
                    <a16:rowId xmlns:a16="http://schemas.microsoft.com/office/drawing/2014/main" val="1788540097"/>
                  </a:ext>
                </a:extLst>
              </a:tr>
              <a:tr h="370840">
                <a:tc>
                  <a:txBody>
                    <a:bodyPr/>
                    <a:lstStyle/>
                    <a:p>
                      <a:r>
                        <a:rPr lang="en-GB" dirty="0"/>
                        <a:t>Severe, bilateral wall calcium </a:t>
                      </a:r>
                    </a:p>
                  </a:txBody>
                  <a:tcPr anchor="ctr"/>
                </a:tc>
                <a:tc>
                  <a:txBody>
                    <a:bodyPr/>
                    <a:lstStyle/>
                    <a:p>
                      <a:pPr algn="ctr"/>
                      <a:r>
                        <a:rPr lang="en-GB" dirty="0"/>
                        <a:t>28%</a:t>
                      </a:r>
                    </a:p>
                  </a:txBody>
                  <a:tcPr anchor="ctr"/>
                </a:tc>
                <a:extLst>
                  <a:ext uri="{0D108BD9-81ED-4DB2-BD59-A6C34878D82A}">
                    <a16:rowId xmlns:a16="http://schemas.microsoft.com/office/drawing/2014/main" val="1239738200"/>
                  </a:ext>
                </a:extLst>
              </a:tr>
            </a:tbl>
          </a:graphicData>
        </a:graphic>
      </p:graphicFrame>
      <p:sp>
        <p:nvSpPr>
          <p:cNvPr id="20" name="Text Placeholder 5">
            <a:extLst>
              <a:ext uri="{FF2B5EF4-FFF2-40B4-BE49-F238E27FC236}">
                <a16:creationId xmlns:a16="http://schemas.microsoft.com/office/drawing/2014/main" id="{FDDD3597-6028-F2A6-D1B8-7282C7D7AA7E}"/>
              </a:ext>
            </a:extLst>
          </p:cNvPr>
          <p:cNvSpPr txBox="1">
            <a:spLocks/>
          </p:cNvSpPr>
          <p:nvPr/>
        </p:nvSpPr>
        <p:spPr>
          <a:xfrm>
            <a:off x="102029" y="6553760"/>
            <a:ext cx="2620108" cy="2149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333" i="1" dirty="0">
                <a:solidFill>
                  <a:schemeClr val="tx1"/>
                </a:solidFill>
              </a:rPr>
              <a:t>Data on file at Veryan Medical</a:t>
            </a:r>
          </a:p>
        </p:txBody>
      </p:sp>
    </p:spTree>
    <p:extLst>
      <p:ext uri="{BB962C8B-B14F-4D97-AF65-F5344CB8AC3E}">
        <p14:creationId xmlns:p14="http://schemas.microsoft.com/office/powerpoint/2010/main" val="6053161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AAD4F71-3478-FCC3-DAFB-B456284FAB55}"/>
              </a:ext>
            </a:extLst>
          </p:cNvPr>
          <p:cNvSpPr/>
          <p:nvPr/>
        </p:nvSpPr>
        <p:spPr>
          <a:xfrm>
            <a:off x="6615032" y="1649708"/>
            <a:ext cx="5271052" cy="37347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3BBD706-40E5-E215-2E8E-01023F264ABC}"/>
              </a:ext>
            </a:extLst>
          </p:cNvPr>
          <p:cNvSpPr/>
          <p:nvPr/>
        </p:nvSpPr>
        <p:spPr>
          <a:xfrm>
            <a:off x="381281" y="1670645"/>
            <a:ext cx="5089444" cy="37336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C7FF70E-FF6A-CB45-8170-26EE15175BED}"/>
              </a:ext>
            </a:extLst>
          </p:cNvPr>
          <p:cNvSpPr>
            <a:spLocks noGrp="1"/>
          </p:cNvSpPr>
          <p:nvPr>
            <p:ph type="ctrTitle" idx="4294967295"/>
          </p:nvPr>
        </p:nvSpPr>
        <p:spPr>
          <a:xfrm>
            <a:off x="0" y="-110263"/>
            <a:ext cx="12192000" cy="1398588"/>
          </a:xfrm>
        </p:spPr>
        <p:txBody>
          <a:bodyPr/>
          <a:lstStyle/>
          <a:p>
            <a:pPr algn="ctr"/>
            <a:r>
              <a:rPr lang="en-US" dirty="0">
                <a:solidFill>
                  <a:schemeClr val="tx1"/>
                </a:solidFill>
              </a:rPr>
              <a:t>3-Year Outcomes in </a:t>
            </a:r>
            <a:r>
              <a:rPr lang="en-US" dirty="0">
                <a:solidFill>
                  <a:srgbClr val="7030A0"/>
                </a:solidFill>
              </a:rPr>
              <a:t>Severe</a:t>
            </a:r>
            <a:r>
              <a:rPr lang="en-US" dirty="0">
                <a:solidFill>
                  <a:schemeClr val="tx1"/>
                </a:solidFill>
              </a:rPr>
              <a:t> Calcium Cohort</a:t>
            </a:r>
          </a:p>
        </p:txBody>
      </p:sp>
      <p:sp>
        <p:nvSpPr>
          <p:cNvPr id="10" name="TextBox 9">
            <a:extLst>
              <a:ext uri="{FF2B5EF4-FFF2-40B4-BE49-F238E27FC236}">
                <a16:creationId xmlns:a16="http://schemas.microsoft.com/office/drawing/2014/main" id="{74CDC2E2-496B-39A8-20EC-30E5869C4588}"/>
              </a:ext>
            </a:extLst>
          </p:cNvPr>
          <p:cNvSpPr txBox="1"/>
          <p:nvPr/>
        </p:nvSpPr>
        <p:spPr>
          <a:xfrm>
            <a:off x="1335321" y="1062099"/>
            <a:ext cx="3287951" cy="523220"/>
          </a:xfrm>
          <a:prstGeom prst="rect">
            <a:avLst/>
          </a:prstGeom>
          <a:noFill/>
        </p:spPr>
        <p:txBody>
          <a:bodyPr wrap="none" rtlCol="0">
            <a:spAutoFit/>
          </a:bodyPr>
          <a:lstStyle/>
          <a:p>
            <a:r>
              <a:rPr lang="en-GB" sz="2800" dirty="0"/>
              <a:t>Freedom from CDTLR</a:t>
            </a:r>
          </a:p>
        </p:txBody>
      </p:sp>
      <p:sp>
        <p:nvSpPr>
          <p:cNvPr id="20" name="TextBox 19">
            <a:extLst>
              <a:ext uri="{FF2B5EF4-FFF2-40B4-BE49-F238E27FC236}">
                <a16:creationId xmlns:a16="http://schemas.microsoft.com/office/drawing/2014/main" id="{B6AA3199-2646-0E68-3BD3-A012CF7D4511}"/>
              </a:ext>
            </a:extLst>
          </p:cNvPr>
          <p:cNvSpPr txBox="1"/>
          <p:nvPr/>
        </p:nvSpPr>
        <p:spPr>
          <a:xfrm>
            <a:off x="6317501" y="1017085"/>
            <a:ext cx="5821209" cy="523220"/>
          </a:xfrm>
          <a:prstGeom prst="rect">
            <a:avLst/>
          </a:prstGeom>
          <a:noFill/>
        </p:spPr>
        <p:txBody>
          <a:bodyPr wrap="none" rtlCol="0">
            <a:spAutoFit/>
          </a:bodyPr>
          <a:lstStyle/>
          <a:p>
            <a:r>
              <a:rPr lang="en-GB" sz="2800" dirty="0"/>
              <a:t>Freedom from loss of Primary Patency </a:t>
            </a:r>
          </a:p>
        </p:txBody>
      </p:sp>
      <p:sp>
        <p:nvSpPr>
          <p:cNvPr id="24" name="TextBox 23">
            <a:extLst>
              <a:ext uri="{FF2B5EF4-FFF2-40B4-BE49-F238E27FC236}">
                <a16:creationId xmlns:a16="http://schemas.microsoft.com/office/drawing/2014/main" id="{C0C2DB84-BCEF-BD54-2C0D-99AB4B79F8C3}"/>
              </a:ext>
            </a:extLst>
          </p:cNvPr>
          <p:cNvSpPr txBox="1"/>
          <p:nvPr/>
        </p:nvSpPr>
        <p:spPr>
          <a:xfrm>
            <a:off x="2178360" y="5513668"/>
            <a:ext cx="7835279"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t>28% of lesions had severe/bilateral wall calcification</a:t>
            </a:r>
          </a:p>
          <a:p>
            <a:pPr marL="342900" indent="-342900">
              <a:buFont typeface="Arial" panose="020B0604020202020204" pitchFamily="34" charset="0"/>
              <a:buChar char="•"/>
            </a:pPr>
            <a:r>
              <a:rPr lang="en-US" sz="2400" dirty="0"/>
              <a:t>59% of severely calcified lesions were CTOs</a:t>
            </a:r>
          </a:p>
          <a:p>
            <a:pPr marL="342900" indent="-342900">
              <a:buFont typeface="Arial" panose="020B0604020202020204" pitchFamily="34" charset="0"/>
              <a:buChar char="•"/>
            </a:pPr>
            <a:r>
              <a:rPr lang="en-US" sz="2400" dirty="0"/>
              <a:t>144mm +/-94 avg lesion length in severely calcified cohort</a:t>
            </a:r>
          </a:p>
        </p:txBody>
      </p:sp>
      <p:sp>
        <p:nvSpPr>
          <p:cNvPr id="25" name="Text Placeholder 5">
            <a:extLst>
              <a:ext uri="{FF2B5EF4-FFF2-40B4-BE49-F238E27FC236}">
                <a16:creationId xmlns:a16="http://schemas.microsoft.com/office/drawing/2014/main" id="{E408DFC4-1FCD-E3D7-718D-85F24A2A8472}"/>
              </a:ext>
            </a:extLst>
          </p:cNvPr>
          <p:cNvSpPr txBox="1">
            <a:spLocks/>
          </p:cNvSpPr>
          <p:nvPr/>
        </p:nvSpPr>
        <p:spPr>
          <a:xfrm>
            <a:off x="102029" y="6553760"/>
            <a:ext cx="2620108" cy="2149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333" i="1" dirty="0">
                <a:solidFill>
                  <a:schemeClr val="tx1"/>
                </a:solidFill>
              </a:rPr>
              <a:t>Data on file at Veryan Medical</a:t>
            </a:r>
          </a:p>
        </p:txBody>
      </p:sp>
      <p:pic>
        <p:nvPicPr>
          <p:cNvPr id="4" name="Picture 3" descr="Chart, line chart&#10;&#10;Description automatically generated">
            <a:extLst>
              <a:ext uri="{FF2B5EF4-FFF2-40B4-BE49-F238E27FC236}">
                <a16:creationId xmlns:a16="http://schemas.microsoft.com/office/drawing/2014/main" id="{7BA89B5B-A64B-2175-E1FE-1BD88C2A49B0}"/>
              </a:ext>
            </a:extLst>
          </p:cNvPr>
          <p:cNvPicPr>
            <a:picLocks noChangeAspect="1"/>
          </p:cNvPicPr>
          <p:nvPr/>
        </p:nvPicPr>
        <p:blipFill rotWithShape="1">
          <a:blip r:embed="rId2"/>
          <a:srcRect l="13089" r="8315"/>
          <a:stretch/>
        </p:blipFill>
        <p:spPr>
          <a:xfrm>
            <a:off x="439936" y="1855365"/>
            <a:ext cx="5030789" cy="3479299"/>
          </a:xfrm>
          <a:prstGeom prst="rect">
            <a:avLst/>
          </a:prstGeom>
        </p:spPr>
      </p:pic>
      <p:sp>
        <p:nvSpPr>
          <p:cNvPr id="21" name="TextBox 20">
            <a:extLst>
              <a:ext uri="{FF2B5EF4-FFF2-40B4-BE49-F238E27FC236}">
                <a16:creationId xmlns:a16="http://schemas.microsoft.com/office/drawing/2014/main" id="{665BBC6B-D642-D082-2EDE-5B351F0636AD}"/>
              </a:ext>
            </a:extLst>
          </p:cNvPr>
          <p:cNvSpPr txBox="1"/>
          <p:nvPr/>
        </p:nvSpPr>
        <p:spPr>
          <a:xfrm>
            <a:off x="1518479" y="3101545"/>
            <a:ext cx="2921634" cy="707886"/>
          </a:xfrm>
          <a:prstGeom prst="rect">
            <a:avLst/>
          </a:prstGeom>
          <a:noFill/>
        </p:spPr>
        <p:txBody>
          <a:bodyPr wrap="none" rtlCol="0">
            <a:spAutoFit/>
          </a:bodyPr>
          <a:lstStyle/>
          <a:p>
            <a:r>
              <a:rPr lang="en-GB" sz="2000" b="1" dirty="0"/>
              <a:t>78%</a:t>
            </a:r>
            <a:r>
              <a:rPr lang="en-GB" sz="2000" dirty="0"/>
              <a:t> in severe calcification</a:t>
            </a:r>
          </a:p>
          <a:p>
            <a:r>
              <a:rPr lang="en-GB" sz="2000" dirty="0"/>
              <a:t> </a:t>
            </a:r>
          </a:p>
        </p:txBody>
      </p:sp>
      <p:pic>
        <p:nvPicPr>
          <p:cNvPr id="9" name="Picture 8" descr="Chart, line chart&#10;&#10;Description automatically generated">
            <a:extLst>
              <a:ext uri="{FF2B5EF4-FFF2-40B4-BE49-F238E27FC236}">
                <a16:creationId xmlns:a16="http://schemas.microsoft.com/office/drawing/2014/main" id="{EEB599E7-25F9-121E-9582-7BAB1B99C74F}"/>
              </a:ext>
            </a:extLst>
          </p:cNvPr>
          <p:cNvPicPr>
            <a:picLocks noChangeAspect="1"/>
          </p:cNvPicPr>
          <p:nvPr/>
        </p:nvPicPr>
        <p:blipFill rotWithShape="1">
          <a:blip r:embed="rId3"/>
          <a:srcRect l="13049" r="8355"/>
          <a:stretch/>
        </p:blipFill>
        <p:spPr>
          <a:xfrm>
            <a:off x="6630066" y="1792285"/>
            <a:ext cx="5121998" cy="3542379"/>
          </a:xfrm>
          <a:prstGeom prst="rect">
            <a:avLst/>
          </a:prstGeom>
        </p:spPr>
      </p:pic>
      <p:sp>
        <p:nvSpPr>
          <p:cNvPr id="22" name="TextBox 21">
            <a:extLst>
              <a:ext uri="{FF2B5EF4-FFF2-40B4-BE49-F238E27FC236}">
                <a16:creationId xmlns:a16="http://schemas.microsoft.com/office/drawing/2014/main" id="{CEAB5069-7707-4010-194D-5C495506C0F6}"/>
              </a:ext>
            </a:extLst>
          </p:cNvPr>
          <p:cNvSpPr txBox="1"/>
          <p:nvPr/>
        </p:nvSpPr>
        <p:spPr>
          <a:xfrm>
            <a:off x="7789741" y="3055378"/>
            <a:ext cx="2921634" cy="400110"/>
          </a:xfrm>
          <a:prstGeom prst="rect">
            <a:avLst/>
          </a:prstGeom>
          <a:noFill/>
        </p:spPr>
        <p:txBody>
          <a:bodyPr wrap="none" rtlCol="0">
            <a:spAutoFit/>
          </a:bodyPr>
          <a:lstStyle/>
          <a:p>
            <a:r>
              <a:rPr lang="en-GB" sz="2000" b="1" dirty="0"/>
              <a:t>71% </a:t>
            </a:r>
            <a:r>
              <a:rPr lang="en-GB" sz="2000" dirty="0"/>
              <a:t>in severe calcification</a:t>
            </a:r>
          </a:p>
        </p:txBody>
      </p:sp>
      <p:sp>
        <p:nvSpPr>
          <p:cNvPr id="19" name="TextBox 18">
            <a:extLst>
              <a:ext uri="{FF2B5EF4-FFF2-40B4-BE49-F238E27FC236}">
                <a16:creationId xmlns:a16="http://schemas.microsoft.com/office/drawing/2014/main" id="{8740F48D-5628-1E49-22E0-6C055A36C94F}"/>
              </a:ext>
            </a:extLst>
          </p:cNvPr>
          <p:cNvSpPr txBox="1"/>
          <p:nvPr/>
        </p:nvSpPr>
        <p:spPr>
          <a:xfrm>
            <a:off x="6953179" y="4540471"/>
            <a:ext cx="1247577" cy="369332"/>
          </a:xfrm>
          <a:prstGeom prst="rect">
            <a:avLst/>
          </a:prstGeom>
          <a:noFill/>
        </p:spPr>
        <p:txBody>
          <a:bodyPr wrap="square">
            <a:spAutoFit/>
          </a:bodyPr>
          <a:lstStyle/>
          <a:p>
            <a:r>
              <a:rPr lang="en-GB" sz="1800" dirty="0"/>
              <a:t>PSVR &gt;2.4</a:t>
            </a:r>
            <a:endParaRPr lang="en-GB" dirty="0"/>
          </a:p>
        </p:txBody>
      </p:sp>
    </p:spTree>
    <p:extLst>
      <p:ext uri="{BB962C8B-B14F-4D97-AF65-F5344CB8AC3E}">
        <p14:creationId xmlns:p14="http://schemas.microsoft.com/office/powerpoint/2010/main" val="14695223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AF2AF8-15B7-8043-8FF0-7D7140BE473D}"/>
              </a:ext>
            </a:extLst>
          </p:cNvPr>
          <p:cNvSpPr>
            <a:spLocks noGrp="1"/>
          </p:cNvSpPr>
          <p:nvPr>
            <p:ph type="title" idx="4294967295"/>
          </p:nvPr>
        </p:nvSpPr>
        <p:spPr>
          <a:xfrm>
            <a:off x="386615" y="297084"/>
            <a:ext cx="11678240" cy="522723"/>
          </a:xfrm>
        </p:spPr>
        <p:txBody>
          <a:bodyPr>
            <a:noAutofit/>
          </a:bodyPr>
          <a:lstStyle/>
          <a:p>
            <a:pPr algn="ctr"/>
            <a:r>
              <a:rPr lang="en-GB" sz="3600">
                <a:latin typeface="Avenir Next LT Pro" panose="020B0504020202020204" pitchFamily="34" charset="0"/>
              </a:rPr>
              <a:t> Indicative Study Comparisons-Freedom from CDTLR</a:t>
            </a:r>
            <a:br>
              <a:rPr lang="en-GB" sz="3600">
                <a:latin typeface="Avenir Next LT Pro" panose="020B0504020202020204" pitchFamily="34" charset="0"/>
              </a:rPr>
            </a:br>
            <a:endParaRPr lang="en-US" sz="3600" b="1" spc="300">
              <a:latin typeface="Avenir Next LT Pro" panose="020B0504020202020204" pitchFamily="34" charset="0"/>
              <a:cs typeface="Calibri" panose="020F0502020204030204" pitchFamily="34" charset="0"/>
            </a:endParaRPr>
          </a:p>
        </p:txBody>
      </p:sp>
      <p:sp>
        <p:nvSpPr>
          <p:cNvPr id="13" name="Text Placeholder 5">
            <a:extLst>
              <a:ext uri="{FF2B5EF4-FFF2-40B4-BE49-F238E27FC236}">
                <a16:creationId xmlns:a16="http://schemas.microsoft.com/office/drawing/2014/main" id="{6FA8DFAB-F7BC-49DF-8319-3A86B69F07E3}"/>
              </a:ext>
            </a:extLst>
          </p:cNvPr>
          <p:cNvSpPr txBox="1">
            <a:spLocks/>
          </p:cNvSpPr>
          <p:nvPr/>
        </p:nvSpPr>
        <p:spPr>
          <a:xfrm>
            <a:off x="10226921" y="6411386"/>
            <a:ext cx="1965081" cy="1611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54">
              <a:buNone/>
              <a:defRPr/>
            </a:pPr>
            <a:r>
              <a:rPr lang="en-GB" sz="1000" i="1">
                <a:solidFill>
                  <a:prstClr val="white"/>
                </a:solidFill>
                <a:latin typeface="Avenir Next LT Pro" panose="020B0504020202020204" pitchFamily="34" charset="0"/>
              </a:rPr>
              <a:t>Data on file at Veryan Medical</a:t>
            </a:r>
          </a:p>
        </p:txBody>
      </p:sp>
      <p:sp>
        <p:nvSpPr>
          <p:cNvPr id="12" name="TextBox 11">
            <a:extLst>
              <a:ext uri="{FF2B5EF4-FFF2-40B4-BE49-F238E27FC236}">
                <a16:creationId xmlns:a16="http://schemas.microsoft.com/office/drawing/2014/main" id="{14158C4D-8AFC-462A-90A1-3D71311C4D63}"/>
              </a:ext>
            </a:extLst>
          </p:cNvPr>
          <p:cNvSpPr txBox="1"/>
          <p:nvPr/>
        </p:nvSpPr>
        <p:spPr>
          <a:xfrm>
            <a:off x="190502" y="1959249"/>
            <a:ext cx="392228" cy="369332"/>
          </a:xfrm>
          <a:prstGeom prst="rect">
            <a:avLst/>
          </a:prstGeom>
          <a:noFill/>
        </p:spPr>
        <p:txBody>
          <a:bodyPr wrap="square" rtlCol="0">
            <a:spAutoFit/>
          </a:bodyPr>
          <a:lstStyle/>
          <a:p>
            <a:pPr defTabSz="914377"/>
            <a:endParaRPr lang="en-GB">
              <a:solidFill>
                <a:prstClr val="black"/>
              </a:solidFill>
              <a:latin typeface="Calibri" panose="020F0502020204030204"/>
            </a:endParaRPr>
          </a:p>
        </p:txBody>
      </p:sp>
      <p:sp>
        <p:nvSpPr>
          <p:cNvPr id="48" name="Content Placeholder 6">
            <a:extLst>
              <a:ext uri="{FF2B5EF4-FFF2-40B4-BE49-F238E27FC236}">
                <a16:creationId xmlns:a16="http://schemas.microsoft.com/office/drawing/2014/main" id="{DED13929-22F8-4B39-A472-9E85C000AB84}"/>
              </a:ext>
            </a:extLst>
          </p:cNvPr>
          <p:cNvSpPr txBox="1">
            <a:spLocks/>
          </p:cNvSpPr>
          <p:nvPr/>
        </p:nvSpPr>
        <p:spPr>
          <a:xfrm>
            <a:off x="4587" y="618245"/>
            <a:ext cx="15920229" cy="522721"/>
          </a:xfrm>
          <a:prstGeom prst="rect">
            <a:avLst/>
          </a:prstGeom>
        </p:spPr>
        <p:txBody>
          <a:bodyPr>
            <a:noAutofit/>
          </a:bodyPr>
          <a:lstStyle>
            <a:lvl1pPr marL="0" indent="0" algn="l" defTabSz="685800" rtl="0" eaLnBrk="1" latinLnBrk="0" hangingPunct="1">
              <a:lnSpc>
                <a:spcPct val="100000"/>
              </a:lnSpc>
              <a:spcBef>
                <a:spcPts val="750"/>
              </a:spcBef>
              <a:buFont typeface="Arial" panose="020B0604020202020204" pitchFamily="34" charset="0"/>
              <a:buNone/>
              <a:defRPr sz="2100" kern="1200">
                <a:solidFill>
                  <a:schemeClr val="tx1"/>
                </a:solidFill>
                <a:latin typeface="+mn-lt"/>
                <a:ea typeface="+mn-ea"/>
                <a:cs typeface="+mn-cs"/>
              </a:defRPr>
            </a:lvl1pPr>
            <a:lvl2pPr marL="177800" indent="-177800" algn="l" defTabSz="685800" rtl="0" eaLnBrk="1" latinLnBrk="0" hangingPunct="1">
              <a:lnSpc>
                <a:spcPct val="10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783">
              <a:spcBef>
                <a:spcPts val="0"/>
              </a:spcBef>
            </a:pPr>
            <a:endParaRPr lang="en-GB" sz="2800">
              <a:solidFill>
                <a:prstClr val="white"/>
              </a:solidFill>
              <a:latin typeface="Calibri Light" panose="020F0302020204030204"/>
            </a:endParaRPr>
          </a:p>
        </p:txBody>
      </p:sp>
      <p:graphicFrame>
        <p:nvGraphicFramePr>
          <p:cNvPr id="16" name="Content Placeholder 5">
            <a:extLst>
              <a:ext uri="{FF2B5EF4-FFF2-40B4-BE49-F238E27FC236}">
                <a16:creationId xmlns:a16="http://schemas.microsoft.com/office/drawing/2014/main" id="{75ECB333-FC26-0741-BB6F-16BC587DBAB5}"/>
              </a:ext>
            </a:extLst>
          </p:cNvPr>
          <p:cNvGraphicFramePr>
            <a:graphicFrameLocks/>
          </p:cNvGraphicFramePr>
          <p:nvPr/>
        </p:nvGraphicFramePr>
        <p:xfrm>
          <a:off x="554523" y="1086165"/>
          <a:ext cx="11082957" cy="5005771"/>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 Box 16">
            <a:extLst>
              <a:ext uri="{FF2B5EF4-FFF2-40B4-BE49-F238E27FC236}">
                <a16:creationId xmlns:a16="http://schemas.microsoft.com/office/drawing/2014/main" id="{24258252-D038-9144-8F91-F15B680477A8}"/>
              </a:ext>
            </a:extLst>
          </p:cNvPr>
          <p:cNvSpPr txBox="1"/>
          <p:nvPr/>
        </p:nvSpPr>
        <p:spPr>
          <a:xfrm>
            <a:off x="938760" y="608599"/>
            <a:ext cx="10314480" cy="56515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defTabSz="914354">
              <a:lnSpc>
                <a:spcPct val="107000"/>
              </a:lnSpc>
              <a:spcAft>
                <a:spcPts val="800"/>
              </a:spcAft>
              <a:defRPr/>
            </a:pPr>
            <a:r>
              <a:rPr lang="en-GB" sz="1600">
                <a:solidFill>
                  <a:prstClr val="black"/>
                </a:solidFill>
                <a:latin typeface="Avenir Next LT Pro" panose="020B0504020202020204" pitchFamily="34" charset="0"/>
                <a:ea typeface="Calibri" panose="020F0502020204030204" pitchFamily="34" charset="0"/>
              </a:rPr>
              <a:t>                      I-------------------BioMimics 3D------------------I            Supera            Eluvia             Zilver PTX</a:t>
            </a:r>
          </a:p>
        </p:txBody>
      </p:sp>
      <p:sp>
        <p:nvSpPr>
          <p:cNvPr id="2" name="Oval 1">
            <a:extLst>
              <a:ext uri="{FF2B5EF4-FFF2-40B4-BE49-F238E27FC236}">
                <a16:creationId xmlns:a16="http://schemas.microsoft.com/office/drawing/2014/main" id="{575234DD-86EE-476B-B165-195CD45D226E}"/>
              </a:ext>
            </a:extLst>
          </p:cNvPr>
          <p:cNvSpPr/>
          <p:nvPr/>
        </p:nvSpPr>
        <p:spPr>
          <a:xfrm>
            <a:off x="2030107" y="3223266"/>
            <a:ext cx="170120" cy="18341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panose="020F0502020204030204"/>
            </a:endParaRPr>
          </a:p>
        </p:txBody>
      </p:sp>
      <p:sp>
        <p:nvSpPr>
          <p:cNvPr id="9" name="TextBox 8">
            <a:extLst>
              <a:ext uri="{FF2B5EF4-FFF2-40B4-BE49-F238E27FC236}">
                <a16:creationId xmlns:a16="http://schemas.microsoft.com/office/drawing/2014/main" id="{49BD1AAC-922A-48B9-B7E8-8421354BE02C}"/>
              </a:ext>
            </a:extLst>
          </p:cNvPr>
          <p:cNvSpPr txBox="1"/>
          <p:nvPr/>
        </p:nvSpPr>
        <p:spPr>
          <a:xfrm>
            <a:off x="22413" y="6581137"/>
            <a:ext cx="364202" cy="276999"/>
          </a:xfrm>
          <a:prstGeom prst="rect">
            <a:avLst/>
          </a:prstGeom>
          <a:noFill/>
        </p:spPr>
        <p:txBody>
          <a:bodyPr wrap="none" rtlCol="0">
            <a:spAutoFit/>
          </a:bodyPr>
          <a:lstStyle/>
          <a:p>
            <a:pPr defTabSz="914377"/>
            <a:r>
              <a:rPr lang="en-GB" baseline="30000">
                <a:solidFill>
                  <a:prstClr val="black"/>
                </a:solidFill>
                <a:latin typeface="Avenir Next LT Pro" panose="020B0504020202020204" pitchFamily="34" charset="0"/>
              </a:rPr>
              <a:t>10</a:t>
            </a:r>
          </a:p>
        </p:txBody>
      </p:sp>
      <p:sp>
        <p:nvSpPr>
          <p:cNvPr id="4" name="TextBox 3">
            <a:extLst>
              <a:ext uri="{FF2B5EF4-FFF2-40B4-BE49-F238E27FC236}">
                <a16:creationId xmlns:a16="http://schemas.microsoft.com/office/drawing/2014/main" id="{FD068BF8-F7CD-427B-AA38-155F722F3AD1}"/>
              </a:ext>
            </a:extLst>
          </p:cNvPr>
          <p:cNvSpPr txBox="1"/>
          <p:nvPr/>
        </p:nvSpPr>
        <p:spPr>
          <a:xfrm>
            <a:off x="529966" y="6057441"/>
            <a:ext cx="11132071" cy="707886"/>
          </a:xfrm>
          <a:prstGeom prst="rect">
            <a:avLst/>
          </a:prstGeom>
          <a:solidFill>
            <a:srgbClr val="2F5597"/>
          </a:solidFill>
        </p:spPr>
        <p:txBody>
          <a:bodyPr wrap="square" rtlCol="0">
            <a:spAutoFit/>
          </a:bodyPr>
          <a:lstStyle/>
          <a:p>
            <a:pPr algn="ctr" defTabSz="914377"/>
            <a:r>
              <a:rPr lang="en-US" sz="2000">
                <a:solidFill>
                  <a:prstClr val="white"/>
                </a:solidFill>
                <a:latin typeface="Avenir Next LT Pro" panose="020B0504020202020204" pitchFamily="34" charset="0"/>
                <a:cs typeface="Arial"/>
              </a:rPr>
              <a:t>BioMimics 3D has comparable outcomes to DES and Supera despite enrolling progressively longer lesions in the MIMICS Clinical program</a:t>
            </a:r>
            <a:endParaRPr lang="en-GB" sz="2000">
              <a:solidFill>
                <a:prstClr val="white"/>
              </a:solidFill>
              <a:latin typeface="Calibri" panose="020F0502020204030204"/>
            </a:endParaRPr>
          </a:p>
        </p:txBody>
      </p:sp>
    </p:spTree>
    <p:extLst>
      <p:ext uri="{BB962C8B-B14F-4D97-AF65-F5344CB8AC3E}">
        <p14:creationId xmlns:p14="http://schemas.microsoft.com/office/powerpoint/2010/main" val="40809646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C0552-6874-2BED-4761-69553888409B}"/>
              </a:ext>
            </a:extLst>
          </p:cNvPr>
          <p:cNvSpPr>
            <a:spLocks noGrp="1"/>
          </p:cNvSpPr>
          <p:nvPr>
            <p:ph type="title"/>
          </p:nvPr>
        </p:nvSpPr>
        <p:spPr/>
        <p:txBody>
          <a:bodyPr/>
          <a:lstStyle/>
          <a:p>
            <a:r>
              <a:rPr lang="en-US">
                <a:ea typeface="Times New Roman" panose="02020603050405020304" pitchFamily="18" charset="0"/>
              </a:rPr>
              <a:t>Post-hoc S</a:t>
            </a:r>
            <a:r>
              <a:rPr lang="en-US" sz="4400">
                <a:ea typeface="Times New Roman" panose="02020603050405020304" pitchFamily="18" charset="0"/>
              </a:rPr>
              <a:t>ubgroup Analysis of the MIMICS-3D European Registry</a:t>
            </a:r>
            <a:endParaRPr lang="en-GB"/>
          </a:p>
        </p:txBody>
      </p:sp>
      <p:sp>
        <p:nvSpPr>
          <p:cNvPr id="3" name="Content Placeholder 2">
            <a:extLst>
              <a:ext uri="{FF2B5EF4-FFF2-40B4-BE49-F238E27FC236}">
                <a16:creationId xmlns:a16="http://schemas.microsoft.com/office/drawing/2014/main" id="{775FE9D2-26FC-7A26-49FF-BE9C46CC3D1A}"/>
              </a:ext>
            </a:extLst>
          </p:cNvPr>
          <p:cNvSpPr>
            <a:spLocks noGrp="1"/>
          </p:cNvSpPr>
          <p:nvPr>
            <p:ph idx="1"/>
          </p:nvPr>
        </p:nvSpPr>
        <p:spPr/>
        <p:txBody>
          <a:bodyPr vert="horz" lIns="91440" tIns="45720" rIns="91440" bIns="45720" rtlCol="0" anchor="t">
            <a:normAutofit/>
          </a:bodyPr>
          <a:lstStyle/>
          <a:p>
            <a:r>
              <a:rPr lang="en-GB" sz="1800">
                <a:latin typeface="Arial" panose="020B0604020202020204" pitchFamily="34" charset="0"/>
                <a:ea typeface="Gulim" panose="020B0600000101010101" pitchFamily="34" charset="-127"/>
              </a:rPr>
              <a:t>Three groups:</a:t>
            </a:r>
            <a:endParaRPr lang="en-US"/>
          </a:p>
          <a:p>
            <a:r>
              <a:rPr lang="en-GB" sz="1800">
                <a:latin typeface="Arial"/>
                <a:ea typeface="Gulim"/>
                <a:cs typeface="Arial"/>
              </a:rPr>
              <a:t>Moderate Lesions</a:t>
            </a:r>
            <a:r>
              <a:rPr lang="en-GB" sz="1800">
                <a:effectLst/>
                <a:latin typeface="Arial"/>
                <a:ea typeface="Gulim"/>
                <a:cs typeface="Arial"/>
              </a:rPr>
              <a:t> (L): length &lt;140mm</a:t>
            </a:r>
            <a:r>
              <a:rPr lang="en-GB" sz="1800">
                <a:latin typeface="Arial"/>
                <a:ea typeface="Gulim"/>
                <a:cs typeface="Arial"/>
              </a:rPr>
              <a:t> (N=342)</a:t>
            </a:r>
            <a:endParaRPr lang="en-GB" sz="1800">
              <a:effectLst/>
              <a:latin typeface="Arial"/>
              <a:ea typeface="Gulim"/>
              <a:cs typeface="Arial"/>
            </a:endParaRPr>
          </a:p>
          <a:p>
            <a:r>
              <a:rPr lang="en-GB" sz="1800">
                <a:effectLst/>
                <a:latin typeface="Arial"/>
                <a:ea typeface="Gulim"/>
                <a:cs typeface="Arial"/>
              </a:rPr>
              <a:t>Long lesions (LL): length between 140mm to ≤ 190mm (N=46)</a:t>
            </a:r>
            <a:r>
              <a:rPr lang="en-GB" sz="1800">
                <a:latin typeface="Arial"/>
                <a:ea typeface="Gulim"/>
                <a:cs typeface="Arial"/>
              </a:rPr>
              <a:t> </a:t>
            </a:r>
            <a:endParaRPr lang="en-GB" sz="1800">
              <a:effectLst/>
              <a:latin typeface="Arial" panose="020B0604020202020204" pitchFamily="34" charset="0"/>
              <a:ea typeface="Gulim" panose="020B0600000101010101" pitchFamily="34" charset="-127"/>
              <a:cs typeface="Arial"/>
            </a:endParaRPr>
          </a:p>
          <a:p>
            <a:r>
              <a:rPr lang="en-GB" sz="1800">
                <a:latin typeface="Arial"/>
                <a:ea typeface="Gulim"/>
                <a:cs typeface="Arial"/>
              </a:rPr>
              <a:t>V</a:t>
            </a:r>
            <a:r>
              <a:rPr lang="en-GB" sz="1800">
                <a:effectLst/>
                <a:latin typeface="Arial"/>
                <a:ea typeface="Gulim"/>
                <a:cs typeface="Arial"/>
              </a:rPr>
              <a:t>ery long lesions (VLL): length &gt;190mm (N=119).</a:t>
            </a:r>
            <a:endParaRPr lang="en-GB">
              <a:latin typeface="Arial"/>
              <a:ea typeface="Gulim"/>
              <a:cs typeface="Arial"/>
            </a:endParaRPr>
          </a:p>
        </p:txBody>
      </p:sp>
      <p:sp>
        <p:nvSpPr>
          <p:cNvPr id="5" name="Text Placeholder 5">
            <a:extLst>
              <a:ext uri="{FF2B5EF4-FFF2-40B4-BE49-F238E27FC236}">
                <a16:creationId xmlns:a16="http://schemas.microsoft.com/office/drawing/2014/main" id="{B461DD1A-6C09-11D2-416D-BD8B254DC381}"/>
              </a:ext>
            </a:extLst>
          </p:cNvPr>
          <p:cNvSpPr txBox="1">
            <a:spLocks/>
          </p:cNvSpPr>
          <p:nvPr/>
        </p:nvSpPr>
        <p:spPr>
          <a:xfrm>
            <a:off x="-674689" y="6364432"/>
            <a:ext cx="2635860" cy="3385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000" dirty="0">
                <a:solidFill>
                  <a:schemeClr val="tx1"/>
                </a:solidFill>
                <a:cs typeface="Arial" panose="020B0604020202020204" pitchFamily="34" charset="0"/>
              </a:rPr>
              <a:t>Data on file at Veryan Medical</a:t>
            </a:r>
          </a:p>
        </p:txBody>
      </p:sp>
    </p:spTree>
    <p:extLst>
      <p:ext uri="{BB962C8B-B14F-4D97-AF65-F5344CB8AC3E}">
        <p14:creationId xmlns:p14="http://schemas.microsoft.com/office/powerpoint/2010/main" val="4248957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cene3.mp4">
            <a:hlinkClick r:id="" action="ppaction://ole?verb=0"/>
            <a:extLst>
              <a:ext uri="{FF2B5EF4-FFF2-40B4-BE49-F238E27FC236}">
                <a16:creationId xmlns:a16="http://schemas.microsoft.com/office/drawing/2014/main" id="{01993348-2793-4B4C-9722-8C03F9FB657F}"/>
              </a:ext>
            </a:extLst>
          </p:cNvPr>
          <p:cNvPicPr>
            <a:picLocks/>
          </p:cNvPicPr>
          <p:nvPr>
            <a:videoFile r:link="rId2"/>
            <p:extLst>
              <p:ext uri="{DAA4B4D4-6D71-4841-9C94-3DE7FCFB9230}">
                <p14:media xmlns:p14="http://schemas.microsoft.com/office/powerpoint/2010/main" r:embed="rId1"/>
              </p:ext>
            </p:extLst>
          </p:nvPr>
        </p:nvPicPr>
        <p:blipFill>
          <a:blip r:embed="rId8"/>
          <a:stretch>
            <a:fillRect/>
          </a:stretch>
        </p:blipFill>
        <p:spPr>
          <a:xfrm>
            <a:off x="8257974" y="3799074"/>
            <a:ext cx="3395684" cy="2289056"/>
          </a:xfrm>
          <a:prstGeom prst="rect">
            <a:avLst/>
          </a:prstGeom>
          <a:ln w="12700">
            <a:noFill/>
            <a:miter lim="400000"/>
          </a:ln>
        </p:spPr>
      </p:pic>
      <p:pic>
        <p:nvPicPr>
          <p:cNvPr id="5" name="scene4">
            <a:hlinkClick r:id="" action="ppaction://media"/>
            <a:extLst>
              <a:ext uri="{FF2B5EF4-FFF2-40B4-BE49-F238E27FC236}">
                <a16:creationId xmlns:a16="http://schemas.microsoft.com/office/drawing/2014/main" id="{340EC65B-A74F-4E45-B4F6-F1700DB820C8}"/>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3827890" y="3874745"/>
            <a:ext cx="3387852" cy="2289056"/>
          </a:xfrm>
          <a:prstGeom prst="rect">
            <a:avLst/>
          </a:prstGeom>
          <a:ln>
            <a:noFill/>
          </a:ln>
        </p:spPr>
      </p:pic>
      <p:sp>
        <p:nvSpPr>
          <p:cNvPr id="2" name="Title 1">
            <a:extLst>
              <a:ext uri="{FF2B5EF4-FFF2-40B4-BE49-F238E27FC236}">
                <a16:creationId xmlns:a16="http://schemas.microsoft.com/office/drawing/2014/main" id="{A929ED50-4BDF-4D5F-ABE8-8C1F561FC05B}"/>
              </a:ext>
            </a:extLst>
          </p:cNvPr>
          <p:cNvSpPr>
            <a:spLocks noGrp="1"/>
          </p:cNvSpPr>
          <p:nvPr>
            <p:ph type="title"/>
          </p:nvPr>
        </p:nvSpPr>
        <p:spPr>
          <a:xfrm>
            <a:off x="605891" y="339551"/>
            <a:ext cx="9831850" cy="346249"/>
          </a:xfrm>
        </p:spPr>
        <p:txBody>
          <a:bodyPr>
            <a:noAutofit/>
          </a:bodyPr>
          <a:lstStyle/>
          <a:p>
            <a:r>
              <a:rPr lang="en-GB" sz="4000">
                <a:latin typeface="+mj-lt"/>
              </a:rPr>
              <a:t>Improving the Biomechanics</a:t>
            </a:r>
          </a:p>
        </p:txBody>
      </p:sp>
      <p:pic>
        <p:nvPicPr>
          <p:cNvPr id="4" name="biomimic3">
            <a:hlinkClick r:id="" action="ppaction://media"/>
            <a:extLst>
              <a:ext uri="{FF2B5EF4-FFF2-40B4-BE49-F238E27FC236}">
                <a16:creationId xmlns:a16="http://schemas.microsoft.com/office/drawing/2014/main" id="{9F894AB0-0D45-411B-A276-D27088FE5844}"/>
              </a:ext>
            </a:extLst>
          </p:cNvPr>
          <p:cNvPicPr>
            <a:picLocks noGrp="1" noChangeAspect="1"/>
          </p:cNvPicPr>
          <p:nvPr>
            <p:ph idx="1"/>
            <a:videoFile r:link="rId6"/>
            <p:extLst>
              <p:ext uri="{DAA4B4D4-6D71-4841-9C94-3DE7FCFB9230}">
                <p14:media xmlns:p14="http://schemas.microsoft.com/office/powerpoint/2010/main" r:embed="rId5"/>
              </p:ext>
            </p:extLst>
          </p:nvPr>
        </p:nvPicPr>
        <p:blipFill rotWithShape="1">
          <a:blip r:embed="rId10"/>
          <a:srcRect l="30937" r="23644"/>
          <a:stretch/>
        </p:blipFill>
        <p:spPr>
          <a:xfrm>
            <a:off x="1130516" y="1841253"/>
            <a:ext cx="2064517" cy="3595688"/>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459B107A-C876-4F4C-BBBB-F72E412287FA}"/>
              </a:ext>
            </a:extLst>
          </p:cNvPr>
          <p:cNvSpPr txBox="1"/>
          <p:nvPr/>
        </p:nvSpPr>
        <p:spPr>
          <a:xfrm>
            <a:off x="3771900" y="1701573"/>
            <a:ext cx="4025866" cy="1849609"/>
          </a:xfrm>
          <a:prstGeom prst="rect">
            <a:avLst/>
          </a:prstGeom>
          <a:noFill/>
        </p:spPr>
        <p:txBody>
          <a:bodyPr wrap="square" lIns="91440" tIns="45720" rIns="91440" bIns="45720" anchor="t">
            <a:spAutoFit/>
          </a:bodyPr>
          <a:lstStyle/>
          <a:p>
            <a:pPr>
              <a:lnSpc>
                <a:spcPct val="105000"/>
              </a:lnSpc>
            </a:pPr>
            <a:r>
              <a:rPr lang="en-GB" sz="2000" b="1" err="1">
                <a:solidFill>
                  <a:srgbClr val="070A17"/>
                </a:solidFill>
                <a:latin typeface="+mj-lt"/>
                <a:ea typeface="ＭＳ Ｐゴシック"/>
              </a:rPr>
              <a:t>BioMimics</a:t>
            </a:r>
            <a:r>
              <a:rPr lang="en-GB" sz="2000" b="1">
                <a:solidFill>
                  <a:srgbClr val="070A17"/>
                </a:solidFill>
                <a:latin typeface="+mj-lt"/>
                <a:ea typeface="ＭＳ Ｐゴシック"/>
              </a:rPr>
              <a:t> 3D</a:t>
            </a:r>
          </a:p>
          <a:p>
            <a:pPr>
              <a:lnSpc>
                <a:spcPct val="105000"/>
              </a:lnSpc>
            </a:pPr>
            <a:r>
              <a:rPr lang="en-GB" sz="1800">
                <a:solidFill>
                  <a:srgbClr val="070A17"/>
                </a:solidFill>
                <a:ea typeface="ＭＳ Ｐゴシック"/>
              </a:rPr>
              <a:t>3D helical geometry of the </a:t>
            </a:r>
            <a:r>
              <a:rPr lang="en-GB" sz="1800" err="1">
                <a:solidFill>
                  <a:srgbClr val="070A17"/>
                </a:solidFill>
                <a:ea typeface="ＭＳ Ｐゴシック"/>
              </a:rPr>
              <a:t>BioMimics</a:t>
            </a:r>
            <a:r>
              <a:rPr lang="en-GB" sz="1800">
                <a:solidFill>
                  <a:srgbClr val="070A17"/>
                </a:solidFill>
                <a:ea typeface="ＭＳ Ｐゴシック"/>
              </a:rPr>
              <a:t> 3D stent is designed to </a:t>
            </a:r>
            <a:r>
              <a:rPr lang="en-GB">
                <a:solidFill>
                  <a:srgbClr val="070A17"/>
                </a:solidFill>
                <a:ea typeface="ＭＳ Ｐゴシック"/>
              </a:rPr>
              <a:t>adapt to the morphological changes </a:t>
            </a:r>
            <a:r>
              <a:rPr lang="en-GB" sz="1800">
                <a:solidFill>
                  <a:srgbClr val="070A17"/>
                </a:solidFill>
                <a:ea typeface="ＭＳ Ｐゴシック"/>
              </a:rPr>
              <a:t>and reduce </a:t>
            </a:r>
            <a:r>
              <a:rPr lang="en-GB">
                <a:solidFill>
                  <a:srgbClr val="070A17"/>
                </a:solidFill>
                <a:ea typeface="ＭＳ Ｐゴシック"/>
              </a:rPr>
              <a:t>the risk</a:t>
            </a:r>
            <a:r>
              <a:rPr lang="en-GB" sz="1800">
                <a:solidFill>
                  <a:srgbClr val="070A17"/>
                </a:solidFill>
                <a:ea typeface="ＭＳ Ｐゴシック"/>
              </a:rPr>
              <a:t> of </a:t>
            </a:r>
            <a:r>
              <a:rPr lang="en-GB">
                <a:solidFill>
                  <a:srgbClr val="070A17"/>
                </a:solidFill>
                <a:ea typeface="ＭＳ Ｐゴシック"/>
              </a:rPr>
              <a:t>vessel buckling</a:t>
            </a:r>
            <a:r>
              <a:rPr lang="en-GB" sz="1800">
                <a:solidFill>
                  <a:srgbClr val="070A17"/>
                </a:solidFill>
                <a:ea typeface="ＭＳ Ｐゴシック"/>
              </a:rPr>
              <a:t> / kinking during knee flexion/extension</a:t>
            </a:r>
            <a:endParaRPr lang="en-GB" sz="1800">
              <a:solidFill>
                <a:srgbClr val="070A17"/>
              </a:solidFill>
              <a:ea typeface="ＭＳ Ｐゴシック"/>
              <a:cs typeface="Arial"/>
            </a:endParaRPr>
          </a:p>
        </p:txBody>
      </p:sp>
      <p:sp>
        <p:nvSpPr>
          <p:cNvPr id="10" name="TextBox 9">
            <a:extLst>
              <a:ext uri="{FF2B5EF4-FFF2-40B4-BE49-F238E27FC236}">
                <a16:creationId xmlns:a16="http://schemas.microsoft.com/office/drawing/2014/main" id="{D914EB5C-6DA5-43FE-9F61-1869801BD387}"/>
              </a:ext>
            </a:extLst>
          </p:cNvPr>
          <p:cNvSpPr txBox="1"/>
          <p:nvPr/>
        </p:nvSpPr>
        <p:spPr>
          <a:xfrm>
            <a:off x="8153400" y="1690688"/>
            <a:ext cx="3810421" cy="1785104"/>
          </a:xfrm>
          <a:prstGeom prst="rect">
            <a:avLst/>
          </a:prstGeom>
          <a:noFill/>
        </p:spPr>
        <p:txBody>
          <a:bodyPr wrap="square">
            <a:spAutoFit/>
          </a:bodyPr>
          <a:lstStyle/>
          <a:p>
            <a:r>
              <a:rPr lang="en-GB" sz="2000" b="1">
                <a:solidFill>
                  <a:srgbClr val="070A17"/>
                </a:solidFill>
                <a:latin typeface="+mj-lt"/>
              </a:rPr>
              <a:t>Straight Stents</a:t>
            </a:r>
          </a:p>
          <a:p>
            <a:r>
              <a:rPr lang="en-GB" sz="1800">
                <a:solidFill>
                  <a:srgbClr val="070A17"/>
                </a:solidFill>
              </a:rPr>
              <a:t>Straight laser-cut stents do not allow the physiological compensation required when the knee bends </a:t>
            </a:r>
            <a:r>
              <a:rPr lang="en-GB" sz="1800" b="1">
                <a:solidFill>
                  <a:srgbClr val="070A17"/>
                </a:solidFill>
              </a:rPr>
              <a:t>and the femoropopliteal artery shortens</a:t>
            </a:r>
          </a:p>
        </p:txBody>
      </p:sp>
      <p:cxnSp>
        <p:nvCxnSpPr>
          <p:cNvPr id="12" name="Straight Connector 11">
            <a:extLst>
              <a:ext uri="{FF2B5EF4-FFF2-40B4-BE49-F238E27FC236}">
                <a16:creationId xmlns:a16="http://schemas.microsoft.com/office/drawing/2014/main" id="{9F8A66C0-7B69-493D-9AF0-74C331D10B15}"/>
              </a:ext>
            </a:extLst>
          </p:cNvPr>
          <p:cNvCxnSpPr/>
          <p:nvPr/>
        </p:nvCxnSpPr>
        <p:spPr>
          <a:xfrm>
            <a:off x="7848600" y="1752600"/>
            <a:ext cx="0" cy="4419600"/>
          </a:xfrm>
          <a:prstGeom prst="line">
            <a:avLst/>
          </a:prstGeom>
          <a:ln w="28575">
            <a:solidFill>
              <a:srgbClr val="070A17"/>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7F26DD4-0C3E-466D-85AE-FEC4B732F3AB}"/>
              </a:ext>
            </a:extLst>
          </p:cNvPr>
          <p:cNvSpPr txBox="1"/>
          <p:nvPr/>
        </p:nvSpPr>
        <p:spPr>
          <a:xfrm>
            <a:off x="10260037" y="6611779"/>
            <a:ext cx="2067501" cy="246221"/>
          </a:xfrm>
          <a:prstGeom prst="rect">
            <a:avLst/>
          </a:prstGeom>
          <a:noFill/>
        </p:spPr>
        <p:txBody>
          <a:bodyPr wrap="square" rtlCol="0">
            <a:spAutoFit/>
          </a:bodyPr>
          <a:lstStyle/>
          <a:p>
            <a:pPr algn="just"/>
            <a:r>
              <a:rPr lang="en-US" sz="1000" i="1">
                <a:solidFill>
                  <a:srgbClr val="070A17"/>
                </a:solidFill>
              </a:rPr>
              <a:t>Data on file at Veryan Medical</a:t>
            </a:r>
          </a:p>
        </p:txBody>
      </p:sp>
    </p:spTree>
    <p:extLst>
      <p:ext uri="{BB962C8B-B14F-4D97-AF65-F5344CB8AC3E}">
        <p14:creationId xmlns:p14="http://schemas.microsoft.com/office/powerpoint/2010/main" val="8267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0">
                <p:cTn id="19" repeatCount="indefinite" fill="hold" display="0">
                  <p:stCondLst>
                    <p:cond delay="indefinite"/>
                  </p:stCondLst>
                </p:cTn>
                <p:tgtEl>
                  <p:spTgt spid="4"/>
                </p:tgtEl>
              </p:cMediaNode>
            </p:video>
            <p:video>
              <p:cMediaNode vol="80000">
                <p:cTn id="20" repeatCount="indefinite" fill="hold" display="0">
                  <p:stCondLst>
                    <p:cond delay="indefinite"/>
                  </p:stCondLst>
                </p:cTn>
                <p:tgtEl>
                  <p:spTgt spid="5"/>
                </p:tgtEl>
              </p:cMediaNode>
            </p:video>
            <p:video>
              <p:cMediaNode vol="100000">
                <p:cTn id="21" repeatCount="indefinite" fill="hold" display="0">
                  <p:stCondLst>
                    <p:cond delay="indefinite"/>
                  </p:stCondLst>
                </p:cTn>
                <p:tgtEl>
                  <p:spTgt spid="6"/>
                </p:tgtEl>
              </p:cMediaNode>
            </p:video>
          </p:childTnLst>
        </p:cTn>
      </p:par>
    </p:tnLst>
    <p:bldLst>
      <p:bldP spid="8"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658381" y="1288376"/>
          <a:ext cx="10875234" cy="3352800"/>
        </p:xfrm>
        <a:graphic>
          <a:graphicData uri="http://schemas.openxmlformats.org/drawingml/2006/table">
            <a:tbl>
              <a:tblPr firstRow="1" firstCol="1" bandCol="1">
                <a:tableStyleId>{073A0DAA-6AF3-43AB-8588-CEC1D06C72B9}</a:tableStyleId>
              </a:tblPr>
              <a:tblGrid>
                <a:gridCol w="1938801">
                  <a:extLst>
                    <a:ext uri="{9D8B030D-6E8A-4147-A177-3AD203B41FA5}">
                      <a16:colId xmlns:a16="http://schemas.microsoft.com/office/drawing/2014/main" val="20000"/>
                    </a:ext>
                  </a:extLst>
                </a:gridCol>
                <a:gridCol w="2425071">
                  <a:extLst>
                    <a:ext uri="{9D8B030D-6E8A-4147-A177-3AD203B41FA5}">
                      <a16:colId xmlns:a16="http://schemas.microsoft.com/office/drawing/2014/main" val="20001"/>
                    </a:ext>
                  </a:extLst>
                </a:gridCol>
                <a:gridCol w="2314590">
                  <a:extLst>
                    <a:ext uri="{9D8B030D-6E8A-4147-A177-3AD203B41FA5}">
                      <a16:colId xmlns:a16="http://schemas.microsoft.com/office/drawing/2014/main" val="20002"/>
                    </a:ext>
                  </a:extLst>
                </a:gridCol>
                <a:gridCol w="2026318">
                  <a:extLst>
                    <a:ext uri="{9D8B030D-6E8A-4147-A177-3AD203B41FA5}">
                      <a16:colId xmlns:a16="http://schemas.microsoft.com/office/drawing/2014/main" val="205140146"/>
                    </a:ext>
                  </a:extLst>
                </a:gridCol>
                <a:gridCol w="2170454">
                  <a:extLst>
                    <a:ext uri="{9D8B030D-6E8A-4147-A177-3AD203B41FA5}">
                      <a16:colId xmlns:a16="http://schemas.microsoft.com/office/drawing/2014/main" val="3734266010"/>
                    </a:ext>
                  </a:extLst>
                </a:gridCol>
              </a:tblGrid>
              <a:tr h="609600">
                <a:tc gridSpan="2">
                  <a:txBody>
                    <a:bodyPr/>
                    <a:lstStyle/>
                    <a:p>
                      <a:endParaRPr lang="en-GB" sz="2000" b="0">
                        <a:solidFill>
                          <a:schemeClr val="bg1"/>
                        </a:solidFill>
                        <a:effectLst/>
                        <a:latin typeface="+mn-lt"/>
                      </a:endParaRPr>
                    </a:p>
                  </a:txBody>
                  <a:tcPr marL="51087" marR="51087" marT="0" marB="0" anchor="ctr">
                    <a:solidFill>
                      <a:schemeClr val="accent1"/>
                    </a:solidFill>
                  </a:tcPr>
                </a:tc>
                <a:tc hMerge="1">
                  <a:txBody>
                    <a:bodyPr/>
                    <a:lstStyle/>
                    <a:p>
                      <a:endParaRPr lang="en-GB"/>
                    </a:p>
                  </a:txBody>
                  <a:tcPr/>
                </a:tc>
                <a:tc>
                  <a:txBody>
                    <a:bodyPr/>
                    <a:lstStyle/>
                    <a:p>
                      <a:pPr algn="ctr">
                        <a:spcAft>
                          <a:spcPts val="0"/>
                        </a:spcAft>
                      </a:pPr>
                      <a:r>
                        <a:rPr lang="en-GB" sz="2000" b="0">
                          <a:solidFill>
                            <a:schemeClr val="bg1"/>
                          </a:solidFill>
                          <a:effectLst/>
                          <a:latin typeface="+mn-lt"/>
                          <a:ea typeface="+mn-ea"/>
                        </a:rPr>
                        <a:t>Moderate Lesions </a:t>
                      </a:r>
                    </a:p>
                    <a:p>
                      <a:pPr algn="ctr">
                        <a:spcAft>
                          <a:spcPts val="0"/>
                        </a:spcAft>
                      </a:pPr>
                      <a:r>
                        <a:rPr lang="en-GB" sz="2000" b="0">
                          <a:solidFill>
                            <a:schemeClr val="bg1"/>
                          </a:solidFill>
                          <a:effectLst/>
                          <a:latin typeface="+mn-lt"/>
                          <a:ea typeface="+mn-ea"/>
                        </a:rPr>
                        <a:t>&lt;140mm</a:t>
                      </a:r>
                    </a:p>
                    <a:p>
                      <a:pPr algn="ctr">
                        <a:spcAft>
                          <a:spcPts val="0"/>
                        </a:spcAft>
                      </a:pPr>
                      <a:r>
                        <a:rPr lang="en-GB" sz="2000" b="0">
                          <a:solidFill>
                            <a:schemeClr val="bg1"/>
                          </a:solidFill>
                          <a:effectLst/>
                          <a:latin typeface="+mn-lt"/>
                          <a:ea typeface="+mn-ea"/>
                        </a:rPr>
                        <a:t>(N=342)</a:t>
                      </a:r>
                    </a:p>
                  </a:txBody>
                  <a:tcPr marL="51087" marR="51087" marT="0" marB="0">
                    <a:solidFill>
                      <a:schemeClr val="accent1"/>
                    </a:solidFill>
                  </a:tcPr>
                </a:tc>
                <a:tc>
                  <a:txBody>
                    <a:bodyPr/>
                    <a:lstStyle/>
                    <a:p>
                      <a:pPr algn="ctr">
                        <a:spcAft>
                          <a:spcPts val="0"/>
                        </a:spcAft>
                      </a:pPr>
                      <a:r>
                        <a:rPr lang="en-GB" sz="2000" b="0">
                          <a:effectLst/>
                          <a:latin typeface="Arial" panose="020B0604020202020204" pitchFamily="34" charset="0"/>
                          <a:ea typeface="Gulim" panose="020B0600000101010101" pitchFamily="34" charset="-127"/>
                        </a:rPr>
                        <a:t>Long lesions  140mm to ≤ 190mm (N=46) </a:t>
                      </a:r>
                      <a:endParaRPr lang="en-GB" sz="2000" b="0">
                        <a:solidFill>
                          <a:schemeClr val="bg1"/>
                        </a:solidFill>
                        <a:effectLst/>
                        <a:latin typeface="+mn-lt"/>
                        <a:ea typeface="+mn-ea"/>
                      </a:endParaRPr>
                    </a:p>
                  </a:txBody>
                  <a:tcPr marL="51087" marR="51087" marT="0" marB="0">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a:latin typeface="Arial" panose="020B0604020202020204" pitchFamily="34" charset="0"/>
                          <a:ea typeface="Gulim" panose="020B0600000101010101" pitchFamily="34" charset="-127"/>
                        </a:rPr>
                        <a:t>V</a:t>
                      </a:r>
                      <a:r>
                        <a:rPr lang="en-GB" sz="2000" b="0">
                          <a:effectLst/>
                          <a:latin typeface="Arial" panose="020B0604020202020204" pitchFamily="34" charset="0"/>
                          <a:ea typeface="Gulim" panose="020B0600000101010101" pitchFamily="34" charset="-127"/>
                        </a:rPr>
                        <a:t>ery long lesions &gt;190mm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a:effectLst/>
                          <a:latin typeface="Arial" panose="020B0604020202020204" pitchFamily="34" charset="0"/>
                          <a:ea typeface="Gulim" panose="020B0600000101010101" pitchFamily="34" charset="-127"/>
                        </a:rPr>
                        <a:t>(N=119)</a:t>
                      </a:r>
                      <a:endParaRPr lang="en-GB" sz="2000" b="0"/>
                    </a:p>
                  </a:txBody>
                  <a:tcPr marL="51087" marR="51087" marT="0" marB="0">
                    <a:solidFill>
                      <a:schemeClr val="accent1"/>
                    </a:solidFill>
                  </a:tcPr>
                </a:tc>
                <a:extLst>
                  <a:ext uri="{0D108BD9-81ED-4DB2-BD59-A6C34878D82A}">
                    <a16:rowId xmlns:a16="http://schemas.microsoft.com/office/drawing/2014/main" val="10000"/>
                  </a:ext>
                </a:extLst>
              </a:tr>
              <a:tr h="304800">
                <a:tc>
                  <a:txBody>
                    <a:bodyPr/>
                    <a:lstStyle/>
                    <a:p>
                      <a:pPr>
                        <a:spcAft>
                          <a:spcPts val="0"/>
                        </a:spcAft>
                      </a:pPr>
                      <a:r>
                        <a:rPr lang="en-US" sz="2000" b="0">
                          <a:effectLst/>
                          <a:latin typeface="+mn-lt"/>
                        </a:rPr>
                        <a:t>Age</a:t>
                      </a:r>
                      <a:endParaRPr lang="en-GB" sz="2000" b="0">
                        <a:solidFill>
                          <a:schemeClr val="bg1"/>
                        </a:solidFill>
                        <a:effectLst/>
                        <a:latin typeface="+mn-lt"/>
                        <a:ea typeface="Times New Roman"/>
                      </a:endParaRPr>
                    </a:p>
                  </a:txBody>
                  <a:tcPr marL="51087" marR="51087" marT="0" marB="0" anchor="ctr">
                    <a:solidFill>
                      <a:schemeClr val="accent1"/>
                    </a:solidFill>
                  </a:tcPr>
                </a:tc>
                <a:tc>
                  <a:txBody>
                    <a:bodyPr/>
                    <a:lstStyle/>
                    <a:p>
                      <a:pPr indent="-6985" algn="ctr">
                        <a:spcAft>
                          <a:spcPts val="0"/>
                        </a:spcAft>
                      </a:pPr>
                      <a:r>
                        <a:rPr lang="en-US" sz="2000" b="0">
                          <a:solidFill>
                            <a:srgbClr val="4F3EB8"/>
                          </a:solidFill>
                          <a:effectLst/>
                          <a:latin typeface="+mn-lt"/>
                        </a:rPr>
                        <a:t>Mean years ± SD </a:t>
                      </a:r>
                      <a:endParaRPr lang="en-GB" sz="2000" b="0">
                        <a:solidFill>
                          <a:srgbClr val="4F3EB8"/>
                        </a:solidFill>
                        <a:effectLst/>
                        <a:latin typeface="+mn-lt"/>
                        <a:ea typeface="Times New Roman"/>
                      </a:endParaRPr>
                    </a:p>
                  </a:txBody>
                  <a:tcPr marL="51087" marR="51087" marT="0" marB="0">
                    <a:solidFill>
                      <a:srgbClr val="D9D9D9"/>
                    </a:solidFill>
                  </a:tcPr>
                </a:tc>
                <a:tc>
                  <a:txBody>
                    <a:bodyPr/>
                    <a:lstStyle/>
                    <a:p>
                      <a:pPr algn="ctr">
                        <a:spcAft>
                          <a:spcPts val="0"/>
                        </a:spcAft>
                      </a:pPr>
                      <a:r>
                        <a:rPr lang="en-GB" sz="2000">
                          <a:solidFill>
                            <a:srgbClr val="4F3EB8"/>
                          </a:solidFill>
                        </a:rPr>
                        <a:t>70.1 ± 9.9 </a:t>
                      </a:r>
                      <a:endParaRPr lang="en-GB" sz="2000" b="0">
                        <a:solidFill>
                          <a:srgbClr val="4F3EB8"/>
                        </a:solidFill>
                        <a:effectLst/>
                        <a:latin typeface="+mn-lt"/>
                        <a:ea typeface="Times New Roman"/>
                      </a:endParaRPr>
                    </a:p>
                  </a:txBody>
                  <a:tcPr marL="51087" marR="51087" marT="0" marB="0">
                    <a:solidFill>
                      <a:srgbClr val="D0CEE6"/>
                    </a:solidFill>
                  </a:tcPr>
                </a:tc>
                <a:tc>
                  <a:txBody>
                    <a:bodyPr/>
                    <a:lstStyle/>
                    <a:p>
                      <a:pPr algn="ctr">
                        <a:spcAft>
                          <a:spcPts val="0"/>
                        </a:spcAft>
                      </a:pPr>
                      <a:r>
                        <a:rPr lang="en-GB" sz="2000" b="0" i="0" kern="1200">
                          <a:solidFill>
                            <a:srgbClr val="4F3EB8"/>
                          </a:solidFill>
                          <a:effectLst/>
                          <a:latin typeface="+mn-lt"/>
                          <a:ea typeface="+mn-ea"/>
                          <a:cs typeface="+mn-cs"/>
                        </a:rPr>
                        <a:t>70.4 ± 9.6</a:t>
                      </a:r>
                      <a:endParaRPr lang="en-GB" sz="2000" b="0">
                        <a:solidFill>
                          <a:srgbClr val="4F3EB8"/>
                        </a:solidFill>
                        <a:effectLst/>
                        <a:latin typeface="+mn-lt"/>
                        <a:ea typeface="Times New Roman"/>
                      </a:endParaRPr>
                    </a:p>
                  </a:txBody>
                  <a:tcPr marL="51087" marR="51087" marT="0" marB="0">
                    <a:solidFill>
                      <a:srgbClr val="D0CEE6"/>
                    </a:solidFill>
                  </a:tcPr>
                </a:tc>
                <a:tc>
                  <a:txBody>
                    <a:bodyPr/>
                    <a:lstStyle/>
                    <a:p>
                      <a:pPr algn="ctr">
                        <a:spcAft>
                          <a:spcPts val="0"/>
                        </a:spcAft>
                      </a:pPr>
                      <a:r>
                        <a:rPr lang="en-GB" sz="2000" b="0" i="0" kern="1200">
                          <a:solidFill>
                            <a:srgbClr val="4F3EB8"/>
                          </a:solidFill>
                          <a:effectLst/>
                          <a:latin typeface="+mn-lt"/>
                          <a:ea typeface="+mn-ea"/>
                          <a:cs typeface="+mn-cs"/>
                        </a:rPr>
                        <a:t>69.8 ± 10.3</a:t>
                      </a:r>
                      <a:endParaRPr lang="en-GB" sz="2000" b="0">
                        <a:solidFill>
                          <a:srgbClr val="4F3EB8"/>
                        </a:solidFill>
                        <a:effectLst/>
                        <a:latin typeface="+mn-lt"/>
                        <a:ea typeface="Times New Roman"/>
                      </a:endParaRPr>
                    </a:p>
                  </a:txBody>
                  <a:tcPr marL="51087" marR="51087" marT="0" marB="0">
                    <a:solidFill>
                      <a:srgbClr val="D0CEE6"/>
                    </a:solidFill>
                  </a:tcPr>
                </a:tc>
                <a:extLst>
                  <a:ext uri="{0D108BD9-81ED-4DB2-BD59-A6C34878D82A}">
                    <a16:rowId xmlns:a16="http://schemas.microsoft.com/office/drawing/2014/main" val="10001"/>
                  </a:ext>
                </a:extLst>
              </a:tr>
              <a:tr h="304800">
                <a:tc>
                  <a:txBody>
                    <a:bodyPr/>
                    <a:lstStyle/>
                    <a:p>
                      <a:pPr>
                        <a:spcAft>
                          <a:spcPts val="0"/>
                        </a:spcAft>
                      </a:pPr>
                      <a:r>
                        <a:rPr lang="en-US" sz="2000" b="0">
                          <a:effectLst/>
                          <a:latin typeface="+mn-lt"/>
                        </a:rPr>
                        <a:t>Gender</a:t>
                      </a:r>
                      <a:endParaRPr lang="en-GB" sz="2000" b="0">
                        <a:solidFill>
                          <a:schemeClr val="bg1"/>
                        </a:solidFill>
                        <a:effectLst/>
                        <a:latin typeface="+mn-lt"/>
                        <a:ea typeface="Times New Roman"/>
                      </a:endParaRPr>
                    </a:p>
                  </a:txBody>
                  <a:tcPr marL="51087" marR="51087" marT="0" marB="0" anchor="ctr">
                    <a:solidFill>
                      <a:schemeClr val="accent1"/>
                    </a:solidFill>
                  </a:tcPr>
                </a:tc>
                <a:tc>
                  <a:txBody>
                    <a:bodyPr/>
                    <a:lstStyle/>
                    <a:p>
                      <a:pPr indent="-6985" algn="ctr">
                        <a:spcAft>
                          <a:spcPts val="0"/>
                        </a:spcAft>
                      </a:pPr>
                      <a:r>
                        <a:rPr lang="en-US" sz="2000" b="0">
                          <a:solidFill>
                            <a:srgbClr val="4F3EB8"/>
                          </a:solidFill>
                          <a:effectLst/>
                          <a:latin typeface="+mn-lt"/>
                        </a:rPr>
                        <a:t>% Male</a:t>
                      </a:r>
                      <a:endParaRPr lang="en-GB" sz="2000" b="0">
                        <a:solidFill>
                          <a:srgbClr val="4F3EB8"/>
                        </a:solidFill>
                        <a:effectLst/>
                        <a:latin typeface="+mn-lt"/>
                        <a:ea typeface="Times New Roman"/>
                      </a:endParaRPr>
                    </a:p>
                  </a:txBody>
                  <a:tcPr marL="51087" marR="51087" marT="0" marB="0">
                    <a:solidFill>
                      <a:srgbClr val="D9D9D9"/>
                    </a:solidFill>
                  </a:tcPr>
                </a:tc>
                <a:tc>
                  <a:txBody>
                    <a:bodyPr/>
                    <a:lstStyle/>
                    <a:p>
                      <a:pPr algn="ctr">
                        <a:spcAft>
                          <a:spcPts val="0"/>
                        </a:spcAft>
                      </a:pPr>
                      <a:r>
                        <a:rPr lang="en-GB" sz="2000">
                          <a:solidFill>
                            <a:srgbClr val="4F3EB8"/>
                          </a:solidFill>
                        </a:rPr>
                        <a:t>66% (227/342) </a:t>
                      </a:r>
                      <a:endParaRPr lang="en-GB" sz="2000" b="0">
                        <a:solidFill>
                          <a:srgbClr val="4F3EB8"/>
                        </a:solidFill>
                        <a:effectLst/>
                        <a:latin typeface="+mn-lt"/>
                        <a:ea typeface="Times New Roman"/>
                      </a:endParaRPr>
                    </a:p>
                  </a:txBody>
                  <a:tcPr marL="51087" marR="51087" marT="0" marB="0">
                    <a:solidFill>
                      <a:srgbClr val="D0CEE6"/>
                    </a:solidFill>
                  </a:tcPr>
                </a:tc>
                <a:tc>
                  <a:txBody>
                    <a:bodyPr/>
                    <a:lstStyle/>
                    <a:p>
                      <a:pPr algn="ctr">
                        <a:spcAft>
                          <a:spcPts val="0"/>
                        </a:spcAft>
                      </a:pPr>
                      <a:r>
                        <a:rPr lang="en-GB" sz="2000" b="0" i="0" kern="1200">
                          <a:solidFill>
                            <a:srgbClr val="4F3EB8"/>
                          </a:solidFill>
                          <a:effectLst/>
                          <a:latin typeface="+mn-lt"/>
                          <a:ea typeface="+mn-ea"/>
                          <a:cs typeface="+mn-cs"/>
                        </a:rPr>
                        <a:t>57% (26/46)</a:t>
                      </a:r>
                      <a:endParaRPr lang="en-GB" sz="2000" b="0">
                        <a:solidFill>
                          <a:srgbClr val="4F3EB8"/>
                        </a:solidFill>
                        <a:effectLst/>
                        <a:latin typeface="+mn-lt"/>
                        <a:ea typeface="Times New Roman"/>
                      </a:endParaRPr>
                    </a:p>
                  </a:txBody>
                  <a:tcPr marL="51087" marR="51087" marT="0" marB="0">
                    <a:solidFill>
                      <a:srgbClr val="D0CEE6"/>
                    </a:solidFill>
                  </a:tcPr>
                </a:tc>
                <a:tc>
                  <a:txBody>
                    <a:bodyPr/>
                    <a:lstStyle/>
                    <a:p>
                      <a:pPr algn="ctr">
                        <a:spcAft>
                          <a:spcPts val="0"/>
                        </a:spcAft>
                      </a:pPr>
                      <a:r>
                        <a:rPr lang="en-GB" sz="2000" b="0" i="0" kern="1200">
                          <a:solidFill>
                            <a:srgbClr val="4F3EB8"/>
                          </a:solidFill>
                          <a:effectLst/>
                          <a:latin typeface="+mn-lt"/>
                          <a:ea typeface="+mn-ea"/>
                          <a:cs typeface="+mn-cs"/>
                        </a:rPr>
                        <a:t>66% (79/119)</a:t>
                      </a:r>
                      <a:endParaRPr lang="en-GB" sz="2000" b="0">
                        <a:solidFill>
                          <a:srgbClr val="4F3EB8"/>
                        </a:solidFill>
                        <a:effectLst/>
                        <a:latin typeface="+mn-lt"/>
                        <a:ea typeface="Times New Roman"/>
                      </a:endParaRPr>
                    </a:p>
                  </a:txBody>
                  <a:tcPr marL="51087" marR="51087" marT="0" marB="0">
                    <a:solidFill>
                      <a:srgbClr val="D0CEE6"/>
                    </a:solidFill>
                  </a:tcPr>
                </a:tc>
                <a:extLst>
                  <a:ext uri="{0D108BD9-81ED-4DB2-BD59-A6C34878D82A}">
                    <a16:rowId xmlns:a16="http://schemas.microsoft.com/office/drawing/2014/main" val="10002"/>
                  </a:ext>
                </a:extLst>
              </a:tr>
              <a:tr h="304800">
                <a:tc rowSpan="2">
                  <a:txBody>
                    <a:bodyPr/>
                    <a:lstStyle/>
                    <a:p>
                      <a:pPr>
                        <a:spcAft>
                          <a:spcPts val="0"/>
                        </a:spcAft>
                      </a:pPr>
                      <a:r>
                        <a:rPr lang="en-US" sz="2000" b="0">
                          <a:effectLst/>
                          <a:latin typeface="+mn-lt"/>
                        </a:rPr>
                        <a:t>Risk Factors</a:t>
                      </a:r>
                      <a:endParaRPr lang="en-GB" sz="2000" b="0">
                        <a:solidFill>
                          <a:schemeClr val="bg1"/>
                        </a:solidFill>
                        <a:effectLst/>
                        <a:latin typeface="+mn-lt"/>
                        <a:ea typeface="Times New Roman"/>
                      </a:endParaRPr>
                    </a:p>
                  </a:txBody>
                  <a:tcPr marL="51087" marR="51087" marT="0" marB="0" anchor="ctr">
                    <a:solidFill>
                      <a:schemeClr val="accent1"/>
                    </a:solidFill>
                  </a:tcPr>
                </a:tc>
                <a:tc>
                  <a:txBody>
                    <a:bodyPr/>
                    <a:lstStyle/>
                    <a:p>
                      <a:pPr indent="-6985" algn="ctr">
                        <a:spcAft>
                          <a:spcPts val="0"/>
                        </a:spcAft>
                      </a:pPr>
                      <a:r>
                        <a:rPr lang="en-US" sz="2000" b="0">
                          <a:solidFill>
                            <a:srgbClr val="4F3EB8"/>
                          </a:solidFill>
                          <a:effectLst/>
                          <a:latin typeface="+mn-lt"/>
                        </a:rPr>
                        <a:t>Diabetes Mellitus</a:t>
                      </a:r>
                      <a:endParaRPr lang="en-GB" sz="2000" b="0">
                        <a:solidFill>
                          <a:srgbClr val="4F3EB8"/>
                        </a:solidFill>
                        <a:effectLst/>
                        <a:latin typeface="+mn-lt"/>
                        <a:ea typeface="Times New Roman"/>
                      </a:endParaRPr>
                    </a:p>
                  </a:txBody>
                  <a:tcPr marL="51087" marR="51087" marT="0" marB="0">
                    <a:solidFill>
                      <a:srgbClr val="D9D9D9"/>
                    </a:solidFill>
                  </a:tcPr>
                </a:tc>
                <a:tc>
                  <a:txBody>
                    <a:bodyPr/>
                    <a:lstStyle/>
                    <a:p>
                      <a:pPr algn="ctr">
                        <a:spcAft>
                          <a:spcPts val="0"/>
                        </a:spcAft>
                      </a:pPr>
                      <a:r>
                        <a:rPr lang="en-GB" sz="2000">
                          <a:solidFill>
                            <a:srgbClr val="4F3EB8"/>
                          </a:solidFill>
                        </a:rPr>
                        <a:t>37% (125/342)</a:t>
                      </a:r>
                      <a:endParaRPr lang="en-GB" sz="2000" b="0">
                        <a:solidFill>
                          <a:srgbClr val="4F3EB8"/>
                        </a:solidFill>
                        <a:effectLst/>
                        <a:latin typeface="+mn-lt"/>
                        <a:ea typeface="Times New Roman"/>
                      </a:endParaRPr>
                    </a:p>
                  </a:txBody>
                  <a:tcPr marL="51087" marR="51087" marT="0" marB="0">
                    <a:solidFill>
                      <a:srgbClr val="D0CEE6"/>
                    </a:solidFill>
                  </a:tcPr>
                </a:tc>
                <a:tc>
                  <a:txBody>
                    <a:bodyPr/>
                    <a:lstStyle/>
                    <a:p>
                      <a:pPr algn="ctr">
                        <a:spcAft>
                          <a:spcPts val="0"/>
                        </a:spcAft>
                      </a:pPr>
                      <a:r>
                        <a:rPr lang="en-GB" sz="2000" b="0" i="0" kern="1200">
                          <a:solidFill>
                            <a:srgbClr val="4F3EB8"/>
                          </a:solidFill>
                          <a:effectLst/>
                          <a:latin typeface="+mn-lt"/>
                          <a:ea typeface="+mn-ea"/>
                          <a:cs typeface="+mn-cs"/>
                        </a:rPr>
                        <a:t>33% (15/46)</a:t>
                      </a:r>
                      <a:endParaRPr lang="en-GB" sz="2000" b="0">
                        <a:solidFill>
                          <a:srgbClr val="4F3EB8"/>
                        </a:solidFill>
                        <a:effectLst/>
                        <a:latin typeface="+mn-lt"/>
                        <a:ea typeface="Times New Roman"/>
                      </a:endParaRPr>
                    </a:p>
                  </a:txBody>
                  <a:tcPr marL="51087" marR="51087" marT="0" marB="0">
                    <a:solidFill>
                      <a:srgbClr val="D0CEE6"/>
                    </a:solidFill>
                  </a:tcPr>
                </a:tc>
                <a:tc>
                  <a:txBody>
                    <a:bodyPr/>
                    <a:lstStyle/>
                    <a:p>
                      <a:pPr algn="ctr">
                        <a:spcAft>
                          <a:spcPts val="0"/>
                        </a:spcAft>
                      </a:pPr>
                      <a:r>
                        <a:rPr lang="en-GB" sz="2000" b="0" i="0" kern="1200">
                          <a:solidFill>
                            <a:srgbClr val="4F3EB8"/>
                          </a:solidFill>
                          <a:effectLst/>
                          <a:latin typeface="+mn-lt"/>
                          <a:ea typeface="+mn-ea"/>
                          <a:cs typeface="+mn-cs"/>
                        </a:rPr>
                        <a:t>40% (47/119)</a:t>
                      </a:r>
                      <a:endParaRPr lang="en-GB" sz="2000" b="0">
                        <a:solidFill>
                          <a:srgbClr val="4F3EB8"/>
                        </a:solidFill>
                        <a:effectLst/>
                        <a:latin typeface="+mn-lt"/>
                        <a:ea typeface="Times New Roman"/>
                      </a:endParaRPr>
                    </a:p>
                  </a:txBody>
                  <a:tcPr marL="51087" marR="51087" marT="0" marB="0">
                    <a:solidFill>
                      <a:srgbClr val="D0CEE6"/>
                    </a:solidFill>
                  </a:tcPr>
                </a:tc>
                <a:extLst>
                  <a:ext uri="{0D108BD9-81ED-4DB2-BD59-A6C34878D82A}">
                    <a16:rowId xmlns:a16="http://schemas.microsoft.com/office/drawing/2014/main" val="10003"/>
                  </a:ext>
                </a:extLst>
              </a:tr>
              <a:tr h="304800">
                <a:tc vMerge="1">
                  <a:txBody>
                    <a:bodyPr/>
                    <a:lstStyle/>
                    <a:p>
                      <a:endParaRPr lang="en-GB"/>
                    </a:p>
                  </a:txBody>
                  <a:tcPr/>
                </a:tc>
                <a:tc>
                  <a:txBody>
                    <a:bodyPr/>
                    <a:lstStyle/>
                    <a:p>
                      <a:pPr algn="ctr">
                        <a:spcAft>
                          <a:spcPts val="0"/>
                        </a:spcAft>
                      </a:pPr>
                      <a:r>
                        <a:rPr lang="en-US" sz="2000" b="0">
                          <a:solidFill>
                            <a:srgbClr val="4F3EB8"/>
                          </a:solidFill>
                          <a:effectLst/>
                          <a:latin typeface="+mn-lt"/>
                        </a:rPr>
                        <a:t>Smoker Current </a:t>
                      </a:r>
                      <a:endParaRPr lang="en-GB" sz="2000" b="0">
                        <a:solidFill>
                          <a:srgbClr val="4F3EB8"/>
                        </a:solidFill>
                        <a:effectLst/>
                        <a:latin typeface="+mn-lt"/>
                        <a:ea typeface="Times New Roman"/>
                      </a:endParaRPr>
                    </a:p>
                  </a:txBody>
                  <a:tcPr marL="51087" marR="51087" marT="0" marB="0">
                    <a:solidFill>
                      <a:srgbClr val="D9D9D9"/>
                    </a:solidFill>
                  </a:tcPr>
                </a:tc>
                <a:tc>
                  <a:txBody>
                    <a:bodyPr/>
                    <a:lstStyle/>
                    <a:p>
                      <a:pPr algn="ctr">
                        <a:spcAft>
                          <a:spcPts val="0"/>
                        </a:spcAft>
                      </a:pPr>
                      <a:r>
                        <a:rPr lang="en-GB" sz="2000">
                          <a:solidFill>
                            <a:srgbClr val="4F3EB8"/>
                          </a:solidFill>
                        </a:rPr>
                        <a:t>36% (124/342) </a:t>
                      </a:r>
                      <a:endParaRPr lang="en-GB" sz="2000" b="0">
                        <a:solidFill>
                          <a:srgbClr val="4F3EB8"/>
                        </a:solidFill>
                        <a:effectLst/>
                        <a:latin typeface="+mn-lt"/>
                        <a:ea typeface="Times New Roman"/>
                      </a:endParaRPr>
                    </a:p>
                  </a:txBody>
                  <a:tcPr marL="51087" marR="51087" marT="0" marB="0">
                    <a:solidFill>
                      <a:srgbClr val="D0CEE6"/>
                    </a:solidFill>
                  </a:tcPr>
                </a:tc>
                <a:tc>
                  <a:txBody>
                    <a:bodyPr/>
                    <a:lstStyle/>
                    <a:p>
                      <a:pPr algn="ctr">
                        <a:spcAft>
                          <a:spcPts val="0"/>
                        </a:spcAft>
                      </a:pPr>
                      <a:r>
                        <a:rPr lang="en-GB" sz="2000" b="0" i="0" kern="1200">
                          <a:solidFill>
                            <a:srgbClr val="4F3EB8"/>
                          </a:solidFill>
                          <a:effectLst/>
                          <a:latin typeface="+mn-lt"/>
                          <a:ea typeface="+mn-ea"/>
                          <a:cs typeface="+mn-cs"/>
                        </a:rPr>
                        <a:t>37% (17/46)</a:t>
                      </a:r>
                      <a:endParaRPr lang="en-GB" sz="2000" b="0">
                        <a:solidFill>
                          <a:srgbClr val="4F3EB8"/>
                        </a:solidFill>
                        <a:effectLst/>
                        <a:latin typeface="+mn-lt"/>
                        <a:ea typeface="Times New Roman"/>
                      </a:endParaRPr>
                    </a:p>
                  </a:txBody>
                  <a:tcPr marL="51087" marR="51087" marT="0" marB="0">
                    <a:solidFill>
                      <a:srgbClr val="D0CEE6"/>
                    </a:solidFill>
                  </a:tcPr>
                </a:tc>
                <a:tc>
                  <a:txBody>
                    <a:bodyPr/>
                    <a:lstStyle/>
                    <a:p>
                      <a:pPr algn="ctr">
                        <a:spcAft>
                          <a:spcPts val="0"/>
                        </a:spcAft>
                      </a:pPr>
                      <a:r>
                        <a:rPr lang="en-GB" sz="2000" b="0" i="0" kern="1200">
                          <a:solidFill>
                            <a:srgbClr val="4F3EB8"/>
                          </a:solidFill>
                          <a:effectLst/>
                          <a:latin typeface="+mn-lt"/>
                          <a:ea typeface="+mn-ea"/>
                          <a:cs typeface="+mn-cs"/>
                        </a:rPr>
                        <a:t>42% (50/119)</a:t>
                      </a:r>
                      <a:endParaRPr lang="en-GB" sz="2000" b="0">
                        <a:solidFill>
                          <a:srgbClr val="4F3EB8"/>
                        </a:solidFill>
                        <a:effectLst/>
                        <a:latin typeface="+mn-lt"/>
                        <a:ea typeface="Times New Roman"/>
                      </a:endParaRPr>
                    </a:p>
                  </a:txBody>
                  <a:tcPr marL="51087" marR="51087" marT="0" marB="0">
                    <a:solidFill>
                      <a:srgbClr val="D0CEE6"/>
                    </a:solidFill>
                  </a:tcPr>
                </a:tc>
                <a:extLst>
                  <a:ext uri="{0D108BD9-81ED-4DB2-BD59-A6C34878D82A}">
                    <a16:rowId xmlns:a16="http://schemas.microsoft.com/office/drawing/2014/main" val="10006"/>
                  </a:ext>
                </a:extLst>
              </a:tr>
              <a:tr h="304800">
                <a:tc>
                  <a:txBody>
                    <a:bodyPr/>
                    <a:lstStyle/>
                    <a:p>
                      <a:pPr marR="590550">
                        <a:spcAft>
                          <a:spcPts val="0"/>
                        </a:spcAft>
                      </a:pPr>
                      <a:r>
                        <a:rPr lang="en-US" sz="2000" b="0">
                          <a:effectLst/>
                          <a:latin typeface="+mn-lt"/>
                        </a:rPr>
                        <a:t>Rutherford Category</a:t>
                      </a:r>
                      <a:endParaRPr lang="en-GB" sz="2000" b="0">
                        <a:solidFill>
                          <a:schemeClr val="bg1"/>
                        </a:solidFill>
                        <a:effectLst/>
                        <a:latin typeface="+mn-lt"/>
                        <a:ea typeface="Times New Roman"/>
                      </a:endParaRPr>
                    </a:p>
                  </a:txBody>
                  <a:tcPr marL="51087" marR="51087" marT="0" marB="0" anchor="ctr">
                    <a:solidFill>
                      <a:schemeClr val="accent1"/>
                    </a:solidFill>
                  </a:tcPr>
                </a:tc>
                <a:tc>
                  <a:txBody>
                    <a:bodyPr/>
                    <a:lstStyle/>
                    <a:p>
                      <a:pPr algn="ctr">
                        <a:spcAft>
                          <a:spcPts val="0"/>
                        </a:spcAft>
                      </a:pPr>
                      <a:r>
                        <a:rPr lang="en-GB" sz="2000" b="0" i="0" kern="1200">
                          <a:solidFill>
                            <a:srgbClr val="4F3EB8"/>
                          </a:solidFill>
                          <a:effectLst/>
                          <a:latin typeface="+mn-lt"/>
                          <a:ea typeface="+mn-ea"/>
                          <a:cs typeface="+mn-cs"/>
                        </a:rPr>
                        <a:t>Mean ± SD (n)</a:t>
                      </a:r>
                      <a:endParaRPr lang="en-GB" sz="2000" b="0">
                        <a:solidFill>
                          <a:srgbClr val="4F3EB8"/>
                        </a:solidFill>
                        <a:effectLst/>
                        <a:latin typeface="+mn-lt"/>
                        <a:ea typeface="Times New Roman"/>
                      </a:endParaRPr>
                    </a:p>
                  </a:txBody>
                  <a:tcPr marL="51087" marR="51087" marT="0" marB="0" anchor="ctr">
                    <a:solidFill>
                      <a:srgbClr val="D9D9D9"/>
                    </a:solidFill>
                  </a:tcPr>
                </a:tc>
                <a:tc>
                  <a:txBody>
                    <a:bodyPr/>
                    <a:lstStyle/>
                    <a:p>
                      <a:pPr algn="ctr">
                        <a:spcAft>
                          <a:spcPts val="0"/>
                        </a:spcAft>
                      </a:pPr>
                      <a:r>
                        <a:rPr lang="en-GB" sz="2000">
                          <a:solidFill>
                            <a:srgbClr val="4F3EB8"/>
                          </a:solidFill>
                        </a:rPr>
                        <a:t>3.2 ± 1.1 (339)</a:t>
                      </a:r>
                      <a:endParaRPr lang="en-GB" sz="2000" b="0">
                        <a:solidFill>
                          <a:srgbClr val="4F3EB8"/>
                        </a:solidFill>
                        <a:effectLst/>
                        <a:latin typeface="+mn-lt"/>
                      </a:endParaRPr>
                    </a:p>
                  </a:txBody>
                  <a:tcPr marL="51087" marR="51087" marT="0" marB="0" anchor="ctr">
                    <a:solidFill>
                      <a:srgbClr val="D0CEE6"/>
                    </a:solidFill>
                  </a:tcPr>
                </a:tc>
                <a:tc>
                  <a:txBody>
                    <a:bodyPr/>
                    <a:lstStyle/>
                    <a:p>
                      <a:pPr algn="ctr">
                        <a:spcAft>
                          <a:spcPts val="0"/>
                        </a:spcAft>
                      </a:pPr>
                      <a:r>
                        <a:rPr lang="en-GB" sz="2000" b="0" i="0" kern="1200">
                          <a:solidFill>
                            <a:srgbClr val="4F3EB8"/>
                          </a:solidFill>
                          <a:effectLst/>
                          <a:latin typeface="+mn-lt"/>
                          <a:ea typeface="+mn-ea"/>
                          <a:cs typeface="+mn-cs"/>
                        </a:rPr>
                        <a:t>3.2 ± 0.9 (46)</a:t>
                      </a:r>
                      <a:endParaRPr lang="en-GB" sz="2000" b="0">
                        <a:solidFill>
                          <a:srgbClr val="4F3EB8"/>
                        </a:solidFill>
                        <a:effectLst/>
                        <a:latin typeface="+mn-lt"/>
                      </a:endParaRPr>
                    </a:p>
                  </a:txBody>
                  <a:tcPr marL="51087" marR="51087" marT="0" marB="0" anchor="ctr">
                    <a:solidFill>
                      <a:srgbClr val="D0CEE6"/>
                    </a:solidFill>
                  </a:tcPr>
                </a:tc>
                <a:tc>
                  <a:txBody>
                    <a:bodyPr/>
                    <a:lstStyle/>
                    <a:p>
                      <a:pPr algn="ctr">
                        <a:spcAft>
                          <a:spcPts val="0"/>
                        </a:spcAft>
                      </a:pPr>
                      <a:r>
                        <a:rPr lang="en-GB" sz="2000" b="0" i="0" kern="1200">
                          <a:solidFill>
                            <a:srgbClr val="4F3EB8"/>
                          </a:solidFill>
                          <a:effectLst/>
                          <a:latin typeface="+mn-lt"/>
                          <a:ea typeface="+mn-ea"/>
                          <a:cs typeface="+mn-cs"/>
                        </a:rPr>
                        <a:t>3.3 ± 0.9 (119)</a:t>
                      </a:r>
                      <a:endParaRPr lang="en-GB" sz="2000" b="0">
                        <a:solidFill>
                          <a:srgbClr val="4F3EB8"/>
                        </a:solidFill>
                        <a:effectLst/>
                        <a:latin typeface="+mn-lt"/>
                      </a:endParaRPr>
                    </a:p>
                  </a:txBody>
                  <a:tcPr marL="51087" marR="51087" marT="0" marB="0" anchor="ctr">
                    <a:solidFill>
                      <a:srgbClr val="D0CEE6"/>
                    </a:solidFill>
                  </a:tcPr>
                </a:tc>
                <a:extLst>
                  <a:ext uri="{0D108BD9-81ED-4DB2-BD59-A6C34878D82A}">
                    <a16:rowId xmlns:a16="http://schemas.microsoft.com/office/drawing/2014/main" val="3076362553"/>
                  </a:ext>
                </a:extLst>
              </a:tr>
              <a:tr h="487680">
                <a:tc>
                  <a:txBody>
                    <a:bodyPr/>
                    <a:lstStyle/>
                    <a:p>
                      <a:pPr indent="32385">
                        <a:spcAft>
                          <a:spcPts val="0"/>
                        </a:spcAft>
                      </a:pPr>
                      <a:r>
                        <a:rPr lang="en-US" sz="2000" b="0">
                          <a:effectLst/>
                          <a:latin typeface="+mn-lt"/>
                        </a:rPr>
                        <a:t>Ankle Brachial Index</a:t>
                      </a:r>
                      <a:endParaRPr lang="en-GB" sz="2000" b="0">
                        <a:solidFill>
                          <a:schemeClr val="bg1"/>
                        </a:solidFill>
                        <a:effectLst/>
                        <a:latin typeface="+mn-lt"/>
                        <a:ea typeface="Times New Roman"/>
                      </a:endParaRPr>
                    </a:p>
                  </a:txBody>
                  <a:tcPr marL="51087" marR="51087" marT="0" marB="0" anchor="ctr">
                    <a:solidFill>
                      <a:schemeClr val="accent1"/>
                    </a:solidFill>
                  </a:tcPr>
                </a:tc>
                <a:tc>
                  <a:txBody>
                    <a:bodyPr/>
                    <a:lstStyle/>
                    <a:p>
                      <a:pPr algn="ctr">
                        <a:spcAft>
                          <a:spcPts val="0"/>
                        </a:spcAft>
                      </a:pPr>
                      <a:r>
                        <a:rPr lang="en-US" sz="2000" b="0" dirty="0">
                          <a:solidFill>
                            <a:srgbClr val="4F3EB8"/>
                          </a:solidFill>
                          <a:effectLst/>
                          <a:latin typeface="+mn-lt"/>
                        </a:rPr>
                        <a:t>Mean ± SD (N)</a:t>
                      </a:r>
                      <a:endParaRPr lang="en-GB" sz="2000" b="0" dirty="0">
                        <a:solidFill>
                          <a:srgbClr val="4F3EB8"/>
                        </a:solidFill>
                        <a:effectLst/>
                        <a:latin typeface="+mn-lt"/>
                        <a:ea typeface="Times New Roman"/>
                      </a:endParaRPr>
                    </a:p>
                  </a:txBody>
                  <a:tcPr marL="51087" marR="51087" marT="0" marB="0" anchor="ctr">
                    <a:solidFill>
                      <a:srgbClr val="D9D9D9"/>
                    </a:solidFill>
                  </a:tcPr>
                </a:tc>
                <a:tc>
                  <a:txBody>
                    <a:bodyPr/>
                    <a:lstStyle/>
                    <a:p>
                      <a:pPr algn="ctr">
                        <a:spcAft>
                          <a:spcPts val="0"/>
                        </a:spcAft>
                      </a:pPr>
                      <a:r>
                        <a:rPr lang="en-GB" sz="2000">
                          <a:solidFill>
                            <a:srgbClr val="4F3EB8"/>
                          </a:solidFill>
                        </a:rPr>
                        <a:t>0.62 ± 0.27 (270)</a:t>
                      </a:r>
                      <a:endParaRPr lang="en-GB" sz="2000" b="0">
                        <a:solidFill>
                          <a:srgbClr val="4F3EB8"/>
                        </a:solidFill>
                        <a:effectLst/>
                        <a:latin typeface="+mn-lt"/>
                        <a:ea typeface="Times New Roman"/>
                      </a:endParaRPr>
                    </a:p>
                  </a:txBody>
                  <a:tcPr marL="51087" marR="51087" marT="0" marB="0" anchor="ctr">
                    <a:solidFill>
                      <a:srgbClr val="D0CEE6"/>
                    </a:solidFill>
                  </a:tcPr>
                </a:tc>
                <a:tc>
                  <a:txBody>
                    <a:bodyPr/>
                    <a:lstStyle/>
                    <a:p>
                      <a:pPr algn="ctr">
                        <a:spcAft>
                          <a:spcPts val="0"/>
                        </a:spcAft>
                      </a:pPr>
                      <a:r>
                        <a:rPr lang="en-GB" sz="2000" b="0" i="0" kern="1200">
                          <a:solidFill>
                            <a:srgbClr val="4F3EB8"/>
                          </a:solidFill>
                          <a:effectLst/>
                          <a:latin typeface="+mn-lt"/>
                          <a:ea typeface="+mn-ea"/>
                          <a:cs typeface="+mn-cs"/>
                        </a:rPr>
                        <a:t>0.61 ± 0.23 (42)</a:t>
                      </a:r>
                      <a:endParaRPr lang="en-GB" sz="2000" b="0">
                        <a:solidFill>
                          <a:srgbClr val="4F3EB8"/>
                        </a:solidFill>
                        <a:effectLst/>
                        <a:latin typeface="+mn-lt"/>
                        <a:ea typeface="Times New Roman"/>
                      </a:endParaRPr>
                    </a:p>
                  </a:txBody>
                  <a:tcPr marL="51087" marR="51087" marT="0" marB="0" anchor="ctr">
                    <a:solidFill>
                      <a:srgbClr val="D0CEE6"/>
                    </a:solidFill>
                  </a:tcPr>
                </a:tc>
                <a:tc>
                  <a:txBody>
                    <a:bodyPr/>
                    <a:lstStyle/>
                    <a:p>
                      <a:pPr algn="ctr">
                        <a:spcAft>
                          <a:spcPts val="0"/>
                        </a:spcAft>
                      </a:pPr>
                      <a:r>
                        <a:rPr lang="en-GB" sz="2000" b="0" i="0" kern="1200" dirty="0">
                          <a:solidFill>
                            <a:srgbClr val="4F3EB8"/>
                          </a:solidFill>
                          <a:effectLst/>
                          <a:latin typeface="+mn-lt"/>
                          <a:ea typeface="+mn-ea"/>
                          <a:cs typeface="+mn-cs"/>
                        </a:rPr>
                        <a:t>0.54 ± 0.22 (105)</a:t>
                      </a:r>
                      <a:endParaRPr lang="en-GB" sz="2000" b="0" dirty="0">
                        <a:solidFill>
                          <a:srgbClr val="4F3EB8"/>
                        </a:solidFill>
                        <a:effectLst/>
                        <a:latin typeface="+mn-lt"/>
                        <a:ea typeface="Times New Roman"/>
                      </a:endParaRPr>
                    </a:p>
                  </a:txBody>
                  <a:tcPr marL="51087" marR="51087" marT="0" marB="0" anchor="ctr">
                    <a:solidFill>
                      <a:srgbClr val="D0CEE6"/>
                    </a:solidFill>
                  </a:tcPr>
                </a:tc>
                <a:extLst>
                  <a:ext uri="{0D108BD9-81ED-4DB2-BD59-A6C34878D82A}">
                    <a16:rowId xmlns:a16="http://schemas.microsoft.com/office/drawing/2014/main" val="10015"/>
                  </a:ext>
                </a:extLst>
              </a:tr>
            </a:tbl>
          </a:graphicData>
        </a:graphic>
      </p:graphicFrame>
      <p:sp>
        <p:nvSpPr>
          <p:cNvPr id="5" name="Title 1">
            <a:extLst>
              <a:ext uri="{FF2B5EF4-FFF2-40B4-BE49-F238E27FC236}">
                <a16:creationId xmlns:a16="http://schemas.microsoft.com/office/drawing/2014/main" id="{9DDFE984-D6AF-4B2C-A704-C0FEF94A1BF5}"/>
              </a:ext>
            </a:extLst>
          </p:cNvPr>
          <p:cNvSpPr>
            <a:spLocks noGrp="1"/>
          </p:cNvSpPr>
          <p:nvPr>
            <p:ph type="title"/>
          </p:nvPr>
        </p:nvSpPr>
        <p:spPr>
          <a:xfrm>
            <a:off x="1787612" y="23931"/>
            <a:ext cx="8616773" cy="445548"/>
          </a:xfrm>
        </p:spPr>
        <p:txBody>
          <a:bodyPr>
            <a:noAutofit/>
          </a:bodyPr>
          <a:lstStyle/>
          <a:p>
            <a:pPr algn="ctr"/>
            <a:r>
              <a:rPr lang="en-GB" b="0" dirty="0">
                <a:latin typeface="+mn-lt"/>
              </a:rPr>
              <a:t> </a:t>
            </a:r>
            <a:br>
              <a:rPr lang="en-GB" b="0" dirty="0">
                <a:latin typeface="+mn-lt"/>
              </a:rPr>
            </a:br>
            <a:r>
              <a:rPr lang="en-GB" b="0" dirty="0">
                <a:latin typeface="+mn-lt"/>
              </a:rPr>
              <a:t>Baseline Patient Demographics</a:t>
            </a:r>
          </a:p>
        </p:txBody>
      </p:sp>
      <p:sp>
        <p:nvSpPr>
          <p:cNvPr id="7" name="TextBox 6">
            <a:extLst>
              <a:ext uri="{FF2B5EF4-FFF2-40B4-BE49-F238E27FC236}">
                <a16:creationId xmlns:a16="http://schemas.microsoft.com/office/drawing/2014/main" id="{036CB640-B4F5-48B6-9A8E-5C2FBFB7CE5B}"/>
              </a:ext>
            </a:extLst>
          </p:cNvPr>
          <p:cNvSpPr txBox="1"/>
          <p:nvPr/>
        </p:nvSpPr>
        <p:spPr>
          <a:xfrm flipH="1">
            <a:off x="2683233" y="5265379"/>
            <a:ext cx="6825530" cy="461665"/>
          </a:xfrm>
          <a:prstGeom prst="rect">
            <a:avLst/>
          </a:prstGeom>
          <a:solidFill>
            <a:schemeClr val="accent1"/>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400"/>
              <a:t>CLTI present in 24% of enrolled subjects</a:t>
            </a:r>
          </a:p>
        </p:txBody>
      </p:sp>
      <p:sp>
        <p:nvSpPr>
          <p:cNvPr id="10" name="Text Placeholder 5">
            <a:extLst>
              <a:ext uri="{FF2B5EF4-FFF2-40B4-BE49-F238E27FC236}">
                <a16:creationId xmlns:a16="http://schemas.microsoft.com/office/drawing/2014/main" id="{5BB2FCF5-F458-039C-80F5-DFE5BC83A018}"/>
              </a:ext>
            </a:extLst>
          </p:cNvPr>
          <p:cNvSpPr txBox="1">
            <a:spLocks/>
          </p:cNvSpPr>
          <p:nvPr/>
        </p:nvSpPr>
        <p:spPr>
          <a:xfrm>
            <a:off x="-763517" y="6390558"/>
            <a:ext cx="2635860" cy="3385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000" dirty="0">
                <a:solidFill>
                  <a:schemeClr val="tx1"/>
                </a:solidFill>
                <a:cs typeface="Arial" panose="020B0604020202020204" pitchFamily="34" charset="0"/>
              </a:rPr>
              <a:t>Data on file at Veryan Medical</a:t>
            </a:r>
          </a:p>
        </p:txBody>
      </p:sp>
    </p:spTree>
    <p:extLst>
      <p:ext uri="{BB962C8B-B14F-4D97-AF65-F5344CB8AC3E}">
        <p14:creationId xmlns:p14="http://schemas.microsoft.com/office/powerpoint/2010/main" val="3547379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40660" y="1345371"/>
          <a:ext cx="11447928" cy="3352800"/>
        </p:xfrm>
        <a:graphic>
          <a:graphicData uri="http://schemas.openxmlformats.org/drawingml/2006/table">
            <a:tbl>
              <a:tblPr firstRow="1" firstCol="1" bandCol="1">
                <a:tableStyleId>{073A0DAA-6AF3-43AB-8588-CEC1D06C72B9}</a:tableStyleId>
              </a:tblPr>
              <a:tblGrid>
                <a:gridCol w="3411386">
                  <a:extLst>
                    <a:ext uri="{9D8B030D-6E8A-4147-A177-3AD203B41FA5}">
                      <a16:colId xmlns:a16="http://schemas.microsoft.com/office/drawing/2014/main" val="20000"/>
                    </a:ext>
                  </a:extLst>
                </a:gridCol>
                <a:gridCol w="1773880">
                  <a:extLst>
                    <a:ext uri="{9D8B030D-6E8A-4147-A177-3AD203B41FA5}">
                      <a16:colId xmlns:a16="http://schemas.microsoft.com/office/drawing/2014/main" val="20001"/>
                    </a:ext>
                  </a:extLst>
                </a:gridCol>
                <a:gridCol w="2200483">
                  <a:extLst>
                    <a:ext uri="{9D8B030D-6E8A-4147-A177-3AD203B41FA5}">
                      <a16:colId xmlns:a16="http://schemas.microsoft.com/office/drawing/2014/main" val="20002"/>
                    </a:ext>
                  </a:extLst>
                </a:gridCol>
                <a:gridCol w="1974625">
                  <a:extLst>
                    <a:ext uri="{9D8B030D-6E8A-4147-A177-3AD203B41FA5}">
                      <a16:colId xmlns:a16="http://schemas.microsoft.com/office/drawing/2014/main" val="129677651"/>
                    </a:ext>
                  </a:extLst>
                </a:gridCol>
                <a:gridCol w="2087554">
                  <a:extLst>
                    <a:ext uri="{9D8B030D-6E8A-4147-A177-3AD203B41FA5}">
                      <a16:colId xmlns:a16="http://schemas.microsoft.com/office/drawing/2014/main" val="2700023077"/>
                    </a:ext>
                  </a:extLst>
                </a:gridCol>
              </a:tblGrid>
              <a:tr h="914400">
                <a:tc gridSpan="2">
                  <a:txBody>
                    <a:bodyPr/>
                    <a:lstStyle/>
                    <a:p>
                      <a:pPr algn="ctr">
                        <a:spcAft>
                          <a:spcPts val="0"/>
                        </a:spcAft>
                      </a:pPr>
                      <a:endParaRPr lang="en-GB" sz="2000" b="0">
                        <a:solidFill>
                          <a:schemeClr val="bg1"/>
                        </a:solidFill>
                        <a:effectLst/>
                        <a:latin typeface="+mn-lt"/>
                        <a:ea typeface="Times New Roman"/>
                      </a:endParaRPr>
                    </a:p>
                  </a:txBody>
                  <a:tcPr marL="51087" marR="51087" marT="0" marB="0">
                    <a:solidFill>
                      <a:schemeClr val="accent1"/>
                    </a:solidFill>
                  </a:tcPr>
                </a:tc>
                <a:tc hMerge="1">
                  <a:txBody>
                    <a:bodyPr/>
                    <a:lstStyle/>
                    <a:p>
                      <a:pPr algn="ctr">
                        <a:spcAft>
                          <a:spcPts val="0"/>
                        </a:spcAft>
                      </a:pPr>
                      <a:endParaRPr lang="en-GB" sz="1600" b="1">
                        <a:solidFill>
                          <a:schemeClr val="bg1"/>
                        </a:solidFill>
                        <a:effectLst/>
                        <a:latin typeface="+mn-lt"/>
                        <a:ea typeface="Times New Roman"/>
                      </a:endParaRPr>
                    </a:p>
                  </a:txBody>
                  <a:tcPr marL="68116" marR="681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2000" b="0">
                          <a:solidFill>
                            <a:schemeClr val="bg1"/>
                          </a:solidFill>
                          <a:effectLst/>
                          <a:latin typeface="+mn-lt"/>
                          <a:ea typeface="+mn-ea"/>
                        </a:rPr>
                        <a:t>Moderate Lesions </a:t>
                      </a:r>
                    </a:p>
                    <a:p>
                      <a:pPr algn="ctr">
                        <a:spcAft>
                          <a:spcPts val="0"/>
                        </a:spcAft>
                      </a:pPr>
                      <a:r>
                        <a:rPr lang="en-GB" sz="2000" b="0">
                          <a:solidFill>
                            <a:schemeClr val="bg1"/>
                          </a:solidFill>
                          <a:effectLst/>
                          <a:latin typeface="+mn-lt"/>
                          <a:ea typeface="+mn-ea"/>
                        </a:rPr>
                        <a:t>&lt;140mm</a:t>
                      </a:r>
                    </a:p>
                    <a:p>
                      <a:pPr algn="ctr">
                        <a:spcAft>
                          <a:spcPts val="0"/>
                        </a:spcAft>
                      </a:pPr>
                      <a:r>
                        <a:rPr lang="en-GB" sz="2000" b="0">
                          <a:solidFill>
                            <a:schemeClr val="bg1"/>
                          </a:solidFill>
                          <a:effectLst/>
                          <a:latin typeface="+mn-lt"/>
                          <a:ea typeface="+mn-ea"/>
                        </a:rPr>
                        <a:t>(N=342)</a:t>
                      </a:r>
                    </a:p>
                  </a:txBody>
                  <a:tcPr marL="51087" marR="51087" marT="0" marB="0">
                    <a:solidFill>
                      <a:schemeClr val="accent1"/>
                    </a:solidFill>
                  </a:tcPr>
                </a:tc>
                <a:tc>
                  <a:txBody>
                    <a:bodyPr/>
                    <a:lstStyle/>
                    <a:p>
                      <a:pPr algn="ctr">
                        <a:spcAft>
                          <a:spcPts val="0"/>
                        </a:spcAft>
                      </a:pPr>
                      <a:r>
                        <a:rPr lang="en-GB" sz="2000" b="0">
                          <a:effectLst/>
                          <a:latin typeface="Arial" panose="020B0604020202020204" pitchFamily="34" charset="0"/>
                          <a:ea typeface="Gulim" panose="020B0600000101010101" pitchFamily="34" charset="-127"/>
                        </a:rPr>
                        <a:t>Long lesions  140mm to ≤ 190mm (N=46) </a:t>
                      </a:r>
                      <a:endParaRPr lang="en-GB" sz="2000" b="0">
                        <a:solidFill>
                          <a:schemeClr val="bg1"/>
                        </a:solidFill>
                        <a:effectLst/>
                        <a:latin typeface="+mn-lt"/>
                        <a:ea typeface="+mn-ea"/>
                      </a:endParaRPr>
                    </a:p>
                  </a:txBody>
                  <a:tcPr marL="51087" marR="51087" marT="0" marB="0">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a:latin typeface="Arial" panose="020B0604020202020204" pitchFamily="34" charset="0"/>
                          <a:ea typeface="Gulim" panose="020B0600000101010101" pitchFamily="34" charset="-127"/>
                        </a:rPr>
                        <a:t>V</a:t>
                      </a:r>
                      <a:r>
                        <a:rPr lang="en-GB" sz="2000" b="0">
                          <a:effectLst/>
                          <a:latin typeface="Arial" panose="020B0604020202020204" pitchFamily="34" charset="0"/>
                          <a:ea typeface="Gulim" panose="020B0600000101010101" pitchFamily="34" charset="-127"/>
                        </a:rPr>
                        <a:t>ery long lesions &gt;190mm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a:effectLst/>
                          <a:latin typeface="Arial" panose="020B0604020202020204" pitchFamily="34" charset="0"/>
                          <a:ea typeface="Gulim" panose="020B0600000101010101" pitchFamily="34" charset="-127"/>
                        </a:rPr>
                        <a:t>(N=119)</a:t>
                      </a:r>
                      <a:endParaRPr lang="en-GB" sz="2000" b="0"/>
                    </a:p>
                  </a:txBody>
                  <a:tcPr marL="51087" marR="51087" marT="0" marB="0">
                    <a:solidFill>
                      <a:schemeClr val="accent1"/>
                    </a:solidFill>
                  </a:tcPr>
                </a:tc>
                <a:extLst>
                  <a:ext uri="{0D108BD9-81ED-4DB2-BD59-A6C34878D82A}">
                    <a16:rowId xmlns:a16="http://schemas.microsoft.com/office/drawing/2014/main" val="10000"/>
                  </a:ext>
                </a:extLst>
              </a:tr>
              <a:tr h="304800">
                <a:tc>
                  <a:txBody>
                    <a:bodyPr/>
                    <a:lstStyle/>
                    <a:p>
                      <a:pPr algn="l"/>
                      <a:r>
                        <a:rPr lang="en-US" sz="2000" b="0">
                          <a:solidFill>
                            <a:schemeClr val="bg1"/>
                          </a:solidFill>
                          <a:effectLst/>
                          <a:latin typeface="+mn-lt"/>
                        </a:rPr>
                        <a:t>Reference Vessel Diameter (mm)</a:t>
                      </a:r>
                    </a:p>
                  </a:txBody>
                  <a:tcPr marL="51300" marR="51300" marT="0" marB="0" anchor="ctr">
                    <a:solidFill>
                      <a:schemeClr val="accent1"/>
                    </a:solidFill>
                  </a:tcPr>
                </a:tc>
                <a:tc>
                  <a:txBody>
                    <a:bodyPr/>
                    <a:lstStyle/>
                    <a:p>
                      <a:pPr algn="ctr"/>
                      <a:r>
                        <a:rPr lang="en-US" sz="2000" b="0">
                          <a:solidFill>
                            <a:srgbClr val="4F3EB8"/>
                          </a:solidFill>
                          <a:latin typeface="+mn-lt"/>
                        </a:rPr>
                        <a:t>Mean ± SD</a:t>
                      </a:r>
                    </a:p>
                  </a:txBody>
                  <a:tcPr marL="51300" marR="51300" marT="0" marB="0" anchor="ctr">
                    <a:solidFill>
                      <a:srgbClr val="D9D9D9"/>
                    </a:solidFill>
                  </a:tcPr>
                </a:tc>
                <a:tc>
                  <a:txBody>
                    <a:bodyPr/>
                    <a:lstStyle/>
                    <a:p>
                      <a:pPr algn="ctr"/>
                      <a:r>
                        <a:rPr lang="en-GB" sz="2000">
                          <a:solidFill>
                            <a:srgbClr val="4F3EB8"/>
                          </a:solidFill>
                        </a:rPr>
                        <a:t>5.4 ± 0.7  </a:t>
                      </a:r>
                      <a:endParaRPr lang="en-US" sz="2000" b="0">
                        <a:solidFill>
                          <a:srgbClr val="4F3EB8"/>
                        </a:solidFill>
                        <a:latin typeface="+mn-lt"/>
                      </a:endParaRPr>
                    </a:p>
                  </a:txBody>
                  <a:tcPr marL="51300" marR="51300" marT="0" marB="0" anchor="ctr">
                    <a:solidFill>
                      <a:srgbClr val="D0CEE6"/>
                    </a:solidFill>
                  </a:tcPr>
                </a:tc>
                <a:tc>
                  <a:txBody>
                    <a:bodyPr/>
                    <a:lstStyle/>
                    <a:p>
                      <a:pPr algn="ctr"/>
                      <a:r>
                        <a:rPr lang="en-GB" sz="2000" b="0" i="0" kern="1200">
                          <a:solidFill>
                            <a:srgbClr val="4F3EB8"/>
                          </a:solidFill>
                          <a:effectLst/>
                          <a:latin typeface="+mn-lt"/>
                          <a:ea typeface="+mn-ea"/>
                          <a:cs typeface="+mn-cs"/>
                        </a:rPr>
                        <a:t>5.5 ± 0.7 </a:t>
                      </a:r>
                      <a:endParaRPr lang="en-US" sz="2000" b="0">
                        <a:solidFill>
                          <a:srgbClr val="4F3EB8"/>
                        </a:solidFill>
                        <a:latin typeface="+mn-lt"/>
                      </a:endParaRPr>
                    </a:p>
                  </a:txBody>
                  <a:tcPr marL="51300" marR="51300" marT="0" marB="0" anchor="ctr">
                    <a:solidFill>
                      <a:srgbClr val="D0CEE6"/>
                    </a:solidFill>
                  </a:tcPr>
                </a:tc>
                <a:tc>
                  <a:txBody>
                    <a:bodyPr/>
                    <a:lstStyle/>
                    <a:p>
                      <a:pPr algn="ctr"/>
                      <a:r>
                        <a:rPr lang="en-GB" sz="2000" b="0" i="0" kern="1200">
                          <a:solidFill>
                            <a:srgbClr val="4F3EB8"/>
                          </a:solidFill>
                          <a:effectLst/>
                          <a:latin typeface="+mn-lt"/>
                          <a:ea typeface="+mn-ea"/>
                          <a:cs typeface="+mn-cs"/>
                        </a:rPr>
                        <a:t>5.5 ± 0.7 </a:t>
                      </a:r>
                      <a:endParaRPr lang="en-US" sz="2000" b="0">
                        <a:solidFill>
                          <a:srgbClr val="4F3EB8"/>
                        </a:solidFill>
                        <a:latin typeface="+mn-lt"/>
                      </a:endParaRPr>
                    </a:p>
                  </a:txBody>
                  <a:tcPr marL="51300" marR="51300" marT="0" marB="0" anchor="ctr">
                    <a:solidFill>
                      <a:srgbClr val="D0CEE6"/>
                    </a:solidFill>
                  </a:tcPr>
                </a:tc>
                <a:extLst>
                  <a:ext uri="{0D108BD9-81ED-4DB2-BD59-A6C34878D82A}">
                    <a16:rowId xmlns:a16="http://schemas.microsoft.com/office/drawing/2014/main" val="4190260958"/>
                  </a:ext>
                </a:extLst>
              </a:tr>
              <a:tr h="304800">
                <a:tc>
                  <a:txBody>
                    <a:bodyPr/>
                    <a:lstStyle/>
                    <a:p>
                      <a:r>
                        <a:rPr lang="en-US" sz="2000" b="0">
                          <a:solidFill>
                            <a:schemeClr val="bg1"/>
                          </a:solidFill>
                          <a:effectLst/>
                          <a:latin typeface="+mn-lt"/>
                        </a:rPr>
                        <a:t>Diameter Stenosis (%)</a:t>
                      </a:r>
                    </a:p>
                  </a:txBody>
                  <a:tcPr marL="51300" marR="51300" marT="0" marB="0" anchor="ctr">
                    <a:solidFill>
                      <a:schemeClr val="accent1"/>
                    </a:solidFill>
                  </a:tcPr>
                </a:tc>
                <a:tc>
                  <a:txBody>
                    <a:bodyPr/>
                    <a:lstStyle/>
                    <a:p>
                      <a:pPr algn="ctr"/>
                      <a:r>
                        <a:rPr lang="en-US" sz="2000" b="0">
                          <a:solidFill>
                            <a:srgbClr val="4F3EB8"/>
                          </a:solidFill>
                          <a:latin typeface="+mn-lt"/>
                        </a:rPr>
                        <a:t>Mean ± SD</a:t>
                      </a:r>
                    </a:p>
                  </a:txBody>
                  <a:tcPr marL="51300" marR="51300" marT="0" marB="0" anchor="ctr">
                    <a:solidFill>
                      <a:srgbClr val="D9D9D9"/>
                    </a:solidFill>
                  </a:tcPr>
                </a:tc>
                <a:tc>
                  <a:txBody>
                    <a:bodyPr/>
                    <a:lstStyle/>
                    <a:p>
                      <a:pPr algn="ctr"/>
                      <a:r>
                        <a:rPr lang="en-GB" sz="2000">
                          <a:solidFill>
                            <a:srgbClr val="4F3EB8"/>
                          </a:solidFill>
                        </a:rPr>
                        <a:t>93.0 ± 8.7 </a:t>
                      </a:r>
                      <a:endParaRPr lang="en-US" sz="2000" b="0" kern="1200">
                        <a:solidFill>
                          <a:srgbClr val="4F3EB8"/>
                        </a:solidFill>
                        <a:latin typeface="+mn-lt"/>
                        <a:ea typeface="+mn-ea"/>
                        <a:cs typeface="+mn-cs"/>
                      </a:endParaRPr>
                    </a:p>
                  </a:txBody>
                  <a:tcPr marL="51300" marR="51300" marT="0" marB="0" anchor="ctr">
                    <a:solidFill>
                      <a:srgbClr val="D0CEE6"/>
                    </a:solidFill>
                  </a:tcPr>
                </a:tc>
                <a:tc>
                  <a:txBody>
                    <a:bodyPr/>
                    <a:lstStyle/>
                    <a:p>
                      <a:pPr algn="ctr"/>
                      <a:r>
                        <a:rPr lang="en-GB" sz="2000" b="0" i="0" kern="1200">
                          <a:solidFill>
                            <a:srgbClr val="4F3EB8"/>
                          </a:solidFill>
                          <a:effectLst/>
                          <a:latin typeface="+mn-lt"/>
                          <a:ea typeface="+mn-ea"/>
                          <a:cs typeface="+mn-cs"/>
                        </a:rPr>
                        <a:t>94 ± 8.0 </a:t>
                      </a:r>
                      <a:endParaRPr lang="en-US" sz="2000" b="0" kern="1200">
                        <a:solidFill>
                          <a:srgbClr val="4F3EB8"/>
                        </a:solidFill>
                        <a:latin typeface="+mn-lt"/>
                        <a:ea typeface="+mn-ea"/>
                        <a:cs typeface="+mn-cs"/>
                      </a:endParaRPr>
                    </a:p>
                  </a:txBody>
                  <a:tcPr marL="51300" marR="51300" marT="0" marB="0" anchor="ctr">
                    <a:solidFill>
                      <a:srgbClr val="D0CEE6"/>
                    </a:solidFill>
                  </a:tcPr>
                </a:tc>
                <a:tc>
                  <a:txBody>
                    <a:bodyPr/>
                    <a:lstStyle/>
                    <a:p>
                      <a:pPr algn="ctr"/>
                      <a:r>
                        <a:rPr lang="en-GB" sz="2000" b="0" i="0" kern="1200">
                          <a:solidFill>
                            <a:srgbClr val="4F3EB8"/>
                          </a:solidFill>
                          <a:effectLst/>
                          <a:latin typeface="+mn-lt"/>
                          <a:ea typeface="+mn-ea"/>
                          <a:cs typeface="+mn-cs"/>
                        </a:rPr>
                        <a:t>99 ± 2.4 </a:t>
                      </a:r>
                      <a:endParaRPr lang="en-US" sz="2000" b="0" kern="1200">
                        <a:solidFill>
                          <a:srgbClr val="4F3EB8"/>
                        </a:solidFill>
                        <a:latin typeface="+mn-lt"/>
                        <a:ea typeface="+mn-ea"/>
                        <a:cs typeface="+mn-cs"/>
                      </a:endParaRPr>
                    </a:p>
                  </a:txBody>
                  <a:tcPr marL="51300" marR="51300" marT="0" marB="0" anchor="ctr">
                    <a:solidFill>
                      <a:srgbClr val="D0CEE6"/>
                    </a:solidFill>
                  </a:tcPr>
                </a:tc>
                <a:extLst>
                  <a:ext uri="{0D108BD9-81ED-4DB2-BD59-A6C34878D82A}">
                    <a16:rowId xmlns:a16="http://schemas.microsoft.com/office/drawing/2014/main" val="2132246131"/>
                  </a:ext>
                </a:extLst>
              </a:tr>
              <a:tr h="304800">
                <a:tc>
                  <a:txBody>
                    <a:bodyPr/>
                    <a:lstStyle/>
                    <a:p>
                      <a:r>
                        <a:rPr lang="en-US" sz="2000" b="0">
                          <a:solidFill>
                            <a:schemeClr val="bg1"/>
                          </a:solidFill>
                          <a:effectLst/>
                          <a:latin typeface="+mn-lt"/>
                        </a:rPr>
                        <a:t>Occlusions</a:t>
                      </a:r>
                    </a:p>
                  </a:txBody>
                  <a:tcPr marL="51300" marR="51300" marT="0" marB="0" anchor="ctr">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2000" b="0" i="0" u="none" strike="noStrike" kern="1200">
                          <a:solidFill>
                            <a:srgbClr val="4F3EB8"/>
                          </a:solidFill>
                          <a:effectLst/>
                          <a:latin typeface="+mn-lt"/>
                          <a:ea typeface="+mn-ea"/>
                          <a:cs typeface="+mn-cs"/>
                        </a:rPr>
                        <a:t>Total</a:t>
                      </a:r>
                    </a:p>
                  </a:txBody>
                  <a:tcPr marL="51300" marR="51300" marT="0" marB="0" anchor="ctr">
                    <a:solidFill>
                      <a:srgbClr val="D9D9D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0" kern="1200">
                          <a:solidFill>
                            <a:srgbClr val="4F3EB8"/>
                          </a:solidFill>
                          <a:effectLst/>
                          <a:latin typeface="+mn-lt"/>
                          <a:ea typeface="+mn-ea"/>
                          <a:cs typeface="+mn-cs"/>
                        </a:rPr>
                        <a:t>45% </a:t>
                      </a:r>
                      <a:endParaRPr lang="en-US" sz="2000" b="0">
                        <a:solidFill>
                          <a:srgbClr val="4F3EB8"/>
                        </a:solidFill>
                        <a:latin typeface="+mn-lt"/>
                      </a:endParaRPr>
                    </a:p>
                  </a:txBody>
                  <a:tcPr marL="51300" marR="51300" marT="0" marB="0" anchor="ctr">
                    <a:solidFill>
                      <a:srgbClr val="D0CEE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2000" b="0" i="0" kern="1200">
                          <a:solidFill>
                            <a:srgbClr val="4F3EB8"/>
                          </a:solidFill>
                          <a:effectLst/>
                          <a:latin typeface="+mn-lt"/>
                          <a:ea typeface="+mn-ea"/>
                          <a:cs typeface="+mn-cs"/>
                        </a:rPr>
                        <a:t>58% </a:t>
                      </a:r>
                      <a:endParaRPr lang="en-US" sz="2000" b="0">
                        <a:solidFill>
                          <a:srgbClr val="4F3EB8"/>
                        </a:solidFill>
                        <a:latin typeface="+mn-lt"/>
                      </a:endParaRPr>
                    </a:p>
                  </a:txBody>
                  <a:tcPr marL="51300" marR="51300" marT="0" marB="0" anchor="ctr">
                    <a:solidFill>
                      <a:srgbClr val="D0CEE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2000" b="0" i="0" kern="1200">
                          <a:solidFill>
                            <a:srgbClr val="4F3EB8"/>
                          </a:solidFill>
                          <a:effectLst/>
                          <a:latin typeface="+mn-lt"/>
                          <a:ea typeface="+mn-ea"/>
                          <a:cs typeface="+mn-cs"/>
                        </a:rPr>
                        <a:t>92%  </a:t>
                      </a:r>
                      <a:endParaRPr lang="en-US" sz="2000" b="0">
                        <a:solidFill>
                          <a:srgbClr val="4F3EB8"/>
                        </a:solidFill>
                        <a:latin typeface="+mn-lt"/>
                      </a:endParaRPr>
                    </a:p>
                  </a:txBody>
                  <a:tcPr marL="51300" marR="51300" marT="0" marB="0" anchor="ctr">
                    <a:solidFill>
                      <a:srgbClr val="D0CEE6"/>
                    </a:solidFill>
                  </a:tcPr>
                </a:tc>
                <a:extLst>
                  <a:ext uri="{0D108BD9-81ED-4DB2-BD59-A6C34878D82A}">
                    <a16:rowId xmlns:a16="http://schemas.microsoft.com/office/drawing/2014/main" val="4010322653"/>
                  </a:ext>
                </a:extLst>
              </a:tr>
              <a:tr h="304800">
                <a:tc>
                  <a:txBody>
                    <a:bodyPr/>
                    <a:lstStyle/>
                    <a:p>
                      <a:r>
                        <a:rPr lang="en-GB" sz="2000" b="0">
                          <a:solidFill>
                            <a:schemeClr val="bg1"/>
                          </a:solidFill>
                          <a:effectLst/>
                          <a:latin typeface="+mn-lt"/>
                        </a:rPr>
                        <a:t>Lesion Length (mm)</a:t>
                      </a:r>
                      <a:endParaRPr lang="en-US" sz="2000" b="0">
                        <a:solidFill>
                          <a:schemeClr val="bg1"/>
                        </a:solidFill>
                        <a:effectLst/>
                        <a:latin typeface="+mn-lt"/>
                      </a:endParaRPr>
                    </a:p>
                  </a:txBody>
                  <a:tcPr marL="51300" marR="51300" marT="0" marB="0" anchor="ctr">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a:solidFill>
                            <a:srgbClr val="4F3EB8"/>
                          </a:solidFill>
                          <a:latin typeface="+mn-lt"/>
                        </a:rPr>
                        <a:t>Mean ± SD</a:t>
                      </a:r>
                    </a:p>
                  </a:txBody>
                  <a:tcPr marL="51300" marR="51300" marT="0" marB="0" anchor="ctr">
                    <a:solidFill>
                      <a:srgbClr val="D9D9D9"/>
                    </a:solidFill>
                  </a:tcPr>
                </a:tc>
                <a:tc>
                  <a:txBody>
                    <a:bodyPr/>
                    <a:lstStyle/>
                    <a:p>
                      <a:pPr algn="ctr"/>
                      <a:r>
                        <a:rPr lang="en-GB" sz="2000">
                          <a:solidFill>
                            <a:srgbClr val="4F3EB8"/>
                          </a:solidFill>
                        </a:rPr>
                        <a:t>72.2 ± 29.4 </a:t>
                      </a:r>
                      <a:endParaRPr lang="en-US" sz="2000" b="0" kern="1200">
                        <a:solidFill>
                          <a:srgbClr val="4F3EB8"/>
                        </a:solidFill>
                        <a:latin typeface="+mn-lt"/>
                        <a:ea typeface="+mn-ea"/>
                        <a:cs typeface="+mn-cs"/>
                      </a:endParaRPr>
                    </a:p>
                  </a:txBody>
                  <a:tcPr marL="51300" marR="51300" marT="0" marB="0" anchor="ctr">
                    <a:solidFill>
                      <a:srgbClr val="D0CEE6"/>
                    </a:solidFill>
                  </a:tcPr>
                </a:tc>
                <a:tc>
                  <a:txBody>
                    <a:bodyPr/>
                    <a:lstStyle/>
                    <a:p>
                      <a:pPr algn="ctr"/>
                      <a:r>
                        <a:rPr lang="en-GB" sz="2000" b="0" i="0" kern="1200">
                          <a:solidFill>
                            <a:srgbClr val="4F3EB8"/>
                          </a:solidFill>
                          <a:effectLst/>
                          <a:latin typeface="+mn-lt"/>
                          <a:ea typeface="+mn-ea"/>
                          <a:cs typeface="+mn-cs"/>
                        </a:rPr>
                        <a:t>160.2 ± 22.6 </a:t>
                      </a:r>
                      <a:endParaRPr lang="en-US" sz="2000" b="0" kern="1200">
                        <a:solidFill>
                          <a:srgbClr val="4F3EB8"/>
                        </a:solidFill>
                        <a:latin typeface="+mn-lt"/>
                        <a:ea typeface="+mn-ea"/>
                        <a:cs typeface="+mn-cs"/>
                      </a:endParaRPr>
                    </a:p>
                  </a:txBody>
                  <a:tcPr marL="51300" marR="51300" marT="0" marB="0" anchor="ctr">
                    <a:solidFill>
                      <a:srgbClr val="D0CEE6"/>
                    </a:solidFill>
                  </a:tcPr>
                </a:tc>
                <a:tc>
                  <a:txBody>
                    <a:bodyPr/>
                    <a:lstStyle/>
                    <a:p>
                      <a:pPr algn="ctr"/>
                      <a:r>
                        <a:rPr lang="en-GB" sz="2000" b="0" i="0" kern="1200">
                          <a:solidFill>
                            <a:srgbClr val="4F3EB8"/>
                          </a:solidFill>
                          <a:effectLst/>
                          <a:latin typeface="+mn-lt"/>
                          <a:ea typeface="+mn-ea"/>
                          <a:cs typeface="+mn-cs"/>
                        </a:rPr>
                        <a:t>269 ± 61</a:t>
                      </a:r>
                      <a:endParaRPr lang="en-US" sz="2000" b="0" kern="1200">
                        <a:solidFill>
                          <a:srgbClr val="4F3EB8"/>
                        </a:solidFill>
                        <a:latin typeface="+mn-lt"/>
                        <a:ea typeface="+mn-ea"/>
                        <a:cs typeface="+mn-cs"/>
                      </a:endParaRPr>
                    </a:p>
                  </a:txBody>
                  <a:tcPr marL="51300" marR="51300" marT="0" marB="0" anchor="ctr">
                    <a:solidFill>
                      <a:srgbClr val="D0CEE6"/>
                    </a:solidFill>
                  </a:tcPr>
                </a:tc>
                <a:extLst>
                  <a:ext uri="{0D108BD9-81ED-4DB2-BD59-A6C34878D82A}">
                    <a16:rowId xmlns:a16="http://schemas.microsoft.com/office/drawing/2014/main" val="10007"/>
                  </a:ext>
                </a:extLst>
              </a:tr>
              <a:tr h="304800">
                <a:tc>
                  <a:txBody>
                    <a:bodyPr/>
                    <a:lstStyle/>
                    <a:p>
                      <a:pPr algn="l"/>
                      <a:r>
                        <a:rPr lang="en-GB" sz="2000" b="0">
                          <a:solidFill>
                            <a:schemeClr val="bg1"/>
                          </a:solidFill>
                          <a:effectLst/>
                          <a:latin typeface="+mn-lt"/>
                        </a:rPr>
                        <a:t>Calcification </a:t>
                      </a:r>
                    </a:p>
                  </a:txBody>
                  <a:tcPr>
                    <a:solidFill>
                      <a:schemeClr val="accent1"/>
                    </a:solidFill>
                  </a:tcPr>
                </a:tc>
                <a:tc>
                  <a:txBody>
                    <a:bodyPr/>
                    <a:lstStyle/>
                    <a:p>
                      <a:pPr algn="ctr"/>
                      <a:r>
                        <a:rPr lang="en-GB" sz="2000" b="0">
                          <a:solidFill>
                            <a:srgbClr val="4F3EB8"/>
                          </a:solidFill>
                          <a:latin typeface="+mn-lt"/>
                        </a:rPr>
                        <a:t>Severe bilateral wall calcification</a:t>
                      </a:r>
                    </a:p>
                  </a:txBody>
                  <a:tcPr marL="51300" marR="51300" marT="0" marB="0" anchor="ctr">
                    <a:solidFill>
                      <a:srgbClr val="D9D9D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0">
                          <a:solidFill>
                            <a:srgbClr val="4F3EB8"/>
                          </a:solidFill>
                          <a:latin typeface="+mn-lt"/>
                        </a:rPr>
                        <a:t>26%</a:t>
                      </a:r>
                    </a:p>
                  </a:txBody>
                  <a:tcPr marL="51300" marR="51300" marT="0" marB="0" anchor="ctr">
                    <a:solidFill>
                      <a:srgbClr val="D0CEE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0">
                          <a:solidFill>
                            <a:srgbClr val="4F3EB8"/>
                          </a:solidFill>
                          <a:latin typeface="+mn-lt"/>
                        </a:rPr>
                        <a:t>25%</a:t>
                      </a:r>
                    </a:p>
                  </a:txBody>
                  <a:tcPr marL="51300" marR="51300" marT="0" marB="0" anchor="ctr">
                    <a:solidFill>
                      <a:srgbClr val="D0CEE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0" dirty="0">
                          <a:solidFill>
                            <a:srgbClr val="4F3EB8"/>
                          </a:solidFill>
                          <a:latin typeface="+mn-lt"/>
                        </a:rPr>
                        <a:t>38%</a:t>
                      </a:r>
                    </a:p>
                  </a:txBody>
                  <a:tcPr marL="51300" marR="51300" marT="0" marB="0" anchor="ctr">
                    <a:solidFill>
                      <a:srgbClr val="D0CEE6"/>
                    </a:solidFill>
                  </a:tcPr>
                </a:tc>
                <a:extLst>
                  <a:ext uri="{0D108BD9-81ED-4DB2-BD59-A6C34878D82A}">
                    <a16:rowId xmlns:a16="http://schemas.microsoft.com/office/drawing/2014/main" val="1502585033"/>
                  </a:ext>
                </a:extLst>
              </a:tr>
            </a:tbl>
          </a:graphicData>
        </a:graphic>
      </p:graphicFrame>
      <p:sp>
        <p:nvSpPr>
          <p:cNvPr id="4" name="Title 1">
            <a:extLst>
              <a:ext uri="{FF2B5EF4-FFF2-40B4-BE49-F238E27FC236}">
                <a16:creationId xmlns:a16="http://schemas.microsoft.com/office/drawing/2014/main" id="{1470BEE6-E466-467A-BC4B-4AC909058A83}"/>
              </a:ext>
            </a:extLst>
          </p:cNvPr>
          <p:cNvSpPr txBox="1">
            <a:spLocks/>
          </p:cNvSpPr>
          <p:nvPr/>
        </p:nvSpPr>
        <p:spPr>
          <a:xfrm>
            <a:off x="1787611" y="206613"/>
            <a:ext cx="8616773" cy="445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133" b="1" kern="1200">
                <a:solidFill>
                  <a:srgbClr val="B41A2A"/>
                </a:solidFill>
                <a:latin typeface="Myriad Pro"/>
                <a:ea typeface="+mj-ea"/>
                <a:cs typeface="Myriad Pro"/>
              </a:defRPr>
            </a:lvl1pPr>
          </a:lstStyle>
          <a:p>
            <a:endParaRPr lang="en-GB" sz="4400" b="0" dirty="0">
              <a:solidFill>
                <a:schemeClr val="tx1"/>
              </a:solidFill>
              <a:latin typeface="+mn-lt"/>
            </a:endParaRPr>
          </a:p>
          <a:p>
            <a:pPr algn="ctr"/>
            <a:r>
              <a:rPr lang="en-GB" sz="4400" b="0" dirty="0">
                <a:solidFill>
                  <a:schemeClr val="tx1"/>
                </a:solidFill>
                <a:latin typeface="+mn-lt"/>
              </a:rPr>
              <a:t>Baseline Lesion Characteristics</a:t>
            </a:r>
          </a:p>
        </p:txBody>
      </p:sp>
      <p:sp>
        <p:nvSpPr>
          <p:cNvPr id="2" name="Rectangle 1">
            <a:extLst>
              <a:ext uri="{FF2B5EF4-FFF2-40B4-BE49-F238E27FC236}">
                <a16:creationId xmlns:a16="http://schemas.microsoft.com/office/drawing/2014/main" id="{EF66FD74-DE06-FFFB-A42A-0C801BAB97CC}"/>
              </a:ext>
            </a:extLst>
          </p:cNvPr>
          <p:cNvSpPr/>
          <p:nvPr/>
        </p:nvSpPr>
        <p:spPr>
          <a:xfrm rot="16200000">
            <a:off x="8515754" y="217036"/>
            <a:ext cx="308408" cy="6237259"/>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51E08672-9C8A-0DCF-2823-52F1DCA38541}"/>
              </a:ext>
            </a:extLst>
          </p:cNvPr>
          <p:cNvSpPr/>
          <p:nvPr/>
        </p:nvSpPr>
        <p:spPr>
          <a:xfrm rot="16200000">
            <a:off x="8222668" y="1121524"/>
            <a:ext cx="894581" cy="623726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4C56E5F5-BC74-6D0E-05A5-FAAF554A63AB}"/>
              </a:ext>
            </a:extLst>
          </p:cNvPr>
          <p:cNvSpPr/>
          <p:nvPr/>
        </p:nvSpPr>
        <p:spPr>
          <a:xfrm rot="16200000">
            <a:off x="8510299" y="503848"/>
            <a:ext cx="292268" cy="626431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5">
            <a:extLst>
              <a:ext uri="{FF2B5EF4-FFF2-40B4-BE49-F238E27FC236}">
                <a16:creationId xmlns:a16="http://schemas.microsoft.com/office/drawing/2014/main" id="{69FE01AF-D246-A728-A48D-16B197EF3BD8}"/>
              </a:ext>
            </a:extLst>
          </p:cNvPr>
          <p:cNvSpPr txBox="1">
            <a:spLocks/>
          </p:cNvSpPr>
          <p:nvPr/>
        </p:nvSpPr>
        <p:spPr>
          <a:xfrm>
            <a:off x="-606762" y="5909845"/>
            <a:ext cx="2635860" cy="3385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000" dirty="0">
                <a:solidFill>
                  <a:schemeClr val="tx1"/>
                </a:solidFill>
                <a:cs typeface="Arial" panose="020B0604020202020204" pitchFamily="34" charset="0"/>
              </a:rPr>
              <a:t>Data on file at Veryan Medical</a:t>
            </a:r>
          </a:p>
        </p:txBody>
      </p:sp>
    </p:spTree>
    <p:extLst>
      <p:ext uri="{BB962C8B-B14F-4D97-AF65-F5344CB8AC3E}">
        <p14:creationId xmlns:p14="http://schemas.microsoft.com/office/powerpoint/2010/main" val="17241334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B9EA2-6DA2-65F5-0498-E652C1F5C9C5}"/>
              </a:ext>
            </a:extLst>
          </p:cNvPr>
          <p:cNvSpPr>
            <a:spLocks noGrp="1"/>
          </p:cNvSpPr>
          <p:nvPr>
            <p:ph type="title"/>
          </p:nvPr>
        </p:nvSpPr>
        <p:spPr/>
        <p:txBody>
          <a:bodyPr/>
          <a:lstStyle/>
          <a:p>
            <a:r>
              <a:rPr lang="en-GB"/>
              <a:t>3-Year</a:t>
            </a:r>
            <a:r>
              <a:rPr lang="en-GB" sz="4400">
                <a:effectLst/>
                <a:ea typeface="Gulim" panose="020B0600000101010101" pitchFamily="34" charset="-127"/>
              </a:rPr>
              <a:t> </a:t>
            </a:r>
            <a:r>
              <a:rPr lang="en-GB"/>
              <a:t>Results</a:t>
            </a:r>
          </a:p>
        </p:txBody>
      </p:sp>
      <p:graphicFrame>
        <p:nvGraphicFramePr>
          <p:cNvPr id="4" name="Table 4">
            <a:extLst>
              <a:ext uri="{FF2B5EF4-FFF2-40B4-BE49-F238E27FC236}">
                <a16:creationId xmlns:a16="http://schemas.microsoft.com/office/drawing/2014/main" id="{F369B3AA-03D8-4430-B5A5-167D3ADDD2CC}"/>
              </a:ext>
            </a:extLst>
          </p:cNvPr>
          <p:cNvGraphicFramePr>
            <a:graphicFrameLocks noGrp="1"/>
          </p:cNvGraphicFramePr>
          <p:nvPr>
            <p:ph idx="1"/>
          </p:nvPr>
        </p:nvGraphicFramePr>
        <p:xfrm>
          <a:off x="838200" y="1825625"/>
          <a:ext cx="10515599" cy="2905760"/>
        </p:xfrm>
        <a:graphic>
          <a:graphicData uri="http://schemas.openxmlformats.org/drawingml/2006/table">
            <a:tbl>
              <a:tblPr firstRow="1" bandRow="1">
                <a:tableStyleId>{5C22544A-7EE6-4342-B048-85BDC9FD1C3A}</a:tableStyleId>
              </a:tblPr>
              <a:tblGrid>
                <a:gridCol w="2733402">
                  <a:extLst>
                    <a:ext uri="{9D8B030D-6E8A-4147-A177-3AD203B41FA5}">
                      <a16:colId xmlns:a16="http://schemas.microsoft.com/office/drawing/2014/main" val="1513446053"/>
                    </a:ext>
                  </a:extLst>
                </a:gridCol>
                <a:gridCol w="2524397">
                  <a:extLst>
                    <a:ext uri="{9D8B030D-6E8A-4147-A177-3AD203B41FA5}">
                      <a16:colId xmlns:a16="http://schemas.microsoft.com/office/drawing/2014/main" val="3635062535"/>
                    </a:ext>
                  </a:extLst>
                </a:gridCol>
                <a:gridCol w="2628900">
                  <a:extLst>
                    <a:ext uri="{9D8B030D-6E8A-4147-A177-3AD203B41FA5}">
                      <a16:colId xmlns:a16="http://schemas.microsoft.com/office/drawing/2014/main" val="3322177293"/>
                    </a:ext>
                  </a:extLst>
                </a:gridCol>
                <a:gridCol w="2628900">
                  <a:extLst>
                    <a:ext uri="{9D8B030D-6E8A-4147-A177-3AD203B41FA5}">
                      <a16:colId xmlns:a16="http://schemas.microsoft.com/office/drawing/2014/main" val="2168437083"/>
                    </a:ext>
                  </a:extLst>
                </a:gridCol>
              </a:tblGrid>
              <a:tr h="473293">
                <a:tc>
                  <a:txBody>
                    <a:bodyPr/>
                    <a:lstStyle/>
                    <a:p>
                      <a:endParaRPr lang="en-GB"/>
                    </a:p>
                  </a:txBody>
                  <a:tcPr/>
                </a:tc>
                <a:tc>
                  <a:txBody>
                    <a:bodyPr/>
                    <a:lstStyle/>
                    <a:p>
                      <a:pPr algn="ctr">
                        <a:spcAft>
                          <a:spcPts val="0"/>
                        </a:spcAft>
                      </a:pPr>
                      <a:r>
                        <a:rPr lang="en-GB" sz="2000" b="0">
                          <a:solidFill>
                            <a:schemeClr val="bg1"/>
                          </a:solidFill>
                          <a:effectLst/>
                          <a:latin typeface="+mn-lt"/>
                          <a:ea typeface="+mn-ea"/>
                        </a:rPr>
                        <a:t>Moderate Lesions </a:t>
                      </a:r>
                    </a:p>
                    <a:p>
                      <a:pPr algn="ctr">
                        <a:spcAft>
                          <a:spcPts val="0"/>
                        </a:spcAft>
                      </a:pPr>
                      <a:r>
                        <a:rPr lang="en-GB" sz="2000" b="0">
                          <a:solidFill>
                            <a:schemeClr val="bg1"/>
                          </a:solidFill>
                          <a:effectLst/>
                          <a:latin typeface="+mn-lt"/>
                          <a:ea typeface="+mn-ea"/>
                        </a:rPr>
                        <a:t>&lt;140mm</a:t>
                      </a:r>
                    </a:p>
                  </a:txBody>
                  <a:tcPr marL="51087" marR="51087" marT="0" marB="0"/>
                </a:tc>
                <a:tc>
                  <a:txBody>
                    <a:bodyPr/>
                    <a:lstStyle/>
                    <a:p>
                      <a:pPr algn="ctr">
                        <a:spcAft>
                          <a:spcPts val="0"/>
                        </a:spcAft>
                      </a:pPr>
                      <a:r>
                        <a:rPr lang="en-GB" sz="2000" b="0">
                          <a:effectLst/>
                          <a:latin typeface="Arial"/>
                          <a:ea typeface="Gulim"/>
                        </a:rPr>
                        <a:t>Long lesions  </a:t>
                      </a:r>
                    </a:p>
                    <a:p>
                      <a:pPr algn="ctr">
                        <a:spcAft>
                          <a:spcPts val="0"/>
                        </a:spcAft>
                      </a:pPr>
                      <a:r>
                        <a:rPr lang="en-GB" sz="2000" b="0">
                          <a:effectLst/>
                          <a:latin typeface="Arial"/>
                          <a:ea typeface="Gulim"/>
                        </a:rPr>
                        <a:t>140mm to ≤ 190mm </a:t>
                      </a:r>
                      <a:endParaRPr lang="en-GB" sz="2000" b="0">
                        <a:solidFill>
                          <a:schemeClr val="bg1"/>
                        </a:solidFill>
                        <a:effectLst/>
                        <a:latin typeface="+mn-lt"/>
                        <a:ea typeface="+mn-ea"/>
                      </a:endParaRPr>
                    </a:p>
                  </a:txBody>
                  <a:tcPr marL="51087" marR="51087" marT="0" marB="0"/>
                </a:tc>
                <a:tc>
                  <a:txBody>
                    <a:bodyPr/>
                    <a:lstStyle/>
                    <a:p>
                      <a:pPr marL="0" marR="0" lvl="0" indent="0" algn="ctr" rtl="0" eaLnBrk="1" fontAlgn="auto" latinLnBrk="0" hangingPunct="1">
                        <a:lnSpc>
                          <a:spcPct val="100000"/>
                        </a:lnSpc>
                        <a:spcBef>
                          <a:spcPts val="0"/>
                        </a:spcBef>
                        <a:spcAft>
                          <a:spcPts val="0"/>
                        </a:spcAft>
                        <a:buClrTx/>
                        <a:buSzTx/>
                        <a:buFontTx/>
                        <a:buNone/>
                      </a:pPr>
                      <a:r>
                        <a:rPr lang="en-GB" sz="2000" b="0">
                          <a:latin typeface="Arial"/>
                          <a:ea typeface="Gulim"/>
                        </a:rPr>
                        <a:t>V</a:t>
                      </a:r>
                      <a:r>
                        <a:rPr lang="en-GB" sz="2000" b="0">
                          <a:effectLst/>
                          <a:latin typeface="Arial"/>
                          <a:ea typeface="Gulim"/>
                        </a:rPr>
                        <a:t>ery long lesions &gt;190mm </a:t>
                      </a:r>
                      <a:endParaRPr lang="en-GB" sz="2000" b="0">
                        <a:effectLst/>
                        <a:latin typeface="Arial" panose="020B0604020202020204" pitchFamily="34" charset="0"/>
                        <a:ea typeface="Gulim" panose="020B0600000101010101" pitchFamily="34" charset="-127"/>
                      </a:endParaRPr>
                    </a:p>
                  </a:txBody>
                  <a:tcPr marL="51087" marR="51087" marT="0" marB="0"/>
                </a:tc>
                <a:extLst>
                  <a:ext uri="{0D108BD9-81ED-4DB2-BD59-A6C34878D82A}">
                    <a16:rowId xmlns:a16="http://schemas.microsoft.com/office/drawing/2014/main" val="439322820"/>
                  </a:ext>
                </a:extLst>
              </a:tr>
              <a:tr h="370840">
                <a:tc>
                  <a:txBody>
                    <a:bodyPr/>
                    <a:lstStyle/>
                    <a:p>
                      <a:r>
                        <a:rPr lang="en-GB"/>
                        <a:t>Acute technical success </a:t>
                      </a:r>
                    </a:p>
                  </a:txBody>
                  <a:tcPr/>
                </a:tc>
                <a:tc>
                  <a:txBody>
                    <a:bodyPr/>
                    <a:lstStyle/>
                    <a:p>
                      <a:pPr algn="ctr"/>
                      <a:r>
                        <a:rPr lang="en-GB"/>
                        <a:t>99% (339/341)</a:t>
                      </a:r>
                    </a:p>
                  </a:txBody>
                  <a:tcPr/>
                </a:tc>
                <a:tc>
                  <a:txBody>
                    <a:bodyPr/>
                    <a:lstStyle/>
                    <a:p>
                      <a:pPr algn="ctr"/>
                      <a:r>
                        <a:rPr lang="en-GB"/>
                        <a:t>100% (46/46)</a:t>
                      </a:r>
                    </a:p>
                  </a:txBody>
                  <a:tcPr/>
                </a:tc>
                <a:tc>
                  <a:txBody>
                    <a:bodyPr/>
                    <a:lstStyle/>
                    <a:p>
                      <a:pPr algn="ctr"/>
                      <a:r>
                        <a:rPr lang="en-GB"/>
                        <a:t>98% (116/119)</a:t>
                      </a:r>
                    </a:p>
                  </a:txBody>
                  <a:tcPr/>
                </a:tc>
                <a:extLst>
                  <a:ext uri="{0D108BD9-81ED-4DB2-BD59-A6C34878D82A}">
                    <a16:rowId xmlns:a16="http://schemas.microsoft.com/office/drawing/2014/main" val="4267869359"/>
                  </a:ext>
                </a:extLst>
              </a:tr>
              <a:tr h="370840">
                <a:tc>
                  <a:txBody>
                    <a:bodyPr/>
                    <a:lstStyle/>
                    <a:p>
                      <a:r>
                        <a:rPr lang="en-GB"/>
                        <a:t>Primary Effectiveness Endpoint – 12-month KM Freedom from CDTLR</a:t>
                      </a:r>
                    </a:p>
                  </a:txBody>
                  <a:tcPr/>
                </a:tc>
                <a:tc>
                  <a:txBody>
                    <a:bodyPr/>
                    <a:lstStyle/>
                    <a:p>
                      <a:pPr algn="ctr"/>
                      <a:endParaRPr lang="en-GB"/>
                    </a:p>
                    <a:p>
                      <a:pPr algn="ctr"/>
                      <a:r>
                        <a:rPr lang="en-GB"/>
                        <a:t>93%</a:t>
                      </a:r>
                    </a:p>
                  </a:txBody>
                  <a:tcPr/>
                </a:tc>
                <a:tc>
                  <a:txBody>
                    <a:bodyPr/>
                    <a:lstStyle/>
                    <a:p>
                      <a:pPr algn="ctr"/>
                      <a:endParaRPr lang="en-GB"/>
                    </a:p>
                    <a:p>
                      <a:pPr algn="ctr"/>
                      <a:r>
                        <a:rPr lang="en-GB"/>
                        <a:t>85%</a:t>
                      </a:r>
                    </a:p>
                  </a:txBody>
                  <a:tcPr/>
                </a:tc>
                <a:tc>
                  <a:txBody>
                    <a:bodyPr/>
                    <a:lstStyle/>
                    <a:p>
                      <a:pPr algn="ctr"/>
                      <a:endParaRPr lang="en-GB"/>
                    </a:p>
                    <a:p>
                      <a:pPr algn="ctr"/>
                      <a:r>
                        <a:rPr lang="en-GB"/>
                        <a:t>82%</a:t>
                      </a:r>
                    </a:p>
                  </a:txBody>
                  <a:tcPr/>
                </a:tc>
                <a:extLst>
                  <a:ext uri="{0D108BD9-81ED-4DB2-BD59-A6C34878D82A}">
                    <a16:rowId xmlns:a16="http://schemas.microsoft.com/office/drawing/2014/main" val="3423633275"/>
                  </a:ext>
                </a:extLst>
              </a:tr>
              <a:tr h="370840">
                <a:tc>
                  <a:txBody>
                    <a:bodyPr/>
                    <a:lstStyle/>
                    <a:p>
                      <a:r>
                        <a:rPr lang="en-GB"/>
                        <a:t>KM freedom from Major Amputation at 3 years</a:t>
                      </a:r>
                    </a:p>
                  </a:txBody>
                  <a:tcPr/>
                </a:tc>
                <a:tc>
                  <a:txBody>
                    <a:bodyPr/>
                    <a:lstStyle/>
                    <a:p>
                      <a:pPr algn="ctr"/>
                      <a:r>
                        <a:rPr lang="en-GB"/>
                        <a:t>99%</a:t>
                      </a:r>
                    </a:p>
                  </a:txBody>
                  <a:tcPr/>
                </a:tc>
                <a:tc>
                  <a:txBody>
                    <a:bodyPr/>
                    <a:lstStyle/>
                    <a:p>
                      <a:pPr algn="ctr"/>
                      <a:r>
                        <a:rPr lang="en-GB"/>
                        <a:t>98%</a:t>
                      </a:r>
                    </a:p>
                  </a:txBody>
                  <a:tcPr/>
                </a:tc>
                <a:tc>
                  <a:txBody>
                    <a:bodyPr/>
                    <a:lstStyle/>
                    <a:p>
                      <a:pPr algn="ctr"/>
                      <a:r>
                        <a:rPr lang="en-GB"/>
                        <a:t>98%</a:t>
                      </a:r>
                    </a:p>
                  </a:txBody>
                  <a:tcPr/>
                </a:tc>
                <a:extLst>
                  <a:ext uri="{0D108BD9-81ED-4DB2-BD59-A6C34878D82A}">
                    <a16:rowId xmlns:a16="http://schemas.microsoft.com/office/drawing/2014/main" val="845236755"/>
                  </a:ext>
                </a:extLst>
              </a:tr>
              <a:tr h="370840">
                <a:tc>
                  <a:txBody>
                    <a:bodyPr/>
                    <a:lstStyle/>
                    <a:p>
                      <a:r>
                        <a:rPr lang="en-GB"/>
                        <a:t>Fracture rate* at 3 years</a:t>
                      </a:r>
                    </a:p>
                  </a:txBody>
                  <a:tcPr/>
                </a:tc>
                <a:tc>
                  <a:txBody>
                    <a:bodyPr/>
                    <a:lstStyle/>
                    <a:p>
                      <a:pPr algn="ctr"/>
                      <a:r>
                        <a:rPr lang="en-GB"/>
                        <a:t>0.5%</a:t>
                      </a:r>
                    </a:p>
                  </a:txBody>
                  <a:tcPr/>
                </a:tc>
                <a:tc>
                  <a:txBody>
                    <a:bodyPr/>
                    <a:lstStyle/>
                    <a:p>
                      <a:pPr algn="ctr"/>
                      <a:r>
                        <a:rPr lang="en-GB"/>
                        <a:t>0%</a:t>
                      </a:r>
                    </a:p>
                  </a:txBody>
                  <a:tcPr/>
                </a:tc>
                <a:tc>
                  <a:txBody>
                    <a:bodyPr/>
                    <a:lstStyle/>
                    <a:p>
                      <a:pPr algn="ctr"/>
                      <a:r>
                        <a:rPr lang="en-GB"/>
                        <a:t>0.8%</a:t>
                      </a:r>
                    </a:p>
                  </a:txBody>
                  <a:tcPr/>
                </a:tc>
                <a:extLst>
                  <a:ext uri="{0D108BD9-81ED-4DB2-BD59-A6C34878D82A}">
                    <a16:rowId xmlns:a16="http://schemas.microsoft.com/office/drawing/2014/main" val="3932964172"/>
                  </a:ext>
                </a:extLst>
              </a:tr>
            </a:tbl>
          </a:graphicData>
        </a:graphic>
      </p:graphicFrame>
      <p:sp>
        <p:nvSpPr>
          <p:cNvPr id="5" name="TextBox 4">
            <a:extLst>
              <a:ext uri="{FF2B5EF4-FFF2-40B4-BE49-F238E27FC236}">
                <a16:creationId xmlns:a16="http://schemas.microsoft.com/office/drawing/2014/main" id="{53408626-9465-45B6-1FE8-D2D723BABE86}"/>
              </a:ext>
            </a:extLst>
          </p:cNvPr>
          <p:cNvSpPr txBox="1"/>
          <p:nvPr/>
        </p:nvSpPr>
        <p:spPr>
          <a:xfrm>
            <a:off x="660100" y="5298357"/>
            <a:ext cx="2281009" cy="369332"/>
          </a:xfrm>
          <a:prstGeom prst="rect">
            <a:avLst/>
          </a:prstGeom>
          <a:noFill/>
        </p:spPr>
        <p:txBody>
          <a:bodyPr wrap="none" rtlCol="0">
            <a:spAutoFit/>
          </a:bodyPr>
          <a:lstStyle/>
          <a:p>
            <a:r>
              <a:rPr lang="en-GB"/>
              <a:t>*Investigator reported</a:t>
            </a:r>
          </a:p>
        </p:txBody>
      </p:sp>
      <p:sp>
        <p:nvSpPr>
          <p:cNvPr id="6" name="Text Placeholder 5">
            <a:extLst>
              <a:ext uri="{FF2B5EF4-FFF2-40B4-BE49-F238E27FC236}">
                <a16:creationId xmlns:a16="http://schemas.microsoft.com/office/drawing/2014/main" id="{77D68D2E-4569-A2C7-EFE1-282DB706B244}"/>
              </a:ext>
            </a:extLst>
          </p:cNvPr>
          <p:cNvSpPr txBox="1">
            <a:spLocks/>
          </p:cNvSpPr>
          <p:nvPr/>
        </p:nvSpPr>
        <p:spPr>
          <a:xfrm>
            <a:off x="-706039" y="6442809"/>
            <a:ext cx="2635860" cy="3385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000" dirty="0">
                <a:solidFill>
                  <a:schemeClr val="tx1"/>
                </a:solidFill>
                <a:cs typeface="Arial" panose="020B0604020202020204" pitchFamily="34" charset="0"/>
              </a:rPr>
              <a:t>Data on file at Veryan Medical</a:t>
            </a:r>
          </a:p>
        </p:txBody>
      </p:sp>
    </p:spTree>
    <p:extLst>
      <p:ext uri="{BB962C8B-B14F-4D97-AF65-F5344CB8AC3E}">
        <p14:creationId xmlns:p14="http://schemas.microsoft.com/office/powerpoint/2010/main" val="3977581668"/>
      </p:ext>
    </p:extLst>
  </p:cSld>
  <p:clrMapOvr>
    <a:masterClrMapping/>
  </p:clrMapOvr>
  <p:extLst>
    <p:ext uri="{6950BFC3-D8DA-4A85-94F7-54DA5524770B}">
      <p188:commentRel xmlns:p188="http://schemas.microsoft.com/office/powerpoint/2018/8/main" r:id="rId2"/>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FF70E-FF6A-CB45-8170-26EE15175BED}"/>
              </a:ext>
            </a:extLst>
          </p:cNvPr>
          <p:cNvSpPr>
            <a:spLocks noGrp="1"/>
          </p:cNvSpPr>
          <p:nvPr>
            <p:ph type="ctrTitle" idx="4294967295"/>
          </p:nvPr>
        </p:nvSpPr>
        <p:spPr>
          <a:xfrm>
            <a:off x="0" y="-109538"/>
            <a:ext cx="12192000" cy="1398588"/>
          </a:xfrm>
        </p:spPr>
        <p:txBody>
          <a:bodyPr/>
          <a:lstStyle/>
          <a:p>
            <a:pPr algn="ctr"/>
            <a:r>
              <a:rPr lang="en-US" dirty="0"/>
              <a:t>3-Year </a:t>
            </a:r>
            <a:r>
              <a:rPr lang="en-GB" sz="4400" dirty="0">
                <a:effectLst/>
                <a:ea typeface="Gulim" panose="020B0600000101010101" pitchFamily="34" charset="-127"/>
              </a:rPr>
              <a:t>Kaplan-Meier</a:t>
            </a:r>
            <a:r>
              <a:rPr lang="en-US" dirty="0">
                <a:solidFill>
                  <a:schemeClr val="bg1"/>
                </a:solidFill>
              </a:rPr>
              <a:t> Freedom from CDTLR</a:t>
            </a:r>
          </a:p>
        </p:txBody>
      </p:sp>
      <p:graphicFrame>
        <p:nvGraphicFramePr>
          <p:cNvPr id="8" name="Table 10">
            <a:extLst>
              <a:ext uri="{FF2B5EF4-FFF2-40B4-BE49-F238E27FC236}">
                <a16:creationId xmlns:a16="http://schemas.microsoft.com/office/drawing/2014/main" id="{7799241C-66F5-04A2-4735-F85A8E699ABB}"/>
              </a:ext>
            </a:extLst>
          </p:cNvPr>
          <p:cNvGraphicFramePr>
            <a:graphicFrameLocks noGrp="1"/>
          </p:cNvGraphicFramePr>
          <p:nvPr/>
        </p:nvGraphicFramePr>
        <p:xfrm>
          <a:off x="7191134" y="1598872"/>
          <a:ext cx="4046788" cy="2456504"/>
        </p:xfrm>
        <a:graphic>
          <a:graphicData uri="http://schemas.openxmlformats.org/drawingml/2006/table">
            <a:tbl>
              <a:tblPr firstRow="1" bandRow="1">
                <a:tableStyleId>{5C22544A-7EE6-4342-B048-85BDC9FD1C3A}</a:tableStyleId>
              </a:tblPr>
              <a:tblGrid>
                <a:gridCol w="2748023">
                  <a:extLst>
                    <a:ext uri="{9D8B030D-6E8A-4147-A177-3AD203B41FA5}">
                      <a16:colId xmlns:a16="http://schemas.microsoft.com/office/drawing/2014/main" val="1596690890"/>
                    </a:ext>
                  </a:extLst>
                </a:gridCol>
                <a:gridCol w="1298765">
                  <a:extLst>
                    <a:ext uri="{9D8B030D-6E8A-4147-A177-3AD203B41FA5}">
                      <a16:colId xmlns:a16="http://schemas.microsoft.com/office/drawing/2014/main" val="1635286454"/>
                    </a:ext>
                  </a:extLst>
                </a:gridCol>
              </a:tblGrid>
              <a:tr h="842604">
                <a:tc>
                  <a:txBody>
                    <a:bodyPr/>
                    <a:lstStyle/>
                    <a:p>
                      <a:r>
                        <a:rPr lang="en-GB" sz="2400"/>
                        <a:t>Lesion Length</a:t>
                      </a:r>
                    </a:p>
                  </a:txBody>
                  <a:tcPr/>
                </a:tc>
                <a:tc>
                  <a:txBody>
                    <a:bodyPr/>
                    <a:lstStyle/>
                    <a:p>
                      <a:r>
                        <a:rPr lang="en-GB" sz="2400"/>
                        <a:t>CDTLR </a:t>
                      </a:r>
                    </a:p>
                  </a:txBody>
                  <a:tcPr/>
                </a:tc>
                <a:extLst>
                  <a:ext uri="{0D108BD9-81ED-4DB2-BD59-A6C34878D82A}">
                    <a16:rowId xmlns:a16="http://schemas.microsoft.com/office/drawing/2014/main" val="477759648"/>
                  </a:ext>
                </a:extLst>
              </a:tr>
              <a:tr h="588488">
                <a:tc>
                  <a:txBody>
                    <a:bodyPr/>
                    <a:lstStyle/>
                    <a:p>
                      <a:r>
                        <a:rPr lang="en-GB" sz="2400"/>
                        <a:t>&lt;140mm</a:t>
                      </a:r>
                    </a:p>
                  </a:txBody>
                  <a:tcPr/>
                </a:tc>
                <a:tc>
                  <a:txBody>
                    <a:bodyPr/>
                    <a:lstStyle/>
                    <a:p>
                      <a:r>
                        <a:rPr lang="en-GB" sz="2400"/>
                        <a:t>81%</a:t>
                      </a:r>
                    </a:p>
                  </a:txBody>
                  <a:tcPr/>
                </a:tc>
                <a:extLst>
                  <a:ext uri="{0D108BD9-81ED-4DB2-BD59-A6C34878D82A}">
                    <a16:rowId xmlns:a16="http://schemas.microsoft.com/office/drawing/2014/main" val="1635526586"/>
                  </a:ext>
                </a:extLst>
              </a:tr>
              <a:tr h="557298">
                <a:tc>
                  <a:txBody>
                    <a:bodyPr/>
                    <a:lstStyle/>
                    <a:p>
                      <a:r>
                        <a:rPr lang="en-GB" sz="2400"/>
                        <a:t>140mm–190mm</a:t>
                      </a:r>
                    </a:p>
                  </a:txBody>
                  <a:tcPr/>
                </a:tc>
                <a:tc>
                  <a:txBody>
                    <a:bodyPr/>
                    <a:lstStyle/>
                    <a:p>
                      <a:r>
                        <a:rPr lang="en-GB" sz="2400"/>
                        <a:t>78%</a:t>
                      </a:r>
                    </a:p>
                  </a:txBody>
                  <a:tcPr/>
                </a:tc>
                <a:extLst>
                  <a:ext uri="{0D108BD9-81ED-4DB2-BD59-A6C34878D82A}">
                    <a16:rowId xmlns:a16="http://schemas.microsoft.com/office/drawing/2014/main" val="3476828871"/>
                  </a:ext>
                </a:extLst>
              </a:tr>
              <a:tr h="468114">
                <a:tc>
                  <a:txBody>
                    <a:bodyPr/>
                    <a:lstStyle/>
                    <a:p>
                      <a:r>
                        <a:rPr lang="en-GB" sz="2400"/>
                        <a:t>&gt;190mm</a:t>
                      </a:r>
                    </a:p>
                  </a:txBody>
                  <a:tcPr/>
                </a:tc>
                <a:tc>
                  <a:txBody>
                    <a:bodyPr/>
                    <a:lstStyle/>
                    <a:p>
                      <a:r>
                        <a:rPr lang="en-GB" sz="2400"/>
                        <a:t>70%</a:t>
                      </a:r>
                    </a:p>
                  </a:txBody>
                  <a:tcPr/>
                </a:tc>
                <a:extLst>
                  <a:ext uri="{0D108BD9-81ED-4DB2-BD59-A6C34878D82A}">
                    <a16:rowId xmlns:a16="http://schemas.microsoft.com/office/drawing/2014/main" val="3096834616"/>
                  </a:ext>
                </a:extLst>
              </a:tr>
            </a:tbl>
          </a:graphicData>
        </a:graphic>
      </p:graphicFrame>
      <p:sp>
        <p:nvSpPr>
          <p:cNvPr id="11" name="TextBox 10">
            <a:extLst>
              <a:ext uri="{FF2B5EF4-FFF2-40B4-BE49-F238E27FC236}">
                <a16:creationId xmlns:a16="http://schemas.microsoft.com/office/drawing/2014/main" id="{F2936AEA-C56A-4778-E373-7B208DB3D2A4}"/>
              </a:ext>
            </a:extLst>
          </p:cNvPr>
          <p:cNvSpPr txBox="1"/>
          <p:nvPr/>
        </p:nvSpPr>
        <p:spPr>
          <a:xfrm>
            <a:off x="7131617" y="4122978"/>
            <a:ext cx="4845424" cy="2031325"/>
          </a:xfrm>
          <a:prstGeom prst="rect">
            <a:avLst/>
          </a:prstGeom>
          <a:noFill/>
        </p:spPr>
        <p:txBody>
          <a:bodyPr wrap="square" rtlCol="0">
            <a:spAutoFit/>
          </a:bodyPr>
          <a:lstStyle/>
          <a:p>
            <a:pPr algn="l"/>
            <a:r>
              <a:rPr lang="en-US" sz="1800" i="1" dirty="0">
                <a:effectLst/>
                <a:latin typeface="-apple-system"/>
              </a:rPr>
              <a:t>No significant difference between moderate and long lesion groups</a:t>
            </a:r>
            <a:endParaRPr lang="en-US" sz="2400" dirty="0">
              <a:effectLst/>
              <a:latin typeface="-apple-system"/>
            </a:endParaRPr>
          </a:p>
          <a:p>
            <a:pPr algn="l"/>
            <a:r>
              <a:rPr lang="en-US" sz="1800" i="1" dirty="0">
                <a:effectLst/>
                <a:latin typeface="-apple-system"/>
              </a:rPr>
              <a:t>As expected, there is an observable difference between the moderate and very long lesion groups however, the </a:t>
            </a:r>
            <a:r>
              <a:rPr lang="en-US" i="1" dirty="0">
                <a:latin typeface="-apple-system"/>
              </a:rPr>
              <a:t>CDTLR</a:t>
            </a:r>
            <a:r>
              <a:rPr lang="en-US" sz="1800" i="1" dirty="0">
                <a:effectLst/>
                <a:latin typeface="-apple-system"/>
              </a:rPr>
              <a:t> and durability of the very long lesion group is impressive given the lesion length and morphology</a:t>
            </a:r>
            <a:endParaRPr lang="en-US" sz="2400" dirty="0">
              <a:effectLst/>
              <a:latin typeface="-apple-system"/>
            </a:endParaRPr>
          </a:p>
        </p:txBody>
      </p:sp>
      <p:sp>
        <p:nvSpPr>
          <p:cNvPr id="5" name="Text Placeholder 5">
            <a:extLst>
              <a:ext uri="{FF2B5EF4-FFF2-40B4-BE49-F238E27FC236}">
                <a16:creationId xmlns:a16="http://schemas.microsoft.com/office/drawing/2014/main" id="{38B83634-7888-7734-809B-C573E07888BB}"/>
              </a:ext>
            </a:extLst>
          </p:cNvPr>
          <p:cNvSpPr txBox="1">
            <a:spLocks/>
          </p:cNvSpPr>
          <p:nvPr/>
        </p:nvSpPr>
        <p:spPr>
          <a:xfrm>
            <a:off x="-721715" y="6359207"/>
            <a:ext cx="2635860" cy="3385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000" dirty="0">
                <a:solidFill>
                  <a:schemeClr val="tx1"/>
                </a:solidFill>
                <a:cs typeface="Arial" panose="020B0604020202020204" pitchFamily="34" charset="0"/>
              </a:rPr>
              <a:t>Data on file at Veryan Medical</a:t>
            </a:r>
          </a:p>
        </p:txBody>
      </p:sp>
      <p:pic>
        <p:nvPicPr>
          <p:cNvPr id="4" name="Picture 3">
            <a:extLst>
              <a:ext uri="{FF2B5EF4-FFF2-40B4-BE49-F238E27FC236}">
                <a16:creationId xmlns:a16="http://schemas.microsoft.com/office/drawing/2014/main" id="{FAA1577B-6D99-406E-E90E-52BFFAE9DA6F}"/>
              </a:ext>
            </a:extLst>
          </p:cNvPr>
          <p:cNvPicPr>
            <a:picLocks noChangeAspect="1"/>
          </p:cNvPicPr>
          <p:nvPr/>
        </p:nvPicPr>
        <p:blipFill rotWithShape="1">
          <a:blip r:embed="rId2"/>
          <a:srcRect l="27231" t="36624" r="41808" b="33196"/>
          <a:stretch/>
        </p:blipFill>
        <p:spPr>
          <a:xfrm>
            <a:off x="482990" y="1598872"/>
            <a:ext cx="5852161" cy="3208710"/>
          </a:xfrm>
          <a:prstGeom prst="rect">
            <a:avLst/>
          </a:prstGeom>
        </p:spPr>
      </p:pic>
    </p:spTree>
    <p:extLst>
      <p:ext uri="{BB962C8B-B14F-4D97-AF65-F5344CB8AC3E}">
        <p14:creationId xmlns:p14="http://schemas.microsoft.com/office/powerpoint/2010/main" val="13677553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FF70E-FF6A-CB45-8170-26EE15175BED}"/>
              </a:ext>
            </a:extLst>
          </p:cNvPr>
          <p:cNvSpPr>
            <a:spLocks noGrp="1"/>
          </p:cNvSpPr>
          <p:nvPr>
            <p:ph type="ctrTitle" idx="4294967295"/>
          </p:nvPr>
        </p:nvSpPr>
        <p:spPr>
          <a:xfrm>
            <a:off x="-512064" y="131800"/>
            <a:ext cx="13022798" cy="1398588"/>
          </a:xfrm>
        </p:spPr>
        <p:txBody>
          <a:bodyPr>
            <a:normAutofit/>
          </a:bodyPr>
          <a:lstStyle/>
          <a:p>
            <a:pPr algn="ctr"/>
            <a:r>
              <a:rPr lang="en-US" sz="4000"/>
              <a:t>3-Year </a:t>
            </a:r>
            <a:r>
              <a:rPr lang="en-GB" sz="4000">
                <a:effectLst/>
                <a:ea typeface="Gulim" panose="020B0600000101010101" pitchFamily="34" charset="-127"/>
              </a:rPr>
              <a:t>Kaplan-Meier Estimate of Primary </a:t>
            </a:r>
            <a:r>
              <a:rPr lang="en-US" sz="4000">
                <a:solidFill>
                  <a:schemeClr val="bg1"/>
                </a:solidFill>
              </a:rPr>
              <a:t>Patency</a:t>
            </a:r>
          </a:p>
        </p:txBody>
      </p:sp>
      <p:graphicFrame>
        <p:nvGraphicFramePr>
          <p:cNvPr id="8" name="Table 10">
            <a:extLst>
              <a:ext uri="{FF2B5EF4-FFF2-40B4-BE49-F238E27FC236}">
                <a16:creationId xmlns:a16="http://schemas.microsoft.com/office/drawing/2014/main" id="{7799241C-66F5-04A2-4735-F85A8E699ABB}"/>
              </a:ext>
            </a:extLst>
          </p:cNvPr>
          <p:cNvGraphicFramePr>
            <a:graphicFrameLocks noGrp="1"/>
          </p:cNvGraphicFramePr>
          <p:nvPr/>
        </p:nvGraphicFramePr>
        <p:xfrm>
          <a:off x="6993166" y="1591411"/>
          <a:ext cx="3914706" cy="2399214"/>
        </p:xfrm>
        <a:graphic>
          <a:graphicData uri="http://schemas.openxmlformats.org/drawingml/2006/table">
            <a:tbl>
              <a:tblPr firstRow="1" bandRow="1">
                <a:tableStyleId>{5C22544A-7EE6-4342-B048-85BDC9FD1C3A}</a:tableStyleId>
              </a:tblPr>
              <a:tblGrid>
                <a:gridCol w="2705225">
                  <a:extLst>
                    <a:ext uri="{9D8B030D-6E8A-4147-A177-3AD203B41FA5}">
                      <a16:colId xmlns:a16="http://schemas.microsoft.com/office/drawing/2014/main" val="1596690890"/>
                    </a:ext>
                  </a:extLst>
                </a:gridCol>
                <a:gridCol w="1209481">
                  <a:extLst>
                    <a:ext uri="{9D8B030D-6E8A-4147-A177-3AD203B41FA5}">
                      <a16:colId xmlns:a16="http://schemas.microsoft.com/office/drawing/2014/main" val="1635286454"/>
                    </a:ext>
                  </a:extLst>
                </a:gridCol>
              </a:tblGrid>
              <a:tr h="808283">
                <a:tc>
                  <a:txBody>
                    <a:bodyPr/>
                    <a:lstStyle/>
                    <a:p>
                      <a:r>
                        <a:rPr lang="en-GB" sz="2400"/>
                        <a:t>Lesion Length</a:t>
                      </a:r>
                    </a:p>
                  </a:txBody>
                  <a:tcPr/>
                </a:tc>
                <a:tc>
                  <a:txBody>
                    <a:bodyPr/>
                    <a:lstStyle/>
                    <a:p>
                      <a:pPr algn="ctr"/>
                      <a:r>
                        <a:rPr lang="en-GB" sz="2400"/>
                        <a:t>PSVR 2.4</a:t>
                      </a:r>
                    </a:p>
                  </a:txBody>
                  <a:tcPr/>
                </a:tc>
                <a:extLst>
                  <a:ext uri="{0D108BD9-81ED-4DB2-BD59-A6C34878D82A}">
                    <a16:rowId xmlns:a16="http://schemas.microsoft.com/office/drawing/2014/main" val="477759648"/>
                  </a:ext>
                </a:extLst>
              </a:tr>
              <a:tr h="566898">
                <a:tc>
                  <a:txBody>
                    <a:bodyPr/>
                    <a:lstStyle/>
                    <a:p>
                      <a:r>
                        <a:rPr lang="en-GB" sz="2400"/>
                        <a:t>&lt;140mm</a:t>
                      </a:r>
                    </a:p>
                  </a:txBody>
                  <a:tcPr/>
                </a:tc>
                <a:tc>
                  <a:txBody>
                    <a:bodyPr/>
                    <a:lstStyle/>
                    <a:p>
                      <a:r>
                        <a:rPr lang="en-GB" sz="2400"/>
                        <a:t>74%</a:t>
                      </a:r>
                    </a:p>
                  </a:txBody>
                  <a:tcPr/>
                </a:tc>
                <a:extLst>
                  <a:ext uri="{0D108BD9-81ED-4DB2-BD59-A6C34878D82A}">
                    <a16:rowId xmlns:a16="http://schemas.microsoft.com/office/drawing/2014/main" val="1635526586"/>
                  </a:ext>
                </a:extLst>
              </a:tr>
              <a:tr h="541065">
                <a:tc>
                  <a:txBody>
                    <a:bodyPr/>
                    <a:lstStyle/>
                    <a:p>
                      <a:r>
                        <a:rPr lang="en-GB" sz="2400"/>
                        <a:t>140mm–190mm</a:t>
                      </a:r>
                    </a:p>
                  </a:txBody>
                  <a:tcPr/>
                </a:tc>
                <a:tc>
                  <a:txBody>
                    <a:bodyPr/>
                    <a:lstStyle/>
                    <a:p>
                      <a:r>
                        <a:rPr lang="en-GB" sz="2400"/>
                        <a:t>75%</a:t>
                      </a:r>
                    </a:p>
                  </a:txBody>
                  <a:tcPr/>
                </a:tc>
                <a:extLst>
                  <a:ext uri="{0D108BD9-81ED-4DB2-BD59-A6C34878D82A}">
                    <a16:rowId xmlns:a16="http://schemas.microsoft.com/office/drawing/2014/main" val="3476828871"/>
                  </a:ext>
                </a:extLst>
              </a:tr>
              <a:tr h="468291">
                <a:tc>
                  <a:txBody>
                    <a:bodyPr/>
                    <a:lstStyle/>
                    <a:p>
                      <a:r>
                        <a:rPr lang="en-GB" sz="2400"/>
                        <a:t>&gt;190mm</a:t>
                      </a:r>
                    </a:p>
                  </a:txBody>
                  <a:tcPr/>
                </a:tc>
                <a:tc>
                  <a:txBody>
                    <a:bodyPr/>
                    <a:lstStyle/>
                    <a:p>
                      <a:r>
                        <a:rPr lang="en-GB" sz="2400"/>
                        <a:t>61%</a:t>
                      </a:r>
                    </a:p>
                  </a:txBody>
                  <a:tcPr/>
                </a:tc>
                <a:extLst>
                  <a:ext uri="{0D108BD9-81ED-4DB2-BD59-A6C34878D82A}">
                    <a16:rowId xmlns:a16="http://schemas.microsoft.com/office/drawing/2014/main" val="3096834616"/>
                  </a:ext>
                </a:extLst>
              </a:tr>
            </a:tbl>
          </a:graphicData>
        </a:graphic>
      </p:graphicFrame>
      <p:sp>
        <p:nvSpPr>
          <p:cNvPr id="9" name="TextBox 8">
            <a:extLst>
              <a:ext uri="{FF2B5EF4-FFF2-40B4-BE49-F238E27FC236}">
                <a16:creationId xmlns:a16="http://schemas.microsoft.com/office/drawing/2014/main" id="{989966E7-3B9D-8D54-BAE5-9A91801DA603}"/>
              </a:ext>
            </a:extLst>
          </p:cNvPr>
          <p:cNvSpPr txBox="1"/>
          <p:nvPr/>
        </p:nvSpPr>
        <p:spPr>
          <a:xfrm>
            <a:off x="5257170" y="2526186"/>
            <a:ext cx="511679" cy="230832"/>
          </a:xfrm>
          <a:prstGeom prst="rect">
            <a:avLst/>
          </a:prstGeom>
          <a:noFill/>
        </p:spPr>
        <p:txBody>
          <a:bodyPr wrap="none" rtlCol="0">
            <a:spAutoFit/>
          </a:bodyPr>
          <a:lstStyle/>
          <a:p>
            <a:r>
              <a:rPr lang="en-GB" sz="900"/>
              <a:t>75.2%</a:t>
            </a:r>
          </a:p>
        </p:txBody>
      </p:sp>
      <p:sp>
        <p:nvSpPr>
          <p:cNvPr id="13" name="Text Placeholder 5">
            <a:extLst>
              <a:ext uri="{FF2B5EF4-FFF2-40B4-BE49-F238E27FC236}">
                <a16:creationId xmlns:a16="http://schemas.microsoft.com/office/drawing/2014/main" id="{45280EB2-A699-907F-27F9-A8724DAB1086}"/>
              </a:ext>
            </a:extLst>
          </p:cNvPr>
          <p:cNvSpPr txBox="1">
            <a:spLocks/>
          </p:cNvSpPr>
          <p:nvPr/>
        </p:nvSpPr>
        <p:spPr>
          <a:xfrm>
            <a:off x="-742615" y="6387645"/>
            <a:ext cx="2635860" cy="3385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000">
                <a:solidFill>
                  <a:schemeClr val="tx1"/>
                </a:solidFill>
                <a:cs typeface="Arial" panose="020B0604020202020204" pitchFamily="34" charset="0"/>
              </a:rPr>
              <a:t>Data on file at Veryan Medical</a:t>
            </a:r>
          </a:p>
        </p:txBody>
      </p:sp>
      <p:sp>
        <p:nvSpPr>
          <p:cNvPr id="4" name="TextBox 3">
            <a:extLst>
              <a:ext uri="{FF2B5EF4-FFF2-40B4-BE49-F238E27FC236}">
                <a16:creationId xmlns:a16="http://schemas.microsoft.com/office/drawing/2014/main" id="{E2531721-B3D2-ECE8-3E69-1ACAAF0F756B}"/>
              </a:ext>
            </a:extLst>
          </p:cNvPr>
          <p:cNvSpPr txBox="1"/>
          <p:nvPr/>
        </p:nvSpPr>
        <p:spPr>
          <a:xfrm>
            <a:off x="6906595" y="4051648"/>
            <a:ext cx="4845424" cy="2031325"/>
          </a:xfrm>
          <a:prstGeom prst="rect">
            <a:avLst/>
          </a:prstGeom>
          <a:noFill/>
        </p:spPr>
        <p:txBody>
          <a:bodyPr wrap="square" rtlCol="0">
            <a:spAutoFit/>
          </a:bodyPr>
          <a:lstStyle/>
          <a:p>
            <a:pPr algn="l"/>
            <a:r>
              <a:rPr lang="en-US" sz="1800" i="1" dirty="0">
                <a:effectLst/>
                <a:latin typeface="-apple-system"/>
              </a:rPr>
              <a:t>No significant difference between moderate and long lesion groups</a:t>
            </a:r>
            <a:endParaRPr lang="en-US" sz="2400" dirty="0">
              <a:effectLst/>
              <a:latin typeface="-apple-system"/>
            </a:endParaRPr>
          </a:p>
          <a:p>
            <a:pPr algn="l"/>
            <a:r>
              <a:rPr lang="en-US" sz="1800" i="1" dirty="0">
                <a:effectLst/>
                <a:latin typeface="-apple-system"/>
              </a:rPr>
              <a:t>As expected, there is an observable difference between the moderate and very long lesion groups however, the patency and durability of the very long lesion group is impressive given the lesion length and morphology</a:t>
            </a:r>
            <a:endParaRPr lang="en-US" sz="2400" dirty="0">
              <a:effectLst/>
              <a:latin typeface="-apple-system"/>
            </a:endParaRPr>
          </a:p>
        </p:txBody>
      </p:sp>
      <p:pic>
        <p:nvPicPr>
          <p:cNvPr id="6" name="Picture 5">
            <a:extLst>
              <a:ext uri="{FF2B5EF4-FFF2-40B4-BE49-F238E27FC236}">
                <a16:creationId xmlns:a16="http://schemas.microsoft.com/office/drawing/2014/main" id="{CD2F3BFD-BA6C-F428-115D-2064A53B460C}"/>
              </a:ext>
            </a:extLst>
          </p:cNvPr>
          <p:cNvPicPr>
            <a:picLocks noChangeAspect="1"/>
          </p:cNvPicPr>
          <p:nvPr/>
        </p:nvPicPr>
        <p:blipFill rotWithShape="1">
          <a:blip r:embed="rId3"/>
          <a:srcRect l="26539" t="43204" r="41962" b="26771"/>
          <a:stretch/>
        </p:blipFill>
        <p:spPr>
          <a:xfrm>
            <a:off x="375137" y="1640695"/>
            <a:ext cx="5873121" cy="3149022"/>
          </a:xfrm>
          <a:prstGeom prst="rect">
            <a:avLst/>
          </a:prstGeom>
        </p:spPr>
      </p:pic>
    </p:spTree>
    <p:extLst>
      <p:ext uri="{BB962C8B-B14F-4D97-AF65-F5344CB8AC3E}">
        <p14:creationId xmlns:p14="http://schemas.microsoft.com/office/powerpoint/2010/main" val="9797627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AF2AF8-15B7-8043-8FF0-7D7140BE473D}"/>
              </a:ext>
            </a:extLst>
          </p:cNvPr>
          <p:cNvSpPr>
            <a:spLocks noGrp="1"/>
          </p:cNvSpPr>
          <p:nvPr>
            <p:ph type="title" idx="4294967295"/>
          </p:nvPr>
        </p:nvSpPr>
        <p:spPr>
          <a:xfrm>
            <a:off x="0" y="-98425"/>
            <a:ext cx="11355388" cy="1235075"/>
          </a:xfrm>
        </p:spPr>
        <p:txBody>
          <a:bodyPr>
            <a:noAutofit/>
          </a:bodyPr>
          <a:lstStyle/>
          <a:p>
            <a:r>
              <a:rPr lang="en-GB" sz="3200"/>
              <a:t> Industry Study Comparisons-Freedom from CDTLR</a:t>
            </a:r>
            <a:br>
              <a:rPr lang="en-GB" sz="3200"/>
            </a:br>
            <a:endParaRPr lang="en-US" sz="1800" b="1" spc="300">
              <a:latin typeface="+mn-lt"/>
              <a:cs typeface="Calibri" panose="020F0502020204030204" pitchFamily="34" charset="0"/>
            </a:endParaRPr>
          </a:p>
        </p:txBody>
      </p:sp>
      <p:sp>
        <p:nvSpPr>
          <p:cNvPr id="13" name="Text Placeholder 5">
            <a:extLst>
              <a:ext uri="{FF2B5EF4-FFF2-40B4-BE49-F238E27FC236}">
                <a16:creationId xmlns:a16="http://schemas.microsoft.com/office/drawing/2014/main" id="{6FA8DFAB-F7BC-49DF-8319-3A86B69F07E3}"/>
              </a:ext>
            </a:extLst>
          </p:cNvPr>
          <p:cNvSpPr txBox="1">
            <a:spLocks/>
          </p:cNvSpPr>
          <p:nvPr/>
        </p:nvSpPr>
        <p:spPr>
          <a:xfrm>
            <a:off x="10492259" y="5995599"/>
            <a:ext cx="1965081" cy="1611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i="1" u="none" strike="noStrike" kern="1200" cap="none" spc="0" normalizeH="0" baseline="0" noProof="0">
                <a:ln>
                  <a:noFill/>
                </a:ln>
                <a:solidFill>
                  <a:srgbClr val="FFFFFF"/>
                </a:solidFill>
                <a:effectLst/>
                <a:uLnTx/>
                <a:uFillTx/>
                <a:latin typeface="Calibri Light"/>
                <a:ea typeface="+mn-ea"/>
                <a:cs typeface="+mn-cs"/>
              </a:rPr>
              <a:t>Data on file at Veryan Medical</a:t>
            </a:r>
          </a:p>
        </p:txBody>
      </p:sp>
      <p:sp>
        <p:nvSpPr>
          <p:cNvPr id="12" name="TextBox 11">
            <a:extLst>
              <a:ext uri="{FF2B5EF4-FFF2-40B4-BE49-F238E27FC236}">
                <a16:creationId xmlns:a16="http://schemas.microsoft.com/office/drawing/2014/main" id="{14158C4D-8AFC-462A-90A1-3D71311C4D63}"/>
              </a:ext>
            </a:extLst>
          </p:cNvPr>
          <p:cNvSpPr txBox="1"/>
          <p:nvPr/>
        </p:nvSpPr>
        <p:spPr>
          <a:xfrm>
            <a:off x="190501" y="1959249"/>
            <a:ext cx="392228" cy="46166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Calibri Light"/>
              <a:ea typeface="+mn-ea"/>
              <a:cs typeface="+mn-cs"/>
            </a:endParaRPr>
          </a:p>
        </p:txBody>
      </p:sp>
      <p:sp>
        <p:nvSpPr>
          <p:cNvPr id="8" name="Rounded Rectangle 7">
            <a:extLst>
              <a:ext uri="{FF2B5EF4-FFF2-40B4-BE49-F238E27FC236}">
                <a16:creationId xmlns:a16="http://schemas.microsoft.com/office/drawing/2014/main" id="{944AAFFF-7C11-484F-97A8-91FC8E04554D}"/>
              </a:ext>
            </a:extLst>
          </p:cNvPr>
          <p:cNvSpPr/>
          <p:nvPr/>
        </p:nvSpPr>
        <p:spPr>
          <a:xfrm>
            <a:off x="779881" y="879604"/>
            <a:ext cx="3487319" cy="5360152"/>
          </a:xfrm>
          <a:prstGeom prst="roundRect">
            <a:avLst/>
          </a:prstGeom>
          <a:solidFill>
            <a:schemeClr val="bg1">
              <a:alpha val="60000"/>
            </a:schemeClr>
          </a:solidFill>
          <a:ln>
            <a:solidFill>
              <a:srgbClr val="292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48" name="Content Placeholder 6">
            <a:extLst>
              <a:ext uri="{FF2B5EF4-FFF2-40B4-BE49-F238E27FC236}">
                <a16:creationId xmlns:a16="http://schemas.microsoft.com/office/drawing/2014/main" id="{DED13929-22F8-4B39-A472-9E85C000AB84}"/>
              </a:ext>
            </a:extLst>
          </p:cNvPr>
          <p:cNvSpPr txBox="1">
            <a:spLocks/>
          </p:cNvSpPr>
          <p:nvPr/>
        </p:nvSpPr>
        <p:spPr>
          <a:xfrm>
            <a:off x="4586" y="618244"/>
            <a:ext cx="15920229" cy="522721"/>
          </a:xfrm>
          <a:prstGeom prst="rect">
            <a:avLst/>
          </a:prstGeom>
        </p:spPr>
        <p:txBody>
          <a:bodyPr>
            <a:noAutofit/>
          </a:bodyPr>
          <a:lstStyle>
            <a:lvl1pPr marL="0" indent="0" algn="l" defTabSz="685800" rtl="0" eaLnBrk="1" latinLnBrk="0" hangingPunct="1">
              <a:lnSpc>
                <a:spcPct val="100000"/>
              </a:lnSpc>
              <a:spcBef>
                <a:spcPts val="750"/>
              </a:spcBef>
              <a:buFont typeface="Arial" panose="020B0604020202020204" pitchFamily="34" charset="0"/>
              <a:buNone/>
              <a:defRPr sz="2100" kern="1200">
                <a:solidFill>
                  <a:schemeClr val="tx1"/>
                </a:solidFill>
                <a:latin typeface="+mn-lt"/>
                <a:ea typeface="+mn-ea"/>
                <a:cs typeface="+mn-cs"/>
              </a:defRPr>
            </a:lvl1pPr>
            <a:lvl2pPr marL="177800" indent="-177800" algn="l" defTabSz="685800" rtl="0" eaLnBrk="1" latinLnBrk="0" hangingPunct="1">
              <a:lnSpc>
                <a:spcPct val="10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2800" b="0" i="0" u="none" strike="noStrike" kern="1200" cap="none" spc="0" normalizeH="0" baseline="0" noProof="0">
              <a:ln>
                <a:noFill/>
              </a:ln>
              <a:solidFill>
                <a:srgbClr val="FFFFFF"/>
              </a:solidFill>
              <a:effectLst/>
              <a:uLnTx/>
              <a:uFillTx/>
              <a:latin typeface="Calibri Light"/>
              <a:ea typeface="+mn-ea"/>
              <a:cs typeface="+mn-cs"/>
            </a:endParaRPr>
          </a:p>
        </p:txBody>
      </p:sp>
      <p:graphicFrame>
        <p:nvGraphicFramePr>
          <p:cNvPr id="16" name="Content Placeholder 5">
            <a:extLst>
              <a:ext uri="{FF2B5EF4-FFF2-40B4-BE49-F238E27FC236}">
                <a16:creationId xmlns:a16="http://schemas.microsoft.com/office/drawing/2014/main" id="{75ECB333-FC26-0741-BB6F-16BC587DBAB5}"/>
              </a:ext>
            </a:extLst>
          </p:cNvPr>
          <p:cNvGraphicFramePr>
            <a:graphicFrameLocks/>
          </p:cNvGraphicFramePr>
          <p:nvPr>
            <p:extLst>
              <p:ext uri="{D42A27DB-BD31-4B8C-83A1-F6EECF244321}">
                <p14:modId xmlns:p14="http://schemas.microsoft.com/office/powerpoint/2010/main" val="222261359"/>
              </p:ext>
            </p:extLst>
          </p:nvPr>
        </p:nvGraphicFramePr>
        <p:xfrm>
          <a:off x="1" y="1449506"/>
          <a:ext cx="11747500" cy="5018617"/>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 Box 16">
            <a:extLst>
              <a:ext uri="{FF2B5EF4-FFF2-40B4-BE49-F238E27FC236}">
                <a16:creationId xmlns:a16="http://schemas.microsoft.com/office/drawing/2014/main" id="{24258252-D038-9144-8F91-F15B680477A8}"/>
              </a:ext>
            </a:extLst>
          </p:cNvPr>
          <p:cNvSpPr txBox="1"/>
          <p:nvPr/>
        </p:nvSpPr>
        <p:spPr>
          <a:xfrm>
            <a:off x="976372" y="1047231"/>
            <a:ext cx="10314480" cy="56515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107000"/>
              </a:lnSpc>
              <a:spcBef>
                <a:spcPts val="0"/>
              </a:spcBef>
              <a:spcAft>
                <a:spcPts val="800"/>
              </a:spcAft>
              <a:buClrTx/>
              <a:buSzTx/>
              <a:buFontTx/>
              <a:buNone/>
              <a:tabLst/>
              <a:defRPr/>
            </a:pPr>
            <a:r>
              <a:rPr kumimoji="0" lang="en-GB" sz="1600" b="1" i="0" u="none" strike="noStrike" kern="1200" cap="none" spc="0" normalizeH="0" baseline="0" noProof="0" dirty="0">
                <a:ln>
                  <a:noFill/>
                </a:ln>
                <a:effectLst/>
                <a:uLnTx/>
                <a:uFillTx/>
                <a:latin typeface="Calibri" panose="020F0502020204030204"/>
                <a:ea typeface="Calibri" panose="020F0502020204030204" pitchFamily="34" charset="0"/>
                <a:cs typeface="Arial" panose="020B0604020202020204" pitchFamily="34" charset="0"/>
              </a:rPr>
              <a:t>    I-----------BioMimics 3D------------I              Viabahn                  Supera                        Eluvia                       Zilver PTX</a:t>
            </a:r>
          </a:p>
        </p:txBody>
      </p:sp>
      <p:sp>
        <p:nvSpPr>
          <p:cNvPr id="2" name="Text Placeholder 5">
            <a:extLst>
              <a:ext uri="{FF2B5EF4-FFF2-40B4-BE49-F238E27FC236}">
                <a16:creationId xmlns:a16="http://schemas.microsoft.com/office/drawing/2014/main" id="{9F75FD80-2533-4FFB-A268-B8E91FC4DCE8}"/>
              </a:ext>
            </a:extLst>
          </p:cNvPr>
          <p:cNvSpPr txBox="1">
            <a:spLocks/>
          </p:cNvSpPr>
          <p:nvPr/>
        </p:nvSpPr>
        <p:spPr>
          <a:xfrm>
            <a:off x="-742615" y="6387645"/>
            <a:ext cx="2635860" cy="3385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000">
                <a:solidFill>
                  <a:schemeClr val="tx1"/>
                </a:solidFill>
                <a:cs typeface="Arial" panose="020B0604020202020204" pitchFamily="34" charset="0"/>
              </a:rPr>
              <a:t>Data on file at Veryan Medical</a:t>
            </a:r>
          </a:p>
        </p:txBody>
      </p:sp>
    </p:spTree>
    <p:extLst>
      <p:ext uri="{BB962C8B-B14F-4D97-AF65-F5344CB8AC3E}">
        <p14:creationId xmlns:p14="http://schemas.microsoft.com/office/powerpoint/2010/main" val="232389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descr="A close up of an animal&#10;&#10;Description generated with high confidence">
            <a:extLst>
              <a:ext uri="{FF2B5EF4-FFF2-40B4-BE49-F238E27FC236}">
                <a16:creationId xmlns:a16="http://schemas.microsoft.com/office/drawing/2014/main" id="{D6B4D0E1-C9E7-4B89-88C6-140ADE306A3F}"/>
              </a:ext>
            </a:extLst>
          </p:cNvPr>
          <p:cNvPicPr>
            <a:picLocks noChangeAspect="1"/>
          </p:cNvPicPr>
          <p:nvPr/>
        </p:nvPicPr>
        <p:blipFill rotWithShape="1">
          <a:blip r:embed="rId2"/>
          <a:srcRect l="28827" t="-3174" r="31807" b="3174"/>
          <a:stretch/>
        </p:blipFill>
        <p:spPr>
          <a:xfrm>
            <a:off x="9544968" y="1277630"/>
            <a:ext cx="2560320" cy="4062383"/>
          </a:xfrm>
          <a:prstGeom prst="rect">
            <a:avLst/>
          </a:prstGeom>
        </p:spPr>
      </p:pic>
      <p:sp>
        <p:nvSpPr>
          <p:cNvPr id="2" name="Title 1">
            <a:extLst>
              <a:ext uri="{FF2B5EF4-FFF2-40B4-BE49-F238E27FC236}">
                <a16:creationId xmlns:a16="http://schemas.microsoft.com/office/drawing/2014/main" id="{FA91838F-3B1E-45C0-8499-492C32AF2660}"/>
              </a:ext>
            </a:extLst>
          </p:cNvPr>
          <p:cNvSpPr>
            <a:spLocks noGrp="1"/>
          </p:cNvSpPr>
          <p:nvPr>
            <p:ph type="title"/>
          </p:nvPr>
        </p:nvSpPr>
        <p:spPr>
          <a:xfrm>
            <a:off x="505283" y="188311"/>
            <a:ext cx="10972800" cy="1143000"/>
          </a:xfrm>
        </p:spPr>
        <p:txBody>
          <a:bodyPr>
            <a:normAutofit/>
          </a:bodyPr>
          <a:lstStyle/>
          <a:p>
            <a:r>
              <a:rPr lang="en-GB" sz="4267" dirty="0">
                <a:latin typeface="+mn-lt"/>
              </a:rPr>
              <a:t>Conclusions</a:t>
            </a:r>
          </a:p>
        </p:txBody>
      </p:sp>
      <p:sp>
        <p:nvSpPr>
          <p:cNvPr id="3" name="Content Placeholder 2">
            <a:extLst>
              <a:ext uri="{FF2B5EF4-FFF2-40B4-BE49-F238E27FC236}">
                <a16:creationId xmlns:a16="http://schemas.microsoft.com/office/drawing/2014/main" id="{AD4DD852-1805-48A8-BE18-621708AE8583}"/>
              </a:ext>
            </a:extLst>
          </p:cNvPr>
          <p:cNvSpPr>
            <a:spLocks noGrp="1"/>
          </p:cNvSpPr>
          <p:nvPr>
            <p:ph idx="1"/>
          </p:nvPr>
        </p:nvSpPr>
        <p:spPr>
          <a:xfrm>
            <a:off x="368731" y="1090285"/>
            <a:ext cx="9176237" cy="3526793"/>
          </a:xfrm>
          <a:noFill/>
        </p:spPr>
        <p:txBody>
          <a:bodyPr>
            <a:noAutofit/>
          </a:bodyPr>
          <a:lstStyle/>
          <a:p>
            <a:pPr marL="285744" indent="-285744"/>
            <a:r>
              <a:rPr lang="en-US" sz="2400" dirty="0">
                <a:effectLst/>
              </a:rPr>
              <a:t>More challenging population than typically enrolled in registry studies, including longer, more complex lesions: </a:t>
            </a:r>
            <a:endParaRPr lang="en-US" sz="2400" dirty="0">
              <a:effectLst/>
              <a:cs typeface="Calibri"/>
            </a:endParaRPr>
          </a:p>
          <a:p>
            <a:pPr lvl="1">
              <a:buFont typeface="Arial" panose="020B0604020202020204" pitchFamily="34" charset="0"/>
              <a:buChar char="•"/>
            </a:pPr>
            <a:r>
              <a:rPr lang="en-US" dirty="0">
                <a:effectLst/>
              </a:rPr>
              <a:t>24% CLTI</a:t>
            </a:r>
            <a:endParaRPr lang="en-US" dirty="0">
              <a:effectLst/>
              <a:cs typeface="Calibri"/>
            </a:endParaRPr>
          </a:p>
          <a:p>
            <a:pPr lvl="1">
              <a:buFont typeface="Arial" panose="020B0604020202020204" pitchFamily="34" charset="0"/>
              <a:buChar char="•"/>
            </a:pPr>
            <a:r>
              <a:rPr lang="en-US" dirty="0">
                <a:effectLst/>
              </a:rPr>
              <a:t>53% moderate to severe calcification</a:t>
            </a:r>
          </a:p>
          <a:p>
            <a:pPr lvl="1">
              <a:buFont typeface="Arial" panose="020B0604020202020204" pitchFamily="34" charset="0"/>
              <a:buChar char="•"/>
            </a:pPr>
            <a:r>
              <a:rPr lang="en-US" dirty="0">
                <a:effectLst/>
              </a:rPr>
              <a:t>57% CTO</a:t>
            </a:r>
          </a:p>
          <a:p>
            <a:pPr marL="285744" indent="-285744"/>
            <a:r>
              <a:rPr lang="en-US" sz="2400" dirty="0">
                <a:effectLst/>
              </a:rPr>
              <a:t>71% KM freedom from loss of primary stent patency at 3 years </a:t>
            </a:r>
            <a:endParaRPr lang="en-US" sz="2400" b="1" dirty="0">
              <a:effectLst/>
            </a:endParaRPr>
          </a:p>
          <a:p>
            <a:pPr marL="285744" indent="-285744"/>
            <a:r>
              <a:rPr lang="en-US" sz="2400" dirty="0">
                <a:effectLst/>
              </a:rPr>
              <a:t>78% KM freedom from CDTLR at 3 years</a:t>
            </a:r>
          </a:p>
          <a:p>
            <a:pPr marL="285744" indent="-285744"/>
            <a:r>
              <a:rPr lang="en-US" sz="2400" dirty="0">
                <a:effectLst/>
              </a:rPr>
              <a:t>Presence of moderate/severe calcification and/or CTO had no impact on patency or CDTLR </a:t>
            </a:r>
            <a:endParaRPr lang="en-US" sz="2400" b="1" dirty="0">
              <a:effectLst/>
              <a:cs typeface="Calibri"/>
            </a:endParaRPr>
          </a:p>
          <a:p>
            <a:pPr marL="285744" indent="-285744"/>
            <a:r>
              <a:rPr lang="en-US" sz="2400" dirty="0">
                <a:effectLst/>
                <a:cs typeface="Arial"/>
              </a:rPr>
              <a:t>Comparable outcomes to DES and </a:t>
            </a:r>
            <a:r>
              <a:rPr lang="en-US" sz="2400" dirty="0" err="1">
                <a:effectLst/>
                <a:cs typeface="Arial"/>
              </a:rPr>
              <a:t>Supera</a:t>
            </a:r>
            <a:r>
              <a:rPr lang="en-US" sz="2400" dirty="0">
                <a:effectLst/>
                <a:cs typeface="Arial"/>
              </a:rPr>
              <a:t> despite more </a:t>
            </a:r>
            <a:r>
              <a:rPr lang="en-GB" sz="2400" dirty="0">
                <a:effectLst/>
                <a:cs typeface="Arial"/>
              </a:rPr>
              <a:t>challenging lesions and without the need for extensive lesion preparation</a:t>
            </a:r>
          </a:p>
        </p:txBody>
      </p:sp>
      <p:sp>
        <p:nvSpPr>
          <p:cNvPr id="9" name="Text Placeholder 5">
            <a:extLst>
              <a:ext uri="{FF2B5EF4-FFF2-40B4-BE49-F238E27FC236}">
                <a16:creationId xmlns:a16="http://schemas.microsoft.com/office/drawing/2014/main" id="{92816D80-4965-45E7-8C47-C5351AAEEEFF}"/>
              </a:ext>
            </a:extLst>
          </p:cNvPr>
          <p:cNvSpPr txBox="1">
            <a:spLocks/>
          </p:cNvSpPr>
          <p:nvPr/>
        </p:nvSpPr>
        <p:spPr>
          <a:xfrm>
            <a:off x="52950" y="6503759"/>
            <a:ext cx="2620108" cy="2149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333" i="1" dirty="0">
                <a:solidFill>
                  <a:schemeClr val="tx1"/>
                </a:solidFill>
              </a:rPr>
              <a:t>Data on file at Veryan Medical</a:t>
            </a:r>
          </a:p>
        </p:txBody>
      </p:sp>
    </p:spTree>
    <p:extLst>
      <p:ext uri="{BB962C8B-B14F-4D97-AF65-F5344CB8AC3E}">
        <p14:creationId xmlns:p14="http://schemas.microsoft.com/office/powerpoint/2010/main" val="341693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FFFF00"/>
                                      </p:to>
                                    </p:animClr>
                                  </p:sub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FFFF00"/>
                                      </p:to>
                                    </p:animClr>
                                  </p:sub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FFFF00"/>
                                      </p:to>
                                    </p:animClr>
                                  </p:sub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FFFF00"/>
                                      </p:to>
                                    </p:animClr>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FFFF00"/>
                                      </p:to>
                                    </p:animClr>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FFFF00"/>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FFFF00"/>
                                      </p:to>
                                    </p:animClr>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rgbClr val="FFFF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2">
            <a:extLst>
              <a:ext uri="{FF2B5EF4-FFF2-40B4-BE49-F238E27FC236}">
                <a16:creationId xmlns:a16="http://schemas.microsoft.com/office/drawing/2014/main" id="{F24DDBF8-4DDC-A24E-A2FC-91F9470B9ECC}"/>
              </a:ext>
            </a:extLst>
          </p:cNvPr>
          <p:cNvSpPr>
            <a:spLocks noGrp="1"/>
          </p:cNvSpPr>
          <p:nvPr>
            <p:ph type="title" idx="4294967295"/>
          </p:nvPr>
        </p:nvSpPr>
        <p:spPr>
          <a:xfrm>
            <a:off x="721013" y="607977"/>
            <a:ext cx="10934700" cy="600075"/>
          </a:xfrm>
        </p:spPr>
        <p:txBody>
          <a:bodyPr>
            <a:normAutofit fontScale="90000"/>
          </a:bodyPr>
          <a:lstStyle/>
          <a:p>
            <a:r>
              <a:rPr lang="en-US">
                <a:solidFill>
                  <a:schemeClr val="tx1"/>
                </a:solidFill>
              </a:rPr>
              <a:t>BioMimics 3D Clinical Program</a:t>
            </a:r>
          </a:p>
        </p:txBody>
      </p:sp>
      <p:grpSp>
        <p:nvGrpSpPr>
          <p:cNvPr id="9" name="Group 8">
            <a:extLst>
              <a:ext uri="{FF2B5EF4-FFF2-40B4-BE49-F238E27FC236}">
                <a16:creationId xmlns:a16="http://schemas.microsoft.com/office/drawing/2014/main" id="{8A213338-2F4C-BB4C-B88C-92D00C21E7C2}"/>
              </a:ext>
            </a:extLst>
          </p:cNvPr>
          <p:cNvGrpSpPr/>
          <p:nvPr/>
        </p:nvGrpSpPr>
        <p:grpSpPr>
          <a:xfrm>
            <a:off x="721013" y="4391885"/>
            <a:ext cx="2333436" cy="2155219"/>
            <a:chOff x="-1223964" y="4277508"/>
            <a:chExt cx="2695576" cy="2505075"/>
          </a:xfrm>
          <a:solidFill>
            <a:schemeClr val="tx2">
              <a:lumMod val="75000"/>
            </a:schemeClr>
          </a:solidFill>
        </p:grpSpPr>
        <p:sp>
          <p:nvSpPr>
            <p:cNvPr id="10" name="Teardrop 9">
              <a:extLst>
                <a:ext uri="{FF2B5EF4-FFF2-40B4-BE49-F238E27FC236}">
                  <a16:creationId xmlns:a16="http://schemas.microsoft.com/office/drawing/2014/main" id="{207130B4-7FDD-A94A-AA5B-9FFE01440838}"/>
                </a:ext>
              </a:extLst>
            </p:cNvPr>
            <p:cNvSpPr/>
            <p:nvPr/>
          </p:nvSpPr>
          <p:spPr>
            <a:xfrm rot="10800000">
              <a:off x="-1223964" y="4277508"/>
              <a:ext cx="2695576" cy="2505075"/>
            </a:xfrm>
            <a:prstGeom prst="teardrop">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srgbClr val="FFFFFF"/>
                </a:solidFill>
                <a:latin typeface="Calibri Light"/>
              </a:endParaRPr>
            </a:p>
          </p:txBody>
        </p:sp>
        <p:sp>
          <p:nvSpPr>
            <p:cNvPr id="11" name="TextBox 10">
              <a:extLst>
                <a:ext uri="{FF2B5EF4-FFF2-40B4-BE49-F238E27FC236}">
                  <a16:creationId xmlns:a16="http://schemas.microsoft.com/office/drawing/2014/main" id="{9AF0361C-C535-804A-AF77-6B88F084684B}"/>
                </a:ext>
              </a:extLst>
            </p:cNvPr>
            <p:cNvSpPr txBox="1"/>
            <p:nvPr/>
          </p:nvSpPr>
          <p:spPr>
            <a:xfrm>
              <a:off x="-667233" y="4991735"/>
              <a:ext cx="1582115" cy="1076620"/>
            </a:xfrm>
            <a:prstGeom prst="rect">
              <a:avLst/>
            </a:prstGeom>
            <a:grpFill/>
            <a:ln>
              <a:noFill/>
            </a:ln>
          </p:spPr>
          <p:txBody>
            <a:bodyPr wrap="square" rtlCol="0">
              <a:spAutoFit/>
            </a:bodyPr>
            <a:lstStyle/>
            <a:p>
              <a:pPr algn="ctr" defTabSz="609585"/>
              <a:r>
                <a:rPr lang="en-GB" sz="2800" b="1">
                  <a:solidFill>
                    <a:schemeClr val="bg1">
                      <a:lumMod val="85000"/>
                    </a:schemeClr>
                  </a:solidFill>
                  <a:latin typeface="Calibri Light"/>
                </a:rPr>
                <a:t>1750+ patients</a:t>
              </a:r>
            </a:p>
          </p:txBody>
        </p:sp>
      </p:grpSp>
      <p:sp>
        <p:nvSpPr>
          <p:cNvPr id="12" name="TextBox 11">
            <a:extLst>
              <a:ext uri="{FF2B5EF4-FFF2-40B4-BE49-F238E27FC236}">
                <a16:creationId xmlns:a16="http://schemas.microsoft.com/office/drawing/2014/main" id="{277631DE-DEC6-A340-8297-6E8F4939BCC5}"/>
              </a:ext>
            </a:extLst>
          </p:cNvPr>
          <p:cNvSpPr txBox="1"/>
          <p:nvPr/>
        </p:nvSpPr>
        <p:spPr>
          <a:xfrm>
            <a:off x="5148969" y="2559899"/>
            <a:ext cx="880049" cy="297454"/>
          </a:xfrm>
          <a:prstGeom prst="rect">
            <a:avLst/>
          </a:prstGeom>
          <a:noFill/>
        </p:spPr>
        <p:txBody>
          <a:bodyPr wrap="none" rtlCol="0">
            <a:spAutoFit/>
          </a:bodyPr>
          <a:lstStyle/>
          <a:p>
            <a:pPr defTabSz="609585"/>
            <a:r>
              <a:rPr lang="en-GB" sz="1333">
                <a:solidFill>
                  <a:srgbClr val="FFFFFF"/>
                </a:solidFill>
                <a:latin typeface="Malgun Gothic" panose="020B0503020000020004" pitchFamily="34" charset="-127"/>
                <a:ea typeface="Malgun Gothic" panose="020B0503020000020004" pitchFamily="34" charset="-127"/>
              </a:rPr>
              <a:t>Germany</a:t>
            </a:r>
            <a:endParaRPr lang="en-GB" sz="1200">
              <a:solidFill>
                <a:srgbClr val="FFFFFF"/>
              </a:solidFill>
              <a:latin typeface="Malgun Gothic" panose="020B0503020000020004" pitchFamily="34" charset="-127"/>
              <a:ea typeface="Malgun Gothic" panose="020B0503020000020004" pitchFamily="34" charset="-127"/>
            </a:endParaRPr>
          </a:p>
        </p:txBody>
      </p:sp>
      <p:sp>
        <p:nvSpPr>
          <p:cNvPr id="2" name="TextBox 1">
            <a:extLst>
              <a:ext uri="{FF2B5EF4-FFF2-40B4-BE49-F238E27FC236}">
                <a16:creationId xmlns:a16="http://schemas.microsoft.com/office/drawing/2014/main" id="{2ECE6FCD-AC05-48F8-A519-0215F7B69C37}"/>
              </a:ext>
            </a:extLst>
          </p:cNvPr>
          <p:cNvSpPr txBox="1"/>
          <p:nvPr/>
        </p:nvSpPr>
        <p:spPr>
          <a:xfrm>
            <a:off x="10446009" y="6597492"/>
            <a:ext cx="1745991" cy="246221"/>
          </a:xfrm>
          <a:prstGeom prst="rect">
            <a:avLst/>
          </a:prstGeom>
          <a:noFill/>
        </p:spPr>
        <p:txBody>
          <a:bodyPr wrap="none" rtlCol="0">
            <a:spAutoFit/>
          </a:bodyPr>
          <a:lstStyle/>
          <a:p>
            <a:pPr algn="just"/>
            <a:r>
              <a:rPr lang="en-GB" sz="1000"/>
              <a:t>Data on file at Veryan Medical</a:t>
            </a:r>
          </a:p>
        </p:txBody>
      </p:sp>
      <p:pic>
        <p:nvPicPr>
          <p:cNvPr id="4" name="Picture 3" descr="Diagram&#10;&#10;Description automatically generated with low confidence">
            <a:extLst>
              <a:ext uri="{FF2B5EF4-FFF2-40B4-BE49-F238E27FC236}">
                <a16:creationId xmlns:a16="http://schemas.microsoft.com/office/drawing/2014/main" id="{37A7AC21-87FA-4FA6-948E-B9728D359F10}"/>
              </a:ext>
            </a:extLst>
          </p:cNvPr>
          <p:cNvPicPr>
            <a:picLocks noChangeAspect="1"/>
          </p:cNvPicPr>
          <p:nvPr/>
        </p:nvPicPr>
        <p:blipFill>
          <a:blip r:embed="rId2"/>
          <a:stretch>
            <a:fillRect/>
          </a:stretch>
        </p:blipFill>
        <p:spPr>
          <a:xfrm>
            <a:off x="910453" y="1822531"/>
            <a:ext cx="10653423" cy="2419689"/>
          </a:xfrm>
          <a:prstGeom prst="rect">
            <a:avLst/>
          </a:prstGeom>
        </p:spPr>
      </p:pic>
    </p:spTree>
    <p:extLst>
      <p:ext uri="{BB962C8B-B14F-4D97-AF65-F5344CB8AC3E}">
        <p14:creationId xmlns:p14="http://schemas.microsoft.com/office/powerpoint/2010/main" val="2874012410"/>
      </p:ext>
    </p:extLst>
  </p:cSld>
  <p:clrMapOvr>
    <a:masterClrMapping/>
  </p:clrMapOvr>
  <mc:AlternateContent xmlns:mc="http://schemas.openxmlformats.org/markup-compatibility/2006" xmlns:p14="http://schemas.microsoft.com/office/powerpoint/2010/main">
    <mc:Choice Requires="p14">
      <p:transition spd="med" p14:dur="700" advTm="121950">
        <p:fade/>
      </p:transition>
    </mc:Choice>
    <mc:Fallback xmlns="">
      <p:transition spd="med" advTm="12195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1866466" y="1360488"/>
            <a:ext cx="8459067" cy="2003425"/>
          </a:xfrm>
          <a:prstGeom prst="rect">
            <a:avLst/>
          </a:prstGeom>
        </p:spPr>
        <p:txBody>
          <a:bodyPr vert="horz" wrap="square" lIns="0" tIns="125015" rIns="0" bIns="0" rtlCol="0" anchor="t" anchorCtr="0">
            <a:noAutofit/>
          </a:bodyPr>
          <a:lstStyle/>
          <a:p>
            <a:pPr marL="11430">
              <a:spcBef>
                <a:spcPts val="984"/>
              </a:spcBef>
            </a:pPr>
            <a:r>
              <a:rPr sz="4000" b="1">
                <a:solidFill>
                  <a:schemeClr val="tx1"/>
                </a:solidFill>
              </a:rPr>
              <a:t>MIMICS</a:t>
            </a:r>
            <a:r>
              <a:rPr sz="4000" b="1" spc="-94">
                <a:solidFill>
                  <a:schemeClr val="tx1"/>
                </a:solidFill>
              </a:rPr>
              <a:t> </a:t>
            </a:r>
            <a:r>
              <a:rPr lang="en-US" sz="4000" b="1" i="1" spc="-94">
                <a:solidFill>
                  <a:schemeClr val="tx1"/>
                </a:solidFill>
              </a:rPr>
              <a:t>RCT</a:t>
            </a:r>
            <a:endParaRPr lang="en-US" sz="4000" b="1">
              <a:solidFill>
                <a:schemeClr val="tx1"/>
              </a:solidFill>
              <a:cs typeface="Calibri Light"/>
            </a:endParaRPr>
          </a:p>
          <a:p>
            <a:pPr marL="11430" marR="4445">
              <a:spcBef>
                <a:spcPts val="628"/>
              </a:spcBef>
            </a:pPr>
            <a:r>
              <a:rPr lang="en-US" sz="4000">
                <a:solidFill>
                  <a:schemeClr val="tx1"/>
                </a:solidFill>
                <a:cs typeface="Myriad Pro Light"/>
              </a:rPr>
              <a:t>A randomized study comparing safety and effectiveness of the </a:t>
            </a:r>
            <a:r>
              <a:rPr lang="en-US" sz="4000" err="1">
                <a:solidFill>
                  <a:schemeClr val="tx1"/>
                </a:solidFill>
                <a:cs typeface="Myriad Pro Light"/>
              </a:rPr>
              <a:t>BioMimics</a:t>
            </a:r>
            <a:r>
              <a:rPr lang="en-US" sz="4000">
                <a:solidFill>
                  <a:schemeClr val="tx1"/>
                </a:solidFill>
                <a:cs typeface="Myriad Pro Light"/>
              </a:rPr>
              <a:t> 3D Vascular Stent System to a straight stent control</a:t>
            </a:r>
            <a:br>
              <a:rPr lang="en-US" sz="4000">
                <a:cs typeface="Myriad Pro Light"/>
              </a:rPr>
            </a:br>
            <a:br>
              <a:rPr lang="en-US" sz="4000">
                <a:cs typeface="Myriad Pro Light"/>
              </a:rPr>
            </a:br>
            <a:r>
              <a:rPr lang="en-US" sz="4000" b="1">
                <a:solidFill>
                  <a:schemeClr val="tx1"/>
                </a:solidFill>
                <a:cs typeface="Myriad Pro Light"/>
              </a:rPr>
              <a:t>2-Year Results</a:t>
            </a:r>
            <a:br>
              <a:rPr lang="en-US" sz="4000">
                <a:cs typeface="Myriad Pro Light"/>
              </a:rPr>
            </a:br>
            <a:endParaRPr lang="en-US" sz="4000">
              <a:solidFill>
                <a:schemeClr val="tx1"/>
              </a:solidFill>
              <a:cs typeface="Myriad Pro Light"/>
            </a:endParaRPr>
          </a:p>
        </p:txBody>
      </p:sp>
    </p:spTree>
    <p:extLst>
      <p:ext uri="{BB962C8B-B14F-4D97-AF65-F5344CB8AC3E}">
        <p14:creationId xmlns:p14="http://schemas.microsoft.com/office/powerpoint/2010/main" val="23344816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1537"/>
    </mc:Choice>
    <mc:Fallback xmlns="">
      <p:transition spd="slow" advTm="2153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551357" y="664396"/>
            <a:ext cx="10934700" cy="566020"/>
          </a:xfrm>
          <a:prstGeom prst="rect">
            <a:avLst/>
          </a:prstGeom>
        </p:spPr>
        <p:txBody>
          <a:bodyPr vert="horz" wrap="square" lIns="0" tIns="11906" rIns="0" bIns="0" rtlCol="0" anchor="ctr">
            <a:spAutoFit/>
          </a:bodyPr>
          <a:lstStyle/>
          <a:p>
            <a:pPr marL="11906">
              <a:spcBef>
                <a:spcPts val="94"/>
              </a:spcBef>
            </a:pPr>
            <a:r>
              <a:rPr sz="4000" b="1">
                <a:solidFill>
                  <a:schemeClr val="tx1"/>
                </a:solidFill>
                <a:cs typeface="Myriad Pro"/>
              </a:rPr>
              <a:t>MIMICS</a:t>
            </a:r>
            <a:r>
              <a:rPr sz="4000" spc="-37">
                <a:solidFill>
                  <a:schemeClr val="tx1"/>
                </a:solidFill>
              </a:rPr>
              <a:t> </a:t>
            </a:r>
            <a:r>
              <a:rPr lang="en-US" sz="4000" b="1">
                <a:solidFill>
                  <a:schemeClr val="tx1"/>
                </a:solidFill>
                <a:cs typeface="Myriad Pro"/>
              </a:rPr>
              <a:t>RCT </a:t>
            </a:r>
            <a:r>
              <a:rPr sz="4000" spc="-23">
                <a:solidFill>
                  <a:schemeClr val="tx1"/>
                </a:solidFill>
              </a:rPr>
              <a:t>STUDY:</a:t>
            </a:r>
            <a:r>
              <a:rPr sz="4000" spc="-37">
                <a:solidFill>
                  <a:schemeClr val="tx1"/>
                </a:solidFill>
              </a:rPr>
              <a:t> </a:t>
            </a:r>
            <a:r>
              <a:rPr lang="en-US" sz="4000" spc="-5">
                <a:solidFill>
                  <a:schemeClr val="tx1"/>
                </a:solidFill>
              </a:rPr>
              <a:t>DESIGN</a:t>
            </a:r>
            <a:endParaRPr sz="4000" spc="-5">
              <a:solidFill>
                <a:schemeClr val="tx1"/>
              </a:solidFill>
            </a:endParaRPr>
          </a:p>
        </p:txBody>
      </p:sp>
      <p:grpSp>
        <p:nvGrpSpPr>
          <p:cNvPr id="63" name="Group 62">
            <a:extLst>
              <a:ext uri="{FF2B5EF4-FFF2-40B4-BE49-F238E27FC236}">
                <a16:creationId xmlns:a16="http://schemas.microsoft.com/office/drawing/2014/main" id="{B7533ABA-5A42-4AAA-9CB4-5872F42E879A}"/>
              </a:ext>
            </a:extLst>
          </p:cNvPr>
          <p:cNvGrpSpPr/>
          <p:nvPr/>
        </p:nvGrpSpPr>
        <p:grpSpPr>
          <a:xfrm>
            <a:off x="551357" y="1908851"/>
            <a:ext cx="7713383" cy="3751564"/>
            <a:chOff x="1189124" y="1486288"/>
            <a:chExt cx="7713383" cy="3751564"/>
          </a:xfrm>
        </p:grpSpPr>
        <p:sp>
          <p:nvSpPr>
            <p:cNvPr id="3" name="object 3"/>
            <p:cNvSpPr/>
            <p:nvPr/>
          </p:nvSpPr>
          <p:spPr>
            <a:xfrm>
              <a:off x="4254490" y="1486288"/>
              <a:ext cx="1568052" cy="612577"/>
            </a:xfrm>
            <a:custGeom>
              <a:avLst/>
              <a:gdLst/>
              <a:ahLst/>
              <a:cxnLst/>
              <a:rect l="l" t="t" r="r" b="b"/>
              <a:pathLst>
                <a:path w="1672589" h="653414">
                  <a:moveTo>
                    <a:pt x="0" y="0"/>
                  </a:moveTo>
                  <a:lnTo>
                    <a:pt x="0" y="500684"/>
                  </a:lnTo>
                  <a:lnTo>
                    <a:pt x="7769" y="548857"/>
                  </a:lnTo>
                  <a:lnTo>
                    <a:pt x="29405" y="590693"/>
                  </a:lnTo>
                  <a:lnTo>
                    <a:pt x="62396" y="623682"/>
                  </a:lnTo>
                  <a:lnTo>
                    <a:pt x="104231" y="645316"/>
                  </a:lnTo>
                  <a:lnTo>
                    <a:pt x="152400" y="653084"/>
                  </a:lnTo>
                  <a:lnTo>
                    <a:pt x="1672107" y="653084"/>
                  </a:lnTo>
                  <a:lnTo>
                    <a:pt x="1672107" y="152400"/>
                  </a:lnTo>
                  <a:lnTo>
                    <a:pt x="1664337" y="104231"/>
                  </a:lnTo>
                  <a:lnTo>
                    <a:pt x="1642701" y="62396"/>
                  </a:lnTo>
                  <a:lnTo>
                    <a:pt x="1609710" y="29405"/>
                  </a:lnTo>
                  <a:lnTo>
                    <a:pt x="1567875" y="7769"/>
                  </a:lnTo>
                  <a:lnTo>
                    <a:pt x="1519707" y="0"/>
                  </a:lnTo>
                  <a:lnTo>
                    <a:pt x="0" y="0"/>
                  </a:lnTo>
                  <a:close/>
                </a:path>
              </a:pathLst>
            </a:custGeom>
            <a:ln w="13830">
              <a:solidFill>
                <a:srgbClr val="3F3F3F"/>
              </a:solidFill>
            </a:ln>
          </p:spPr>
          <p:txBody>
            <a:bodyPr wrap="square" lIns="0" tIns="0" rIns="0" bIns="0" rtlCol="0"/>
            <a:lstStyle/>
            <a:p>
              <a:endParaRPr sz="1687"/>
            </a:p>
          </p:txBody>
        </p:sp>
        <p:sp>
          <p:nvSpPr>
            <p:cNvPr id="4" name="object 4"/>
            <p:cNvSpPr txBox="1"/>
            <p:nvPr/>
          </p:nvSpPr>
          <p:spPr>
            <a:xfrm>
              <a:off x="4518597" y="1508853"/>
              <a:ext cx="1037630" cy="544620"/>
            </a:xfrm>
            <a:prstGeom prst="rect">
              <a:avLst/>
            </a:prstGeom>
          </p:spPr>
          <p:txBody>
            <a:bodyPr vert="horz" wrap="square" lIns="0" tIns="44053" rIns="0" bIns="0" rtlCol="0">
              <a:spAutoFit/>
            </a:bodyPr>
            <a:lstStyle/>
            <a:p>
              <a:pPr marL="11311" marR="4763" algn="ctr">
                <a:lnSpc>
                  <a:spcPts val="1275"/>
                </a:lnSpc>
                <a:spcBef>
                  <a:spcPts val="347"/>
                </a:spcBef>
              </a:pPr>
              <a:r>
                <a:rPr sz="1125" b="1" spc="14">
                  <a:solidFill>
                    <a:srgbClr val="3F3F3F"/>
                  </a:solidFill>
                  <a:latin typeface="Myriad Pro"/>
                  <a:cs typeface="Myriad Pro"/>
                </a:rPr>
                <a:t>R</a:t>
              </a:r>
              <a:r>
                <a:rPr sz="1125" b="1" spc="5">
                  <a:solidFill>
                    <a:srgbClr val="3F3F3F"/>
                  </a:solidFill>
                  <a:latin typeface="Myriad Pro"/>
                  <a:cs typeface="Myriad Pro"/>
                </a:rPr>
                <a:t>ANDOMISED  PHASE  </a:t>
              </a:r>
              <a:r>
                <a:rPr sz="1125" b="1">
                  <a:solidFill>
                    <a:srgbClr val="3F3F3F"/>
                  </a:solidFill>
                  <a:latin typeface="Myriad Pro"/>
                  <a:cs typeface="Myriad Pro"/>
                </a:rPr>
                <a:t>II </a:t>
              </a:r>
              <a:r>
                <a:rPr sz="1125" b="1" spc="5">
                  <a:solidFill>
                    <a:srgbClr val="3F3F3F"/>
                  </a:solidFill>
                  <a:latin typeface="Myriad Pro"/>
                  <a:cs typeface="Myriad Pro"/>
                </a:rPr>
                <a:t> N=76</a:t>
              </a:r>
              <a:endParaRPr sz="1125">
                <a:latin typeface="Myriad Pro"/>
                <a:cs typeface="Myriad Pro"/>
              </a:endParaRPr>
            </a:p>
          </p:txBody>
        </p:sp>
        <p:sp>
          <p:nvSpPr>
            <p:cNvPr id="5" name="object 5"/>
            <p:cNvSpPr/>
            <p:nvPr/>
          </p:nvSpPr>
          <p:spPr>
            <a:xfrm>
              <a:off x="2278621" y="1487047"/>
              <a:ext cx="1561504" cy="610791"/>
            </a:xfrm>
            <a:custGeom>
              <a:avLst/>
              <a:gdLst/>
              <a:ahLst/>
              <a:cxnLst/>
              <a:rect l="l" t="t" r="r" b="b"/>
              <a:pathLst>
                <a:path w="1665604" h="651510">
                  <a:moveTo>
                    <a:pt x="1512900" y="0"/>
                  </a:moveTo>
                  <a:lnTo>
                    <a:pt x="0" y="0"/>
                  </a:lnTo>
                  <a:lnTo>
                    <a:pt x="0" y="499071"/>
                  </a:lnTo>
                  <a:lnTo>
                    <a:pt x="7769" y="547240"/>
                  </a:lnTo>
                  <a:lnTo>
                    <a:pt x="29405" y="589075"/>
                  </a:lnTo>
                  <a:lnTo>
                    <a:pt x="62396" y="622066"/>
                  </a:lnTo>
                  <a:lnTo>
                    <a:pt x="104231" y="643701"/>
                  </a:lnTo>
                  <a:lnTo>
                    <a:pt x="152400" y="651471"/>
                  </a:lnTo>
                  <a:lnTo>
                    <a:pt x="1665300" y="651471"/>
                  </a:lnTo>
                  <a:lnTo>
                    <a:pt x="1665300" y="152400"/>
                  </a:lnTo>
                  <a:lnTo>
                    <a:pt x="1657530" y="104231"/>
                  </a:lnTo>
                  <a:lnTo>
                    <a:pt x="1635894" y="62396"/>
                  </a:lnTo>
                  <a:lnTo>
                    <a:pt x="1602903" y="29405"/>
                  </a:lnTo>
                  <a:lnTo>
                    <a:pt x="1561068" y="7769"/>
                  </a:lnTo>
                  <a:lnTo>
                    <a:pt x="1512900" y="0"/>
                  </a:lnTo>
                  <a:close/>
                </a:path>
              </a:pathLst>
            </a:custGeom>
            <a:solidFill>
              <a:srgbClr val="BE1621"/>
            </a:solidFill>
          </p:spPr>
          <p:txBody>
            <a:bodyPr wrap="square" lIns="0" tIns="0" rIns="0" bIns="0" rtlCol="0"/>
            <a:lstStyle/>
            <a:p>
              <a:endParaRPr sz="1687"/>
            </a:p>
          </p:txBody>
        </p:sp>
        <p:grpSp>
          <p:nvGrpSpPr>
            <p:cNvPr id="6" name="object 6"/>
            <p:cNvGrpSpPr/>
            <p:nvPr/>
          </p:nvGrpSpPr>
          <p:grpSpPr>
            <a:xfrm>
              <a:off x="1189124" y="2124504"/>
              <a:ext cx="7704226" cy="3113348"/>
              <a:chOff x="1268399" y="3485337"/>
              <a:chExt cx="8217841" cy="3320904"/>
            </a:xfrm>
          </p:grpSpPr>
          <p:sp>
            <p:nvSpPr>
              <p:cNvPr id="7" name="object 7"/>
              <p:cNvSpPr/>
              <p:nvPr/>
            </p:nvSpPr>
            <p:spPr>
              <a:xfrm>
                <a:off x="4960428" y="3522309"/>
                <a:ext cx="0" cy="128270"/>
              </a:xfrm>
              <a:custGeom>
                <a:avLst/>
                <a:gdLst/>
                <a:ahLst/>
                <a:cxnLst/>
                <a:rect l="l" t="t" r="r" b="b"/>
                <a:pathLst>
                  <a:path h="128270">
                    <a:moveTo>
                      <a:pt x="0" y="127660"/>
                    </a:moveTo>
                    <a:lnTo>
                      <a:pt x="0" y="0"/>
                    </a:lnTo>
                  </a:path>
                </a:pathLst>
              </a:custGeom>
              <a:ln w="22885">
                <a:solidFill>
                  <a:srgbClr val="3F3F3F"/>
                </a:solidFill>
                <a:prstDash val="dot"/>
              </a:ln>
            </p:spPr>
            <p:txBody>
              <a:bodyPr wrap="square" lIns="0" tIns="0" rIns="0" bIns="0" rtlCol="0"/>
              <a:lstStyle/>
              <a:p>
                <a:endParaRPr sz="1687"/>
              </a:p>
            </p:txBody>
          </p:sp>
          <p:sp>
            <p:nvSpPr>
              <p:cNvPr id="8" name="object 8"/>
              <p:cNvSpPr/>
              <p:nvPr/>
            </p:nvSpPr>
            <p:spPr>
              <a:xfrm>
                <a:off x="4948974" y="3485337"/>
                <a:ext cx="23495" cy="227329"/>
              </a:xfrm>
              <a:custGeom>
                <a:avLst/>
                <a:gdLst/>
                <a:ahLst/>
                <a:cxnLst/>
                <a:rect l="l" t="t" r="r" b="b"/>
                <a:pathLst>
                  <a:path w="23495" h="227329">
                    <a:moveTo>
                      <a:pt x="22885" y="215696"/>
                    </a:moveTo>
                    <a:lnTo>
                      <a:pt x="19545" y="207606"/>
                    </a:lnTo>
                    <a:lnTo>
                      <a:pt x="11442" y="204254"/>
                    </a:lnTo>
                    <a:lnTo>
                      <a:pt x="3352" y="207606"/>
                    </a:lnTo>
                    <a:lnTo>
                      <a:pt x="0" y="215696"/>
                    </a:lnTo>
                    <a:lnTo>
                      <a:pt x="3352" y="223799"/>
                    </a:lnTo>
                    <a:lnTo>
                      <a:pt x="11442" y="227139"/>
                    </a:lnTo>
                    <a:lnTo>
                      <a:pt x="19545" y="223799"/>
                    </a:lnTo>
                    <a:lnTo>
                      <a:pt x="22885" y="215696"/>
                    </a:lnTo>
                    <a:close/>
                  </a:path>
                  <a:path w="23495" h="227329">
                    <a:moveTo>
                      <a:pt x="22885" y="11442"/>
                    </a:moveTo>
                    <a:lnTo>
                      <a:pt x="19545" y="3352"/>
                    </a:lnTo>
                    <a:lnTo>
                      <a:pt x="11442" y="0"/>
                    </a:lnTo>
                    <a:lnTo>
                      <a:pt x="3352" y="3352"/>
                    </a:lnTo>
                    <a:lnTo>
                      <a:pt x="0" y="11442"/>
                    </a:lnTo>
                    <a:lnTo>
                      <a:pt x="3352" y="19545"/>
                    </a:lnTo>
                    <a:lnTo>
                      <a:pt x="11442" y="22885"/>
                    </a:lnTo>
                    <a:lnTo>
                      <a:pt x="19545" y="19545"/>
                    </a:lnTo>
                    <a:lnTo>
                      <a:pt x="22885" y="11442"/>
                    </a:lnTo>
                    <a:close/>
                  </a:path>
                </a:pathLst>
              </a:custGeom>
              <a:solidFill>
                <a:srgbClr val="3F3F3F"/>
              </a:solidFill>
            </p:spPr>
            <p:txBody>
              <a:bodyPr wrap="square" lIns="0" tIns="0" rIns="0" bIns="0" rtlCol="0"/>
              <a:lstStyle/>
              <a:p>
                <a:endParaRPr sz="1687"/>
              </a:p>
            </p:txBody>
          </p:sp>
          <p:sp>
            <p:nvSpPr>
              <p:cNvPr id="9" name="object 9"/>
              <p:cNvSpPr/>
              <p:nvPr/>
            </p:nvSpPr>
            <p:spPr>
              <a:xfrm>
                <a:off x="5862193" y="3522309"/>
                <a:ext cx="0" cy="128270"/>
              </a:xfrm>
              <a:custGeom>
                <a:avLst/>
                <a:gdLst/>
                <a:ahLst/>
                <a:cxnLst/>
                <a:rect l="l" t="t" r="r" b="b"/>
                <a:pathLst>
                  <a:path h="128270">
                    <a:moveTo>
                      <a:pt x="0" y="127660"/>
                    </a:moveTo>
                    <a:lnTo>
                      <a:pt x="0" y="0"/>
                    </a:lnTo>
                  </a:path>
                </a:pathLst>
              </a:custGeom>
              <a:ln w="22885">
                <a:solidFill>
                  <a:srgbClr val="3F3F3F"/>
                </a:solidFill>
                <a:prstDash val="dot"/>
              </a:ln>
            </p:spPr>
            <p:txBody>
              <a:bodyPr wrap="square" lIns="0" tIns="0" rIns="0" bIns="0" rtlCol="0"/>
              <a:lstStyle/>
              <a:p>
                <a:endParaRPr sz="1687"/>
              </a:p>
            </p:txBody>
          </p:sp>
          <p:sp>
            <p:nvSpPr>
              <p:cNvPr id="10" name="object 10"/>
              <p:cNvSpPr/>
              <p:nvPr/>
            </p:nvSpPr>
            <p:spPr>
              <a:xfrm>
                <a:off x="5850750" y="3485337"/>
                <a:ext cx="23495" cy="227329"/>
              </a:xfrm>
              <a:custGeom>
                <a:avLst/>
                <a:gdLst/>
                <a:ahLst/>
                <a:cxnLst/>
                <a:rect l="l" t="t" r="r" b="b"/>
                <a:pathLst>
                  <a:path w="23495" h="227329">
                    <a:moveTo>
                      <a:pt x="22885" y="215696"/>
                    </a:moveTo>
                    <a:lnTo>
                      <a:pt x="19532" y="207606"/>
                    </a:lnTo>
                    <a:lnTo>
                      <a:pt x="11442" y="204254"/>
                    </a:lnTo>
                    <a:lnTo>
                      <a:pt x="3340" y="207606"/>
                    </a:lnTo>
                    <a:lnTo>
                      <a:pt x="0" y="215696"/>
                    </a:lnTo>
                    <a:lnTo>
                      <a:pt x="3340" y="223799"/>
                    </a:lnTo>
                    <a:lnTo>
                      <a:pt x="11442" y="227139"/>
                    </a:lnTo>
                    <a:lnTo>
                      <a:pt x="19532" y="223799"/>
                    </a:lnTo>
                    <a:lnTo>
                      <a:pt x="22885" y="215696"/>
                    </a:lnTo>
                    <a:close/>
                  </a:path>
                  <a:path w="23495" h="227329">
                    <a:moveTo>
                      <a:pt x="22885" y="11442"/>
                    </a:moveTo>
                    <a:lnTo>
                      <a:pt x="19532" y="3352"/>
                    </a:lnTo>
                    <a:lnTo>
                      <a:pt x="11442" y="0"/>
                    </a:lnTo>
                    <a:lnTo>
                      <a:pt x="3340" y="3352"/>
                    </a:lnTo>
                    <a:lnTo>
                      <a:pt x="0" y="11442"/>
                    </a:lnTo>
                    <a:lnTo>
                      <a:pt x="3340" y="19545"/>
                    </a:lnTo>
                    <a:lnTo>
                      <a:pt x="11442" y="22885"/>
                    </a:lnTo>
                    <a:lnTo>
                      <a:pt x="19532" y="19545"/>
                    </a:lnTo>
                    <a:lnTo>
                      <a:pt x="22885" y="11442"/>
                    </a:lnTo>
                    <a:close/>
                  </a:path>
                </a:pathLst>
              </a:custGeom>
              <a:solidFill>
                <a:srgbClr val="3F3F3F"/>
              </a:solidFill>
            </p:spPr>
            <p:txBody>
              <a:bodyPr wrap="square" lIns="0" tIns="0" rIns="0" bIns="0" rtlCol="0"/>
              <a:lstStyle/>
              <a:p>
                <a:endParaRPr sz="1687"/>
              </a:p>
            </p:txBody>
          </p:sp>
          <p:sp>
            <p:nvSpPr>
              <p:cNvPr id="11" name="object 11"/>
              <p:cNvSpPr/>
              <p:nvPr/>
            </p:nvSpPr>
            <p:spPr>
              <a:xfrm>
                <a:off x="2430528" y="4031771"/>
                <a:ext cx="1665605" cy="651510"/>
              </a:xfrm>
              <a:custGeom>
                <a:avLst/>
                <a:gdLst/>
                <a:ahLst/>
                <a:cxnLst/>
                <a:rect l="l" t="t" r="r" b="b"/>
                <a:pathLst>
                  <a:path w="1665604" h="651510">
                    <a:moveTo>
                      <a:pt x="1512900" y="0"/>
                    </a:moveTo>
                    <a:lnTo>
                      <a:pt x="0" y="0"/>
                    </a:lnTo>
                    <a:lnTo>
                      <a:pt x="0" y="499071"/>
                    </a:lnTo>
                    <a:lnTo>
                      <a:pt x="7769" y="547240"/>
                    </a:lnTo>
                    <a:lnTo>
                      <a:pt x="29405" y="589075"/>
                    </a:lnTo>
                    <a:lnTo>
                      <a:pt x="62396" y="622066"/>
                    </a:lnTo>
                    <a:lnTo>
                      <a:pt x="104231" y="643701"/>
                    </a:lnTo>
                    <a:lnTo>
                      <a:pt x="152400" y="651471"/>
                    </a:lnTo>
                    <a:lnTo>
                      <a:pt x="1665300" y="651471"/>
                    </a:lnTo>
                    <a:lnTo>
                      <a:pt x="1665300" y="152400"/>
                    </a:lnTo>
                    <a:lnTo>
                      <a:pt x="1657530" y="104231"/>
                    </a:lnTo>
                    <a:lnTo>
                      <a:pt x="1635894" y="62396"/>
                    </a:lnTo>
                    <a:lnTo>
                      <a:pt x="1602903" y="29405"/>
                    </a:lnTo>
                    <a:lnTo>
                      <a:pt x="1561068" y="7769"/>
                    </a:lnTo>
                    <a:lnTo>
                      <a:pt x="1512900" y="0"/>
                    </a:lnTo>
                    <a:close/>
                  </a:path>
                </a:pathLst>
              </a:custGeom>
              <a:solidFill>
                <a:srgbClr val="BE1621"/>
              </a:solidFill>
            </p:spPr>
            <p:txBody>
              <a:bodyPr wrap="square" lIns="0" tIns="0" rIns="0" bIns="0" rtlCol="0"/>
              <a:lstStyle/>
              <a:p>
                <a:endParaRPr sz="1687"/>
              </a:p>
            </p:txBody>
          </p:sp>
          <p:sp>
            <p:nvSpPr>
              <p:cNvPr id="12" name="object 12"/>
              <p:cNvSpPr/>
              <p:nvPr/>
            </p:nvSpPr>
            <p:spPr>
              <a:xfrm>
                <a:off x="3263178" y="3789897"/>
                <a:ext cx="0" cy="156845"/>
              </a:xfrm>
              <a:custGeom>
                <a:avLst/>
                <a:gdLst/>
                <a:ahLst/>
                <a:cxnLst/>
                <a:rect l="l" t="t" r="r" b="b"/>
                <a:pathLst>
                  <a:path h="156845">
                    <a:moveTo>
                      <a:pt x="0" y="156667"/>
                    </a:moveTo>
                    <a:lnTo>
                      <a:pt x="0" y="0"/>
                    </a:lnTo>
                  </a:path>
                </a:pathLst>
              </a:custGeom>
              <a:ln w="22885">
                <a:solidFill>
                  <a:srgbClr val="3F3F3F"/>
                </a:solidFill>
                <a:prstDash val="dot"/>
              </a:ln>
            </p:spPr>
            <p:txBody>
              <a:bodyPr wrap="square" lIns="0" tIns="0" rIns="0" bIns="0" rtlCol="0"/>
              <a:lstStyle/>
              <a:p>
                <a:endParaRPr sz="1687"/>
              </a:p>
            </p:txBody>
          </p:sp>
          <p:sp>
            <p:nvSpPr>
              <p:cNvPr id="13" name="object 13"/>
              <p:cNvSpPr/>
              <p:nvPr/>
            </p:nvSpPr>
            <p:spPr>
              <a:xfrm>
                <a:off x="3251733" y="3756062"/>
                <a:ext cx="23495" cy="247015"/>
              </a:xfrm>
              <a:custGeom>
                <a:avLst/>
                <a:gdLst/>
                <a:ahLst/>
                <a:cxnLst/>
                <a:rect l="l" t="t" r="r" b="b"/>
                <a:pathLst>
                  <a:path w="23495" h="247014">
                    <a:moveTo>
                      <a:pt x="22885" y="235267"/>
                    </a:moveTo>
                    <a:lnTo>
                      <a:pt x="19532" y="227177"/>
                    </a:lnTo>
                    <a:lnTo>
                      <a:pt x="11442" y="223824"/>
                    </a:lnTo>
                    <a:lnTo>
                      <a:pt x="3352" y="227177"/>
                    </a:lnTo>
                    <a:lnTo>
                      <a:pt x="0" y="235267"/>
                    </a:lnTo>
                    <a:lnTo>
                      <a:pt x="3352" y="243357"/>
                    </a:lnTo>
                    <a:lnTo>
                      <a:pt x="11442" y="246710"/>
                    </a:lnTo>
                    <a:lnTo>
                      <a:pt x="19532" y="243357"/>
                    </a:lnTo>
                    <a:lnTo>
                      <a:pt x="22885" y="235267"/>
                    </a:lnTo>
                    <a:close/>
                  </a:path>
                  <a:path w="23495" h="247014">
                    <a:moveTo>
                      <a:pt x="22885" y="11442"/>
                    </a:moveTo>
                    <a:lnTo>
                      <a:pt x="19532" y="3352"/>
                    </a:lnTo>
                    <a:lnTo>
                      <a:pt x="11442" y="0"/>
                    </a:lnTo>
                    <a:lnTo>
                      <a:pt x="3352" y="3352"/>
                    </a:lnTo>
                    <a:lnTo>
                      <a:pt x="0" y="11442"/>
                    </a:lnTo>
                    <a:lnTo>
                      <a:pt x="3352" y="19532"/>
                    </a:lnTo>
                    <a:lnTo>
                      <a:pt x="11442" y="22885"/>
                    </a:lnTo>
                    <a:lnTo>
                      <a:pt x="19532" y="19532"/>
                    </a:lnTo>
                    <a:lnTo>
                      <a:pt x="22885" y="11442"/>
                    </a:lnTo>
                    <a:close/>
                  </a:path>
                </a:pathLst>
              </a:custGeom>
              <a:solidFill>
                <a:srgbClr val="3F3F3F"/>
              </a:solidFill>
            </p:spPr>
            <p:txBody>
              <a:bodyPr wrap="square" lIns="0" tIns="0" rIns="0" bIns="0" rtlCol="0"/>
              <a:lstStyle/>
              <a:p>
                <a:endParaRPr sz="1687"/>
              </a:p>
            </p:txBody>
          </p:sp>
          <p:sp>
            <p:nvSpPr>
              <p:cNvPr id="14" name="object 14"/>
              <p:cNvSpPr/>
              <p:nvPr/>
            </p:nvSpPr>
            <p:spPr>
              <a:xfrm>
                <a:off x="3331300" y="3732238"/>
                <a:ext cx="1543050" cy="0"/>
              </a:xfrm>
              <a:custGeom>
                <a:avLst/>
                <a:gdLst/>
                <a:ahLst/>
                <a:cxnLst/>
                <a:rect l="l" t="t" r="r" b="b"/>
                <a:pathLst>
                  <a:path w="1543050">
                    <a:moveTo>
                      <a:pt x="1542884" y="0"/>
                    </a:moveTo>
                    <a:lnTo>
                      <a:pt x="0" y="0"/>
                    </a:lnTo>
                  </a:path>
                </a:pathLst>
              </a:custGeom>
              <a:ln w="22885">
                <a:solidFill>
                  <a:srgbClr val="3F3F3F"/>
                </a:solidFill>
                <a:prstDash val="dot"/>
              </a:ln>
            </p:spPr>
            <p:txBody>
              <a:bodyPr wrap="square" lIns="0" tIns="0" rIns="0" bIns="0" rtlCol="0"/>
              <a:lstStyle/>
              <a:p>
                <a:endParaRPr sz="1687"/>
              </a:p>
            </p:txBody>
          </p:sp>
          <p:sp>
            <p:nvSpPr>
              <p:cNvPr id="15" name="object 15"/>
              <p:cNvSpPr/>
              <p:nvPr/>
            </p:nvSpPr>
            <p:spPr>
              <a:xfrm>
                <a:off x="3296818" y="3720795"/>
                <a:ext cx="1635125" cy="23495"/>
              </a:xfrm>
              <a:custGeom>
                <a:avLst/>
                <a:gdLst/>
                <a:ahLst/>
                <a:cxnLst/>
                <a:rect l="l" t="t" r="r" b="b"/>
                <a:pathLst>
                  <a:path w="1635125" h="23495">
                    <a:moveTo>
                      <a:pt x="22885" y="11442"/>
                    </a:moveTo>
                    <a:lnTo>
                      <a:pt x="19532" y="3352"/>
                    </a:lnTo>
                    <a:lnTo>
                      <a:pt x="11442" y="0"/>
                    </a:lnTo>
                    <a:lnTo>
                      <a:pt x="3352" y="3352"/>
                    </a:lnTo>
                    <a:lnTo>
                      <a:pt x="0" y="11442"/>
                    </a:lnTo>
                    <a:lnTo>
                      <a:pt x="3352" y="19545"/>
                    </a:lnTo>
                    <a:lnTo>
                      <a:pt x="11442" y="22885"/>
                    </a:lnTo>
                    <a:lnTo>
                      <a:pt x="19532" y="19545"/>
                    </a:lnTo>
                    <a:lnTo>
                      <a:pt x="22885" y="11442"/>
                    </a:lnTo>
                    <a:close/>
                  </a:path>
                  <a:path w="1635125" h="23495">
                    <a:moveTo>
                      <a:pt x="1634858" y="11442"/>
                    </a:moveTo>
                    <a:lnTo>
                      <a:pt x="1631505" y="3352"/>
                    </a:lnTo>
                    <a:lnTo>
                      <a:pt x="1623415" y="0"/>
                    </a:lnTo>
                    <a:lnTo>
                      <a:pt x="1615325" y="3352"/>
                    </a:lnTo>
                    <a:lnTo>
                      <a:pt x="1611972" y="11442"/>
                    </a:lnTo>
                    <a:lnTo>
                      <a:pt x="1615325" y="19545"/>
                    </a:lnTo>
                    <a:lnTo>
                      <a:pt x="1623415" y="22885"/>
                    </a:lnTo>
                    <a:lnTo>
                      <a:pt x="1631505" y="19545"/>
                    </a:lnTo>
                    <a:lnTo>
                      <a:pt x="1634858" y="11442"/>
                    </a:lnTo>
                    <a:close/>
                  </a:path>
                </a:pathLst>
              </a:custGeom>
              <a:solidFill>
                <a:srgbClr val="3F3F3F"/>
              </a:solidFill>
            </p:spPr>
            <p:txBody>
              <a:bodyPr wrap="square" lIns="0" tIns="0" rIns="0" bIns="0" rtlCol="0"/>
              <a:lstStyle/>
              <a:p>
                <a:endParaRPr sz="1687"/>
              </a:p>
            </p:txBody>
          </p:sp>
          <p:sp>
            <p:nvSpPr>
              <p:cNvPr id="16" name="object 16"/>
              <p:cNvSpPr/>
              <p:nvPr/>
            </p:nvSpPr>
            <p:spPr>
              <a:xfrm>
                <a:off x="3263178" y="4746156"/>
                <a:ext cx="0" cy="1614170"/>
              </a:xfrm>
              <a:custGeom>
                <a:avLst/>
                <a:gdLst/>
                <a:ahLst/>
                <a:cxnLst/>
                <a:rect l="l" t="t" r="r" b="b"/>
                <a:pathLst>
                  <a:path h="1614170">
                    <a:moveTo>
                      <a:pt x="0" y="1613700"/>
                    </a:moveTo>
                    <a:lnTo>
                      <a:pt x="0" y="0"/>
                    </a:lnTo>
                  </a:path>
                </a:pathLst>
              </a:custGeom>
              <a:ln w="22885">
                <a:solidFill>
                  <a:srgbClr val="3F3F3F"/>
                </a:solidFill>
                <a:prstDash val="dot"/>
              </a:ln>
            </p:spPr>
            <p:txBody>
              <a:bodyPr wrap="square" lIns="0" tIns="0" rIns="0" bIns="0" rtlCol="0"/>
              <a:lstStyle/>
              <a:p>
                <a:endParaRPr sz="1687"/>
              </a:p>
            </p:txBody>
          </p:sp>
          <p:sp>
            <p:nvSpPr>
              <p:cNvPr id="17" name="object 17"/>
              <p:cNvSpPr/>
              <p:nvPr/>
            </p:nvSpPr>
            <p:spPr>
              <a:xfrm>
                <a:off x="3251733" y="4711992"/>
                <a:ext cx="23495" cy="1704975"/>
              </a:xfrm>
              <a:custGeom>
                <a:avLst/>
                <a:gdLst/>
                <a:ahLst/>
                <a:cxnLst/>
                <a:rect l="l" t="t" r="r" b="b"/>
                <a:pathLst>
                  <a:path w="23495" h="1704975">
                    <a:moveTo>
                      <a:pt x="22885" y="1693329"/>
                    </a:moveTo>
                    <a:lnTo>
                      <a:pt x="19532" y="1685239"/>
                    </a:lnTo>
                    <a:lnTo>
                      <a:pt x="11442" y="1681886"/>
                    </a:lnTo>
                    <a:lnTo>
                      <a:pt x="3352" y="1685239"/>
                    </a:lnTo>
                    <a:lnTo>
                      <a:pt x="0" y="1693329"/>
                    </a:lnTo>
                    <a:lnTo>
                      <a:pt x="3352" y="1701419"/>
                    </a:lnTo>
                    <a:lnTo>
                      <a:pt x="11442" y="1704771"/>
                    </a:lnTo>
                    <a:lnTo>
                      <a:pt x="19532" y="1701419"/>
                    </a:lnTo>
                    <a:lnTo>
                      <a:pt x="22885" y="1693329"/>
                    </a:lnTo>
                    <a:close/>
                  </a:path>
                  <a:path w="23495" h="1704975">
                    <a:moveTo>
                      <a:pt x="22885" y="11442"/>
                    </a:moveTo>
                    <a:lnTo>
                      <a:pt x="19532" y="3352"/>
                    </a:lnTo>
                    <a:lnTo>
                      <a:pt x="11442" y="0"/>
                    </a:lnTo>
                    <a:lnTo>
                      <a:pt x="3352" y="3352"/>
                    </a:lnTo>
                    <a:lnTo>
                      <a:pt x="0" y="11442"/>
                    </a:lnTo>
                    <a:lnTo>
                      <a:pt x="3352" y="19532"/>
                    </a:lnTo>
                    <a:lnTo>
                      <a:pt x="11442" y="22885"/>
                    </a:lnTo>
                    <a:lnTo>
                      <a:pt x="19532" y="19532"/>
                    </a:lnTo>
                    <a:lnTo>
                      <a:pt x="22885" y="11442"/>
                    </a:lnTo>
                    <a:close/>
                  </a:path>
                </a:pathLst>
              </a:custGeom>
              <a:solidFill>
                <a:srgbClr val="3F3F3F"/>
              </a:solidFill>
            </p:spPr>
            <p:txBody>
              <a:bodyPr wrap="square" lIns="0" tIns="0" rIns="0" bIns="0" rtlCol="0"/>
              <a:lstStyle/>
              <a:p>
                <a:endParaRPr sz="1687"/>
              </a:p>
            </p:txBody>
          </p:sp>
          <p:sp>
            <p:nvSpPr>
              <p:cNvPr id="18" name="object 18"/>
              <p:cNvSpPr/>
              <p:nvPr/>
            </p:nvSpPr>
            <p:spPr>
              <a:xfrm>
                <a:off x="1268399" y="4963365"/>
                <a:ext cx="1908175" cy="760095"/>
              </a:xfrm>
              <a:custGeom>
                <a:avLst/>
                <a:gdLst/>
                <a:ahLst/>
                <a:cxnLst/>
                <a:rect l="l" t="t" r="r" b="b"/>
                <a:pathLst>
                  <a:path w="1908175" h="760095">
                    <a:moveTo>
                      <a:pt x="1755457" y="0"/>
                    </a:moveTo>
                    <a:lnTo>
                      <a:pt x="0" y="0"/>
                    </a:lnTo>
                    <a:lnTo>
                      <a:pt x="0" y="607529"/>
                    </a:lnTo>
                    <a:lnTo>
                      <a:pt x="7769" y="655702"/>
                    </a:lnTo>
                    <a:lnTo>
                      <a:pt x="29405" y="697538"/>
                    </a:lnTo>
                    <a:lnTo>
                      <a:pt x="62396" y="730527"/>
                    </a:lnTo>
                    <a:lnTo>
                      <a:pt x="104231" y="752161"/>
                    </a:lnTo>
                    <a:lnTo>
                      <a:pt x="152400" y="759929"/>
                    </a:lnTo>
                    <a:lnTo>
                      <a:pt x="1907857" y="759929"/>
                    </a:lnTo>
                    <a:lnTo>
                      <a:pt x="1907857" y="152400"/>
                    </a:lnTo>
                    <a:lnTo>
                      <a:pt x="1900087" y="104231"/>
                    </a:lnTo>
                    <a:lnTo>
                      <a:pt x="1878451" y="62396"/>
                    </a:lnTo>
                    <a:lnTo>
                      <a:pt x="1845460" y="29405"/>
                    </a:lnTo>
                    <a:lnTo>
                      <a:pt x="1803625" y="7769"/>
                    </a:lnTo>
                    <a:lnTo>
                      <a:pt x="1755457" y="0"/>
                    </a:lnTo>
                    <a:close/>
                  </a:path>
                </a:pathLst>
              </a:custGeom>
              <a:solidFill>
                <a:srgbClr val="BE1621"/>
              </a:solidFill>
            </p:spPr>
            <p:txBody>
              <a:bodyPr wrap="square" lIns="0" tIns="0" rIns="0" bIns="0" rtlCol="0"/>
              <a:lstStyle/>
              <a:p>
                <a:endParaRPr sz="1687"/>
              </a:p>
            </p:txBody>
          </p:sp>
          <p:sp>
            <p:nvSpPr>
              <p:cNvPr id="19" name="object 19"/>
              <p:cNvSpPr/>
              <p:nvPr/>
            </p:nvSpPr>
            <p:spPr>
              <a:xfrm>
                <a:off x="3193989" y="5359172"/>
                <a:ext cx="17145" cy="0"/>
              </a:xfrm>
              <a:custGeom>
                <a:avLst/>
                <a:gdLst/>
                <a:ahLst/>
                <a:cxnLst/>
                <a:rect l="l" t="t" r="r" b="b"/>
                <a:pathLst>
                  <a:path w="17144">
                    <a:moveTo>
                      <a:pt x="0" y="0"/>
                    </a:moveTo>
                    <a:lnTo>
                      <a:pt x="16662" y="0"/>
                    </a:lnTo>
                  </a:path>
                </a:pathLst>
              </a:custGeom>
              <a:ln w="22885">
                <a:solidFill>
                  <a:srgbClr val="3F3F3F"/>
                </a:solidFill>
                <a:prstDash val="dot"/>
              </a:ln>
            </p:spPr>
            <p:txBody>
              <a:bodyPr wrap="square" lIns="0" tIns="0" rIns="0" bIns="0" rtlCol="0"/>
              <a:lstStyle/>
              <a:p>
                <a:endParaRPr sz="1687"/>
              </a:p>
            </p:txBody>
          </p:sp>
          <p:sp>
            <p:nvSpPr>
              <p:cNvPr id="20" name="object 20"/>
              <p:cNvSpPr/>
              <p:nvPr/>
            </p:nvSpPr>
            <p:spPr>
              <a:xfrm>
                <a:off x="3182544" y="5347741"/>
                <a:ext cx="56515" cy="23495"/>
              </a:xfrm>
              <a:custGeom>
                <a:avLst/>
                <a:gdLst/>
                <a:ahLst/>
                <a:cxnLst/>
                <a:rect l="l" t="t" r="r" b="b"/>
                <a:pathLst>
                  <a:path w="56514" h="23495">
                    <a:moveTo>
                      <a:pt x="22885" y="11442"/>
                    </a:moveTo>
                    <a:lnTo>
                      <a:pt x="19532" y="3340"/>
                    </a:lnTo>
                    <a:lnTo>
                      <a:pt x="11442" y="0"/>
                    </a:lnTo>
                    <a:lnTo>
                      <a:pt x="3352" y="3340"/>
                    </a:lnTo>
                    <a:lnTo>
                      <a:pt x="0" y="11442"/>
                    </a:lnTo>
                    <a:lnTo>
                      <a:pt x="3352" y="19532"/>
                    </a:lnTo>
                    <a:lnTo>
                      <a:pt x="11442" y="22885"/>
                    </a:lnTo>
                    <a:lnTo>
                      <a:pt x="19532" y="19532"/>
                    </a:lnTo>
                    <a:lnTo>
                      <a:pt x="22885" y="11442"/>
                    </a:lnTo>
                    <a:close/>
                  </a:path>
                  <a:path w="56514" h="23495">
                    <a:moveTo>
                      <a:pt x="56222" y="11442"/>
                    </a:moveTo>
                    <a:lnTo>
                      <a:pt x="52870" y="3340"/>
                    </a:lnTo>
                    <a:lnTo>
                      <a:pt x="44780" y="0"/>
                    </a:lnTo>
                    <a:lnTo>
                      <a:pt x="36690" y="3340"/>
                    </a:lnTo>
                    <a:lnTo>
                      <a:pt x="33337" y="11442"/>
                    </a:lnTo>
                    <a:lnTo>
                      <a:pt x="36690" y="19532"/>
                    </a:lnTo>
                    <a:lnTo>
                      <a:pt x="44780" y="22885"/>
                    </a:lnTo>
                    <a:lnTo>
                      <a:pt x="52870" y="19532"/>
                    </a:lnTo>
                    <a:lnTo>
                      <a:pt x="56222" y="11442"/>
                    </a:lnTo>
                    <a:close/>
                  </a:path>
                </a:pathLst>
              </a:custGeom>
              <a:solidFill>
                <a:srgbClr val="3F3F3F"/>
              </a:solidFill>
            </p:spPr>
            <p:txBody>
              <a:bodyPr wrap="square" lIns="0" tIns="0" rIns="0" bIns="0" rtlCol="0"/>
              <a:lstStyle/>
              <a:p>
                <a:endParaRPr sz="1687"/>
              </a:p>
            </p:txBody>
          </p:sp>
          <p:sp>
            <p:nvSpPr>
              <p:cNvPr id="21" name="object 21"/>
              <p:cNvSpPr/>
              <p:nvPr/>
            </p:nvSpPr>
            <p:spPr>
              <a:xfrm>
                <a:off x="1268399" y="6034769"/>
                <a:ext cx="1908175" cy="760095"/>
              </a:xfrm>
              <a:custGeom>
                <a:avLst/>
                <a:gdLst/>
                <a:ahLst/>
                <a:cxnLst/>
                <a:rect l="l" t="t" r="r" b="b"/>
                <a:pathLst>
                  <a:path w="1908175" h="760095">
                    <a:moveTo>
                      <a:pt x="1755457" y="0"/>
                    </a:moveTo>
                    <a:lnTo>
                      <a:pt x="0" y="0"/>
                    </a:lnTo>
                    <a:lnTo>
                      <a:pt x="0" y="607529"/>
                    </a:lnTo>
                    <a:lnTo>
                      <a:pt x="7769" y="655702"/>
                    </a:lnTo>
                    <a:lnTo>
                      <a:pt x="29405" y="697538"/>
                    </a:lnTo>
                    <a:lnTo>
                      <a:pt x="62396" y="730527"/>
                    </a:lnTo>
                    <a:lnTo>
                      <a:pt x="104231" y="752161"/>
                    </a:lnTo>
                    <a:lnTo>
                      <a:pt x="152400" y="759929"/>
                    </a:lnTo>
                    <a:lnTo>
                      <a:pt x="1907857" y="759929"/>
                    </a:lnTo>
                    <a:lnTo>
                      <a:pt x="1907857" y="152400"/>
                    </a:lnTo>
                    <a:lnTo>
                      <a:pt x="1900087" y="104231"/>
                    </a:lnTo>
                    <a:lnTo>
                      <a:pt x="1878451" y="62396"/>
                    </a:lnTo>
                    <a:lnTo>
                      <a:pt x="1845460" y="29405"/>
                    </a:lnTo>
                    <a:lnTo>
                      <a:pt x="1803625" y="7769"/>
                    </a:lnTo>
                    <a:lnTo>
                      <a:pt x="1755457" y="0"/>
                    </a:lnTo>
                    <a:close/>
                  </a:path>
                </a:pathLst>
              </a:custGeom>
              <a:solidFill>
                <a:srgbClr val="BE1621"/>
              </a:solidFill>
            </p:spPr>
            <p:txBody>
              <a:bodyPr wrap="square" lIns="0" tIns="0" rIns="0" bIns="0" rtlCol="0"/>
              <a:lstStyle/>
              <a:p>
                <a:endParaRPr sz="1687"/>
              </a:p>
            </p:txBody>
          </p:sp>
          <p:sp>
            <p:nvSpPr>
              <p:cNvPr id="22" name="object 22"/>
              <p:cNvSpPr/>
              <p:nvPr/>
            </p:nvSpPr>
            <p:spPr>
              <a:xfrm>
                <a:off x="3193989" y="6405312"/>
                <a:ext cx="17145" cy="0"/>
              </a:xfrm>
              <a:custGeom>
                <a:avLst/>
                <a:gdLst/>
                <a:ahLst/>
                <a:cxnLst/>
                <a:rect l="l" t="t" r="r" b="b"/>
                <a:pathLst>
                  <a:path w="17144">
                    <a:moveTo>
                      <a:pt x="0" y="0"/>
                    </a:moveTo>
                    <a:lnTo>
                      <a:pt x="16662" y="0"/>
                    </a:lnTo>
                  </a:path>
                </a:pathLst>
              </a:custGeom>
              <a:ln w="22885">
                <a:solidFill>
                  <a:srgbClr val="3F3F3F"/>
                </a:solidFill>
                <a:prstDash val="dot"/>
              </a:ln>
            </p:spPr>
            <p:txBody>
              <a:bodyPr wrap="square" lIns="0" tIns="0" rIns="0" bIns="0" rtlCol="0"/>
              <a:lstStyle/>
              <a:p>
                <a:endParaRPr sz="1687"/>
              </a:p>
            </p:txBody>
          </p:sp>
          <p:sp>
            <p:nvSpPr>
              <p:cNvPr id="23" name="object 23"/>
              <p:cNvSpPr/>
              <p:nvPr/>
            </p:nvSpPr>
            <p:spPr>
              <a:xfrm>
                <a:off x="3182544" y="6393878"/>
                <a:ext cx="56515" cy="23495"/>
              </a:xfrm>
              <a:custGeom>
                <a:avLst/>
                <a:gdLst/>
                <a:ahLst/>
                <a:cxnLst/>
                <a:rect l="l" t="t" r="r" b="b"/>
                <a:pathLst>
                  <a:path w="56514" h="23495">
                    <a:moveTo>
                      <a:pt x="22885" y="11442"/>
                    </a:moveTo>
                    <a:lnTo>
                      <a:pt x="19532" y="3352"/>
                    </a:lnTo>
                    <a:lnTo>
                      <a:pt x="11442" y="0"/>
                    </a:lnTo>
                    <a:lnTo>
                      <a:pt x="3352" y="3352"/>
                    </a:lnTo>
                    <a:lnTo>
                      <a:pt x="0" y="11442"/>
                    </a:lnTo>
                    <a:lnTo>
                      <a:pt x="3352" y="19532"/>
                    </a:lnTo>
                    <a:lnTo>
                      <a:pt x="11442" y="22885"/>
                    </a:lnTo>
                    <a:lnTo>
                      <a:pt x="19532" y="19532"/>
                    </a:lnTo>
                    <a:lnTo>
                      <a:pt x="22885" y="11442"/>
                    </a:lnTo>
                    <a:close/>
                  </a:path>
                  <a:path w="56514" h="23495">
                    <a:moveTo>
                      <a:pt x="56222" y="11442"/>
                    </a:moveTo>
                    <a:lnTo>
                      <a:pt x="52870" y="3352"/>
                    </a:lnTo>
                    <a:lnTo>
                      <a:pt x="44780" y="0"/>
                    </a:lnTo>
                    <a:lnTo>
                      <a:pt x="36690" y="3352"/>
                    </a:lnTo>
                    <a:lnTo>
                      <a:pt x="33337" y="11442"/>
                    </a:lnTo>
                    <a:lnTo>
                      <a:pt x="36690" y="19532"/>
                    </a:lnTo>
                    <a:lnTo>
                      <a:pt x="44780" y="22885"/>
                    </a:lnTo>
                    <a:lnTo>
                      <a:pt x="52870" y="19532"/>
                    </a:lnTo>
                    <a:lnTo>
                      <a:pt x="56222" y="11442"/>
                    </a:lnTo>
                    <a:close/>
                  </a:path>
                </a:pathLst>
              </a:custGeom>
              <a:solidFill>
                <a:srgbClr val="3F3F3F"/>
              </a:solidFill>
            </p:spPr>
            <p:txBody>
              <a:bodyPr wrap="square" lIns="0" tIns="0" rIns="0" bIns="0" rtlCol="0"/>
              <a:lstStyle/>
              <a:p>
                <a:endParaRPr sz="1687"/>
              </a:p>
            </p:txBody>
          </p:sp>
          <p:sp>
            <p:nvSpPr>
              <p:cNvPr id="24" name="object 24"/>
              <p:cNvSpPr/>
              <p:nvPr/>
            </p:nvSpPr>
            <p:spPr>
              <a:xfrm>
                <a:off x="3299030" y="5359172"/>
                <a:ext cx="17145" cy="0"/>
              </a:xfrm>
              <a:custGeom>
                <a:avLst/>
                <a:gdLst/>
                <a:ahLst/>
                <a:cxnLst/>
                <a:rect l="l" t="t" r="r" b="b"/>
                <a:pathLst>
                  <a:path w="17145">
                    <a:moveTo>
                      <a:pt x="0" y="0"/>
                    </a:moveTo>
                    <a:lnTo>
                      <a:pt x="16662" y="0"/>
                    </a:lnTo>
                  </a:path>
                </a:pathLst>
              </a:custGeom>
              <a:ln w="22885">
                <a:solidFill>
                  <a:srgbClr val="3F3F3F"/>
                </a:solidFill>
                <a:prstDash val="dot"/>
              </a:ln>
            </p:spPr>
            <p:txBody>
              <a:bodyPr wrap="square" lIns="0" tIns="0" rIns="0" bIns="0" rtlCol="0"/>
              <a:lstStyle/>
              <a:p>
                <a:endParaRPr sz="1687"/>
              </a:p>
            </p:txBody>
          </p:sp>
          <p:sp>
            <p:nvSpPr>
              <p:cNvPr id="25" name="object 25"/>
              <p:cNvSpPr/>
              <p:nvPr/>
            </p:nvSpPr>
            <p:spPr>
              <a:xfrm>
                <a:off x="3363455" y="4963365"/>
                <a:ext cx="1908175" cy="760095"/>
              </a:xfrm>
              <a:custGeom>
                <a:avLst/>
                <a:gdLst/>
                <a:ahLst/>
                <a:cxnLst/>
                <a:rect l="l" t="t" r="r" b="b"/>
                <a:pathLst>
                  <a:path w="1908175" h="760095">
                    <a:moveTo>
                      <a:pt x="1755457" y="0"/>
                    </a:moveTo>
                    <a:lnTo>
                      <a:pt x="0" y="0"/>
                    </a:lnTo>
                    <a:lnTo>
                      <a:pt x="0" y="607529"/>
                    </a:lnTo>
                    <a:lnTo>
                      <a:pt x="7769" y="655702"/>
                    </a:lnTo>
                    <a:lnTo>
                      <a:pt x="29405" y="697538"/>
                    </a:lnTo>
                    <a:lnTo>
                      <a:pt x="62396" y="730527"/>
                    </a:lnTo>
                    <a:lnTo>
                      <a:pt x="104231" y="752161"/>
                    </a:lnTo>
                    <a:lnTo>
                      <a:pt x="152400" y="759929"/>
                    </a:lnTo>
                    <a:lnTo>
                      <a:pt x="1907857" y="759929"/>
                    </a:lnTo>
                    <a:lnTo>
                      <a:pt x="1907857" y="152400"/>
                    </a:lnTo>
                    <a:lnTo>
                      <a:pt x="1900087" y="104231"/>
                    </a:lnTo>
                    <a:lnTo>
                      <a:pt x="1878451" y="62396"/>
                    </a:lnTo>
                    <a:lnTo>
                      <a:pt x="1845460" y="29405"/>
                    </a:lnTo>
                    <a:lnTo>
                      <a:pt x="1803625" y="7769"/>
                    </a:lnTo>
                    <a:lnTo>
                      <a:pt x="1755457" y="0"/>
                    </a:lnTo>
                    <a:close/>
                  </a:path>
                </a:pathLst>
              </a:custGeom>
              <a:solidFill>
                <a:srgbClr val="BE1621"/>
              </a:solidFill>
            </p:spPr>
            <p:txBody>
              <a:bodyPr wrap="square" lIns="0" tIns="0" rIns="0" bIns="0" rtlCol="0"/>
              <a:lstStyle/>
              <a:p>
                <a:endParaRPr sz="1687"/>
              </a:p>
            </p:txBody>
          </p:sp>
          <p:sp>
            <p:nvSpPr>
              <p:cNvPr id="26" name="object 26"/>
              <p:cNvSpPr/>
              <p:nvPr/>
            </p:nvSpPr>
            <p:spPr>
              <a:xfrm>
                <a:off x="3287585" y="5347741"/>
                <a:ext cx="56515" cy="23495"/>
              </a:xfrm>
              <a:custGeom>
                <a:avLst/>
                <a:gdLst/>
                <a:ahLst/>
                <a:cxnLst/>
                <a:rect l="l" t="t" r="r" b="b"/>
                <a:pathLst>
                  <a:path w="56514" h="23495">
                    <a:moveTo>
                      <a:pt x="22885" y="11442"/>
                    </a:moveTo>
                    <a:lnTo>
                      <a:pt x="19532" y="3340"/>
                    </a:lnTo>
                    <a:lnTo>
                      <a:pt x="11442" y="0"/>
                    </a:lnTo>
                    <a:lnTo>
                      <a:pt x="3352" y="3340"/>
                    </a:lnTo>
                    <a:lnTo>
                      <a:pt x="0" y="11442"/>
                    </a:lnTo>
                    <a:lnTo>
                      <a:pt x="3352" y="19532"/>
                    </a:lnTo>
                    <a:lnTo>
                      <a:pt x="11442" y="22885"/>
                    </a:lnTo>
                    <a:lnTo>
                      <a:pt x="19532" y="19532"/>
                    </a:lnTo>
                    <a:lnTo>
                      <a:pt x="22885" y="11442"/>
                    </a:lnTo>
                    <a:close/>
                  </a:path>
                  <a:path w="56514" h="23495">
                    <a:moveTo>
                      <a:pt x="56222" y="11442"/>
                    </a:moveTo>
                    <a:lnTo>
                      <a:pt x="52870" y="3340"/>
                    </a:lnTo>
                    <a:lnTo>
                      <a:pt x="44780" y="0"/>
                    </a:lnTo>
                    <a:lnTo>
                      <a:pt x="36690" y="3340"/>
                    </a:lnTo>
                    <a:lnTo>
                      <a:pt x="33337" y="11442"/>
                    </a:lnTo>
                    <a:lnTo>
                      <a:pt x="36690" y="19532"/>
                    </a:lnTo>
                    <a:lnTo>
                      <a:pt x="44780" y="22885"/>
                    </a:lnTo>
                    <a:lnTo>
                      <a:pt x="52870" y="19532"/>
                    </a:lnTo>
                    <a:lnTo>
                      <a:pt x="56222" y="11442"/>
                    </a:lnTo>
                    <a:close/>
                  </a:path>
                </a:pathLst>
              </a:custGeom>
              <a:solidFill>
                <a:srgbClr val="3F3F3F"/>
              </a:solidFill>
            </p:spPr>
            <p:txBody>
              <a:bodyPr wrap="square" lIns="0" tIns="0" rIns="0" bIns="0" rtlCol="0"/>
              <a:lstStyle/>
              <a:p>
                <a:endParaRPr sz="1687"/>
              </a:p>
            </p:txBody>
          </p:sp>
          <p:sp>
            <p:nvSpPr>
              <p:cNvPr id="27" name="object 27"/>
              <p:cNvSpPr/>
              <p:nvPr/>
            </p:nvSpPr>
            <p:spPr>
              <a:xfrm>
                <a:off x="3299030" y="6405312"/>
                <a:ext cx="17145" cy="0"/>
              </a:xfrm>
              <a:custGeom>
                <a:avLst/>
                <a:gdLst/>
                <a:ahLst/>
                <a:cxnLst/>
                <a:rect l="l" t="t" r="r" b="b"/>
                <a:pathLst>
                  <a:path w="17145">
                    <a:moveTo>
                      <a:pt x="0" y="0"/>
                    </a:moveTo>
                    <a:lnTo>
                      <a:pt x="16662" y="0"/>
                    </a:lnTo>
                  </a:path>
                </a:pathLst>
              </a:custGeom>
              <a:ln w="22885">
                <a:solidFill>
                  <a:srgbClr val="3F3F3F"/>
                </a:solidFill>
                <a:prstDash val="dot"/>
              </a:ln>
            </p:spPr>
            <p:txBody>
              <a:bodyPr wrap="square" lIns="0" tIns="0" rIns="0" bIns="0" rtlCol="0"/>
              <a:lstStyle/>
              <a:p>
                <a:endParaRPr sz="1687"/>
              </a:p>
            </p:txBody>
          </p:sp>
          <p:sp>
            <p:nvSpPr>
              <p:cNvPr id="28" name="object 28"/>
              <p:cNvSpPr/>
              <p:nvPr/>
            </p:nvSpPr>
            <p:spPr>
              <a:xfrm>
                <a:off x="3370364" y="6046146"/>
                <a:ext cx="1908175" cy="760095"/>
              </a:xfrm>
              <a:custGeom>
                <a:avLst/>
                <a:gdLst/>
                <a:ahLst/>
                <a:cxnLst/>
                <a:rect l="l" t="t" r="r" b="b"/>
                <a:pathLst>
                  <a:path w="1908175" h="760095">
                    <a:moveTo>
                      <a:pt x="1755457" y="0"/>
                    </a:moveTo>
                    <a:lnTo>
                      <a:pt x="0" y="0"/>
                    </a:lnTo>
                    <a:lnTo>
                      <a:pt x="0" y="607529"/>
                    </a:lnTo>
                    <a:lnTo>
                      <a:pt x="7769" y="655702"/>
                    </a:lnTo>
                    <a:lnTo>
                      <a:pt x="29405" y="697538"/>
                    </a:lnTo>
                    <a:lnTo>
                      <a:pt x="62396" y="730527"/>
                    </a:lnTo>
                    <a:lnTo>
                      <a:pt x="104231" y="752161"/>
                    </a:lnTo>
                    <a:lnTo>
                      <a:pt x="152400" y="759929"/>
                    </a:lnTo>
                    <a:lnTo>
                      <a:pt x="1907857" y="759929"/>
                    </a:lnTo>
                    <a:lnTo>
                      <a:pt x="1907857" y="152400"/>
                    </a:lnTo>
                    <a:lnTo>
                      <a:pt x="1900087" y="104231"/>
                    </a:lnTo>
                    <a:lnTo>
                      <a:pt x="1878451" y="62396"/>
                    </a:lnTo>
                    <a:lnTo>
                      <a:pt x="1845460" y="29405"/>
                    </a:lnTo>
                    <a:lnTo>
                      <a:pt x="1803625" y="7769"/>
                    </a:lnTo>
                    <a:lnTo>
                      <a:pt x="1755457" y="0"/>
                    </a:lnTo>
                    <a:close/>
                  </a:path>
                </a:pathLst>
              </a:custGeom>
              <a:solidFill>
                <a:srgbClr val="BE1621"/>
              </a:solidFill>
            </p:spPr>
            <p:txBody>
              <a:bodyPr wrap="square" lIns="0" tIns="0" rIns="0" bIns="0" rtlCol="0"/>
              <a:lstStyle/>
              <a:p>
                <a:endParaRPr sz="1687"/>
              </a:p>
            </p:txBody>
          </p:sp>
          <p:sp>
            <p:nvSpPr>
              <p:cNvPr id="29" name="object 29"/>
              <p:cNvSpPr/>
              <p:nvPr/>
            </p:nvSpPr>
            <p:spPr>
              <a:xfrm>
                <a:off x="3287585" y="6393878"/>
                <a:ext cx="56515" cy="23495"/>
              </a:xfrm>
              <a:custGeom>
                <a:avLst/>
                <a:gdLst/>
                <a:ahLst/>
                <a:cxnLst/>
                <a:rect l="l" t="t" r="r" b="b"/>
                <a:pathLst>
                  <a:path w="56514" h="23495">
                    <a:moveTo>
                      <a:pt x="22885" y="11442"/>
                    </a:moveTo>
                    <a:lnTo>
                      <a:pt x="19532" y="3352"/>
                    </a:lnTo>
                    <a:lnTo>
                      <a:pt x="11442" y="0"/>
                    </a:lnTo>
                    <a:lnTo>
                      <a:pt x="3352" y="3352"/>
                    </a:lnTo>
                    <a:lnTo>
                      <a:pt x="0" y="11442"/>
                    </a:lnTo>
                    <a:lnTo>
                      <a:pt x="3352" y="19532"/>
                    </a:lnTo>
                    <a:lnTo>
                      <a:pt x="11442" y="22885"/>
                    </a:lnTo>
                    <a:lnTo>
                      <a:pt x="19532" y="19532"/>
                    </a:lnTo>
                    <a:lnTo>
                      <a:pt x="22885" y="11442"/>
                    </a:lnTo>
                    <a:close/>
                  </a:path>
                  <a:path w="56514" h="23495">
                    <a:moveTo>
                      <a:pt x="56222" y="11442"/>
                    </a:moveTo>
                    <a:lnTo>
                      <a:pt x="52870" y="3352"/>
                    </a:lnTo>
                    <a:lnTo>
                      <a:pt x="44780" y="0"/>
                    </a:lnTo>
                    <a:lnTo>
                      <a:pt x="36690" y="3352"/>
                    </a:lnTo>
                    <a:lnTo>
                      <a:pt x="33337" y="11442"/>
                    </a:lnTo>
                    <a:lnTo>
                      <a:pt x="36690" y="19532"/>
                    </a:lnTo>
                    <a:lnTo>
                      <a:pt x="44780" y="22885"/>
                    </a:lnTo>
                    <a:lnTo>
                      <a:pt x="52870" y="19532"/>
                    </a:lnTo>
                    <a:lnTo>
                      <a:pt x="56222" y="11442"/>
                    </a:lnTo>
                    <a:close/>
                  </a:path>
                </a:pathLst>
              </a:custGeom>
              <a:solidFill>
                <a:srgbClr val="3F3F3F"/>
              </a:solidFill>
            </p:spPr>
            <p:txBody>
              <a:bodyPr wrap="square" lIns="0" tIns="0" rIns="0" bIns="0" rtlCol="0"/>
              <a:lstStyle/>
              <a:p>
                <a:endParaRPr sz="1687"/>
              </a:p>
            </p:txBody>
          </p:sp>
          <p:sp>
            <p:nvSpPr>
              <p:cNvPr id="30" name="object 30"/>
              <p:cNvSpPr/>
              <p:nvPr/>
            </p:nvSpPr>
            <p:spPr>
              <a:xfrm>
                <a:off x="5930689" y="3732238"/>
                <a:ext cx="1454150" cy="0"/>
              </a:xfrm>
              <a:custGeom>
                <a:avLst/>
                <a:gdLst/>
                <a:ahLst/>
                <a:cxnLst/>
                <a:rect l="l" t="t" r="r" b="b"/>
                <a:pathLst>
                  <a:path w="1454150">
                    <a:moveTo>
                      <a:pt x="1454061" y="0"/>
                    </a:moveTo>
                    <a:lnTo>
                      <a:pt x="0" y="0"/>
                    </a:lnTo>
                  </a:path>
                </a:pathLst>
              </a:custGeom>
              <a:ln w="22885">
                <a:solidFill>
                  <a:srgbClr val="3F3F3F"/>
                </a:solidFill>
                <a:prstDash val="dot"/>
              </a:ln>
            </p:spPr>
            <p:txBody>
              <a:bodyPr wrap="square" lIns="0" tIns="0" rIns="0" bIns="0" rtlCol="0"/>
              <a:lstStyle/>
              <a:p>
                <a:endParaRPr sz="1687"/>
              </a:p>
            </p:txBody>
          </p:sp>
          <p:sp>
            <p:nvSpPr>
              <p:cNvPr id="31" name="object 31"/>
              <p:cNvSpPr/>
              <p:nvPr/>
            </p:nvSpPr>
            <p:spPr>
              <a:xfrm>
                <a:off x="5896165" y="3720795"/>
                <a:ext cx="1546225" cy="23495"/>
              </a:xfrm>
              <a:custGeom>
                <a:avLst/>
                <a:gdLst/>
                <a:ahLst/>
                <a:cxnLst/>
                <a:rect l="l" t="t" r="r" b="b"/>
                <a:pathLst>
                  <a:path w="1546225" h="23495">
                    <a:moveTo>
                      <a:pt x="22885" y="11442"/>
                    </a:moveTo>
                    <a:lnTo>
                      <a:pt x="19532" y="3352"/>
                    </a:lnTo>
                    <a:lnTo>
                      <a:pt x="11442" y="0"/>
                    </a:lnTo>
                    <a:lnTo>
                      <a:pt x="3340" y="3352"/>
                    </a:lnTo>
                    <a:lnTo>
                      <a:pt x="0" y="11442"/>
                    </a:lnTo>
                    <a:lnTo>
                      <a:pt x="3340" y="19545"/>
                    </a:lnTo>
                    <a:lnTo>
                      <a:pt x="11442" y="22885"/>
                    </a:lnTo>
                    <a:lnTo>
                      <a:pt x="19532" y="19545"/>
                    </a:lnTo>
                    <a:lnTo>
                      <a:pt x="22885" y="11442"/>
                    </a:lnTo>
                    <a:close/>
                  </a:path>
                  <a:path w="1546225" h="23495">
                    <a:moveTo>
                      <a:pt x="1546186" y="11442"/>
                    </a:moveTo>
                    <a:lnTo>
                      <a:pt x="1542834" y="3352"/>
                    </a:lnTo>
                    <a:lnTo>
                      <a:pt x="1534744" y="0"/>
                    </a:lnTo>
                    <a:lnTo>
                      <a:pt x="1526641" y="3352"/>
                    </a:lnTo>
                    <a:lnTo>
                      <a:pt x="1523301" y="11442"/>
                    </a:lnTo>
                    <a:lnTo>
                      <a:pt x="1526641" y="19545"/>
                    </a:lnTo>
                    <a:lnTo>
                      <a:pt x="1534744" y="22885"/>
                    </a:lnTo>
                    <a:lnTo>
                      <a:pt x="1542834" y="19545"/>
                    </a:lnTo>
                    <a:lnTo>
                      <a:pt x="1546186" y="11442"/>
                    </a:lnTo>
                    <a:close/>
                  </a:path>
                </a:pathLst>
              </a:custGeom>
              <a:solidFill>
                <a:srgbClr val="3F3F3F"/>
              </a:solidFill>
            </p:spPr>
            <p:txBody>
              <a:bodyPr wrap="square" lIns="0" tIns="0" rIns="0" bIns="0" rtlCol="0"/>
              <a:lstStyle/>
              <a:p>
                <a:endParaRPr sz="1687"/>
              </a:p>
            </p:txBody>
          </p:sp>
          <p:sp>
            <p:nvSpPr>
              <p:cNvPr id="32" name="object 32"/>
              <p:cNvSpPr/>
              <p:nvPr/>
            </p:nvSpPr>
            <p:spPr>
              <a:xfrm>
                <a:off x="7476763" y="3789897"/>
                <a:ext cx="0" cy="156845"/>
              </a:xfrm>
              <a:custGeom>
                <a:avLst/>
                <a:gdLst/>
                <a:ahLst/>
                <a:cxnLst/>
                <a:rect l="l" t="t" r="r" b="b"/>
                <a:pathLst>
                  <a:path h="156845">
                    <a:moveTo>
                      <a:pt x="0" y="156667"/>
                    </a:moveTo>
                    <a:lnTo>
                      <a:pt x="0" y="0"/>
                    </a:lnTo>
                  </a:path>
                </a:pathLst>
              </a:custGeom>
              <a:ln w="22885">
                <a:solidFill>
                  <a:srgbClr val="3F3F3F"/>
                </a:solidFill>
                <a:prstDash val="dot"/>
              </a:ln>
            </p:spPr>
            <p:txBody>
              <a:bodyPr wrap="square" lIns="0" tIns="0" rIns="0" bIns="0" rtlCol="0"/>
              <a:lstStyle/>
              <a:p>
                <a:endParaRPr sz="1687"/>
              </a:p>
            </p:txBody>
          </p:sp>
          <p:sp>
            <p:nvSpPr>
              <p:cNvPr id="33" name="object 33"/>
              <p:cNvSpPr/>
              <p:nvPr/>
            </p:nvSpPr>
            <p:spPr>
              <a:xfrm>
                <a:off x="5474208" y="4031779"/>
                <a:ext cx="2835275" cy="1691639"/>
              </a:xfrm>
              <a:custGeom>
                <a:avLst/>
                <a:gdLst/>
                <a:ahLst/>
                <a:cxnLst/>
                <a:rect l="l" t="t" r="r" b="b"/>
                <a:pathLst>
                  <a:path w="2835275" h="1691639">
                    <a:moveTo>
                      <a:pt x="1907857" y="1083995"/>
                    </a:moveTo>
                    <a:lnTo>
                      <a:pt x="1900085" y="1035824"/>
                    </a:lnTo>
                    <a:lnTo>
                      <a:pt x="1878457" y="993990"/>
                    </a:lnTo>
                    <a:lnTo>
                      <a:pt x="1845462" y="960996"/>
                    </a:lnTo>
                    <a:lnTo>
                      <a:pt x="1803628" y="939368"/>
                    </a:lnTo>
                    <a:lnTo>
                      <a:pt x="1755457" y="931595"/>
                    </a:lnTo>
                    <a:lnTo>
                      <a:pt x="0" y="931595"/>
                    </a:lnTo>
                    <a:lnTo>
                      <a:pt x="0" y="1539125"/>
                    </a:lnTo>
                    <a:lnTo>
                      <a:pt x="7772" y="1587296"/>
                    </a:lnTo>
                    <a:lnTo>
                      <a:pt x="29413" y="1629130"/>
                    </a:lnTo>
                    <a:lnTo>
                      <a:pt x="62395" y="1662125"/>
                    </a:lnTo>
                    <a:lnTo>
                      <a:pt x="104228" y="1683753"/>
                    </a:lnTo>
                    <a:lnTo>
                      <a:pt x="152400" y="1691525"/>
                    </a:lnTo>
                    <a:lnTo>
                      <a:pt x="1907857" y="1691525"/>
                    </a:lnTo>
                    <a:lnTo>
                      <a:pt x="1907857" y="1083995"/>
                    </a:lnTo>
                    <a:close/>
                  </a:path>
                  <a:path w="2835275" h="1691639">
                    <a:moveTo>
                      <a:pt x="2835198" y="152400"/>
                    </a:moveTo>
                    <a:lnTo>
                      <a:pt x="2827426" y="104228"/>
                    </a:lnTo>
                    <a:lnTo>
                      <a:pt x="2805798" y="62395"/>
                    </a:lnTo>
                    <a:lnTo>
                      <a:pt x="2772803" y="29400"/>
                    </a:lnTo>
                    <a:lnTo>
                      <a:pt x="2730970" y="7772"/>
                    </a:lnTo>
                    <a:lnTo>
                      <a:pt x="2682798" y="0"/>
                    </a:lnTo>
                    <a:lnTo>
                      <a:pt x="1169898" y="0"/>
                    </a:lnTo>
                    <a:lnTo>
                      <a:pt x="1169898" y="499071"/>
                    </a:lnTo>
                    <a:lnTo>
                      <a:pt x="1177671" y="547243"/>
                    </a:lnTo>
                    <a:lnTo>
                      <a:pt x="1199299" y="589076"/>
                    </a:lnTo>
                    <a:lnTo>
                      <a:pt x="1232293" y="622058"/>
                    </a:lnTo>
                    <a:lnTo>
                      <a:pt x="1274127" y="643699"/>
                    </a:lnTo>
                    <a:lnTo>
                      <a:pt x="1322298" y="651471"/>
                    </a:lnTo>
                    <a:lnTo>
                      <a:pt x="2835198" y="651471"/>
                    </a:lnTo>
                    <a:lnTo>
                      <a:pt x="2835198" y="152400"/>
                    </a:lnTo>
                    <a:close/>
                  </a:path>
                </a:pathLst>
              </a:custGeom>
              <a:solidFill>
                <a:srgbClr val="2A6AB2"/>
              </a:solidFill>
            </p:spPr>
            <p:txBody>
              <a:bodyPr wrap="square" lIns="0" tIns="0" rIns="0" bIns="0" rtlCol="0"/>
              <a:lstStyle/>
              <a:p>
                <a:endParaRPr sz="1687"/>
              </a:p>
            </p:txBody>
          </p:sp>
          <p:sp>
            <p:nvSpPr>
              <p:cNvPr id="34" name="object 34"/>
              <p:cNvSpPr/>
              <p:nvPr/>
            </p:nvSpPr>
            <p:spPr>
              <a:xfrm>
                <a:off x="7574271" y="4220131"/>
                <a:ext cx="0" cy="24130"/>
              </a:xfrm>
              <a:custGeom>
                <a:avLst/>
                <a:gdLst/>
                <a:ahLst/>
                <a:cxnLst/>
                <a:rect l="l" t="t" r="r" b="b"/>
                <a:pathLst>
                  <a:path h="24129">
                    <a:moveTo>
                      <a:pt x="0" y="0"/>
                    </a:moveTo>
                    <a:lnTo>
                      <a:pt x="0" y="23952"/>
                    </a:lnTo>
                  </a:path>
                </a:pathLst>
              </a:custGeom>
              <a:ln w="22885">
                <a:solidFill>
                  <a:srgbClr val="3F3F3F"/>
                </a:solidFill>
                <a:prstDash val="dot"/>
              </a:ln>
            </p:spPr>
            <p:txBody>
              <a:bodyPr wrap="square" lIns="0" tIns="0" rIns="0" bIns="0" rtlCol="0"/>
              <a:lstStyle/>
              <a:p>
                <a:endParaRPr sz="1687"/>
              </a:p>
            </p:txBody>
          </p:sp>
          <p:sp>
            <p:nvSpPr>
              <p:cNvPr id="35" name="object 35"/>
              <p:cNvSpPr/>
              <p:nvPr/>
            </p:nvSpPr>
            <p:spPr>
              <a:xfrm>
                <a:off x="7562824" y="4208691"/>
                <a:ext cx="23495" cy="71120"/>
              </a:xfrm>
              <a:custGeom>
                <a:avLst/>
                <a:gdLst/>
                <a:ahLst/>
                <a:cxnLst/>
                <a:rect l="l" t="t" r="r" b="b"/>
                <a:pathLst>
                  <a:path w="23495" h="71120">
                    <a:moveTo>
                      <a:pt x="22885" y="59347"/>
                    </a:moveTo>
                    <a:lnTo>
                      <a:pt x="19532" y="51257"/>
                    </a:lnTo>
                    <a:lnTo>
                      <a:pt x="11442" y="47904"/>
                    </a:lnTo>
                    <a:lnTo>
                      <a:pt x="3352" y="51257"/>
                    </a:lnTo>
                    <a:lnTo>
                      <a:pt x="0" y="59347"/>
                    </a:lnTo>
                    <a:lnTo>
                      <a:pt x="3352" y="67437"/>
                    </a:lnTo>
                    <a:lnTo>
                      <a:pt x="11442" y="70789"/>
                    </a:lnTo>
                    <a:lnTo>
                      <a:pt x="19532" y="67437"/>
                    </a:lnTo>
                    <a:lnTo>
                      <a:pt x="22885" y="59347"/>
                    </a:lnTo>
                    <a:close/>
                  </a:path>
                  <a:path w="23495" h="71120">
                    <a:moveTo>
                      <a:pt x="22885" y="11442"/>
                    </a:moveTo>
                    <a:lnTo>
                      <a:pt x="19532" y="3352"/>
                    </a:lnTo>
                    <a:lnTo>
                      <a:pt x="11442" y="0"/>
                    </a:lnTo>
                    <a:lnTo>
                      <a:pt x="3352" y="3352"/>
                    </a:lnTo>
                    <a:lnTo>
                      <a:pt x="0" y="11442"/>
                    </a:lnTo>
                    <a:lnTo>
                      <a:pt x="3352" y="19532"/>
                    </a:lnTo>
                    <a:lnTo>
                      <a:pt x="11442" y="22885"/>
                    </a:lnTo>
                    <a:lnTo>
                      <a:pt x="19532" y="19532"/>
                    </a:lnTo>
                    <a:lnTo>
                      <a:pt x="22885" y="11442"/>
                    </a:lnTo>
                    <a:close/>
                  </a:path>
                </a:pathLst>
              </a:custGeom>
              <a:solidFill>
                <a:srgbClr val="3F3F3F"/>
              </a:solidFill>
            </p:spPr>
            <p:txBody>
              <a:bodyPr wrap="square" lIns="0" tIns="0" rIns="0" bIns="0" rtlCol="0"/>
              <a:lstStyle/>
              <a:p>
                <a:endParaRPr sz="1687"/>
              </a:p>
            </p:txBody>
          </p:sp>
          <p:sp>
            <p:nvSpPr>
              <p:cNvPr id="36" name="object 36"/>
              <p:cNvSpPr/>
              <p:nvPr/>
            </p:nvSpPr>
            <p:spPr>
              <a:xfrm>
                <a:off x="7476763" y="4746123"/>
                <a:ext cx="0" cy="1612265"/>
              </a:xfrm>
              <a:custGeom>
                <a:avLst/>
                <a:gdLst/>
                <a:ahLst/>
                <a:cxnLst/>
                <a:rect l="l" t="t" r="r" b="b"/>
                <a:pathLst>
                  <a:path h="1612264">
                    <a:moveTo>
                      <a:pt x="0" y="1611769"/>
                    </a:moveTo>
                    <a:lnTo>
                      <a:pt x="0" y="0"/>
                    </a:lnTo>
                  </a:path>
                </a:pathLst>
              </a:custGeom>
              <a:ln w="22885">
                <a:solidFill>
                  <a:srgbClr val="3F3F3F"/>
                </a:solidFill>
                <a:prstDash val="dot"/>
              </a:ln>
            </p:spPr>
            <p:txBody>
              <a:bodyPr wrap="square" lIns="0" tIns="0" rIns="0" bIns="0" rtlCol="0"/>
              <a:lstStyle/>
              <a:p>
                <a:endParaRPr sz="1687"/>
              </a:p>
            </p:txBody>
          </p:sp>
          <p:sp>
            <p:nvSpPr>
              <p:cNvPr id="37" name="object 37"/>
              <p:cNvSpPr/>
              <p:nvPr/>
            </p:nvSpPr>
            <p:spPr>
              <a:xfrm>
                <a:off x="7465314" y="4711992"/>
                <a:ext cx="23495" cy="1703070"/>
              </a:xfrm>
              <a:custGeom>
                <a:avLst/>
                <a:gdLst/>
                <a:ahLst/>
                <a:cxnLst/>
                <a:rect l="l" t="t" r="r" b="b"/>
                <a:pathLst>
                  <a:path w="23495" h="1703070">
                    <a:moveTo>
                      <a:pt x="22885" y="1691309"/>
                    </a:moveTo>
                    <a:lnTo>
                      <a:pt x="19532" y="1683219"/>
                    </a:lnTo>
                    <a:lnTo>
                      <a:pt x="11442" y="1679867"/>
                    </a:lnTo>
                    <a:lnTo>
                      <a:pt x="3352" y="1683219"/>
                    </a:lnTo>
                    <a:lnTo>
                      <a:pt x="0" y="1691309"/>
                    </a:lnTo>
                    <a:lnTo>
                      <a:pt x="3352" y="1699399"/>
                    </a:lnTo>
                    <a:lnTo>
                      <a:pt x="11442" y="1702752"/>
                    </a:lnTo>
                    <a:lnTo>
                      <a:pt x="19532" y="1699399"/>
                    </a:lnTo>
                    <a:lnTo>
                      <a:pt x="22885" y="1691309"/>
                    </a:lnTo>
                    <a:close/>
                  </a:path>
                  <a:path w="23495" h="1703070">
                    <a:moveTo>
                      <a:pt x="22885" y="11442"/>
                    </a:moveTo>
                    <a:lnTo>
                      <a:pt x="19532" y="3352"/>
                    </a:lnTo>
                    <a:lnTo>
                      <a:pt x="11442" y="0"/>
                    </a:lnTo>
                    <a:lnTo>
                      <a:pt x="3352" y="3352"/>
                    </a:lnTo>
                    <a:lnTo>
                      <a:pt x="0" y="11442"/>
                    </a:lnTo>
                    <a:lnTo>
                      <a:pt x="3352" y="19532"/>
                    </a:lnTo>
                    <a:lnTo>
                      <a:pt x="11442" y="22885"/>
                    </a:lnTo>
                    <a:lnTo>
                      <a:pt x="19532" y="19532"/>
                    </a:lnTo>
                    <a:lnTo>
                      <a:pt x="22885" y="11442"/>
                    </a:lnTo>
                    <a:close/>
                  </a:path>
                </a:pathLst>
              </a:custGeom>
              <a:solidFill>
                <a:srgbClr val="3F3F3F"/>
              </a:solidFill>
            </p:spPr>
            <p:txBody>
              <a:bodyPr wrap="square" lIns="0" tIns="0" rIns="0" bIns="0" rtlCol="0"/>
              <a:lstStyle/>
              <a:p>
                <a:endParaRPr sz="1687"/>
              </a:p>
            </p:txBody>
          </p:sp>
          <p:sp>
            <p:nvSpPr>
              <p:cNvPr id="38" name="object 38"/>
              <p:cNvSpPr/>
              <p:nvPr/>
            </p:nvSpPr>
            <p:spPr>
              <a:xfrm>
                <a:off x="7407574" y="5358410"/>
                <a:ext cx="17145" cy="0"/>
              </a:xfrm>
              <a:custGeom>
                <a:avLst/>
                <a:gdLst/>
                <a:ahLst/>
                <a:cxnLst/>
                <a:rect l="l" t="t" r="r" b="b"/>
                <a:pathLst>
                  <a:path w="17145">
                    <a:moveTo>
                      <a:pt x="0" y="0"/>
                    </a:moveTo>
                    <a:lnTo>
                      <a:pt x="16662" y="0"/>
                    </a:lnTo>
                  </a:path>
                </a:pathLst>
              </a:custGeom>
              <a:ln w="22885">
                <a:solidFill>
                  <a:srgbClr val="3F3F3F"/>
                </a:solidFill>
                <a:prstDash val="dot"/>
              </a:ln>
            </p:spPr>
            <p:txBody>
              <a:bodyPr wrap="square" lIns="0" tIns="0" rIns="0" bIns="0" rtlCol="0"/>
              <a:lstStyle/>
              <a:p>
                <a:endParaRPr sz="1687"/>
              </a:p>
            </p:txBody>
          </p:sp>
          <p:sp>
            <p:nvSpPr>
              <p:cNvPr id="39" name="object 39"/>
              <p:cNvSpPr/>
              <p:nvPr/>
            </p:nvSpPr>
            <p:spPr>
              <a:xfrm>
                <a:off x="7396124" y="5346979"/>
                <a:ext cx="56515" cy="23495"/>
              </a:xfrm>
              <a:custGeom>
                <a:avLst/>
                <a:gdLst/>
                <a:ahLst/>
                <a:cxnLst/>
                <a:rect l="l" t="t" r="r" b="b"/>
                <a:pathLst>
                  <a:path w="56515" h="23495">
                    <a:moveTo>
                      <a:pt x="22885" y="11442"/>
                    </a:moveTo>
                    <a:lnTo>
                      <a:pt x="19532" y="3340"/>
                    </a:lnTo>
                    <a:lnTo>
                      <a:pt x="11442" y="0"/>
                    </a:lnTo>
                    <a:lnTo>
                      <a:pt x="3352" y="3340"/>
                    </a:lnTo>
                    <a:lnTo>
                      <a:pt x="0" y="11442"/>
                    </a:lnTo>
                    <a:lnTo>
                      <a:pt x="3352" y="19532"/>
                    </a:lnTo>
                    <a:lnTo>
                      <a:pt x="11442" y="22885"/>
                    </a:lnTo>
                    <a:lnTo>
                      <a:pt x="19532" y="19532"/>
                    </a:lnTo>
                    <a:lnTo>
                      <a:pt x="22885" y="11442"/>
                    </a:lnTo>
                    <a:close/>
                  </a:path>
                  <a:path w="56515" h="23495">
                    <a:moveTo>
                      <a:pt x="56222" y="11442"/>
                    </a:moveTo>
                    <a:lnTo>
                      <a:pt x="52870" y="3340"/>
                    </a:lnTo>
                    <a:lnTo>
                      <a:pt x="44780" y="0"/>
                    </a:lnTo>
                    <a:lnTo>
                      <a:pt x="36690" y="3340"/>
                    </a:lnTo>
                    <a:lnTo>
                      <a:pt x="33337" y="11442"/>
                    </a:lnTo>
                    <a:lnTo>
                      <a:pt x="36690" y="19532"/>
                    </a:lnTo>
                    <a:lnTo>
                      <a:pt x="44780" y="22885"/>
                    </a:lnTo>
                    <a:lnTo>
                      <a:pt x="52870" y="19532"/>
                    </a:lnTo>
                    <a:lnTo>
                      <a:pt x="56222" y="11442"/>
                    </a:lnTo>
                    <a:close/>
                  </a:path>
                </a:pathLst>
              </a:custGeom>
              <a:solidFill>
                <a:srgbClr val="3F3F3F"/>
              </a:solidFill>
            </p:spPr>
            <p:txBody>
              <a:bodyPr wrap="square" lIns="0" tIns="0" rIns="0" bIns="0" rtlCol="0"/>
              <a:lstStyle/>
              <a:p>
                <a:endParaRPr sz="1687"/>
              </a:p>
            </p:txBody>
          </p:sp>
          <p:sp>
            <p:nvSpPr>
              <p:cNvPr id="40" name="object 40"/>
              <p:cNvSpPr/>
              <p:nvPr/>
            </p:nvSpPr>
            <p:spPr>
              <a:xfrm>
                <a:off x="5474215" y="6034769"/>
                <a:ext cx="1908175" cy="760095"/>
              </a:xfrm>
              <a:custGeom>
                <a:avLst/>
                <a:gdLst/>
                <a:ahLst/>
                <a:cxnLst/>
                <a:rect l="l" t="t" r="r" b="b"/>
                <a:pathLst>
                  <a:path w="1908175" h="760095">
                    <a:moveTo>
                      <a:pt x="1755457" y="0"/>
                    </a:moveTo>
                    <a:lnTo>
                      <a:pt x="0" y="0"/>
                    </a:lnTo>
                    <a:lnTo>
                      <a:pt x="0" y="607529"/>
                    </a:lnTo>
                    <a:lnTo>
                      <a:pt x="7769" y="655702"/>
                    </a:lnTo>
                    <a:lnTo>
                      <a:pt x="29405" y="697538"/>
                    </a:lnTo>
                    <a:lnTo>
                      <a:pt x="62396" y="730527"/>
                    </a:lnTo>
                    <a:lnTo>
                      <a:pt x="104231" y="752161"/>
                    </a:lnTo>
                    <a:lnTo>
                      <a:pt x="152400" y="759929"/>
                    </a:lnTo>
                    <a:lnTo>
                      <a:pt x="1907857" y="759929"/>
                    </a:lnTo>
                    <a:lnTo>
                      <a:pt x="1907857" y="152400"/>
                    </a:lnTo>
                    <a:lnTo>
                      <a:pt x="1900087" y="104231"/>
                    </a:lnTo>
                    <a:lnTo>
                      <a:pt x="1878451" y="62396"/>
                    </a:lnTo>
                    <a:lnTo>
                      <a:pt x="1845460" y="29405"/>
                    </a:lnTo>
                    <a:lnTo>
                      <a:pt x="1803625" y="7769"/>
                    </a:lnTo>
                    <a:lnTo>
                      <a:pt x="1755457" y="0"/>
                    </a:lnTo>
                    <a:close/>
                  </a:path>
                </a:pathLst>
              </a:custGeom>
              <a:solidFill>
                <a:srgbClr val="2A6AB2"/>
              </a:solidFill>
            </p:spPr>
            <p:txBody>
              <a:bodyPr wrap="square" lIns="0" tIns="0" rIns="0" bIns="0" rtlCol="0"/>
              <a:lstStyle/>
              <a:p>
                <a:endParaRPr sz="1687"/>
              </a:p>
            </p:txBody>
          </p:sp>
          <p:sp>
            <p:nvSpPr>
              <p:cNvPr id="41" name="object 41"/>
              <p:cNvSpPr/>
              <p:nvPr/>
            </p:nvSpPr>
            <p:spPr>
              <a:xfrm>
                <a:off x="7407574" y="6403294"/>
                <a:ext cx="17145" cy="0"/>
              </a:xfrm>
              <a:custGeom>
                <a:avLst/>
                <a:gdLst/>
                <a:ahLst/>
                <a:cxnLst/>
                <a:rect l="l" t="t" r="r" b="b"/>
                <a:pathLst>
                  <a:path w="17145">
                    <a:moveTo>
                      <a:pt x="0" y="0"/>
                    </a:moveTo>
                    <a:lnTo>
                      <a:pt x="16662" y="0"/>
                    </a:lnTo>
                  </a:path>
                </a:pathLst>
              </a:custGeom>
              <a:ln w="22885">
                <a:solidFill>
                  <a:srgbClr val="3F3F3F"/>
                </a:solidFill>
                <a:prstDash val="dot"/>
              </a:ln>
            </p:spPr>
            <p:txBody>
              <a:bodyPr wrap="square" lIns="0" tIns="0" rIns="0" bIns="0" rtlCol="0"/>
              <a:lstStyle/>
              <a:p>
                <a:endParaRPr sz="1687"/>
              </a:p>
            </p:txBody>
          </p:sp>
          <p:sp>
            <p:nvSpPr>
              <p:cNvPr id="42" name="object 42"/>
              <p:cNvSpPr/>
              <p:nvPr/>
            </p:nvSpPr>
            <p:spPr>
              <a:xfrm>
                <a:off x="7396124" y="6391859"/>
                <a:ext cx="56515" cy="23495"/>
              </a:xfrm>
              <a:custGeom>
                <a:avLst/>
                <a:gdLst/>
                <a:ahLst/>
                <a:cxnLst/>
                <a:rect l="l" t="t" r="r" b="b"/>
                <a:pathLst>
                  <a:path w="56515" h="23495">
                    <a:moveTo>
                      <a:pt x="22885" y="11442"/>
                    </a:moveTo>
                    <a:lnTo>
                      <a:pt x="19532" y="3352"/>
                    </a:lnTo>
                    <a:lnTo>
                      <a:pt x="11442" y="0"/>
                    </a:lnTo>
                    <a:lnTo>
                      <a:pt x="3352" y="3352"/>
                    </a:lnTo>
                    <a:lnTo>
                      <a:pt x="0" y="11442"/>
                    </a:lnTo>
                    <a:lnTo>
                      <a:pt x="3352" y="19532"/>
                    </a:lnTo>
                    <a:lnTo>
                      <a:pt x="11442" y="22885"/>
                    </a:lnTo>
                    <a:lnTo>
                      <a:pt x="19532" y="19532"/>
                    </a:lnTo>
                    <a:lnTo>
                      <a:pt x="22885" y="11442"/>
                    </a:lnTo>
                    <a:close/>
                  </a:path>
                  <a:path w="56515" h="23495">
                    <a:moveTo>
                      <a:pt x="56222" y="11442"/>
                    </a:moveTo>
                    <a:lnTo>
                      <a:pt x="52870" y="3352"/>
                    </a:lnTo>
                    <a:lnTo>
                      <a:pt x="44780" y="0"/>
                    </a:lnTo>
                    <a:lnTo>
                      <a:pt x="36690" y="3352"/>
                    </a:lnTo>
                    <a:lnTo>
                      <a:pt x="33337" y="11442"/>
                    </a:lnTo>
                    <a:lnTo>
                      <a:pt x="36690" y="19532"/>
                    </a:lnTo>
                    <a:lnTo>
                      <a:pt x="44780" y="22885"/>
                    </a:lnTo>
                    <a:lnTo>
                      <a:pt x="52870" y="19532"/>
                    </a:lnTo>
                    <a:lnTo>
                      <a:pt x="56222" y="11442"/>
                    </a:lnTo>
                    <a:close/>
                  </a:path>
                </a:pathLst>
              </a:custGeom>
              <a:solidFill>
                <a:srgbClr val="3F3F3F"/>
              </a:solidFill>
            </p:spPr>
            <p:txBody>
              <a:bodyPr wrap="square" lIns="0" tIns="0" rIns="0" bIns="0" rtlCol="0"/>
              <a:lstStyle/>
              <a:p>
                <a:endParaRPr sz="1687"/>
              </a:p>
            </p:txBody>
          </p:sp>
          <p:sp>
            <p:nvSpPr>
              <p:cNvPr id="43" name="object 43"/>
              <p:cNvSpPr/>
              <p:nvPr/>
            </p:nvSpPr>
            <p:spPr>
              <a:xfrm>
                <a:off x="7512616" y="5358410"/>
                <a:ext cx="17145" cy="0"/>
              </a:xfrm>
              <a:custGeom>
                <a:avLst/>
                <a:gdLst/>
                <a:ahLst/>
                <a:cxnLst/>
                <a:rect l="l" t="t" r="r" b="b"/>
                <a:pathLst>
                  <a:path w="17145">
                    <a:moveTo>
                      <a:pt x="0" y="0"/>
                    </a:moveTo>
                    <a:lnTo>
                      <a:pt x="16662" y="0"/>
                    </a:lnTo>
                  </a:path>
                </a:pathLst>
              </a:custGeom>
              <a:ln w="22885">
                <a:solidFill>
                  <a:srgbClr val="3F3F3F"/>
                </a:solidFill>
                <a:prstDash val="dot"/>
              </a:ln>
            </p:spPr>
            <p:txBody>
              <a:bodyPr wrap="square" lIns="0" tIns="0" rIns="0" bIns="0" rtlCol="0"/>
              <a:lstStyle/>
              <a:p>
                <a:endParaRPr sz="1687"/>
              </a:p>
            </p:txBody>
          </p:sp>
          <p:sp>
            <p:nvSpPr>
              <p:cNvPr id="44" name="object 44"/>
              <p:cNvSpPr/>
              <p:nvPr/>
            </p:nvSpPr>
            <p:spPr>
              <a:xfrm>
                <a:off x="7578065" y="4963365"/>
                <a:ext cx="1908175" cy="760095"/>
              </a:xfrm>
              <a:custGeom>
                <a:avLst/>
                <a:gdLst/>
                <a:ahLst/>
                <a:cxnLst/>
                <a:rect l="l" t="t" r="r" b="b"/>
                <a:pathLst>
                  <a:path w="1908175" h="760095">
                    <a:moveTo>
                      <a:pt x="1755457" y="0"/>
                    </a:moveTo>
                    <a:lnTo>
                      <a:pt x="0" y="0"/>
                    </a:lnTo>
                    <a:lnTo>
                      <a:pt x="0" y="607529"/>
                    </a:lnTo>
                    <a:lnTo>
                      <a:pt x="7769" y="655702"/>
                    </a:lnTo>
                    <a:lnTo>
                      <a:pt x="29405" y="697538"/>
                    </a:lnTo>
                    <a:lnTo>
                      <a:pt x="62396" y="730527"/>
                    </a:lnTo>
                    <a:lnTo>
                      <a:pt x="104231" y="752161"/>
                    </a:lnTo>
                    <a:lnTo>
                      <a:pt x="152400" y="759929"/>
                    </a:lnTo>
                    <a:lnTo>
                      <a:pt x="1907857" y="759929"/>
                    </a:lnTo>
                    <a:lnTo>
                      <a:pt x="1907857" y="152400"/>
                    </a:lnTo>
                    <a:lnTo>
                      <a:pt x="1900087" y="104231"/>
                    </a:lnTo>
                    <a:lnTo>
                      <a:pt x="1878451" y="62396"/>
                    </a:lnTo>
                    <a:lnTo>
                      <a:pt x="1845460" y="29405"/>
                    </a:lnTo>
                    <a:lnTo>
                      <a:pt x="1803625" y="7769"/>
                    </a:lnTo>
                    <a:lnTo>
                      <a:pt x="1755457" y="0"/>
                    </a:lnTo>
                    <a:close/>
                  </a:path>
                </a:pathLst>
              </a:custGeom>
              <a:solidFill>
                <a:srgbClr val="2A6AB2"/>
              </a:solidFill>
            </p:spPr>
            <p:txBody>
              <a:bodyPr wrap="square" lIns="0" tIns="0" rIns="0" bIns="0" rtlCol="0"/>
              <a:lstStyle/>
              <a:p>
                <a:endParaRPr sz="1687"/>
              </a:p>
            </p:txBody>
          </p:sp>
          <p:sp>
            <p:nvSpPr>
              <p:cNvPr id="45" name="object 45"/>
              <p:cNvSpPr/>
              <p:nvPr/>
            </p:nvSpPr>
            <p:spPr>
              <a:xfrm>
                <a:off x="7501166" y="5346979"/>
                <a:ext cx="56515" cy="23495"/>
              </a:xfrm>
              <a:custGeom>
                <a:avLst/>
                <a:gdLst/>
                <a:ahLst/>
                <a:cxnLst/>
                <a:rect l="l" t="t" r="r" b="b"/>
                <a:pathLst>
                  <a:path w="56515" h="23495">
                    <a:moveTo>
                      <a:pt x="22885" y="11442"/>
                    </a:moveTo>
                    <a:lnTo>
                      <a:pt x="19532" y="3340"/>
                    </a:lnTo>
                    <a:lnTo>
                      <a:pt x="11442" y="0"/>
                    </a:lnTo>
                    <a:lnTo>
                      <a:pt x="3352" y="3340"/>
                    </a:lnTo>
                    <a:lnTo>
                      <a:pt x="0" y="11442"/>
                    </a:lnTo>
                    <a:lnTo>
                      <a:pt x="3352" y="19532"/>
                    </a:lnTo>
                    <a:lnTo>
                      <a:pt x="11442" y="22885"/>
                    </a:lnTo>
                    <a:lnTo>
                      <a:pt x="19532" y="19532"/>
                    </a:lnTo>
                    <a:lnTo>
                      <a:pt x="22885" y="11442"/>
                    </a:lnTo>
                    <a:close/>
                  </a:path>
                  <a:path w="56515" h="23495">
                    <a:moveTo>
                      <a:pt x="56222" y="11442"/>
                    </a:moveTo>
                    <a:lnTo>
                      <a:pt x="52870" y="3340"/>
                    </a:lnTo>
                    <a:lnTo>
                      <a:pt x="44780" y="0"/>
                    </a:lnTo>
                    <a:lnTo>
                      <a:pt x="36690" y="3340"/>
                    </a:lnTo>
                    <a:lnTo>
                      <a:pt x="33337" y="11442"/>
                    </a:lnTo>
                    <a:lnTo>
                      <a:pt x="36690" y="19532"/>
                    </a:lnTo>
                    <a:lnTo>
                      <a:pt x="44780" y="22885"/>
                    </a:lnTo>
                    <a:lnTo>
                      <a:pt x="52870" y="19532"/>
                    </a:lnTo>
                    <a:lnTo>
                      <a:pt x="56222" y="11442"/>
                    </a:lnTo>
                    <a:close/>
                  </a:path>
                </a:pathLst>
              </a:custGeom>
              <a:solidFill>
                <a:srgbClr val="3F3F3F"/>
              </a:solidFill>
            </p:spPr>
            <p:txBody>
              <a:bodyPr wrap="square" lIns="0" tIns="0" rIns="0" bIns="0" rtlCol="0"/>
              <a:lstStyle/>
              <a:p>
                <a:endParaRPr sz="1687"/>
              </a:p>
            </p:txBody>
          </p:sp>
          <p:sp>
            <p:nvSpPr>
              <p:cNvPr id="46" name="object 46"/>
              <p:cNvSpPr/>
              <p:nvPr/>
            </p:nvSpPr>
            <p:spPr>
              <a:xfrm>
                <a:off x="7512616" y="6403294"/>
                <a:ext cx="17145" cy="0"/>
              </a:xfrm>
              <a:custGeom>
                <a:avLst/>
                <a:gdLst/>
                <a:ahLst/>
                <a:cxnLst/>
                <a:rect l="l" t="t" r="r" b="b"/>
                <a:pathLst>
                  <a:path w="17145">
                    <a:moveTo>
                      <a:pt x="0" y="0"/>
                    </a:moveTo>
                    <a:lnTo>
                      <a:pt x="16662" y="0"/>
                    </a:lnTo>
                  </a:path>
                </a:pathLst>
              </a:custGeom>
              <a:ln w="22885">
                <a:solidFill>
                  <a:srgbClr val="3F3F3F"/>
                </a:solidFill>
                <a:prstDash val="dot"/>
              </a:ln>
            </p:spPr>
            <p:txBody>
              <a:bodyPr wrap="square" lIns="0" tIns="0" rIns="0" bIns="0" rtlCol="0"/>
              <a:lstStyle/>
              <a:p>
                <a:endParaRPr sz="1687"/>
              </a:p>
            </p:txBody>
          </p:sp>
          <p:sp>
            <p:nvSpPr>
              <p:cNvPr id="47" name="object 47"/>
              <p:cNvSpPr/>
              <p:nvPr/>
            </p:nvSpPr>
            <p:spPr>
              <a:xfrm>
                <a:off x="7578065" y="6034769"/>
                <a:ext cx="1908175" cy="760095"/>
              </a:xfrm>
              <a:custGeom>
                <a:avLst/>
                <a:gdLst/>
                <a:ahLst/>
                <a:cxnLst/>
                <a:rect l="l" t="t" r="r" b="b"/>
                <a:pathLst>
                  <a:path w="1908175" h="760095">
                    <a:moveTo>
                      <a:pt x="1755457" y="0"/>
                    </a:moveTo>
                    <a:lnTo>
                      <a:pt x="0" y="0"/>
                    </a:lnTo>
                    <a:lnTo>
                      <a:pt x="0" y="607529"/>
                    </a:lnTo>
                    <a:lnTo>
                      <a:pt x="7769" y="655702"/>
                    </a:lnTo>
                    <a:lnTo>
                      <a:pt x="29405" y="697538"/>
                    </a:lnTo>
                    <a:lnTo>
                      <a:pt x="62396" y="730527"/>
                    </a:lnTo>
                    <a:lnTo>
                      <a:pt x="104231" y="752161"/>
                    </a:lnTo>
                    <a:lnTo>
                      <a:pt x="152400" y="759929"/>
                    </a:lnTo>
                    <a:lnTo>
                      <a:pt x="1907857" y="759929"/>
                    </a:lnTo>
                    <a:lnTo>
                      <a:pt x="1907857" y="152400"/>
                    </a:lnTo>
                    <a:lnTo>
                      <a:pt x="1900087" y="104231"/>
                    </a:lnTo>
                    <a:lnTo>
                      <a:pt x="1878451" y="62396"/>
                    </a:lnTo>
                    <a:lnTo>
                      <a:pt x="1845460" y="29405"/>
                    </a:lnTo>
                    <a:lnTo>
                      <a:pt x="1803625" y="7769"/>
                    </a:lnTo>
                    <a:lnTo>
                      <a:pt x="1755457" y="0"/>
                    </a:lnTo>
                    <a:close/>
                  </a:path>
                </a:pathLst>
              </a:custGeom>
              <a:solidFill>
                <a:srgbClr val="2A6AB2"/>
              </a:solidFill>
            </p:spPr>
            <p:txBody>
              <a:bodyPr wrap="square" lIns="0" tIns="0" rIns="0" bIns="0" rtlCol="0"/>
              <a:lstStyle/>
              <a:p>
                <a:endParaRPr sz="1687"/>
              </a:p>
            </p:txBody>
          </p:sp>
          <p:sp>
            <p:nvSpPr>
              <p:cNvPr id="48" name="object 48"/>
              <p:cNvSpPr/>
              <p:nvPr/>
            </p:nvSpPr>
            <p:spPr>
              <a:xfrm>
                <a:off x="7465314" y="3756062"/>
                <a:ext cx="92075" cy="2658745"/>
              </a:xfrm>
              <a:custGeom>
                <a:avLst/>
                <a:gdLst/>
                <a:ahLst/>
                <a:cxnLst/>
                <a:rect l="l" t="t" r="r" b="b"/>
                <a:pathLst>
                  <a:path w="92075" h="2658745">
                    <a:moveTo>
                      <a:pt x="22885" y="235267"/>
                    </a:moveTo>
                    <a:lnTo>
                      <a:pt x="19532" y="227177"/>
                    </a:lnTo>
                    <a:lnTo>
                      <a:pt x="11442" y="223824"/>
                    </a:lnTo>
                    <a:lnTo>
                      <a:pt x="3352" y="227177"/>
                    </a:lnTo>
                    <a:lnTo>
                      <a:pt x="0" y="235267"/>
                    </a:lnTo>
                    <a:lnTo>
                      <a:pt x="3352" y="243357"/>
                    </a:lnTo>
                    <a:lnTo>
                      <a:pt x="11442" y="246710"/>
                    </a:lnTo>
                    <a:lnTo>
                      <a:pt x="19532" y="243357"/>
                    </a:lnTo>
                    <a:lnTo>
                      <a:pt x="22885" y="235267"/>
                    </a:lnTo>
                    <a:close/>
                  </a:path>
                  <a:path w="92075" h="2658745">
                    <a:moveTo>
                      <a:pt x="22885" y="11442"/>
                    </a:moveTo>
                    <a:lnTo>
                      <a:pt x="19532" y="3352"/>
                    </a:lnTo>
                    <a:lnTo>
                      <a:pt x="11442" y="0"/>
                    </a:lnTo>
                    <a:lnTo>
                      <a:pt x="3352" y="3352"/>
                    </a:lnTo>
                    <a:lnTo>
                      <a:pt x="0" y="11442"/>
                    </a:lnTo>
                    <a:lnTo>
                      <a:pt x="3352" y="19532"/>
                    </a:lnTo>
                    <a:lnTo>
                      <a:pt x="11442" y="22885"/>
                    </a:lnTo>
                    <a:lnTo>
                      <a:pt x="19532" y="19532"/>
                    </a:lnTo>
                    <a:lnTo>
                      <a:pt x="22885" y="11442"/>
                    </a:lnTo>
                    <a:close/>
                  </a:path>
                  <a:path w="92075" h="2658745">
                    <a:moveTo>
                      <a:pt x="58737" y="2647238"/>
                    </a:moveTo>
                    <a:lnTo>
                      <a:pt x="55384" y="2639149"/>
                    </a:lnTo>
                    <a:lnTo>
                      <a:pt x="47294" y="2635796"/>
                    </a:lnTo>
                    <a:lnTo>
                      <a:pt x="39204" y="2639149"/>
                    </a:lnTo>
                    <a:lnTo>
                      <a:pt x="35852" y="2647238"/>
                    </a:lnTo>
                    <a:lnTo>
                      <a:pt x="39204" y="2655328"/>
                    </a:lnTo>
                    <a:lnTo>
                      <a:pt x="47294" y="2658681"/>
                    </a:lnTo>
                    <a:lnTo>
                      <a:pt x="55384" y="2655328"/>
                    </a:lnTo>
                    <a:lnTo>
                      <a:pt x="58737" y="2647238"/>
                    </a:lnTo>
                    <a:close/>
                  </a:path>
                  <a:path w="92075" h="2658745">
                    <a:moveTo>
                      <a:pt x="92075" y="2647238"/>
                    </a:moveTo>
                    <a:lnTo>
                      <a:pt x="88722" y="2639149"/>
                    </a:lnTo>
                    <a:lnTo>
                      <a:pt x="80632" y="2635796"/>
                    </a:lnTo>
                    <a:lnTo>
                      <a:pt x="72542" y="2639149"/>
                    </a:lnTo>
                    <a:lnTo>
                      <a:pt x="69189" y="2647238"/>
                    </a:lnTo>
                    <a:lnTo>
                      <a:pt x="72542" y="2655328"/>
                    </a:lnTo>
                    <a:lnTo>
                      <a:pt x="80632" y="2658681"/>
                    </a:lnTo>
                    <a:lnTo>
                      <a:pt x="88722" y="2655328"/>
                    </a:lnTo>
                    <a:lnTo>
                      <a:pt x="92075" y="2647238"/>
                    </a:lnTo>
                    <a:close/>
                  </a:path>
                </a:pathLst>
              </a:custGeom>
              <a:solidFill>
                <a:srgbClr val="3F3F3F"/>
              </a:solidFill>
            </p:spPr>
            <p:txBody>
              <a:bodyPr wrap="square" lIns="0" tIns="0" rIns="0" bIns="0" rtlCol="0"/>
              <a:lstStyle/>
              <a:p>
                <a:endParaRPr sz="1687"/>
              </a:p>
            </p:txBody>
          </p:sp>
        </p:grpSp>
        <p:sp>
          <p:nvSpPr>
            <p:cNvPr id="49" name="object 49"/>
            <p:cNvSpPr txBox="1"/>
            <p:nvPr/>
          </p:nvSpPr>
          <p:spPr>
            <a:xfrm>
              <a:off x="2755769" y="1501020"/>
              <a:ext cx="750093" cy="505547"/>
            </a:xfrm>
            <a:prstGeom prst="rect">
              <a:avLst/>
            </a:prstGeom>
          </p:spPr>
          <p:txBody>
            <a:bodyPr vert="horz" wrap="square" lIns="0" tIns="43458" rIns="0" bIns="0" rtlCol="0">
              <a:spAutoFit/>
            </a:bodyPr>
            <a:lstStyle/>
            <a:p>
              <a:pPr marL="28575" marR="4763" indent="-17265" algn="just">
                <a:lnSpc>
                  <a:spcPts val="1237"/>
                </a:lnSpc>
                <a:spcBef>
                  <a:spcPts val="342"/>
                </a:spcBef>
              </a:pPr>
              <a:r>
                <a:rPr sz="1125" b="1" spc="9">
                  <a:solidFill>
                    <a:srgbClr val="FFFFFF"/>
                  </a:solidFill>
                  <a:latin typeface="Myriad Pro"/>
                  <a:cs typeface="Myriad Pro"/>
                </a:rPr>
                <a:t>LEA</a:t>
              </a:r>
              <a:r>
                <a:rPr sz="1125" b="1" spc="28">
                  <a:solidFill>
                    <a:srgbClr val="FFFFFF"/>
                  </a:solidFill>
                  <a:latin typeface="Myriad Pro"/>
                  <a:cs typeface="Myriad Pro"/>
                </a:rPr>
                <a:t>D</a:t>
              </a:r>
              <a:r>
                <a:rPr sz="1125" b="1" spc="5">
                  <a:solidFill>
                    <a:srgbClr val="FFFFFF"/>
                  </a:solidFill>
                  <a:latin typeface="Myriad Pro"/>
                  <a:cs typeface="Myriad Pro"/>
                </a:rPr>
                <a:t>-IN  </a:t>
              </a:r>
              <a:r>
                <a:rPr sz="1125" b="1" spc="9">
                  <a:solidFill>
                    <a:srgbClr val="FFFFFF"/>
                  </a:solidFill>
                  <a:latin typeface="Myriad Pro"/>
                  <a:cs typeface="Myriad Pro"/>
                </a:rPr>
                <a:t>PHASE </a:t>
              </a:r>
              <a:r>
                <a:rPr sz="1125" b="1" spc="5">
                  <a:solidFill>
                    <a:srgbClr val="FFFFFF"/>
                  </a:solidFill>
                  <a:latin typeface="Myriad Pro"/>
                  <a:cs typeface="Myriad Pro"/>
                </a:rPr>
                <a:t>I </a:t>
              </a:r>
              <a:r>
                <a:rPr sz="1125" b="1" spc="-234">
                  <a:solidFill>
                    <a:srgbClr val="FFFFFF"/>
                  </a:solidFill>
                  <a:latin typeface="Myriad Pro"/>
                  <a:cs typeface="Myriad Pro"/>
                </a:rPr>
                <a:t> </a:t>
              </a:r>
              <a:r>
                <a:rPr sz="1125" b="1" spc="9">
                  <a:solidFill>
                    <a:srgbClr val="FFFFFF"/>
                  </a:solidFill>
                  <a:latin typeface="Myriad Pro"/>
                  <a:cs typeface="Myriad Pro"/>
                </a:rPr>
                <a:t>N=10</a:t>
              </a:r>
              <a:endParaRPr sz="1125">
                <a:latin typeface="Myriad Pro"/>
                <a:cs typeface="Myriad Pro"/>
              </a:endParaRPr>
            </a:p>
          </p:txBody>
        </p:sp>
        <p:sp>
          <p:nvSpPr>
            <p:cNvPr id="50" name="object 50"/>
            <p:cNvSpPr txBox="1"/>
            <p:nvPr/>
          </p:nvSpPr>
          <p:spPr>
            <a:xfrm>
              <a:off x="2539264" y="2752121"/>
              <a:ext cx="1040011" cy="351659"/>
            </a:xfrm>
            <a:prstGeom prst="rect">
              <a:avLst/>
            </a:prstGeom>
          </p:spPr>
          <p:txBody>
            <a:bodyPr vert="horz" wrap="square" lIns="0" tIns="43458" rIns="0" bIns="0" rtlCol="0">
              <a:spAutoFit/>
            </a:bodyPr>
            <a:lstStyle/>
            <a:p>
              <a:pPr marL="330998" marR="4763" indent="-319688">
                <a:lnSpc>
                  <a:spcPts val="1237"/>
                </a:lnSpc>
                <a:spcBef>
                  <a:spcPts val="342"/>
                </a:spcBef>
              </a:pPr>
              <a:r>
                <a:rPr sz="1125" b="1" spc="9">
                  <a:solidFill>
                    <a:srgbClr val="FFFFFF"/>
                  </a:solidFill>
                  <a:latin typeface="Myriad Pro"/>
                  <a:cs typeface="Myriad Pro"/>
                </a:rPr>
                <a:t>BIOMIMICS </a:t>
              </a:r>
              <a:r>
                <a:rPr sz="1125" b="1" spc="5">
                  <a:solidFill>
                    <a:srgbClr val="FFFFFF"/>
                  </a:solidFill>
                  <a:latin typeface="Myriad Pro"/>
                  <a:cs typeface="Myriad Pro"/>
                </a:rPr>
                <a:t>3D  </a:t>
              </a:r>
              <a:r>
                <a:rPr sz="1125" b="1" spc="9">
                  <a:solidFill>
                    <a:srgbClr val="FFFFFF"/>
                  </a:solidFill>
                  <a:latin typeface="Myriad Pro"/>
                  <a:cs typeface="Myriad Pro"/>
                </a:rPr>
                <a:t>N=50</a:t>
              </a:r>
              <a:endParaRPr sz="1125">
                <a:latin typeface="Myriad Pro"/>
                <a:cs typeface="Myriad Pro"/>
              </a:endParaRPr>
            </a:p>
          </p:txBody>
        </p:sp>
        <p:sp>
          <p:nvSpPr>
            <p:cNvPr id="51" name="object 51"/>
            <p:cNvSpPr txBox="1"/>
            <p:nvPr/>
          </p:nvSpPr>
          <p:spPr>
            <a:xfrm>
              <a:off x="1307456" y="3602823"/>
              <a:ext cx="1676400" cy="466377"/>
            </a:xfrm>
            <a:prstGeom prst="rect">
              <a:avLst/>
            </a:prstGeom>
          </p:spPr>
          <p:txBody>
            <a:bodyPr vert="horz" wrap="square" lIns="0" tIns="11906" rIns="0" bIns="0" rtlCol="0">
              <a:spAutoFit/>
            </a:bodyPr>
            <a:lstStyle/>
            <a:p>
              <a:pPr marL="11906" marR="4763" indent="523883">
                <a:spcBef>
                  <a:spcPts val="94"/>
                </a:spcBef>
              </a:pPr>
              <a:r>
                <a:rPr sz="984" b="1" spc="-14">
                  <a:solidFill>
                    <a:srgbClr val="FFFFFF"/>
                  </a:solidFill>
                  <a:latin typeface="Myriad Pro"/>
                  <a:cs typeface="Myriad Pro"/>
                </a:rPr>
                <a:t>DEATH(1) </a:t>
              </a:r>
              <a:r>
                <a:rPr sz="984" b="1" spc="-9">
                  <a:solidFill>
                    <a:srgbClr val="FFFFFF"/>
                  </a:solidFill>
                  <a:latin typeface="Myriad Pro"/>
                  <a:cs typeface="Myriad Pro"/>
                </a:rPr>
                <a:t> WITHDRAWN</a:t>
              </a:r>
              <a:r>
                <a:rPr sz="984" b="1" spc="-47">
                  <a:solidFill>
                    <a:srgbClr val="FFFFFF"/>
                  </a:solidFill>
                  <a:latin typeface="Myriad Pro"/>
                  <a:cs typeface="Myriad Pro"/>
                </a:rPr>
                <a:t> </a:t>
              </a:r>
              <a:r>
                <a:rPr sz="984" b="1" spc="-5">
                  <a:solidFill>
                    <a:srgbClr val="FFFFFF"/>
                  </a:solidFill>
                  <a:latin typeface="Myriad Pro"/>
                  <a:cs typeface="Myriad Pro"/>
                </a:rPr>
                <a:t>CONSENT(3) </a:t>
              </a:r>
              <a:r>
                <a:rPr sz="984" b="1" spc="-211">
                  <a:solidFill>
                    <a:srgbClr val="FFFFFF"/>
                  </a:solidFill>
                  <a:latin typeface="Myriad Pro"/>
                  <a:cs typeface="Myriad Pro"/>
                </a:rPr>
                <a:t> </a:t>
              </a:r>
              <a:r>
                <a:rPr sz="984" b="1" spc="-47">
                  <a:solidFill>
                    <a:srgbClr val="FFFFFF"/>
                  </a:solidFill>
                  <a:latin typeface="Myriad Pro"/>
                  <a:cs typeface="Myriad Pro"/>
                </a:rPr>
                <a:t>L</a:t>
              </a:r>
              <a:r>
                <a:rPr sz="984" b="1">
                  <a:solidFill>
                    <a:srgbClr val="FFFFFF"/>
                  </a:solidFill>
                  <a:latin typeface="Myriad Pro"/>
                  <a:cs typeface="Myriad Pro"/>
                </a:rPr>
                <a:t>OST</a:t>
              </a:r>
              <a:r>
                <a:rPr sz="984" b="1" spc="-47">
                  <a:solidFill>
                    <a:srgbClr val="FFFFFF"/>
                  </a:solidFill>
                  <a:latin typeface="Myriad Pro"/>
                  <a:cs typeface="Myriad Pro"/>
                </a:rPr>
                <a:t> </a:t>
              </a:r>
              <a:r>
                <a:rPr sz="984" b="1" spc="-33">
                  <a:solidFill>
                    <a:srgbClr val="FFFFFF"/>
                  </a:solidFill>
                  <a:latin typeface="Myriad Pro"/>
                  <a:cs typeface="Myriad Pro"/>
                </a:rPr>
                <a:t>T</a:t>
              </a:r>
              <a:r>
                <a:rPr sz="984" b="1">
                  <a:solidFill>
                    <a:srgbClr val="FFFFFF"/>
                  </a:solidFill>
                  <a:latin typeface="Myriad Pro"/>
                  <a:cs typeface="Myriad Pro"/>
                </a:rPr>
                <a:t>O FOL</a:t>
              </a:r>
              <a:r>
                <a:rPr sz="984" b="1" spc="-47">
                  <a:solidFill>
                    <a:srgbClr val="FFFFFF"/>
                  </a:solidFill>
                  <a:latin typeface="Myriad Pro"/>
                  <a:cs typeface="Myriad Pro"/>
                </a:rPr>
                <a:t>L</a:t>
              </a:r>
              <a:r>
                <a:rPr sz="984" b="1" spc="-9">
                  <a:solidFill>
                    <a:srgbClr val="FFFFFF"/>
                  </a:solidFill>
                  <a:latin typeface="Myriad Pro"/>
                  <a:cs typeface="Myriad Pro"/>
                </a:rPr>
                <a:t>O</a:t>
              </a:r>
              <a:r>
                <a:rPr sz="984" b="1" spc="-28">
                  <a:solidFill>
                    <a:srgbClr val="FFFFFF"/>
                  </a:solidFill>
                  <a:latin typeface="Myriad Pro"/>
                  <a:cs typeface="Myriad Pro"/>
                </a:rPr>
                <a:t>W</a:t>
              </a:r>
              <a:r>
                <a:rPr sz="984" b="1">
                  <a:solidFill>
                    <a:srgbClr val="FFFFFF"/>
                  </a:solidFill>
                  <a:latin typeface="Myriad Pro"/>
                  <a:cs typeface="Myriad Pro"/>
                </a:rPr>
                <a:t>-UP(2)</a:t>
              </a:r>
              <a:endParaRPr sz="984">
                <a:latin typeface="Myriad Pro"/>
                <a:cs typeface="Myriad Pro"/>
              </a:endParaRPr>
            </a:p>
          </p:txBody>
        </p:sp>
        <p:sp>
          <p:nvSpPr>
            <p:cNvPr id="52" name="object 52"/>
            <p:cNvSpPr txBox="1"/>
            <p:nvPr/>
          </p:nvSpPr>
          <p:spPr>
            <a:xfrm>
              <a:off x="5220605" y="3708779"/>
              <a:ext cx="1763315" cy="314926"/>
            </a:xfrm>
            <a:prstGeom prst="rect">
              <a:avLst/>
            </a:prstGeom>
          </p:spPr>
          <p:txBody>
            <a:bodyPr vert="horz" wrap="square" lIns="0" tIns="11906" rIns="0" bIns="0" rtlCol="0">
              <a:spAutoFit/>
            </a:bodyPr>
            <a:lstStyle/>
            <a:p>
              <a:pPr marL="11906" marR="4763" indent="122636">
                <a:spcBef>
                  <a:spcPts val="94"/>
                </a:spcBef>
              </a:pPr>
              <a:r>
                <a:rPr sz="984" b="1" spc="-47">
                  <a:solidFill>
                    <a:srgbClr val="FFFFFF"/>
                  </a:solidFill>
                  <a:latin typeface="Myriad Pro"/>
                  <a:cs typeface="Myriad Pro"/>
                </a:rPr>
                <a:t>L</a:t>
              </a:r>
              <a:r>
                <a:rPr sz="984" b="1">
                  <a:solidFill>
                    <a:srgbClr val="FFFFFF"/>
                  </a:solidFill>
                  <a:latin typeface="Myriad Pro"/>
                  <a:cs typeface="Myriad Pro"/>
                </a:rPr>
                <a:t>OST</a:t>
              </a:r>
              <a:r>
                <a:rPr sz="984" b="1" spc="-47">
                  <a:solidFill>
                    <a:srgbClr val="FFFFFF"/>
                  </a:solidFill>
                  <a:latin typeface="Myriad Pro"/>
                  <a:cs typeface="Myriad Pro"/>
                </a:rPr>
                <a:t> </a:t>
              </a:r>
              <a:r>
                <a:rPr sz="984" b="1" spc="-33">
                  <a:solidFill>
                    <a:srgbClr val="FFFFFF"/>
                  </a:solidFill>
                  <a:latin typeface="Myriad Pro"/>
                  <a:cs typeface="Myriad Pro"/>
                </a:rPr>
                <a:t>T</a:t>
              </a:r>
              <a:r>
                <a:rPr sz="984" b="1">
                  <a:solidFill>
                    <a:srgbClr val="FFFFFF"/>
                  </a:solidFill>
                  <a:latin typeface="Myriad Pro"/>
                  <a:cs typeface="Myriad Pro"/>
                </a:rPr>
                <a:t>O FOL</a:t>
              </a:r>
              <a:r>
                <a:rPr sz="984" b="1" spc="-47">
                  <a:solidFill>
                    <a:srgbClr val="FFFFFF"/>
                  </a:solidFill>
                  <a:latin typeface="Myriad Pro"/>
                  <a:cs typeface="Myriad Pro"/>
                </a:rPr>
                <a:t>L</a:t>
              </a:r>
              <a:r>
                <a:rPr sz="984" b="1" spc="-9">
                  <a:solidFill>
                    <a:srgbClr val="FFFFFF"/>
                  </a:solidFill>
                  <a:latin typeface="Myriad Pro"/>
                  <a:cs typeface="Myriad Pro"/>
                </a:rPr>
                <a:t>O</a:t>
              </a:r>
              <a:r>
                <a:rPr sz="984" b="1" spc="-28">
                  <a:solidFill>
                    <a:srgbClr val="FFFFFF"/>
                  </a:solidFill>
                  <a:latin typeface="Myriad Pro"/>
                  <a:cs typeface="Myriad Pro"/>
                </a:rPr>
                <a:t>W</a:t>
              </a:r>
              <a:r>
                <a:rPr sz="984" b="1">
                  <a:solidFill>
                    <a:srgbClr val="FFFFFF"/>
                  </a:solidFill>
                  <a:latin typeface="Myriad Pro"/>
                  <a:cs typeface="Myriad Pro"/>
                </a:rPr>
                <a:t>-UP(1)  </a:t>
              </a:r>
              <a:r>
                <a:rPr sz="984" b="1" spc="-14">
                  <a:solidFill>
                    <a:srgbClr val="FFFFFF"/>
                  </a:solidFill>
                  <a:latin typeface="Myriad Pro"/>
                  <a:cs typeface="Myriad Pro"/>
                </a:rPr>
                <a:t>MISSED</a:t>
              </a:r>
              <a:r>
                <a:rPr sz="984" b="1" spc="-42">
                  <a:solidFill>
                    <a:srgbClr val="FFFFFF"/>
                  </a:solidFill>
                  <a:latin typeface="Myriad Pro"/>
                  <a:cs typeface="Myriad Pro"/>
                </a:rPr>
                <a:t> </a:t>
              </a:r>
              <a:r>
                <a:rPr sz="984" b="1" spc="-14">
                  <a:solidFill>
                    <a:srgbClr val="FFFFFF"/>
                  </a:solidFill>
                  <a:latin typeface="Myriad Pro"/>
                  <a:cs typeface="Myriad Pro"/>
                </a:rPr>
                <a:t>12-MONTH</a:t>
              </a:r>
              <a:r>
                <a:rPr sz="984" b="1" spc="122">
                  <a:solidFill>
                    <a:srgbClr val="FFFFFF"/>
                  </a:solidFill>
                  <a:latin typeface="Myriad Pro"/>
                  <a:cs typeface="Myriad Pro"/>
                </a:rPr>
                <a:t> </a:t>
              </a:r>
              <a:r>
                <a:rPr sz="984" b="1" spc="-14">
                  <a:solidFill>
                    <a:srgbClr val="FFFFFF"/>
                  </a:solidFill>
                  <a:latin typeface="Myriad Pro"/>
                  <a:cs typeface="Myriad Pro"/>
                </a:rPr>
                <a:t>VISIT(2)</a:t>
              </a:r>
              <a:endParaRPr sz="984">
                <a:latin typeface="Myriad Pro"/>
                <a:cs typeface="Myriad Pro"/>
              </a:endParaRPr>
            </a:p>
          </p:txBody>
        </p:sp>
        <p:sp>
          <p:nvSpPr>
            <p:cNvPr id="53" name="object 53"/>
            <p:cNvSpPr txBox="1"/>
            <p:nvPr/>
          </p:nvSpPr>
          <p:spPr>
            <a:xfrm>
              <a:off x="1245490" y="4597850"/>
              <a:ext cx="1676400" cy="466377"/>
            </a:xfrm>
            <a:prstGeom prst="rect">
              <a:avLst/>
            </a:prstGeom>
          </p:spPr>
          <p:txBody>
            <a:bodyPr vert="horz" wrap="square" lIns="0" tIns="11906" rIns="0" bIns="0" rtlCol="0">
              <a:spAutoFit/>
            </a:bodyPr>
            <a:lstStyle/>
            <a:p>
              <a:pPr marL="211934" marR="4763" indent="-200623">
                <a:spcBef>
                  <a:spcPts val="94"/>
                </a:spcBef>
              </a:pPr>
              <a:r>
                <a:rPr sz="984" b="1" spc="-9">
                  <a:solidFill>
                    <a:srgbClr val="FFFFFF"/>
                  </a:solidFill>
                  <a:latin typeface="Myriad Pro"/>
                  <a:cs typeface="Myriad Pro"/>
                </a:rPr>
                <a:t>WITHDRAWN</a:t>
              </a:r>
              <a:r>
                <a:rPr sz="984" b="1" spc="-42">
                  <a:solidFill>
                    <a:srgbClr val="FFFFFF"/>
                  </a:solidFill>
                  <a:latin typeface="Myriad Pro"/>
                  <a:cs typeface="Myriad Pro"/>
                </a:rPr>
                <a:t> </a:t>
              </a:r>
              <a:r>
                <a:rPr sz="984" b="1" spc="-5">
                  <a:solidFill>
                    <a:srgbClr val="FFFFFF"/>
                  </a:solidFill>
                  <a:latin typeface="Myriad Pro"/>
                  <a:cs typeface="Myriad Pro"/>
                </a:rPr>
                <a:t>CONSENT(1) </a:t>
              </a:r>
              <a:r>
                <a:rPr sz="984" b="1" spc="-214">
                  <a:solidFill>
                    <a:srgbClr val="FFFFFF"/>
                  </a:solidFill>
                  <a:latin typeface="Myriad Pro"/>
                  <a:cs typeface="Myriad Pro"/>
                </a:rPr>
                <a:t> </a:t>
              </a:r>
              <a:r>
                <a:rPr sz="984" b="1">
                  <a:solidFill>
                    <a:srgbClr val="FFFFFF"/>
                  </a:solidFill>
                  <a:latin typeface="Myriad Pro"/>
                  <a:cs typeface="Myriad Pro"/>
                </a:rPr>
                <a:t>NO RE</a:t>
              </a:r>
              <a:r>
                <a:rPr sz="984" b="1" spc="9">
                  <a:solidFill>
                    <a:srgbClr val="FFFFFF"/>
                  </a:solidFill>
                  <a:latin typeface="Myriad Pro"/>
                  <a:cs typeface="Myriad Pro"/>
                </a:rPr>
                <a:t>-</a:t>
              </a:r>
              <a:r>
                <a:rPr sz="984" b="1" spc="-37">
                  <a:solidFill>
                    <a:srgbClr val="FFFFFF"/>
                  </a:solidFill>
                  <a:latin typeface="Myriad Pro"/>
                  <a:cs typeface="Myriad Pro"/>
                </a:rPr>
                <a:t>C</a:t>
              </a:r>
              <a:r>
                <a:rPr sz="984" b="1">
                  <a:solidFill>
                    <a:srgbClr val="FFFFFF"/>
                  </a:solidFill>
                  <a:latin typeface="Myriad Pro"/>
                  <a:cs typeface="Myriad Pro"/>
                </a:rPr>
                <a:t>ONSENT</a:t>
              </a:r>
              <a:r>
                <a:rPr sz="984" b="1" spc="-47">
                  <a:solidFill>
                    <a:srgbClr val="FFFFFF"/>
                  </a:solidFill>
                  <a:latin typeface="Myriad Pro"/>
                  <a:cs typeface="Myriad Pro"/>
                </a:rPr>
                <a:t> </a:t>
              </a:r>
              <a:r>
                <a:rPr sz="984" b="1" spc="-33">
                  <a:solidFill>
                    <a:srgbClr val="FFFFFF"/>
                  </a:solidFill>
                  <a:latin typeface="Myriad Pro"/>
                  <a:cs typeface="Myriad Pro"/>
                </a:rPr>
                <a:t>T</a:t>
              </a:r>
              <a:r>
                <a:rPr sz="984" b="1">
                  <a:solidFill>
                    <a:srgbClr val="FFFFFF"/>
                  </a:solidFill>
                  <a:latin typeface="Myriad Pro"/>
                  <a:cs typeface="Myriad Pro"/>
                </a:rPr>
                <a:t>O</a:t>
              </a:r>
              <a:endParaRPr sz="984">
                <a:latin typeface="Myriad Pro"/>
                <a:cs typeface="Myriad Pro"/>
              </a:endParaRPr>
            </a:p>
            <a:p>
              <a:pPr marL="36910">
                <a:spcBef>
                  <a:spcPts val="5"/>
                </a:spcBef>
              </a:pPr>
              <a:r>
                <a:rPr sz="984" b="1">
                  <a:solidFill>
                    <a:srgbClr val="FFFFFF"/>
                  </a:solidFill>
                  <a:latin typeface="Myriad Pro"/>
                  <a:cs typeface="Myriad Pro"/>
                </a:rPr>
                <a:t>24-MONTH</a:t>
              </a:r>
              <a:r>
                <a:rPr sz="984" b="1" spc="-37">
                  <a:solidFill>
                    <a:srgbClr val="FFFFFF"/>
                  </a:solidFill>
                  <a:latin typeface="Myriad Pro"/>
                  <a:cs typeface="Myriad Pro"/>
                </a:rPr>
                <a:t> </a:t>
              </a:r>
              <a:r>
                <a:rPr sz="984" b="1" spc="-9">
                  <a:solidFill>
                    <a:srgbClr val="FFFFFF"/>
                  </a:solidFill>
                  <a:latin typeface="Myriad Pro"/>
                  <a:cs typeface="Myriad Pro"/>
                </a:rPr>
                <a:t>PROTOCOL(2)</a:t>
              </a:r>
              <a:endParaRPr sz="984">
                <a:latin typeface="Myriad Pro"/>
                <a:cs typeface="Myriad Pro"/>
              </a:endParaRPr>
            </a:p>
          </p:txBody>
        </p:sp>
        <p:sp>
          <p:nvSpPr>
            <p:cNvPr id="54" name="object 54"/>
            <p:cNvSpPr txBox="1"/>
            <p:nvPr/>
          </p:nvSpPr>
          <p:spPr>
            <a:xfrm>
              <a:off x="5201439" y="4599710"/>
              <a:ext cx="1705570" cy="466377"/>
            </a:xfrm>
            <a:prstGeom prst="rect">
              <a:avLst/>
            </a:prstGeom>
          </p:spPr>
          <p:txBody>
            <a:bodyPr vert="horz" wrap="square" lIns="0" tIns="11906" rIns="0" bIns="0" rtlCol="0">
              <a:spAutoFit/>
            </a:bodyPr>
            <a:lstStyle/>
            <a:p>
              <a:pPr marL="11906" marR="4763" indent="538170">
                <a:spcBef>
                  <a:spcPts val="94"/>
                </a:spcBef>
              </a:pPr>
              <a:r>
                <a:rPr sz="984" b="1" spc="-14">
                  <a:solidFill>
                    <a:srgbClr val="FFFFFF"/>
                  </a:solidFill>
                  <a:latin typeface="Myriad Pro"/>
                  <a:cs typeface="Myriad Pro"/>
                </a:rPr>
                <a:t>DEATH(1) </a:t>
              </a:r>
              <a:r>
                <a:rPr sz="984" b="1" spc="-9">
                  <a:solidFill>
                    <a:srgbClr val="FFFFFF"/>
                  </a:solidFill>
                  <a:latin typeface="Myriad Pro"/>
                  <a:cs typeface="Myriad Pro"/>
                </a:rPr>
                <a:t> WITHDRAWN</a:t>
              </a:r>
              <a:r>
                <a:rPr sz="984" b="1" spc="183">
                  <a:solidFill>
                    <a:srgbClr val="FFFFFF"/>
                  </a:solidFill>
                  <a:latin typeface="Myriad Pro"/>
                  <a:cs typeface="Myriad Pro"/>
                </a:rPr>
                <a:t> </a:t>
              </a:r>
              <a:r>
                <a:rPr sz="984" b="1" spc="-5">
                  <a:solidFill>
                    <a:srgbClr val="FFFFFF"/>
                  </a:solidFill>
                  <a:latin typeface="Myriad Pro"/>
                  <a:cs typeface="Myriad Pro"/>
                </a:rPr>
                <a:t>CONSENT(1)</a:t>
              </a:r>
              <a:endParaRPr sz="984">
                <a:latin typeface="Myriad Pro"/>
                <a:cs typeface="Myriad Pro"/>
              </a:endParaRPr>
            </a:p>
            <a:p>
              <a:pPr marL="104777">
                <a:spcBef>
                  <a:spcPts val="5"/>
                </a:spcBef>
              </a:pPr>
              <a:r>
                <a:rPr sz="984" b="1" spc="-47">
                  <a:solidFill>
                    <a:srgbClr val="FFFFFF"/>
                  </a:solidFill>
                  <a:latin typeface="Myriad Pro"/>
                  <a:cs typeface="Myriad Pro"/>
                </a:rPr>
                <a:t>L</a:t>
              </a:r>
              <a:r>
                <a:rPr sz="984" b="1">
                  <a:solidFill>
                    <a:srgbClr val="FFFFFF"/>
                  </a:solidFill>
                  <a:latin typeface="Myriad Pro"/>
                  <a:cs typeface="Myriad Pro"/>
                </a:rPr>
                <a:t>OST</a:t>
              </a:r>
              <a:r>
                <a:rPr sz="984" b="1" spc="-47">
                  <a:solidFill>
                    <a:srgbClr val="FFFFFF"/>
                  </a:solidFill>
                  <a:latin typeface="Myriad Pro"/>
                  <a:cs typeface="Myriad Pro"/>
                </a:rPr>
                <a:t> </a:t>
              </a:r>
              <a:r>
                <a:rPr sz="984" b="1" spc="-33">
                  <a:solidFill>
                    <a:srgbClr val="FFFFFF"/>
                  </a:solidFill>
                  <a:latin typeface="Myriad Pro"/>
                  <a:cs typeface="Myriad Pro"/>
                </a:rPr>
                <a:t>T</a:t>
              </a:r>
              <a:r>
                <a:rPr sz="984" b="1">
                  <a:solidFill>
                    <a:srgbClr val="FFFFFF"/>
                  </a:solidFill>
                  <a:latin typeface="Myriad Pro"/>
                  <a:cs typeface="Myriad Pro"/>
                </a:rPr>
                <a:t>O FOL</a:t>
              </a:r>
              <a:r>
                <a:rPr sz="984" b="1" spc="-47">
                  <a:solidFill>
                    <a:srgbClr val="FFFFFF"/>
                  </a:solidFill>
                  <a:latin typeface="Myriad Pro"/>
                  <a:cs typeface="Myriad Pro"/>
                </a:rPr>
                <a:t>L</a:t>
              </a:r>
              <a:r>
                <a:rPr sz="984" b="1" spc="-9">
                  <a:solidFill>
                    <a:srgbClr val="FFFFFF"/>
                  </a:solidFill>
                  <a:latin typeface="Myriad Pro"/>
                  <a:cs typeface="Myriad Pro"/>
                </a:rPr>
                <a:t>O</a:t>
              </a:r>
              <a:r>
                <a:rPr sz="984" b="1" spc="-28">
                  <a:solidFill>
                    <a:srgbClr val="FFFFFF"/>
                  </a:solidFill>
                  <a:latin typeface="Myriad Pro"/>
                  <a:cs typeface="Myriad Pro"/>
                </a:rPr>
                <a:t>W</a:t>
              </a:r>
              <a:r>
                <a:rPr sz="984" b="1">
                  <a:solidFill>
                    <a:srgbClr val="FFFFFF"/>
                  </a:solidFill>
                  <a:latin typeface="Myriad Pro"/>
                  <a:cs typeface="Myriad Pro"/>
                </a:rPr>
                <a:t>-UP(1)</a:t>
              </a:r>
              <a:endParaRPr sz="984">
                <a:latin typeface="Myriad Pro"/>
                <a:cs typeface="Myriad Pro"/>
              </a:endParaRPr>
            </a:p>
          </p:txBody>
        </p:sp>
        <p:sp>
          <p:nvSpPr>
            <p:cNvPr id="55" name="object 55"/>
            <p:cNvSpPr txBox="1"/>
            <p:nvPr/>
          </p:nvSpPr>
          <p:spPr>
            <a:xfrm>
              <a:off x="3204317" y="3679287"/>
              <a:ext cx="1686520" cy="314926"/>
            </a:xfrm>
            <a:prstGeom prst="rect">
              <a:avLst/>
            </a:prstGeom>
          </p:spPr>
          <p:txBody>
            <a:bodyPr vert="horz" wrap="square" lIns="0" tIns="11906" rIns="0" bIns="0" rtlCol="0">
              <a:spAutoFit/>
            </a:bodyPr>
            <a:lstStyle/>
            <a:p>
              <a:pPr marL="568532" marR="4763" indent="-557221">
                <a:spcBef>
                  <a:spcPts val="94"/>
                </a:spcBef>
              </a:pPr>
              <a:r>
                <a:rPr sz="984" b="1">
                  <a:solidFill>
                    <a:srgbClr val="FFFFFF"/>
                  </a:solidFill>
                  <a:latin typeface="Myriad Pro"/>
                  <a:cs typeface="Myriad Pro"/>
                </a:rPr>
                <a:t>12-MONTH</a:t>
              </a:r>
              <a:r>
                <a:rPr sz="984" b="1" spc="-42">
                  <a:solidFill>
                    <a:srgbClr val="FFFFFF"/>
                  </a:solidFill>
                  <a:latin typeface="Myriad Pro"/>
                  <a:cs typeface="Myriad Pro"/>
                </a:rPr>
                <a:t> </a:t>
              </a:r>
              <a:r>
                <a:rPr sz="984" b="1" spc="-5">
                  <a:solidFill>
                    <a:srgbClr val="FFFFFF"/>
                  </a:solidFill>
                  <a:latin typeface="Myriad Pro"/>
                  <a:cs typeface="Myriad Pro"/>
                </a:rPr>
                <a:t>ASSESSMENTS </a:t>
              </a:r>
              <a:r>
                <a:rPr sz="984" b="1" spc="-211">
                  <a:solidFill>
                    <a:srgbClr val="FFFFFF"/>
                  </a:solidFill>
                  <a:latin typeface="Myriad Pro"/>
                  <a:cs typeface="Myriad Pro"/>
                </a:rPr>
                <a:t> </a:t>
              </a:r>
              <a:r>
                <a:rPr sz="984" b="1">
                  <a:solidFill>
                    <a:srgbClr val="FFFFFF"/>
                  </a:solidFill>
                  <a:latin typeface="Myriad Pro"/>
                  <a:cs typeface="Myriad Pro"/>
                </a:rPr>
                <a:t>N=44/44</a:t>
              </a:r>
              <a:endParaRPr sz="984">
                <a:latin typeface="Myriad Pro"/>
                <a:cs typeface="Myriad Pro"/>
              </a:endParaRPr>
            </a:p>
          </p:txBody>
        </p:sp>
        <p:sp>
          <p:nvSpPr>
            <p:cNvPr id="56" name="object 56"/>
            <p:cNvSpPr txBox="1"/>
            <p:nvPr/>
          </p:nvSpPr>
          <p:spPr>
            <a:xfrm>
              <a:off x="7215987" y="3723047"/>
              <a:ext cx="1686520" cy="314926"/>
            </a:xfrm>
            <a:prstGeom prst="rect">
              <a:avLst/>
            </a:prstGeom>
          </p:spPr>
          <p:txBody>
            <a:bodyPr vert="horz" wrap="square" lIns="0" tIns="11906" rIns="0" bIns="0" rtlCol="0">
              <a:spAutoFit/>
            </a:bodyPr>
            <a:lstStyle/>
            <a:p>
              <a:pPr marL="568532" marR="4763" indent="-557221">
                <a:spcBef>
                  <a:spcPts val="94"/>
                </a:spcBef>
              </a:pPr>
              <a:r>
                <a:rPr sz="984" b="1">
                  <a:solidFill>
                    <a:srgbClr val="FFFFFF"/>
                  </a:solidFill>
                  <a:latin typeface="Myriad Pro"/>
                  <a:cs typeface="Myriad Pro"/>
                </a:rPr>
                <a:t>12-MONTH</a:t>
              </a:r>
              <a:r>
                <a:rPr sz="984" b="1" spc="-42">
                  <a:solidFill>
                    <a:srgbClr val="FFFFFF"/>
                  </a:solidFill>
                  <a:latin typeface="Myriad Pro"/>
                  <a:cs typeface="Myriad Pro"/>
                </a:rPr>
                <a:t> </a:t>
              </a:r>
              <a:r>
                <a:rPr sz="984" b="1" spc="-5">
                  <a:solidFill>
                    <a:srgbClr val="FFFFFF"/>
                  </a:solidFill>
                  <a:latin typeface="Myriad Pro"/>
                  <a:cs typeface="Myriad Pro"/>
                </a:rPr>
                <a:t>ASSESSMENTS </a:t>
              </a:r>
              <a:r>
                <a:rPr sz="984" b="1" spc="-211">
                  <a:solidFill>
                    <a:srgbClr val="FFFFFF"/>
                  </a:solidFill>
                  <a:latin typeface="Myriad Pro"/>
                  <a:cs typeface="Myriad Pro"/>
                </a:rPr>
                <a:t> </a:t>
              </a:r>
              <a:r>
                <a:rPr sz="984" b="1">
                  <a:solidFill>
                    <a:srgbClr val="FFFFFF"/>
                  </a:solidFill>
                  <a:latin typeface="Myriad Pro"/>
                  <a:cs typeface="Myriad Pro"/>
                </a:rPr>
                <a:t>N=23/25</a:t>
              </a:r>
              <a:endParaRPr sz="984">
                <a:latin typeface="Myriad Pro"/>
                <a:cs typeface="Myriad Pro"/>
              </a:endParaRPr>
            </a:p>
          </p:txBody>
        </p:sp>
        <p:sp>
          <p:nvSpPr>
            <p:cNvPr id="57" name="object 57"/>
            <p:cNvSpPr txBox="1"/>
            <p:nvPr/>
          </p:nvSpPr>
          <p:spPr>
            <a:xfrm>
              <a:off x="3231331" y="4713420"/>
              <a:ext cx="1686520" cy="314926"/>
            </a:xfrm>
            <a:prstGeom prst="rect">
              <a:avLst/>
            </a:prstGeom>
          </p:spPr>
          <p:txBody>
            <a:bodyPr vert="horz" wrap="square" lIns="0" tIns="11906" rIns="0" bIns="0" rtlCol="0">
              <a:spAutoFit/>
            </a:bodyPr>
            <a:lstStyle/>
            <a:p>
              <a:pPr marL="568532" marR="4763" indent="-557221">
                <a:spcBef>
                  <a:spcPts val="94"/>
                </a:spcBef>
              </a:pPr>
              <a:r>
                <a:rPr sz="984" b="1">
                  <a:solidFill>
                    <a:srgbClr val="FFFFFF"/>
                  </a:solidFill>
                  <a:latin typeface="Myriad Pro"/>
                  <a:cs typeface="Myriad Pro"/>
                </a:rPr>
                <a:t>24-MONTH</a:t>
              </a:r>
              <a:r>
                <a:rPr sz="984" b="1" spc="-42">
                  <a:solidFill>
                    <a:srgbClr val="FFFFFF"/>
                  </a:solidFill>
                  <a:latin typeface="Myriad Pro"/>
                  <a:cs typeface="Myriad Pro"/>
                </a:rPr>
                <a:t> </a:t>
              </a:r>
              <a:r>
                <a:rPr sz="984" b="1" spc="-5">
                  <a:solidFill>
                    <a:srgbClr val="FFFFFF"/>
                  </a:solidFill>
                  <a:latin typeface="Myriad Pro"/>
                  <a:cs typeface="Myriad Pro"/>
                </a:rPr>
                <a:t>ASSESSMENTS </a:t>
              </a:r>
              <a:r>
                <a:rPr sz="984" b="1" spc="-211">
                  <a:solidFill>
                    <a:srgbClr val="FFFFFF"/>
                  </a:solidFill>
                  <a:latin typeface="Myriad Pro"/>
                  <a:cs typeface="Myriad Pro"/>
                </a:rPr>
                <a:t> </a:t>
              </a:r>
              <a:r>
                <a:rPr sz="984" b="1">
                  <a:solidFill>
                    <a:srgbClr val="FFFFFF"/>
                  </a:solidFill>
                  <a:latin typeface="Myriad Pro"/>
                  <a:cs typeface="Myriad Pro"/>
                </a:rPr>
                <a:t>N=41/41</a:t>
              </a:r>
              <a:endParaRPr sz="984">
                <a:latin typeface="Myriad Pro"/>
                <a:cs typeface="Myriad Pro"/>
              </a:endParaRPr>
            </a:p>
          </p:txBody>
        </p:sp>
        <p:sp>
          <p:nvSpPr>
            <p:cNvPr id="58" name="object 58"/>
            <p:cNvSpPr txBox="1"/>
            <p:nvPr/>
          </p:nvSpPr>
          <p:spPr>
            <a:xfrm>
              <a:off x="7202639" y="4691906"/>
              <a:ext cx="1686520" cy="314926"/>
            </a:xfrm>
            <a:prstGeom prst="rect">
              <a:avLst/>
            </a:prstGeom>
          </p:spPr>
          <p:txBody>
            <a:bodyPr vert="horz" wrap="square" lIns="0" tIns="11906" rIns="0" bIns="0" rtlCol="0">
              <a:spAutoFit/>
            </a:bodyPr>
            <a:lstStyle/>
            <a:p>
              <a:pPr marL="568532" marR="4763" indent="-557221">
                <a:spcBef>
                  <a:spcPts val="94"/>
                </a:spcBef>
              </a:pPr>
              <a:r>
                <a:rPr sz="984" b="1">
                  <a:solidFill>
                    <a:srgbClr val="FFFFFF"/>
                  </a:solidFill>
                  <a:latin typeface="Myriad Pro"/>
                  <a:cs typeface="Myriad Pro"/>
                </a:rPr>
                <a:t>24-MONTH</a:t>
              </a:r>
              <a:r>
                <a:rPr sz="984" b="1" spc="-42">
                  <a:solidFill>
                    <a:srgbClr val="FFFFFF"/>
                  </a:solidFill>
                  <a:latin typeface="Myriad Pro"/>
                  <a:cs typeface="Myriad Pro"/>
                </a:rPr>
                <a:t> </a:t>
              </a:r>
              <a:r>
                <a:rPr sz="984" b="1" spc="-5">
                  <a:solidFill>
                    <a:srgbClr val="FFFFFF"/>
                  </a:solidFill>
                  <a:latin typeface="Myriad Pro"/>
                  <a:cs typeface="Myriad Pro"/>
                </a:rPr>
                <a:t>ASSESSMENTS </a:t>
              </a:r>
              <a:r>
                <a:rPr sz="984" b="1" spc="-211">
                  <a:solidFill>
                    <a:srgbClr val="FFFFFF"/>
                  </a:solidFill>
                  <a:latin typeface="Myriad Pro"/>
                  <a:cs typeface="Myriad Pro"/>
                </a:rPr>
                <a:t> </a:t>
              </a:r>
              <a:r>
                <a:rPr sz="984" b="1">
                  <a:solidFill>
                    <a:srgbClr val="FFFFFF"/>
                  </a:solidFill>
                  <a:latin typeface="Myriad Pro"/>
                  <a:cs typeface="Myriad Pro"/>
                </a:rPr>
                <a:t>N=22/22</a:t>
              </a:r>
              <a:endParaRPr sz="984">
                <a:latin typeface="Myriad Pro"/>
                <a:cs typeface="Myriad Pro"/>
              </a:endParaRPr>
            </a:p>
          </p:txBody>
        </p:sp>
        <p:sp>
          <p:nvSpPr>
            <p:cNvPr id="59" name="object 59"/>
            <p:cNvSpPr txBox="1"/>
            <p:nvPr/>
          </p:nvSpPr>
          <p:spPr>
            <a:xfrm>
              <a:off x="6257657" y="2674569"/>
              <a:ext cx="1503759" cy="481566"/>
            </a:xfrm>
            <a:prstGeom prst="rect">
              <a:avLst/>
            </a:prstGeom>
          </p:spPr>
          <p:txBody>
            <a:bodyPr vert="horz" wrap="square" lIns="0" tIns="43458" rIns="0" bIns="0" rtlCol="0">
              <a:spAutoFit/>
            </a:bodyPr>
            <a:lstStyle/>
            <a:p>
              <a:pPr marL="169666" marR="162523" algn="ctr">
                <a:lnSpc>
                  <a:spcPts val="1237"/>
                </a:lnSpc>
                <a:spcBef>
                  <a:spcPts val="342"/>
                </a:spcBef>
              </a:pPr>
              <a:r>
                <a:rPr sz="1125" b="1" spc="-28">
                  <a:solidFill>
                    <a:srgbClr val="FFFFFF"/>
                  </a:solidFill>
                  <a:latin typeface="Myriad Pro"/>
                  <a:cs typeface="Myriad Pro"/>
                </a:rPr>
                <a:t>C</a:t>
              </a:r>
              <a:r>
                <a:rPr sz="1125" b="1" spc="9">
                  <a:solidFill>
                    <a:srgbClr val="FFFFFF"/>
                  </a:solidFill>
                  <a:latin typeface="Myriad Pro"/>
                  <a:cs typeface="Myriad Pro"/>
                </a:rPr>
                <a:t>ONT</a:t>
              </a:r>
              <a:r>
                <a:rPr sz="1125" b="1">
                  <a:solidFill>
                    <a:srgbClr val="FFFFFF"/>
                  </a:solidFill>
                  <a:latin typeface="Myriad Pro"/>
                  <a:cs typeface="Myriad Pro"/>
                </a:rPr>
                <a:t>R</a:t>
              </a:r>
              <a:r>
                <a:rPr sz="1125" b="1" spc="9">
                  <a:solidFill>
                    <a:srgbClr val="FFFFFF"/>
                  </a:solidFill>
                  <a:latin typeface="Myriad Pro"/>
                  <a:cs typeface="Myriad Pro"/>
                </a:rPr>
                <a:t>OL</a:t>
              </a:r>
              <a:r>
                <a:rPr sz="1125" b="1">
                  <a:solidFill>
                    <a:srgbClr val="FFFFFF"/>
                  </a:solidFill>
                  <a:latin typeface="Myriad Pro"/>
                  <a:cs typeface="Myriad Pro"/>
                </a:rPr>
                <a:t> </a:t>
              </a:r>
              <a:r>
                <a:rPr sz="1125" b="1" spc="9">
                  <a:solidFill>
                    <a:srgbClr val="FFFFFF"/>
                  </a:solidFill>
                  <a:latin typeface="Myriad Pro"/>
                  <a:cs typeface="Myriad Pro"/>
                </a:rPr>
                <a:t>STENT  N=26</a:t>
              </a:r>
              <a:endParaRPr sz="1125">
                <a:latin typeface="Myriad Pro"/>
                <a:cs typeface="Myriad Pro"/>
              </a:endParaRPr>
            </a:p>
            <a:p>
              <a:pPr algn="ctr">
                <a:spcBef>
                  <a:spcPts val="9"/>
                </a:spcBef>
              </a:pPr>
              <a:r>
                <a:rPr sz="844" b="1" spc="9">
                  <a:solidFill>
                    <a:srgbClr val="FFFFFF"/>
                  </a:solidFill>
                  <a:latin typeface="Myriad Pro"/>
                  <a:cs typeface="Myriad Pro"/>
                </a:rPr>
                <a:t>(24/26</a:t>
              </a:r>
              <a:r>
                <a:rPr sz="844" b="1" spc="-9">
                  <a:solidFill>
                    <a:srgbClr val="FFFFFF"/>
                  </a:solidFill>
                  <a:latin typeface="Myriad Pro"/>
                  <a:cs typeface="Myriad Pro"/>
                </a:rPr>
                <a:t> </a:t>
              </a:r>
              <a:r>
                <a:rPr sz="844" b="1" spc="14">
                  <a:solidFill>
                    <a:srgbClr val="FFFFFF"/>
                  </a:solidFill>
                  <a:latin typeface="Myriad Pro"/>
                  <a:cs typeface="Myriad Pro"/>
                </a:rPr>
                <a:t>BARD</a:t>
              </a:r>
              <a:r>
                <a:rPr sz="844" b="1" spc="-9">
                  <a:solidFill>
                    <a:srgbClr val="FFFFFF"/>
                  </a:solidFill>
                  <a:latin typeface="Myriad Pro"/>
                  <a:cs typeface="Myriad Pro"/>
                </a:rPr>
                <a:t> </a:t>
              </a:r>
              <a:r>
                <a:rPr sz="844" b="1" spc="14">
                  <a:solidFill>
                    <a:srgbClr val="FFFFFF"/>
                  </a:solidFill>
                  <a:latin typeface="Myriad Pro"/>
                  <a:cs typeface="Myriad Pro"/>
                </a:rPr>
                <a:t>LIFESTENT™)</a:t>
              </a:r>
              <a:endParaRPr sz="844">
                <a:latin typeface="Myriad Pro"/>
                <a:cs typeface="Myriad Pro"/>
              </a:endParaRPr>
            </a:p>
          </p:txBody>
        </p:sp>
      </p:grpSp>
      <p:grpSp>
        <p:nvGrpSpPr>
          <p:cNvPr id="64" name="Group 63">
            <a:extLst>
              <a:ext uri="{FF2B5EF4-FFF2-40B4-BE49-F238E27FC236}">
                <a16:creationId xmlns:a16="http://schemas.microsoft.com/office/drawing/2014/main" id="{E4C57D5C-5DFE-4EB0-8362-8E2A0DF415F1}"/>
              </a:ext>
            </a:extLst>
          </p:cNvPr>
          <p:cNvGrpSpPr/>
          <p:nvPr/>
        </p:nvGrpSpPr>
        <p:grpSpPr>
          <a:xfrm>
            <a:off x="8593499" y="2377498"/>
            <a:ext cx="3388146" cy="3256252"/>
            <a:chOff x="9036844" y="2637267"/>
            <a:chExt cx="2726531" cy="3256252"/>
          </a:xfrm>
        </p:grpSpPr>
        <p:sp>
          <p:nvSpPr>
            <p:cNvPr id="60" name="object 60"/>
            <p:cNvSpPr/>
            <p:nvPr/>
          </p:nvSpPr>
          <p:spPr>
            <a:xfrm>
              <a:off x="9036844" y="2637267"/>
              <a:ext cx="2726531" cy="3256252"/>
            </a:xfrm>
            <a:custGeom>
              <a:avLst/>
              <a:gdLst/>
              <a:ahLst/>
              <a:cxnLst/>
              <a:rect l="l" t="t" r="r" b="b"/>
              <a:pathLst>
                <a:path w="2908300" h="2755265">
                  <a:moveTo>
                    <a:pt x="2755900" y="0"/>
                  </a:moveTo>
                  <a:lnTo>
                    <a:pt x="0" y="0"/>
                  </a:lnTo>
                  <a:lnTo>
                    <a:pt x="0" y="2602407"/>
                  </a:lnTo>
                  <a:lnTo>
                    <a:pt x="7769" y="2650575"/>
                  </a:lnTo>
                  <a:lnTo>
                    <a:pt x="29405" y="2692410"/>
                  </a:lnTo>
                  <a:lnTo>
                    <a:pt x="62396" y="2725401"/>
                  </a:lnTo>
                  <a:lnTo>
                    <a:pt x="104231" y="2747037"/>
                  </a:lnTo>
                  <a:lnTo>
                    <a:pt x="152400" y="2754807"/>
                  </a:lnTo>
                  <a:lnTo>
                    <a:pt x="2908300" y="2754807"/>
                  </a:lnTo>
                  <a:lnTo>
                    <a:pt x="2908300" y="152400"/>
                  </a:lnTo>
                  <a:lnTo>
                    <a:pt x="2900530" y="104231"/>
                  </a:lnTo>
                  <a:lnTo>
                    <a:pt x="2878894" y="62396"/>
                  </a:lnTo>
                  <a:lnTo>
                    <a:pt x="2845903" y="29405"/>
                  </a:lnTo>
                  <a:lnTo>
                    <a:pt x="2804068" y="7769"/>
                  </a:lnTo>
                  <a:lnTo>
                    <a:pt x="2755900" y="0"/>
                  </a:lnTo>
                  <a:close/>
                </a:path>
              </a:pathLst>
            </a:custGeom>
            <a:solidFill>
              <a:srgbClr val="B3BFE3"/>
            </a:solidFill>
          </p:spPr>
          <p:txBody>
            <a:bodyPr wrap="square" lIns="0" tIns="0" rIns="0" bIns="0" rtlCol="0"/>
            <a:lstStyle/>
            <a:p>
              <a:endParaRPr sz="1687"/>
            </a:p>
          </p:txBody>
        </p:sp>
        <p:sp>
          <p:nvSpPr>
            <p:cNvPr id="61" name="object 61"/>
            <p:cNvSpPr txBox="1"/>
            <p:nvPr/>
          </p:nvSpPr>
          <p:spPr>
            <a:xfrm>
              <a:off x="9126188" y="2637691"/>
              <a:ext cx="2528292" cy="2790467"/>
            </a:xfrm>
            <a:prstGeom prst="rect">
              <a:avLst/>
            </a:prstGeom>
          </p:spPr>
          <p:txBody>
            <a:bodyPr vert="horz" wrap="square" lIns="0" tIns="86320" rIns="0" bIns="0" rtlCol="0">
              <a:spAutoFit/>
            </a:bodyPr>
            <a:lstStyle/>
            <a:p>
              <a:pPr marL="11906">
                <a:spcBef>
                  <a:spcPts val="680"/>
                </a:spcBef>
              </a:pPr>
              <a:r>
                <a:rPr sz="1400" b="1">
                  <a:cs typeface="Myriad Pro"/>
                </a:rPr>
                <a:t>8</a:t>
              </a:r>
              <a:r>
                <a:rPr sz="1400" b="1" spc="122">
                  <a:cs typeface="Myriad Pro"/>
                </a:rPr>
                <a:t> </a:t>
              </a:r>
              <a:r>
                <a:rPr sz="1400" b="1" spc="61">
                  <a:cs typeface="Myriad Pro"/>
                </a:rPr>
                <a:t>INVESTIGATIONAL</a:t>
              </a:r>
              <a:r>
                <a:rPr sz="1400" b="1" spc="122">
                  <a:cs typeface="Myriad Pro"/>
                </a:rPr>
                <a:t> </a:t>
              </a:r>
              <a:r>
                <a:rPr sz="1400" b="1" spc="75">
                  <a:cs typeface="Myriad Pro"/>
                </a:rPr>
                <a:t>SITES</a:t>
              </a:r>
              <a:endParaRPr sz="1400">
                <a:cs typeface="Myriad Pro"/>
              </a:endParaRPr>
            </a:p>
            <a:p>
              <a:pPr marL="79177" indent="-67867">
                <a:spcBef>
                  <a:spcPts val="511"/>
                </a:spcBef>
                <a:buChar char="•"/>
                <a:tabLst>
                  <a:tab pos="79773" algn="l"/>
                </a:tabLst>
              </a:pPr>
              <a:r>
                <a:rPr sz="1400" spc="-5">
                  <a:cs typeface="Myriad Pro"/>
                </a:rPr>
                <a:t>Universitäts-Herzzentrum</a:t>
              </a:r>
              <a:r>
                <a:rPr sz="1400" spc="9">
                  <a:cs typeface="Myriad Pro"/>
                </a:rPr>
                <a:t> </a:t>
              </a:r>
              <a:r>
                <a:rPr sz="1400" spc="-14">
                  <a:cs typeface="Myriad Pro"/>
                </a:rPr>
                <a:t>Freiburg</a:t>
              </a:r>
              <a:r>
                <a:rPr lang="en-GB" sz="1400" spc="-14">
                  <a:cs typeface="Myriad Pro"/>
                </a:rPr>
                <a:t> </a:t>
              </a:r>
              <a:r>
                <a:rPr sz="1400">
                  <a:cs typeface="Myriad Pro"/>
                </a:rPr>
                <a:t>-</a:t>
              </a:r>
              <a:r>
                <a:rPr sz="1400" spc="-19">
                  <a:cs typeface="Myriad Pro"/>
                </a:rPr>
                <a:t> </a:t>
              </a:r>
              <a:r>
                <a:rPr sz="1400">
                  <a:cs typeface="Myriad Pro"/>
                </a:rPr>
                <a:t>Bad</a:t>
              </a:r>
              <a:r>
                <a:rPr sz="1400" spc="-19">
                  <a:cs typeface="Myriad Pro"/>
                </a:rPr>
                <a:t> </a:t>
              </a:r>
              <a:r>
                <a:rPr sz="1400" spc="-5">
                  <a:cs typeface="Myriad Pro"/>
                </a:rPr>
                <a:t>Krozingen</a:t>
              </a:r>
              <a:endParaRPr sz="1400">
                <a:cs typeface="Myriad Pro"/>
              </a:endParaRPr>
            </a:p>
            <a:p>
              <a:pPr marL="79177" indent="-67867">
                <a:spcBef>
                  <a:spcPts val="267"/>
                </a:spcBef>
                <a:buChar char="•"/>
                <a:tabLst>
                  <a:tab pos="79773" algn="l"/>
                </a:tabLst>
              </a:pPr>
              <a:r>
                <a:rPr sz="1400">
                  <a:cs typeface="Myriad Pro"/>
                </a:rPr>
                <a:t>MVZ,</a:t>
              </a:r>
              <a:r>
                <a:rPr sz="1400" spc="-33">
                  <a:cs typeface="Myriad Pro"/>
                </a:rPr>
                <a:t> </a:t>
              </a:r>
              <a:r>
                <a:rPr sz="1400" spc="-5">
                  <a:cs typeface="Myriad Pro"/>
                </a:rPr>
                <a:t>Hamburg</a:t>
              </a:r>
              <a:endParaRPr sz="1400">
                <a:cs typeface="Myriad Pro"/>
              </a:endParaRPr>
            </a:p>
            <a:p>
              <a:pPr marL="79177" indent="-67867">
                <a:spcBef>
                  <a:spcPts val="267"/>
                </a:spcBef>
                <a:buChar char="•"/>
                <a:tabLst>
                  <a:tab pos="79773" algn="l"/>
                </a:tabLst>
              </a:pPr>
              <a:r>
                <a:rPr sz="1400" spc="-19">
                  <a:cs typeface="Myriad Pro"/>
                </a:rPr>
                <a:t>ZMIT,</a:t>
              </a:r>
              <a:r>
                <a:rPr sz="1400" spc="-28">
                  <a:cs typeface="Myriad Pro"/>
                </a:rPr>
                <a:t> </a:t>
              </a:r>
              <a:r>
                <a:rPr sz="1400">
                  <a:cs typeface="Myriad Pro"/>
                </a:rPr>
                <a:t>Berlin</a:t>
              </a:r>
            </a:p>
            <a:p>
              <a:pPr marL="79177" indent="-67867">
                <a:spcBef>
                  <a:spcPts val="272"/>
                </a:spcBef>
                <a:buChar char="•"/>
                <a:tabLst>
                  <a:tab pos="79773" algn="l"/>
                </a:tabLst>
              </a:pPr>
              <a:r>
                <a:rPr sz="1400" spc="-9">
                  <a:cs typeface="Myriad Pro"/>
                </a:rPr>
                <a:t>CardioVascular</a:t>
              </a:r>
              <a:r>
                <a:rPr sz="1400">
                  <a:cs typeface="Myriad Pro"/>
                </a:rPr>
                <a:t> </a:t>
              </a:r>
              <a:r>
                <a:rPr sz="1400" spc="-19">
                  <a:cs typeface="Myriad Pro"/>
                </a:rPr>
                <a:t>Center,</a:t>
              </a:r>
              <a:r>
                <a:rPr sz="1400" spc="5">
                  <a:cs typeface="Myriad Pro"/>
                </a:rPr>
                <a:t> </a:t>
              </a:r>
              <a:r>
                <a:rPr sz="1400" spc="-5">
                  <a:cs typeface="Myriad Pro"/>
                </a:rPr>
                <a:t>Frankfurt</a:t>
              </a:r>
              <a:endParaRPr sz="1400">
                <a:cs typeface="Myriad Pro"/>
              </a:endParaRPr>
            </a:p>
            <a:p>
              <a:pPr marL="79177" indent="-67867">
                <a:spcBef>
                  <a:spcPts val="267"/>
                </a:spcBef>
                <a:buChar char="•"/>
                <a:tabLst>
                  <a:tab pos="79773" algn="l"/>
                </a:tabLst>
              </a:pPr>
              <a:r>
                <a:rPr sz="1400" spc="-5">
                  <a:cs typeface="Myriad Pro"/>
                </a:rPr>
                <a:t>Park-Krankenhaus,</a:t>
              </a:r>
              <a:r>
                <a:rPr sz="1400" spc="-33">
                  <a:cs typeface="Myriad Pro"/>
                </a:rPr>
                <a:t> </a:t>
              </a:r>
              <a:r>
                <a:rPr sz="1400" spc="-5">
                  <a:cs typeface="Myriad Pro"/>
                </a:rPr>
                <a:t>Leipzig</a:t>
              </a:r>
              <a:endParaRPr sz="1400">
                <a:cs typeface="Myriad Pro"/>
              </a:endParaRPr>
            </a:p>
            <a:p>
              <a:pPr marL="79177" indent="-67867">
                <a:spcBef>
                  <a:spcPts val="272"/>
                </a:spcBef>
                <a:buChar char="•"/>
                <a:tabLst>
                  <a:tab pos="79773" algn="l"/>
                </a:tabLst>
              </a:pPr>
              <a:r>
                <a:rPr sz="1400" spc="-5">
                  <a:cs typeface="Myriad Pro"/>
                </a:rPr>
                <a:t>Königin</a:t>
              </a:r>
              <a:r>
                <a:rPr sz="1400" spc="-14">
                  <a:cs typeface="Myriad Pro"/>
                </a:rPr>
                <a:t> </a:t>
              </a:r>
              <a:r>
                <a:rPr sz="1400">
                  <a:cs typeface="Myriad Pro"/>
                </a:rPr>
                <a:t>Elisabeth</a:t>
              </a:r>
              <a:r>
                <a:rPr sz="1400" spc="-9">
                  <a:cs typeface="Myriad Pro"/>
                </a:rPr>
                <a:t> </a:t>
              </a:r>
              <a:r>
                <a:rPr sz="1400" spc="-5">
                  <a:cs typeface="Myriad Pro"/>
                </a:rPr>
                <a:t>Herzberge,</a:t>
              </a:r>
              <a:r>
                <a:rPr sz="1400" spc="-14">
                  <a:cs typeface="Myriad Pro"/>
                </a:rPr>
                <a:t> </a:t>
              </a:r>
              <a:r>
                <a:rPr sz="1400">
                  <a:cs typeface="Myriad Pro"/>
                </a:rPr>
                <a:t>Berlin</a:t>
              </a:r>
            </a:p>
            <a:p>
              <a:pPr marL="79177" indent="-67867">
                <a:spcBef>
                  <a:spcPts val="267"/>
                </a:spcBef>
                <a:buChar char="•"/>
                <a:tabLst>
                  <a:tab pos="79773" algn="l"/>
                </a:tabLst>
              </a:pPr>
              <a:r>
                <a:rPr sz="1400">
                  <a:cs typeface="Myriad Pro"/>
                </a:rPr>
                <a:t>Klinikum</a:t>
              </a:r>
              <a:r>
                <a:rPr sz="1400" spc="-23">
                  <a:cs typeface="Myriad Pro"/>
                </a:rPr>
                <a:t> </a:t>
              </a:r>
              <a:r>
                <a:rPr sz="1400">
                  <a:cs typeface="Myriad Pro"/>
                </a:rPr>
                <a:t>Rosenheim,</a:t>
              </a:r>
              <a:r>
                <a:rPr sz="1400" spc="-19">
                  <a:cs typeface="Myriad Pro"/>
                </a:rPr>
                <a:t> </a:t>
              </a:r>
              <a:r>
                <a:rPr sz="1400">
                  <a:cs typeface="Myriad Pro"/>
                </a:rPr>
                <a:t>Rosenheim</a:t>
              </a:r>
            </a:p>
            <a:p>
              <a:pPr marL="79177" indent="-67867">
                <a:spcBef>
                  <a:spcPts val="267"/>
                </a:spcBef>
                <a:buChar char="•"/>
                <a:tabLst>
                  <a:tab pos="79773" algn="l"/>
                </a:tabLst>
              </a:pPr>
              <a:r>
                <a:rPr sz="1400" spc="-5">
                  <a:cs typeface="Myriad Pro"/>
                </a:rPr>
                <a:t>St.</a:t>
              </a:r>
              <a:r>
                <a:rPr sz="1400" spc="-9">
                  <a:cs typeface="Myriad Pro"/>
                </a:rPr>
                <a:t> </a:t>
              </a:r>
              <a:r>
                <a:rPr sz="1400" spc="-5">
                  <a:cs typeface="Myriad Pro"/>
                </a:rPr>
                <a:t>Franziskus-Hospital,</a:t>
              </a:r>
              <a:r>
                <a:rPr sz="1400" spc="-9">
                  <a:cs typeface="Myriad Pro"/>
                </a:rPr>
                <a:t> </a:t>
              </a:r>
              <a:r>
                <a:rPr sz="1400" spc="-5">
                  <a:cs typeface="Myriad Pro"/>
                </a:rPr>
                <a:t>Münster</a:t>
              </a:r>
              <a:endParaRPr sz="1400">
                <a:cs typeface="Myriad Pro"/>
              </a:endParaRPr>
            </a:p>
          </p:txBody>
        </p:sp>
      </p:grpSp>
      <p:sp>
        <p:nvSpPr>
          <p:cNvPr id="65" name="TextBox 64">
            <a:extLst>
              <a:ext uri="{FF2B5EF4-FFF2-40B4-BE49-F238E27FC236}">
                <a16:creationId xmlns:a16="http://schemas.microsoft.com/office/drawing/2014/main" id="{DBDB6421-C94E-4C41-A931-54493D42BF9A}"/>
              </a:ext>
            </a:extLst>
          </p:cNvPr>
          <p:cNvSpPr txBox="1"/>
          <p:nvPr/>
        </p:nvSpPr>
        <p:spPr>
          <a:xfrm>
            <a:off x="10446009" y="6597492"/>
            <a:ext cx="1745991" cy="246221"/>
          </a:xfrm>
          <a:prstGeom prst="rect">
            <a:avLst/>
          </a:prstGeom>
          <a:noFill/>
        </p:spPr>
        <p:txBody>
          <a:bodyPr wrap="none" rtlCol="0">
            <a:spAutoFit/>
          </a:bodyPr>
          <a:lstStyle/>
          <a:p>
            <a:pPr algn="just"/>
            <a:r>
              <a:rPr lang="en-GB" sz="1000"/>
              <a:t>Data on file at Veryan Medical</a:t>
            </a:r>
          </a:p>
        </p:txBody>
      </p:sp>
    </p:spTree>
  </p:cSld>
  <p:clrMapOvr>
    <a:masterClrMapping/>
  </p:clrMapOvr>
  <mc:AlternateContent xmlns:mc="http://schemas.openxmlformats.org/markup-compatibility/2006" xmlns:p14="http://schemas.microsoft.com/office/powerpoint/2010/main">
    <mc:Choice Requires="p14">
      <p:transition spd="slow" p14:dur="2000" advTm="17651"/>
    </mc:Choice>
    <mc:Fallback xmlns="">
      <p:transition spd="slow" advTm="1765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9E16BFF3-6079-4D11-8112-7F6DA085C1CD}"/>
              </a:ext>
            </a:extLst>
          </p:cNvPr>
          <p:cNvSpPr/>
          <p:nvPr/>
        </p:nvSpPr>
        <p:spPr>
          <a:xfrm>
            <a:off x="530352" y="1295398"/>
            <a:ext cx="9005445" cy="4856019"/>
          </a:xfrm>
          <a:custGeom>
            <a:avLst/>
            <a:gdLst/>
            <a:ahLst/>
            <a:cxnLst/>
            <a:rect l="l" t="t" r="r" b="b"/>
            <a:pathLst>
              <a:path w="9457055" h="3784600">
                <a:moveTo>
                  <a:pt x="9304197" y="0"/>
                </a:moveTo>
                <a:lnTo>
                  <a:pt x="0" y="0"/>
                </a:lnTo>
                <a:lnTo>
                  <a:pt x="0" y="3632200"/>
                </a:lnTo>
                <a:lnTo>
                  <a:pt x="7769" y="3680368"/>
                </a:lnTo>
                <a:lnTo>
                  <a:pt x="29405" y="3722203"/>
                </a:lnTo>
                <a:lnTo>
                  <a:pt x="62396" y="3755194"/>
                </a:lnTo>
                <a:lnTo>
                  <a:pt x="104231" y="3776830"/>
                </a:lnTo>
                <a:lnTo>
                  <a:pt x="152400" y="3784600"/>
                </a:lnTo>
                <a:lnTo>
                  <a:pt x="9456597" y="3784600"/>
                </a:lnTo>
                <a:lnTo>
                  <a:pt x="9456597" y="152400"/>
                </a:lnTo>
                <a:lnTo>
                  <a:pt x="9448827" y="104231"/>
                </a:lnTo>
                <a:lnTo>
                  <a:pt x="9427191" y="62396"/>
                </a:lnTo>
                <a:lnTo>
                  <a:pt x="9394200" y="29405"/>
                </a:lnTo>
                <a:lnTo>
                  <a:pt x="9352365" y="7769"/>
                </a:lnTo>
                <a:lnTo>
                  <a:pt x="9304197" y="0"/>
                </a:lnTo>
                <a:close/>
              </a:path>
            </a:pathLst>
          </a:custGeom>
          <a:solidFill>
            <a:srgbClr val="B3BFE3"/>
          </a:solidFill>
          <a:ln>
            <a:noFill/>
          </a:ln>
        </p:spPr>
        <p:txBody>
          <a:bodyPr wrap="square" lIns="0" tIns="0" rIns="0" bIns="0" rtlCol="0"/>
          <a:lstStyle/>
          <a:p>
            <a:endParaRPr sz="1687"/>
          </a:p>
        </p:txBody>
      </p:sp>
      <p:graphicFrame>
        <p:nvGraphicFramePr>
          <p:cNvPr id="3" name="object 3"/>
          <p:cNvGraphicFramePr>
            <a:graphicFrameLocks noGrp="1"/>
          </p:cNvGraphicFramePr>
          <p:nvPr>
            <p:extLst>
              <p:ext uri="{D42A27DB-BD31-4B8C-83A1-F6EECF244321}">
                <p14:modId xmlns:p14="http://schemas.microsoft.com/office/powerpoint/2010/main" val="3405489032"/>
              </p:ext>
            </p:extLst>
          </p:nvPr>
        </p:nvGraphicFramePr>
        <p:xfrm>
          <a:off x="757802" y="1501895"/>
          <a:ext cx="8632840" cy="4469008"/>
        </p:xfrm>
        <a:graphic>
          <a:graphicData uri="http://schemas.openxmlformats.org/drawingml/2006/table">
            <a:tbl>
              <a:tblPr firstRow="1" bandRow="1">
                <a:tableStyleId>{2D5ABB26-0587-4C30-8999-92F81FD0307C}</a:tableStyleId>
              </a:tblPr>
              <a:tblGrid>
                <a:gridCol w="1828419">
                  <a:extLst>
                    <a:ext uri="{9D8B030D-6E8A-4147-A177-3AD203B41FA5}">
                      <a16:colId xmlns:a16="http://schemas.microsoft.com/office/drawing/2014/main" val="20000"/>
                    </a:ext>
                  </a:extLst>
                </a:gridCol>
                <a:gridCol w="1959769">
                  <a:extLst>
                    <a:ext uri="{9D8B030D-6E8A-4147-A177-3AD203B41FA5}">
                      <a16:colId xmlns:a16="http://schemas.microsoft.com/office/drawing/2014/main" val="20001"/>
                    </a:ext>
                  </a:extLst>
                </a:gridCol>
                <a:gridCol w="1799392">
                  <a:extLst>
                    <a:ext uri="{9D8B030D-6E8A-4147-A177-3AD203B41FA5}">
                      <a16:colId xmlns:a16="http://schemas.microsoft.com/office/drawing/2014/main" val="20002"/>
                    </a:ext>
                  </a:extLst>
                </a:gridCol>
                <a:gridCol w="1641763">
                  <a:extLst>
                    <a:ext uri="{9D8B030D-6E8A-4147-A177-3AD203B41FA5}">
                      <a16:colId xmlns:a16="http://schemas.microsoft.com/office/drawing/2014/main" val="20003"/>
                    </a:ext>
                  </a:extLst>
                </a:gridCol>
                <a:gridCol w="1403497">
                  <a:extLst>
                    <a:ext uri="{9D8B030D-6E8A-4147-A177-3AD203B41FA5}">
                      <a16:colId xmlns:a16="http://schemas.microsoft.com/office/drawing/2014/main" val="20004"/>
                    </a:ext>
                  </a:extLst>
                </a:gridCol>
              </a:tblGrid>
              <a:tr h="645914">
                <a:tc gridSpan="2">
                  <a:txBody>
                    <a:bodyPr/>
                    <a:lstStyle/>
                    <a:p>
                      <a:pPr>
                        <a:lnSpc>
                          <a:spcPct val="100000"/>
                        </a:lnSpc>
                      </a:pPr>
                      <a:endParaRPr sz="1400">
                        <a:latin typeface="+mn-lt"/>
                        <a:cs typeface="Times New Roman"/>
                      </a:endParaRPr>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a:p>
                  </a:txBody>
                  <a:tcPr marL="0" marR="0" marT="0" marB="0"/>
                </a:tc>
                <a:tc>
                  <a:txBody>
                    <a:bodyPr/>
                    <a:lstStyle/>
                    <a:p>
                      <a:pPr marL="592455" marR="250190" indent="-288925">
                        <a:lnSpc>
                          <a:spcPct val="100000"/>
                        </a:lnSpc>
                        <a:spcBef>
                          <a:spcPts val="25"/>
                        </a:spcBef>
                      </a:pPr>
                      <a:r>
                        <a:rPr sz="1400" b="1">
                          <a:solidFill>
                            <a:srgbClr val="FFFFFF"/>
                          </a:solidFill>
                          <a:latin typeface="+mn-lt"/>
                          <a:cs typeface="Myriad Pro"/>
                        </a:rPr>
                        <a:t>Bio</a:t>
                      </a:r>
                      <a:r>
                        <a:rPr sz="1400" b="1" spc="5">
                          <a:solidFill>
                            <a:srgbClr val="FFFFFF"/>
                          </a:solidFill>
                          <a:latin typeface="+mn-lt"/>
                          <a:cs typeface="Myriad Pro"/>
                        </a:rPr>
                        <a:t>M</a:t>
                      </a:r>
                      <a:r>
                        <a:rPr sz="1400" b="1">
                          <a:solidFill>
                            <a:srgbClr val="FFFFFF"/>
                          </a:solidFill>
                          <a:latin typeface="+mn-lt"/>
                          <a:cs typeface="Myriad Pro"/>
                        </a:rPr>
                        <a:t>imics 3D  (N=50)</a:t>
                      </a:r>
                      <a:endParaRPr sz="1400">
                        <a:latin typeface="+mn-lt"/>
                        <a:cs typeface="Myriad Pro"/>
                      </a:endParaRPr>
                    </a:p>
                  </a:txBody>
                  <a:tcPr marL="0" marR="0" marT="2976"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43B87"/>
                    </a:solidFill>
                  </a:tcPr>
                </a:tc>
                <a:tc>
                  <a:txBody>
                    <a:bodyPr/>
                    <a:lstStyle/>
                    <a:p>
                      <a:pPr marL="604520" marR="297815" indent="-299720">
                        <a:lnSpc>
                          <a:spcPct val="100000"/>
                        </a:lnSpc>
                        <a:spcBef>
                          <a:spcPts val="25"/>
                        </a:spcBef>
                      </a:pPr>
                      <a:r>
                        <a:rPr sz="1400" b="1" spc="-10">
                          <a:solidFill>
                            <a:srgbClr val="FFFFFF"/>
                          </a:solidFill>
                          <a:latin typeface="+mn-lt"/>
                          <a:cs typeface="Myriad Pro"/>
                        </a:rPr>
                        <a:t>Control</a:t>
                      </a:r>
                      <a:r>
                        <a:rPr sz="1400" b="1" spc="-65">
                          <a:solidFill>
                            <a:srgbClr val="FFFFFF"/>
                          </a:solidFill>
                          <a:latin typeface="+mn-lt"/>
                          <a:cs typeface="Myriad Pro"/>
                        </a:rPr>
                        <a:t> </a:t>
                      </a:r>
                      <a:r>
                        <a:rPr sz="1400" b="1" spc="-10">
                          <a:solidFill>
                            <a:srgbClr val="FFFFFF"/>
                          </a:solidFill>
                          <a:latin typeface="+mn-lt"/>
                          <a:cs typeface="Myriad Pro"/>
                        </a:rPr>
                        <a:t>Stent </a:t>
                      </a:r>
                      <a:r>
                        <a:rPr sz="1400" b="1" spc="-285">
                          <a:solidFill>
                            <a:srgbClr val="FFFFFF"/>
                          </a:solidFill>
                          <a:latin typeface="+mn-lt"/>
                          <a:cs typeface="Myriad Pro"/>
                        </a:rPr>
                        <a:t> </a:t>
                      </a:r>
                      <a:r>
                        <a:rPr sz="1400" b="1">
                          <a:solidFill>
                            <a:srgbClr val="FFFFFF"/>
                          </a:solidFill>
                          <a:latin typeface="+mn-lt"/>
                          <a:cs typeface="Myriad Pro"/>
                        </a:rPr>
                        <a:t>(N-26)</a:t>
                      </a:r>
                      <a:endParaRPr sz="1400">
                        <a:latin typeface="+mn-lt"/>
                        <a:cs typeface="Myriad Pro"/>
                      </a:endParaRPr>
                    </a:p>
                  </a:txBody>
                  <a:tcPr marL="0" marR="0" marT="2976"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tc>
                  <a:txBody>
                    <a:bodyPr/>
                    <a:lstStyle/>
                    <a:p>
                      <a:pPr marL="102235" algn="ctr">
                        <a:lnSpc>
                          <a:spcPct val="100000"/>
                        </a:lnSpc>
                        <a:spcBef>
                          <a:spcPts val="25"/>
                        </a:spcBef>
                      </a:pPr>
                      <a:r>
                        <a:rPr sz="1400" b="1">
                          <a:solidFill>
                            <a:srgbClr val="FFFFFF"/>
                          </a:solidFill>
                          <a:latin typeface="+mn-lt"/>
                          <a:cs typeface="Myriad Pro"/>
                        </a:rPr>
                        <a:t>P</a:t>
                      </a:r>
                      <a:r>
                        <a:rPr sz="1400" b="1" spc="-35">
                          <a:solidFill>
                            <a:srgbClr val="FFFFFF"/>
                          </a:solidFill>
                          <a:latin typeface="+mn-lt"/>
                          <a:cs typeface="Myriad Pro"/>
                        </a:rPr>
                        <a:t> </a:t>
                      </a:r>
                      <a:r>
                        <a:rPr sz="1400" b="1" spc="-5">
                          <a:solidFill>
                            <a:srgbClr val="FFFFFF"/>
                          </a:solidFill>
                          <a:latin typeface="+mn-lt"/>
                          <a:cs typeface="Myriad Pro"/>
                        </a:rPr>
                        <a:t>value</a:t>
                      </a:r>
                      <a:endParaRPr sz="1400">
                        <a:latin typeface="+mn-lt"/>
                        <a:cs typeface="Myriad Pro"/>
                      </a:endParaRPr>
                    </a:p>
                  </a:txBody>
                  <a:tcPr marL="0" marR="0" marT="2976"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extLst>
                  <a:ext uri="{0D108BD9-81ED-4DB2-BD59-A6C34878D82A}">
                    <a16:rowId xmlns:a16="http://schemas.microsoft.com/office/drawing/2014/main" val="10000"/>
                  </a:ext>
                </a:extLst>
              </a:tr>
              <a:tr h="300633">
                <a:tc>
                  <a:txBody>
                    <a:bodyPr/>
                    <a:lstStyle/>
                    <a:p>
                      <a:pPr marL="10795">
                        <a:lnSpc>
                          <a:spcPct val="100000"/>
                        </a:lnSpc>
                        <a:spcBef>
                          <a:spcPts val="165"/>
                        </a:spcBef>
                      </a:pPr>
                      <a:r>
                        <a:rPr sz="1400" b="1" spc="-10">
                          <a:latin typeface="+mn-lt"/>
                          <a:cs typeface="Myriad Pro"/>
                        </a:rPr>
                        <a:t>Age</a:t>
                      </a:r>
                      <a:endParaRPr sz="1400">
                        <a:latin typeface="+mn-lt"/>
                        <a:cs typeface="Myriad Pro"/>
                      </a:endParaRPr>
                    </a:p>
                  </a:txBody>
                  <a:tcPr marL="0" marR="0" marT="19645"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39700">
                        <a:lnSpc>
                          <a:spcPct val="100000"/>
                        </a:lnSpc>
                        <a:spcBef>
                          <a:spcPts val="165"/>
                        </a:spcBef>
                      </a:pPr>
                      <a:r>
                        <a:rPr sz="1400">
                          <a:latin typeface="+mn-lt"/>
                          <a:cs typeface="Myriad Pro"/>
                        </a:rPr>
                        <a:t>Mean</a:t>
                      </a:r>
                      <a:r>
                        <a:rPr sz="1400" spc="-25">
                          <a:latin typeface="+mn-lt"/>
                          <a:cs typeface="Myriad Pro"/>
                        </a:rPr>
                        <a:t> </a:t>
                      </a:r>
                      <a:r>
                        <a:rPr sz="1400">
                          <a:latin typeface="+mn-lt"/>
                          <a:cs typeface="Myriad Pro"/>
                        </a:rPr>
                        <a:t>±</a:t>
                      </a:r>
                      <a:r>
                        <a:rPr sz="1400" spc="-20">
                          <a:latin typeface="+mn-lt"/>
                          <a:cs typeface="Myriad Pro"/>
                        </a:rPr>
                        <a:t> </a:t>
                      </a:r>
                      <a:r>
                        <a:rPr sz="1400">
                          <a:latin typeface="+mn-lt"/>
                          <a:cs typeface="Myriad Pro"/>
                        </a:rPr>
                        <a:t>SD</a:t>
                      </a:r>
                      <a:r>
                        <a:rPr sz="1400" spc="-20">
                          <a:latin typeface="+mn-lt"/>
                          <a:cs typeface="Myriad Pro"/>
                        </a:rPr>
                        <a:t> </a:t>
                      </a:r>
                      <a:r>
                        <a:rPr sz="1400">
                          <a:latin typeface="+mn-lt"/>
                          <a:cs typeface="Myriad Pro"/>
                        </a:rPr>
                        <a:t>(N)</a:t>
                      </a:r>
                    </a:p>
                  </a:txBody>
                  <a:tcPr marL="0" marR="0" marT="1964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 algn="ctr">
                        <a:lnSpc>
                          <a:spcPct val="100000"/>
                        </a:lnSpc>
                        <a:spcBef>
                          <a:spcPts val="165"/>
                        </a:spcBef>
                      </a:pPr>
                      <a:r>
                        <a:rPr sz="1400">
                          <a:solidFill>
                            <a:srgbClr val="FFFFFF"/>
                          </a:solidFill>
                          <a:latin typeface="+mn-lt"/>
                          <a:cs typeface="Myriad Pro"/>
                        </a:rPr>
                        <a:t>68</a:t>
                      </a:r>
                      <a:r>
                        <a:rPr sz="1400" spc="-30">
                          <a:solidFill>
                            <a:srgbClr val="FFFFFF"/>
                          </a:solidFill>
                          <a:latin typeface="+mn-lt"/>
                          <a:cs typeface="Myriad Pro"/>
                        </a:rPr>
                        <a:t> </a:t>
                      </a:r>
                      <a:r>
                        <a:rPr sz="1400">
                          <a:solidFill>
                            <a:srgbClr val="FFFFFF"/>
                          </a:solidFill>
                          <a:latin typeface="+mn-lt"/>
                          <a:cs typeface="Myriad Pro"/>
                        </a:rPr>
                        <a:t>±</a:t>
                      </a:r>
                      <a:r>
                        <a:rPr sz="1400" spc="-30">
                          <a:solidFill>
                            <a:srgbClr val="FFFFFF"/>
                          </a:solidFill>
                          <a:latin typeface="+mn-lt"/>
                          <a:cs typeface="Myriad Pro"/>
                        </a:rPr>
                        <a:t> </a:t>
                      </a:r>
                      <a:r>
                        <a:rPr sz="1400">
                          <a:solidFill>
                            <a:srgbClr val="FFFFFF"/>
                          </a:solidFill>
                          <a:latin typeface="+mn-lt"/>
                          <a:cs typeface="Myriad Pro"/>
                        </a:rPr>
                        <a:t>10.4</a:t>
                      </a:r>
                      <a:endParaRPr sz="1400">
                        <a:latin typeface="+mn-lt"/>
                        <a:cs typeface="Myriad Pro"/>
                      </a:endParaRPr>
                    </a:p>
                  </a:txBody>
                  <a:tcPr marL="0" marR="0" marT="1964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43B87"/>
                    </a:solidFill>
                  </a:tcPr>
                </a:tc>
                <a:tc>
                  <a:txBody>
                    <a:bodyPr/>
                    <a:lstStyle/>
                    <a:p>
                      <a:pPr algn="ctr">
                        <a:lnSpc>
                          <a:spcPct val="100000"/>
                        </a:lnSpc>
                        <a:spcBef>
                          <a:spcPts val="165"/>
                        </a:spcBef>
                      </a:pPr>
                      <a:r>
                        <a:rPr sz="1400">
                          <a:solidFill>
                            <a:srgbClr val="FFFFFF"/>
                          </a:solidFill>
                          <a:latin typeface="+mn-lt"/>
                          <a:cs typeface="Myriad Pro"/>
                        </a:rPr>
                        <a:t>67</a:t>
                      </a:r>
                      <a:r>
                        <a:rPr sz="1400" spc="-30">
                          <a:solidFill>
                            <a:srgbClr val="FFFFFF"/>
                          </a:solidFill>
                          <a:latin typeface="+mn-lt"/>
                          <a:cs typeface="Myriad Pro"/>
                        </a:rPr>
                        <a:t> </a:t>
                      </a:r>
                      <a:r>
                        <a:rPr sz="1400">
                          <a:solidFill>
                            <a:srgbClr val="FFFFFF"/>
                          </a:solidFill>
                          <a:latin typeface="+mn-lt"/>
                          <a:cs typeface="Myriad Pro"/>
                        </a:rPr>
                        <a:t>±</a:t>
                      </a:r>
                      <a:r>
                        <a:rPr sz="1400" spc="-30">
                          <a:solidFill>
                            <a:srgbClr val="FFFFFF"/>
                          </a:solidFill>
                          <a:latin typeface="+mn-lt"/>
                          <a:cs typeface="Myriad Pro"/>
                        </a:rPr>
                        <a:t> </a:t>
                      </a:r>
                      <a:r>
                        <a:rPr sz="1400">
                          <a:solidFill>
                            <a:srgbClr val="FFFFFF"/>
                          </a:solidFill>
                          <a:latin typeface="+mn-lt"/>
                          <a:cs typeface="Myriad Pro"/>
                        </a:rPr>
                        <a:t>8.9</a:t>
                      </a:r>
                      <a:endParaRPr sz="1400">
                        <a:latin typeface="+mn-lt"/>
                        <a:cs typeface="Myriad Pro"/>
                      </a:endParaRPr>
                    </a:p>
                  </a:txBody>
                  <a:tcPr marL="0" marR="0" marT="1964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tc>
                  <a:txBody>
                    <a:bodyPr/>
                    <a:lstStyle/>
                    <a:p>
                      <a:pPr marL="102235" algn="ctr">
                        <a:lnSpc>
                          <a:spcPct val="100000"/>
                        </a:lnSpc>
                        <a:spcBef>
                          <a:spcPts val="165"/>
                        </a:spcBef>
                      </a:pPr>
                      <a:r>
                        <a:rPr sz="1400">
                          <a:solidFill>
                            <a:srgbClr val="FFFFFF"/>
                          </a:solidFill>
                          <a:latin typeface="+mn-lt"/>
                          <a:cs typeface="Myriad Pro"/>
                        </a:rPr>
                        <a:t>0.66</a:t>
                      </a:r>
                      <a:endParaRPr sz="1400">
                        <a:latin typeface="+mn-lt"/>
                        <a:cs typeface="Myriad Pro"/>
                      </a:endParaRPr>
                    </a:p>
                  </a:txBody>
                  <a:tcPr marL="0" marR="0" marT="19645"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extLst>
                  <a:ext uri="{0D108BD9-81ED-4DB2-BD59-A6C34878D82A}">
                    <a16:rowId xmlns:a16="http://schemas.microsoft.com/office/drawing/2014/main" val="10001"/>
                  </a:ext>
                </a:extLst>
              </a:tr>
              <a:tr h="292298">
                <a:tc>
                  <a:txBody>
                    <a:bodyPr/>
                    <a:lstStyle/>
                    <a:p>
                      <a:pPr marL="10795">
                        <a:lnSpc>
                          <a:spcPct val="100000"/>
                        </a:lnSpc>
                        <a:spcBef>
                          <a:spcPts val="135"/>
                        </a:spcBef>
                      </a:pPr>
                      <a:r>
                        <a:rPr sz="1400" b="1">
                          <a:latin typeface="+mn-lt"/>
                          <a:cs typeface="Myriad Pro"/>
                        </a:rPr>
                        <a:t>Gender</a:t>
                      </a:r>
                      <a:endParaRPr sz="1400">
                        <a:latin typeface="+mn-lt"/>
                        <a:cs typeface="Myriad Pro"/>
                      </a:endParaRPr>
                    </a:p>
                  </a:txBody>
                  <a:tcPr marL="0" marR="0" marT="16074"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39700">
                        <a:lnSpc>
                          <a:spcPct val="100000"/>
                        </a:lnSpc>
                        <a:spcBef>
                          <a:spcPts val="135"/>
                        </a:spcBef>
                      </a:pPr>
                      <a:r>
                        <a:rPr sz="1400">
                          <a:latin typeface="+mn-lt"/>
                          <a:cs typeface="Myriad Pro"/>
                        </a:rPr>
                        <a:t>Male</a:t>
                      </a:r>
                      <a:r>
                        <a:rPr lang="en-US" sz="1400">
                          <a:latin typeface="+mn-lt"/>
                          <a:cs typeface="Myriad Pro"/>
                        </a:rPr>
                        <a:t>   </a:t>
                      </a:r>
                      <a:endParaRPr sz="1400">
                        <a:latin typeface="+mn-lt"/>
                        <a:cs typeface="Myriad Pro"/>
                      </a:endParaRPr>
                    </a:p>
                  </a:txBody>
                  <a:tcPr marL="0" marR="0" marT="16074"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 algn="ctr">
                        <a:lnSpc>
                          <a:spcPct val="100000"/>
                        </a:lnSpc>
                        <a:spcBef>
                          <a:spcPts val="135"/>
                        </a:spcBef>
                      </a:pPr>
                      <a:r>
                        <a:rPr sz="1400">
                          <a:solidFill>
                            <a:srgbClr val="FFFFFF"/>
                          </a:solidFill>
                          <a:latin typeface="+mn-lt"/>
                          <a:cs typeface="Myriad Pro"/>
                        </a:rPr>
                        <a:t>66%</a:t>
                      </a:r>
                      <a:endParaRPr sz="1400">
                        <a:latin typeface="+mn-lt"/>
                        <a:cs typeface="Myriad Pro"/>
                      </a:endParaRPr>
                    </a:p>
                  </a:txBody>
                  <a:tcPr marL="0" marR="0" marT="16074"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43B87"/>
                    </a:solidFill>
                  </a:tcPr>
                </a:tc>
                <a:tc>
                  <a:txBody>
                    <a:bodyPr/>
                    <a:lstStyle/>
                    <a:p>
                      <a:pPr algn="ctr">
                        <a:lnSpc>
                          <a:spcPct val="100000"/>
                        </a:lnSpc>
                        <a:spcBef>
                          <a:spcPts val="135"/>
                        </a:spcBef>
                      </a:pPr>
                      <a:r>
                        <a:rPr sz="1400">
                          <a:solidFill>
                            <a:srgbClr val="FFFFFF"/>
                          </a:solidFill>
                          <a:latin typeface="+mn-lt"/>
                          <a:cs typeface="Myriad Pro"/>
                        </a:rPr>
                        <a:t>65%</a:t>
                      </a:r>
                      <a:endParaRPr sz="1400">
                        <a:latin typeface="+mn-lt"/>
                        <a:cs typeface="Myriad Pro"/>
                      </a:endParaRPr>
                    </a:p>
                  </a:txBody>
                  <a:tcPr marL="0" marR="0" marT="16074"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tc>
                  <a:txBody>
                    <a:bodyPr/>
                    <a:lstStyle/>
                    <a:p>
                      <a:pPr marL="102235" algn="ctr">
                        <a:lnSpc>
                          <a:spcPct val="100000"/>
                        </a:lnSpc>
                        <a:spcBef>
                          <a:spcPts val="135"/>
                        </a:spcBef>
                      </a:pPr>
                      <a:r>
                        <a:rPr sz="1400">
                          <a:solidFill>
                            <a:srgbClr val="FFFFFF"/>
                          </a:solidFill>
                          <a:latin typeface="+mn-lt"/>
                          <a:cs typeface="Myriad Pro"/>
                        </a:rPr>
                        <a:t>1.00</a:t>
                      </a:r>
                      <a:endParaRPr sz="1400">
                        <a:latin typeface="+mn-lt"/>
                        <a:cs typeface="Myriad Pro"/>
                      </a:endParaRPr>
                    </a:p>
                  </a:txBody>
                  <a:tcPr marL="0" marR="0" marT="16074"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extLst>
                  <a:ext uri="{0D108BD9-81ED-4DB2-BD59-A6C34878D82A}">
                    <a16:rowId xmlns:a16="http://schemas.microsoft.com/office/drawing/2014/main" val="10002"/>
                  </a:ext>
                </a:extLst>
              </a:tr>
              <a:tr h="244078">
                <a:tc rowSpan="4">
                  <a:txBody>
                    <a:bodyPr/>
                    <a:lstStyle/>
                    <a:p>
                      <a:pPr marL="10795">
                        <a:lnSpc>
                          <a:spcPts val="1775"/>
                        </a:lnSpc>
                        <a:spcBef>
                          <a:spcPts val="180"/>
                        </a:spcBef>
                      </a:pPr>
                      <a:r>
                        <a:rPr sz="1400" b="1">
                          <a:latin typeface="+mn-lt"/>
                          <a:cs typeface="Myriad Pro"/>
                        </a:rPr>
                        <a:t>Risk</a:t>
                      </a:r>
                      <a:r>
                        <a:rPr sz="1400" b="1" spc="-25">
                          <a:latin typeface="+mn-lt"/>
                          <a:cs typeface="Myriad Pro"/>
                        </a:rPr>
                        <a:t> </a:t>
                      </a:r>
                      <a:r>
                        <a:rPr sz="1400" b="1" spc="-10">
                          <a:latin typeface="+mn-lt"/>
                          <a:cs typeface="Myriad Pro"/>
                        </a:rPr>
                        <a:t>Factors</a:t>
                      </a:r>
                      <a:endParaRPr sz="1400">
                        <a:latin typeface="+mn-lt"/>
                        <a:cs typeface="Myriad Pro"/>
                      </a:endParaRPr>
                    </a:p>
                  </a:txBody>
                  <a:tcPr marL="0" marR="0" marT="21431"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39065">
                        <a:lnSpc>
                          <a:spcPts val="1775"/>
                        </a:lnSpc>
                        <a:spcBef>
                          <a:spcPts val="180"/>
                        </a:spcBef>
                      </a:pPr>
                      <a:r>
                        <a:rPr sz="1400">
                          <a:latin typeface="+mn-lt"/>
                          <a:cs typeface="Myriad Pro"/>
                        </a:rPr>
                        <a:t>Diabe</a:t>
                      </a:r>
                      <a:r>
                        <a:rPr sz="1400" spc="-10">
                          <a:latin typeface="+mn-lt"/>
                          <a:cs typeface="Myriad Pro"/>
                        </a:rPr>
                        <a:t>t</a:t>
                      </a:r>
                      <a:r>
                        <a:rPr sz="1400">
                          <a:latin typeface="+mn-lt"/>
                          <a:cs typeface="Myriad Pro"/>
                        </a:rPr>
                        <a:t>es</a:t>
                      </a:r>
                      <a:r>
                        <a:rPr sz="1400" spc="-65">
                          <a:latin typeface="+mn-lt"/>
                          <a:cs typeface="Myriad Pro"/>
                        </a:rPr>
                        <a:t> </a:t>
                      </a:r>
                      <a:r>
                        <a:rPr sz="1400" spc="-60">
                          <a:latin typeface="+mn-lt"/>
                          <a:cs typeface="Myriad Pro"/>
                        </a:rPr>
                        <a:t>T</a:t>
                      </a:r>
                      <a:r>
                        <a:rPr sz="1400">
                          <a:latin typeface="+mn-lt"/>
                          <a:cs typeface="Myriad Pro"/>
                        </a:rPr>
                        <a:t>ype 2</a:t>
                      </a:r>
                    </a:p>
                  </a:txBody>
                  <a:tcPr marL="0" marR="0" marT="21431"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085" algn="ctr">
                        <a:lnSpc>
                          <a:spcPts val="1775"/>
                        </a:lnSpc>
                        <a:spcBef>
                          <a:spcPts val="180"/>
                        </a:spcBef>
                      </a:pPr>
                      <a:r>
                        <a:rPr sz="1400">
                          <a:solidFill>
                            <a:srgbClr val="FFFFFF"/>
                          </a:solidFill>
                          <a:latin typeface="+mn-lt"/>
                          <a:cs typeface="Myriad Pro"/>
                        </a:rPr>
                        <a:t>26%</a:t>
                      </a:r>
                      <a:endParaRPr sz="1400">
                        <a:latin typeface="+mn-lt"/>
                        <a:cs typeface="Myriad Pro"/>
                      </a:endParaRPr>
                    </a:p>
                  </a:txBody>
                  <a:tcPr marL="0" marR="0" marT="21431"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43B87"/>
                    </a:solidFill>
                  </a:tcPr>
                </a:tc>
                <a:tc>
                  <a:txBody>
                    <a:bodyPr/>
                    <a:lstStyle/>
                    <a:p>
                      <a:pPr algn="ctr">
                        <a:lnSpc>
                          <a:spcPts val="1775"/>
                        </a:lnSpc>
                        <a:spcBef>
                          <a:spcPts val="180"/>
                        </a:spcBef>
                      </a:pPr>
                      <a:r>
                        <a:rPr sz="1400">
                          <a:solidFill>
                            <a:srgbClr val="FFFFFF"/>
                          </a:solidFill>
                          <a:latin typeface="+mn-lt"/>
                          <a:cs typeface="Myriad Pro"/>
                        </a:rPr>
                        <a:t>42%</a:t>
                      </a:r>
                      <a:endParaRPr sz="1400">
                        <a:latin typeface="+mn-lt"/>
                        <a:cs typeface="Myriad Pro"/>
                      </a:endParaRPr>
                    </a:p>
                  </a:txBody>
                  <a:tcPr marL="0" marR="0" marT="21431"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tc>
                  <a:txBody>
                    <a:bodyPr/>
                    <a:lstStyle/>
                    <a:p>
                      <a:pPr marL="101600" algn="ctr">
                        <a:lnSpc>
                          <a:spcPts val="1775"/>
                        </a:lnSpc>
                        <a:spcBef>
                          <a:spcPts val="180"/>
                        </a:spcBef>
                      </a:pPr>
                      <a:r>
                        <a:rPr sz="1400">
                          <a:solidFill>
                            <a:srgbClr val="FFFFFF"/>
                          </a:solidFill>
                          <a:latin typeface="+mn-lt"/>
                          <a:cs typeface="Myriad Pro"/>
                        </a:rPr>
                        <a:t>0.16</a:t>
                      </a:r>
                      <a:endParaRPr sz="1400">
                        <a:latin typeface="+mn-lt"/>
                        <a:cs typeface="Myriad Pro"/>
                      </a:endParaRPr>
                    </a:p>
                  </a:txBody>
                  <a:tcPr marL="0" marR="0" marT="21431"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extLst>
                  <a:ext uri="{0D108BD9-81ED-4DB2-BD59-A6C34878D82A}">
                    <a16:rowId xmlns:a16="http://schemas.microsoft.com/office/drawing/2014/main" val="10003"/>
                  </a:ext>
                </a:extLst>
              </a:tr>
              <a:tr h="214312">
                <a:tc vMerge="1">
                  <a:txBody>
                    <a:bodyPr/>
                    <a:lstStyle/>
                    <a:p>
                      <a:pPr>
                        <a:lnSpc>
                          <a:spcPct val="100000"/>
                        </a:lnSpc>
                      </a:pPr>
                      <a:endParaRPr sz="120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39065">
                        <a:lnSpc>
                          <a:spcPts val="1700"/>
                        </a:lnSpc>
                      </a:pPr>
                      <a:r>
                        <a:rPr sz="1400">
                          <a:latin typeface="+mn-lt"/>
                          <a:cs typeface="Myriad Pro"/>
                        </a:rPr>
                        <a:t>Insulin-dependent</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085" algn="ctr">
                        <a:lnSpc>
                          <a:spcPts val="1700"/>
                        </a:lnSpc>
                      </a:pPr>
                      <a:r>
                        <a:rPr sz="1400">
                          <a:solidFill>
                            <a:srgbClr val="FFFFFF"/>
                          </a:solidFill>
                          <a:latin typeface="+mn-lt"/>
                          <a:cs typeface="Myriad Pro"/>
                        </a:rPr>
                        <a:t>14%</a:t>
                      </a:r>
                      <a:endParaRPr sz="1400">
                        <a:latin typeface="+mn-lt"/>
                        <a:cs typeface="Myriad Pro"/>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43B87"/>
                    </a:solidFill>
                  </a:tcPr>
                </a:tc>
                <a:tc>
                  <a:txBody>
                    <a:bodyPr/>
                    <a:lstStyle/>
                    <a:p>
                      <a:pPr algn="ctr">
                        <a:lnSpc>
                          <a:spcPts val="1700"/>
                        </a:lnSpc>
                      </a:pPr>
                      <a:r>
                        <a:rPr sz="1400">
                          <a:solidFill>
                            <a:srgbClr val="FFFFFF"/>
                          </a:solidFill>
                          <a:latin typeface="+mn-lt"/>
                          <a:cs typeface="Myriad Pro"/>
                        </a:rPr>
                        <a:t>19%</a:t>
                      </a:r>
                      <a:endParaRPr sz="1400">
                        <a:latin typeface="+mn-lt"/>
                        <a:cs typeface="Myriad Pro"/>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tc>
                  <a:txBody>
                    <a:bodyPr/>
                    <a:lstStyle/>
                    <a:p>
                      <a:pPr marL="100965" algn="ctr">
                        <a:lnSpc>
                          <a:spcPts val="1700"/>
                        </a:lnSpc>
                      </a:pPr>
                      <a:r>
                        <a:rPr sz="1400">
                          <a:solidFill>
                            <a:srgbClr val="FFFFFF"/>
                          </a:solidFill>
                          <a:latin typeface="+mn-lt"/>
                          <a:cs typeface="Myriad Pro"/>
                        </a:rPr>
                        <a:t>1.00</a:t>
                      </a:r>
                      <a:endParaRPr sz="1400">
                        <a:latin typeface="+mn-lt"/>
                        <a:cs typeface="Myriad Pro"/>
                      </a:endParaRPr>
                    </a:p>
                  </a:txBody>
                  <a:tcPr marL="0" marR="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extLst>
                  <a:ext uri="{0D108BD9-81ED-4DB2-BD59-A6C34878D82A}">
                    <a16:rowId xmlns:a16="http://schemas.microsoft.com/office/drawing/2014/main" val="10004"/>
                  </a:ext>
                </a:extLst>
              </a:tr>
              <a:tr h="214312">
                <a:tc vMerge="1">
                  <a:txBody>
                    <a:bodyPr/>
                    <a:lstStyle/>
                    <a:p>
                      <a:pPr>
                        <a:lnSpc>
                          <a:spcPct val="100000"/>
                        </a:lnSpc>
                      </a:pPr>
                      <a:endParaRPr sz="120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39065">
                        <a:lnSpc>
                          <a:spcPts val="1700"/>
                        </a:lnSpc>
                      </a:pPr>
                      <a:r>
                        <a:rPr sz="1400">
                          <a:latin typeface="+mn-lt"/>
                          <a:cs typeface="Myriad Pro"/>
                        </a:rPr>
                        <a:t>Hypertension</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4450" algn="ctr">
                        <a:lnSpc>
                          <a:spcPts val="1700"/>
                        </a:lnSpc>
                      </a:pPr>
                      <a:r>
                        <a:rPr sz="1400">
                          <a:solidFill>
                            <a:srgbClr val="FFFFFF"/>
                          </a:solidFill>
                          <a:latin typeface="+mn-lt"/>
                          <a:cs typeface="Myriad Pro"/>
                        </a:rPr>
                        <a:t>88</a:t>
                      </a:r>
                      <a:r>
                        <a:rPr lang="en-US" sz="1400">
                          <a:solidFill>
                            <a:srgbClr val="FFFFFF"/>
                          </a:solidFill>
                          <a:latin typeface="+mn-lt"/>
                          <a:cs typeface="Myriad Pro"/>
                        </a:rPr>
                        <a:t>%</a:t>
                      </a:r>
                      <a:endParaRPr sz="1400">
                        <a:latin typeface="+mn-lt"/>
                        <a:cs typeface="Myriad Pro"/>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43B87"/>
                    </a:solidFill>
                  </a:tcPr>
                </a:tc>
                <a:tc>
                  <a:txBody>
                    <a:bodyPr/>
                    <a:lstStyle/>
                    <a:p>
                      <a:pPr algn="ctr">
                        <a:lnSpc>
                          <a:spcPts val="1700"/>
                        </a:lnSpc>
                      </a:pPr>
                      <a:r>
                        <a:rPr sz="1400">
                          <a:solidFill>
                            <a:srgbClr val="FFFFFF"/>
                          </a:solidFill>
                          <a:latin typeface="+mn-lt"/>
                          <a:cs typeface="Myriad Pro"/>
                        </a:rPr>
                        <a:t>85%</a:t>
                      </a:r>
                      <a:endParaRPr sz="1400">
                        <a:latin typeface="+mn-lt"/>
                        <a:cs typeface="Myriad Pro"/>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tc>
                  <a:txBody>
                    <a:bodyPr/>
                    <a:lstStyle/>
                    <a:p>
                      <a:pPr marL="100965" algn="ctr">
                        <a:lnSpc>
                          <a:spcPts val="1700"/>
                        </a:lnSpc>
                      </a:pPr>
                      <a:r>
                        <a:rPr sz="1400">
                          <a:solidFill>
                            <a:srgbClr val="FFFFFF"/>
                          </a:solidFill>
                          <a:latin typeface="+mn-lt"/>
                          <a:cs typeface="Myriad Pro"/>
                        </a:rPr>
                        <a:t>0.73</a:t>
                      </a:r>
                      <a:endParaRPr sz="1400">
                        <a:latin typeface="+mn-lt"/>
                        <a:cs typeface="Myriad Pro"/>
                      </a:endParaRPr>
                    </a:p>
                  </a:txBody>
                  <a:tcPr marL="0" marR="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extLst>
                  <a:ext uri="{0D108BD9-81ED-4DB2-BD59-A6C34878D82A}">
                    <a16:rowId xmlns:a16="http://schemas.microsoft.com/office/drawing/2014/main" val="10005"/>
                  </a:ext>
                </a:extLst>
              </a:tr>
              <a:tr h="265509">
                <a:tc vMerge="1">
                  <a:txBody>
                    <a:bodyPr/>
                    <a:lstStyle/>
                    <a:p>
                      <a:pPr>
                        <a:lnSpc>
                          <a:spcPct val="100000"/>
                        </a:lnSpc>
                      </a:pPr>
                      <a:endParaRPr sz="140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38430">
                        <a:lnSpc>
                          <a:spcPts val="1725"/>
                        </a:lnSpc>
                      </a:pPr>
                      <a:r>
                        <a:rPr sz="1400">
                          <a:latin typeface="+mn-lt"/>
                          <a:cs typeface="Myriad Pro"/>
                        </a:rPr>
                        <a:t>Smoking</a:t>
                      </a:r>
                      <a:r>
                        <a:rPr sz="1400" spc="-20">
                          <a:latin typeface="+mn-lt"/>
                          <a:cs typeface="Myriad Pro"/>
                        </a:rPr>
                        <a:t> </a:t>
                      </a:r>
                      <a:r>
                        <a:rPr sz="1400" spc="-10">
                          <a:latin typeface="+mn-lt"/>
                          <a:cs typeface="Myriad Pro"/>
                        </a:rPr>
                        <a:t>Current</a:t>
                      </a:r>
                      <a:endParaRPr sz="1400">
                        <a:latin typeface="+mn-lt"/>
                        <a:cs typeface="Myriad Pro"/>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4450" algn="ctr">
                        <a:lnSpc>
                          <a:spcPts val="1725"/>
                        </a:lnSpc>
                      </a:pPr>
                      <a:r>
                        <a:rPr sz="1400">
                          <a:solidFill>
                            <a:srgbClr val="FFFFFF"/>
                          </a:solidFill>
                          <a:latin typeface="+mn-lt"/>
                          <a:cs typeface="Myriad Pro"/>
                        </a:rPr>
                        <a:t>42%</a:t>
                      </a:r>
                      <a:endParaRPr sz="1400">
                        <a:latin typeface="+mn-lt"/>
                        <a:cs typeface="Myriad Pro"/>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43B87"/>
                    </a:solidFill>
                  </a:tcPr>
                </a:tc>
                <a:tc>
                  <a:txBody>
                    <a:bodyPr/>
                    <a:lstStyle/>
                    <a:p>
                      <a:pPr algn="ctr">
                        <a:lnSpc>
                          <a:spcPts val="1725"/>
                        </a:lnSpc>
                      </a:pPr>
                      <a:r>
                        <a:rPr sz="1400">
                          <a:solidFill>
                            <a:srgbClr val="FFFFFF"/>
                          </a:solidFill>
                          <a:latin typeface="+mn-lt"/>
                          <a:cs typeface="Myriad Pro"/>
                        </a:rPr>
                        <a:t>50%</a:t>
                      </a:r>
                      <a:endParaRPr sz="1400">
                        <a:latin typeface="+mn-lt"/>
                        <a:cs typeface="Myriad Pro"/>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tc>
                  <a:txBody>
                    <a:bodyPr/>
                    <a:lstStyle/>
                    <a:p>
                      <a:pPr marL="100330" algn="ctr">
                        <a:lnSpc>
                          <a:spcPts val="1725"/>
                        </a:lnSpc>
                      </a:pPr>
                      <a:r>
                        <a:rPr sz="1400">
                          <a:solidFill>
                            <a:srgbClr val="FFFFFF"/>
                          </a:solidFill>
                          <a:latin typeface="+mn-lt"/>
                          <a:cs typeface="Myriad Pro"/>
                        </a:rPr>
                        <a:t>0.63</a:t>
                      </a:r>
                      <a:endParaRPr sz="1400">
                        <a:latin typeface="+mn-lt"/>
                        <a:cs typeface="Myriad Pro"/>
                      </a:endParaRPr>
                    </a:p>
                  </a:txBody>
                  <a:tcPr marL="0" marR="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extLst>
                  <a:ext uri="{0D108BD9-81ED-4DB2-BD59-A6C34878D82A}">
                    <a16:rowId xmlns:a16="http://schemas.microsoft.com/office/drawing/2014/main" val="10006"/>
                  </a:ext>
                </a:extLst>
              </a:tr>
              <a:tr h="245864">
                <a:tc rowSpan="2">
                  <a:txBody>
                    <a:bodyPr/>
                    <a:lstStyle/>
                    <a:p>
                      <a:pPr marL="9525">
                        <a:lnSpc>
                          <a:spcPts val="1775"/>
                        </a:lnSpc>
                        <a:spcBef>
                          <a:spcPts val="195"/>
                        </a:spcBef>
                      </a:pPr>
                      <a:r>
                        <a:rPr sz="1400" b="1">
                          <a:latin typeface="+mn-lt"/>
                          <a:cs typeface="Myriad Pro"/>
                        </a:rPr>
                        <a:t>Medical</a:t>
                      </a:r>
                      <a:r>
                        <a:rPr sz="1400" b="1" spc="-35">
                          <a:latin typeface="+mn-lt"/>
                          <a:cs typeface="Myriad Pro"/>
                        </a:rPr>
                        <a:t> </a:t>
                      </a:r>
                      <a:r>
                        <a:rPr sz="1400" b="1">
                          <a:latin typeface="+mn-lt"/>
                          <a:cs typeface="Myriad Pro"/>
                        </a:rPr>
                        <a:t>History</a:t>
                      </a:r>
                      <a:endParaRPr sz="1400">
                        <a:latin typeface="+mn-lt"/>
                        <a:cs typeface="Myriad Pro"/>
                      </a:endParaRPr>
                    </a:p>
                  </a:txBody>
                  <a:tcPr marL="0" marR="0" marT="23217"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38430">
                        <a:lnSpc>
                          <a:spcPts val="1775"/>
                        </a:lnSpc>
                        <a:spcBef>
                          <a:spcPts val="195"/>
                        </a:spcBef>
                      </a:pPr>
                      <a:r>
                        <a:rPr sz="1400" spc="-5">
                          <a:latin typeface="+mn-lt"/>
                          <a:cs typeface="Myriad Pro"/>
                        </a:rPr>
                        <a:t>Carotid</a:t>
                      </a:r>
                      <a:r>
                        <a:rPr sz="1400" spc="-30">
                          <a:latin typeface="+mn-lt"/>
                          <a:cs typeface="Myriad Pro"/>
                        </a:rPr>
                        <a:t> </a:t>
                      </a:r>
                      <a:r>
                        <a:rPr sz="1400" spc="10">
                          <a:latin typeface="+mn-lt"/>
                          <a:cs typeface="Myriad Pro"/>
                        </a:rPr>
                        <a:t>artery</a:t>
                      </a:r>
                      <a:r>
                        <a:rPr sz="1400" spc="-25">
                          <a:latin typeface="+mn-lt"/>
                          <a:cs typeface="Myriad Pro"/>
                        </a:rPr>
                        <a:t> </a:t>
                      </a:r>
                      <a:r>
                        <a:rPr sz="1400">
                          <a:latin typeface="+mn-lt"/>
                          <a:cs typeface="Myriad Pro"/>
                        </a:rPr>
                        <a:t>disease</a:t>
                      </a:r>
                    </a:p>
                  </a:txBody>
                  <a:tcPr marL="0" marR="0" marT="2321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3815" algn="ctr">
                        <a:lnSpc>
                          <a:spcPts val="1775"/>
                        </a:lnSpc>
                        <a:spcBef>
                          <a:spcPts val="195"/>
                        </a:spcBef>
                      </a:pPr>
                      <a:r>
                        <a:rPr sz="1400">
                          <a:solidFill>
                            <a:srgbClr val="FFFFFF"/>
                          </a:solidFill>
                          <a:latin typeface="+mn-lt"/>
                          <a:cs typeface="Myriad Pro"/>
                        </a:rPr>
                        <a:t>10%</a:t>
                      </a:r>
                      <a:endParaRPr sz="1400">
                        <a:latin typeface="+mn-lt"/>
                        <a:cs typeface="Myriad Pro"/>
                      </a:endParaRPr>
                    </a:p>
                  </a:txBody>
                  <a:tcPr marL="0" marR="0" marT="2321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43B87"/>
                    </a:solidFill>
                  </a:tcPr>
                </a:tc>
                <a:tc>
                  <a:txBody>
                    <a:bodyPr/>
                    <a:lstStyle/>
                    <a:p>
                      <a:pPr algn="ctr">
                        <a:lnSpc>
                          <a:spcPts val="1775"/>
                        </a:lnSpc>
                        <a:spcBef>
                          <a:spcPts val="195"/>
                        </a:spcBef>
                      </a:pPr>
                      <a:r>
                        <a:rPr sz="1400">
                          <a:solidFill>
                            <a:srgbClr val="FFFFFF"/>
                          </a:solidFill>
                          <a:latin typeface="+mn-lt"/>
                          <a:cs typeface="Myriad Pro"/>
                        </a:rPr>
                        <a:t>8%</a:t>
                      </a:r>
                      <a:endParaRPr sz="1400">
                        <a:latin typeface="+mn-lt"/>
                        <a:cs typeface="Myriad Pro"/>
                      </a:endParaRPr>
                    </a:p>
                  </a:txBody>
                  <a:tcPr marL="0" marR="0" marT="2321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tc>
                  <a:txBody>
                    <a:bodyPr/>
                    <a:lstStyle/>
                    <a:p>
                      <a:pPr marL="100330" algn="ctr">
                        <a:lnSpc>
                          <a:spcPts val="1775"/>
                        </a:lnSpc>
                        <a:spcBef>
                          <a:spcPts val="195"/>
                        </a:spcBef>
                      </a:pPr>
                      <a:r>
                        <a:rPr sz="1400">
                          <a:solidFill>
                            <a:srgbClr val="FFFFFF"/>
                          </a:solidFill>
                          <a:latin typeface="+mn-lt"/>
                          <a:cs typeface="Myriad Pro"/>
                        </a:rPr>
                        <a:t>1.00</a:t>
                      </a:r>
                      <a:endParaRPr sz="1400">
                        <a:latin typeface="+mn-lt"/>
                        <a:cs typeface="Myriad Pro"/>
                      </a:endParaRPr>
                    </a:p>
                  </a:txBody>
                  <a:tcPr marL="0" marR="0" marT="23217"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extLst>
                  <a:ext uri="{0D108BD9-81ED-4DB2-BD59-A6C34878D82A}">
                    <a16:rowId xmlns:a16="http://schemas.microsoft.com/office/drawing/2014/main" val="10007"/>
                  </a:ext>
                </a:extLst>
              </a:tr>
              <a:tr h="261342">
                <a:tc vMerge="1">
                  <a:txBody>
                    <a:bodyPr/>
                    <a:lstStyle/>
                    <a:p>
                      <a:pPr>
                        <a:lnSpc>
                          <a:spcPct val="100000"/>
                        </a:lnSpc>
                      </a:pPr>
                      <a:endParaRPr sz="140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38430">
                        <a:lnSpc>
                          <a:spcPts val="1725"/>
                        </a:lnSpc>
                      </a:pPr>
                      <a:r>
                        <a:rPr sz="1400">
                          <a:latin typeface="+mn-lt"/>
                          <a:cs typeface="Myriad Pro"/>
                        </a:rPr>
                        <a:t>Iliac</a:t>
                      </a:r>
                      <a:r>
                        <a:rPr sz="1400" spc="-35">
                          <a:latin typeface="+mn-lt"/>
                          <a:cs typeface="Myriad Pro"/>
                        </a:rPr>
                        <a:t> </a:t>
                      </a:r>
                      <a:r>
                        <a:rPr sz="1400">
                          <a:latin typeface="+mn-lt"/>
                          <a:cs typeface="Myriad Pro"/>
                        </a:rPr>
                        <a:t>disease</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3815" algn="ctr">
                        <a:lnSpc>
                          <a:spcPts val="1725"/>
                        </a:lnSpc>
                      </a:pPr>
                      <a:r>
                        <a:rPr sz="1400">
                          <a:solidFill>
                            <a:srgbClr val="FFFFFF"/>
                          </a:solidFill>
                          <a:latin typeface="+mn-lt"/>
                          <a:cs typeface="Myriad Pro"/>
                        </a:rPr>
                        <a:t>18%</a:t>
                      </a:r>
                      <a:endParaRPr sz="1400">
                        <a:latin typeface="+mn-lt"/>
                        <a:cs typeface="Myriad Pro"/>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43B87"/>
                    </a:solidFill>
                  </a:tcPr>
                </a:tc>
                <a:tc>
                  <a:txBody>
                    <a:bodyPr/>
                    <a:lstStyle/>
                    <a:p>
                      <a:pPr algn="ctr">
                        <a:lnSpc>
                          <a:spcPts val="1725"/>
                        </a:lnSpc>
                      </a:pPr>
                      <a:r>
                        <a:rPr sz="1400">
                          <a:solidFill>
                            <a:srgbClr val="FFFFFF"/>
                          </a:solidFill>
                          <a:latin typeface="+mn-lt"/>
                          <a:cs typeface="Myriad Pro"/>
                        </a:rPr>
                        <a:t>15%</a:t>
                      </a:r>
                      <a:endParaRPr sz="1400">
                        <a:latin typeface="+mn-lt"/>
                        <a:cs typeface="Myriad Pro"/>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tc>
                  <a:txBody>
                    <a:bodyPr/>
                    <a:lstStyle/>
                    <a:p>
                      <a:pPr marL="100330" algn="ctr">
                        <a:lnSpc>
                          <a:spcPts val="1725"/>
                        </a:lnSpc>
                      </a:pPr>
                      <a:r>
                        <a:rPr sz="1400">
                          <a:solidFill>
                            <a:srgbClr val="FFFFFF"/>
                          </a:solidFill>
                          <a:latin typeface="+mn-lt"/>
                          <a:cs typeface="Myriad Pro"/>
                        </a:rPr>
                        <a:t>1.00</a:t>
                      </a:r>
                      <a:endParaRPr sz="1400">
                        <a:latin typeface="+mn-lt"/>
                        <a:cs typeface="Myriad Pro"/>
                      </a:endParaRPr>
                    </a:p>
                  </a:txBody>
                  <a:tcPr marL="0" marR="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extLst>
                  <a:ext uri="{0D108BD9-81ED-4DB2-BD59-A6C34878D82A}">
                    <a16:rowId xmlns:a16="http://schemas.microsoft.com/office/drawing/2014/main" val="10008"/>
                  </a:ext>
                </a:extLst>
              </a:tr>
              <a:tr h="250031">
                <a:tc rowSpan="2">
                  <a:txBody>
                    <a:bodyPr/>
                    <a:lstStyle/>
                    <a:p>
                      <a:pPr marL="9525">
                        <a:lnSpc>
                          <a:spcPts val="1775"/>
                        </a:lnSpc>
                        <a:spcBef>
                          <a:spcPts val="229"/>
                        </a:spcBef>
                      </a:pPr>
                      <a:r>
                        <a:rPr sz="1400" b="1" spc="-5">
                          <a:latin typeface="+mn-lt"/>
                          <a:cs typeface="Myriad Pro"/>
                        </a:rPr>
                        <a:t>Previous</a:t>
                      </a:r>
                      <a:r>
                        <a:rPr sz="1400" b="1" spc="-25">
                          <a:latin typeface="+mn-lt"/>
                          <a:cs typeface="Myriad Pro"/>
                        </a:rPr>
                        <a:t> </a:t>
                      </a:r>
                      <a:r>
                        <a:rPr sz="1400" b="1" spc="-5">
                          <a:latin typeface="+mn-lt"/>
                          <a:cs typeface="Myriad Pro"/>
                        </a:rPr>
                        <a:t>Interventions</a:t>
                      </a:r>
                      <a:endParaRPr sz="1400">
                        <a:latin typeface="+mn-lt"/>
                        <a:cs typeface="Myriad Pro"/>
                      </a:endParaRPr>
                    </a:p>
                  </a:txBody>
                  <a:tcPr marL="0" marR="0" marT="27384"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38430">
                        <a:lnSpc>
                          <a:spcPts val="1775"/>
                        </a:lnSpc>
                        <a:spcBef>
                          <a:spcPts val="229"/>
                        </a:spcBef>
                      </a:pPr>
                      <a:r>
                        <a:rPr sz="1400" spc="-5">
                          <a:latin typeface="+mn-lt"/>
                          <a:cs typeface="Myriad Pro"/>
                        </a:rPr>
                        <a:t>Previous</a:t>
                      </a:r>
                      <a:r>
                        <a:rPr sz="1400" spc="-40">
                          <a:latin typeface="+mn-lt"/>
                          <a:cs typeface="Myriad Pro"/>
                        </a:rPr>
                        <a:t> PTA</a:t>
                      </a:r>
                      <a:endParaRPr sz="1400">
                        <a:latin typeface="+mn-lt"/>
                        <a:cs typeface="Myriad Pro"/>
                      </a:endParaRPr>
                    </a:p>
                  </a:txBody>
                  <a:tcPr marL="0" marR="0" marT="27384"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3180" algn="ctr">
                        <a:lnSpc>
                          <a:spcPts val="1775"/>
                        </a:lnSpc>
                        <a:spcBef>
                          <a:spcPts val="229"/>
                        </a:spcBef>
                      </a:pPr>
                      <a:r>
                        <a:rPr sz="1400">
                          <a:solidFill>
                            <a:srgbClr val="FFFFFF"/>
                          </a:solidFill>
                          <a:latin typeface="+mn-lt"/>
                          <a:cs typeface="Myriad Pro"/>
                        </a:rPr>
                        <a:t>16%</a:t>
                      </a:r>
                      <a:endParaRPr sz="1400">
                        <a:latin typeface="+mn-lt"/>
                        <a:cs typeface="Myriad Pro"/>
                      </a:endParaRPr>
                    </a:p>
                  </a:txBody>
                  <a:tcPr marL="0" marR="0" marT="27384"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43B87"/>
                    </a:solidFill>
                  </a:tcPr>
                </a:tc>
                <a:tc>
                  <a:txBody>
                    <a:bodyPr/>
                    <a:lstStyle/>
                    <a:p>
                      <a:pPr algn="ctr">
                        <a:lnSpc>
                          <a:spcPts val="1775"/>
                        </a:lnSpc>
                        <a:spcBef>
                          <a:spcPts val="229"/>
                        </a:spcBef>
                      </a:pPr>
                      <a:r>
                        <a:rPr sz="1400">
                          <a:solidFill>
                            <a:srgbClr val="FFFFFF"/>
                          </a:solidFill>
                          <a:latin typeface="+mn-lt"/>
                          <a:cs typeface="Myriad Pro"/>
                        </a:rPr>
                        <a:t>12%</a:t>
                      </a:r>
                      <a:endParaRPr sz="1400">
                        <a:latin typeface="+mn-lt"/>
                        <a:cs typeface="Myriad Pro"/>
                      </a:endParaRPr>
                    </a:p>
                  </a:txBody>
                  <a:tcPr marL="0" marR="0" marT="27384"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tc>
                  <a:txBody>
                    <a:bodyPr/>
                    <a:lstStyle/>
                    <a:p>
                      <a:pPr marL="99695" algn="ctr">
                        <a:lnSpc>
                          <a:spcPts val="1775"/>
                        </a:lnSpc>
                        <a:spcBef>
                          <a:spcPts val="229"/>
                        </a:spcBef>
                      </a:pPr>
                      <a:r>
                        <a:rPr sz="1400">
                          <a:solidFill>
                            <a:srgbClr val="FFFFFF"/>
                          </a:solidFill>
                          <a:latin typeface="+mn-lt"/>
                          <a:cs typeface="Myriad Pro"/>
                        </a:rPr>
                        <a:t>0.74</a:t>
                      </a:r>
                      <a:endParaRPr sz="1400">
                        <a:latin typeface="+mn-lt"/>
                        <a:cs typeface="Myriad Pro"/>
                      </a:endParaRPr>
                    </a:p>
                  </a:txBody>
                  <a:tcPr marL="0" marR="0" marT="27384"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extLst>
                  <a:ext uri="{0D108BD9-81ED-4DB2-BD59-A6C34878D82A}">
                    <a16:rowId xmlns:a16="http://schemas.microsoft.com/office/drawing/2014/main" val="10009"/>
                  </a:ext>
                </a:extLst>
              </a:tr>
              <a:tr h="266105">
                <a:tc vMerge="1">
                  <a:txBody>
                    <a:bodyPr/>
                    <a:lstStyle/>
                    <a:p>
                      <a:pPr>
                        <a:lnSpc>
                          <a:spcPct val="100000"/>
                        </a:lnSpc>
                      </a:pPr>
                      <a:endParaRPr sz="140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37795">
                        <a:lnSpc>
                          <a:spcPts val="1725"/>
                        </a:lnSpc>
                      </a:pPr>
                      <a:r>
                        <a:rPr sz="1400" spc="-5">
                          <a:latin typeface="+mn-lt"/>
                          <a:cs typeface="Myriad Pro"/>
                        </a:rPr>
                        <a:t>Previous</a:t>
                      </a:r>
                      <a:r>
                        <a:rPr sz="1400" spc="-40">
                          <a:latin typeface="+mn-lt"/>
                          <a:cs typeface="Myriad Pro"/>
                        </a:rPr>
                        <a:t> </a:t>
                      </a:r>
                      <a:r>
                        <a:rPr sz="1400" spc="-5">
                          <a:latin typeface="+mn-lt"/>
                          <a:cs typeface="Myriad Pro"/>
                        </a:rPr>
                        <a:t>Stent</a:t>
                      </a:r>
                      <a:endParaRPr sz="1400">
                        <a:latin typeface="+mn-lt"/>
                        <a:cs typeface="Myriad Pro"/>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2545" algn="ctr">
                        <a:lnSpc>
                          <a:spcPts val="1725"/>
                        </a:lnSpc>
                      </a:pPr>
                      <a:r>
                        <a:rPr sz="1400">
                          <a:solidFill>
                            <a:srgbClr val="FFFFFF"/>
                          </a:solidFill>
                          <a:latin typeface="+mn-lt"/>
                          <a:cs typeface="Myriad Pro"/>
                        </a:rPr>
                        <a:t>2%</a:t>
                      </a:r>
                      <a:endParaRPr sz="1400">
                        <a:latin typeface="+mn-lt"/>
                        <a:cs typeface="Myriad Pro"/>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43B87"/>
                    </a:solidFill>
                  </a:tcPr>
                </a:tc>
                <a:tc>
                  <a:txBody>
                    <a:bodyPr/>
                    <a:lstStyle/>
                    <a:p>
                      <a:pPr algn="ctr">
                        <a:lnSpc>
                          <a:spcPts val="1725"/>
                        </a:lnSpc>
                      </a:pPr>
                      <a:r>
                        <a:rPr sz="1400">
                          <a:solidFill>
                            <a:srgbClr val="FFFFFF"/>
                          </a:solidFill>
                          <a:latin typeface="+mn-lt"/>
                          <a:cs typeface="Myriad Pro"/>
                        </a:rPr>
                        <a:t>8%</a:t>
                      </a:r>
                      <a:endParaRPr sz="1400">
                        <a:latin typeface="+mn-lt"/>
                        <a:cs typeface="Myriad Pro"/>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tc>
                  <a:txBody>
                    <a:bodyPr/>
                    <a:lstStyle/>
                    <a:p>
                      <a:pPr marL="99060" algn="ctr">
                        <a:lnSpc>
                          <a:spcPts val="1725"/>
                        </a:lnSpc>
                      </a:pPr>
                      <a:r>
                        <a:rPr sz="1400">
                          <a:solidFill>
                            <a:srgbClr val="FFFFFF"/>
                          </a:solidFill>
                          <a:latin typeface="+mn-lt"/>
                          <a:cs typeface="Myriad Pro"/>
                        </a:rPr>
                        <a:t>0.27</a:t>
                      </a:r>
                      <a:endParaRPr sz="1400">
                        <a:latin typeface="+mn-lt"/>
                        <a:cs typeface="Myriad Pro"/>
                      </a:endParaRPr>
                    </a:p>
                  </a:txBody>
                  <a:tcPr marL="0" marR="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extLst>
                  <a:ext uri="{0D108BD9-81ED-4DB2-BD59-A6C34878D82A}">
                    <a16:rowId xmlns:a16="http://schemas.microsoft.com/office/drawing/2014/main" val="10010"/>
                  </a:ext>
                </a:extLst>
              </a:tr>
              <a:tr h="245269">
                <a:tc rowSpan="4">
                  <a:txBody>
                    <a:bodyPr/>
                    <a:lstStyle/>
                    <a:p>
                      <a:pPr marL="9525">
                        <a:lnSpc>
                          <a:spcPts val="1775"/>
                        </a:lnSpc>
                        <a:spcBef>
                          <a:spcPts val="190"/>
                        </a:spcBef>
                      </a:pPr>
                      <a:r>
                        <a:rPr sz="1400" b="1">
                          <a:latin typeface="+mn-lt"/>
                          <a:cs typeface="Myriad Pro"/>
                        </a:rPr>
                        <a:t>Rutherford</a:t>
                      </a:r>
                      <a:r>
                        <a:rPr sz="1400" b="1" spc="-30">
                          <a:latin typeface="+mn-lt"/>
                          <a:cs typeface="Myriad Pro"/>
                        </a:rPr>
                        <a:t> </a:t>
                      </a:r>
                      <a:r>
                        <a:rPr sz="1400" b="1" spc="-5">
                          <a:latin typeface="+mn-lt"/>
                          <a:cs typeface="Myriad Pro"/>
                        </a:rPr>
                        <a:t>Category</a:t>
                      </a:r>
                      <a:endParaRPr sz="1400">
                        <a:latin typeface="+mn-lt"/>
                        <a:cs typeface="Myriad Pro"/>
                      </a:endParaRPr>
                    </a:p>
                  </a:txBody>
                  <a:tcPr marL="0" marR="0" marT="22622"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37795">
                        <a:lnSpc>
                          <a:spcPts val="1775"/>
                        </a:lnSpc>
                        <a:spcBef>
                          <a:spcPts val="190"/>
                        </a:spcBef>
                      </a:pPr>
                      <a:r>
                        <a:rPr sz="1400">
                          <a:latin typeface="+mn-lt"/>
                          <a:cs typeface="Myriad Pro"/>
                        </a:rPr>
                        <a:t>1</a:t>
                      </a:r>
                    </a:p>
                  </a:txBody>
                  <a:tcPr marL="0" marR="0" marT="22622"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2545" algn="ctr">
                        <a:lnSpc>
                          <a:spcPts val="1775"/>
                        </a:lnSpc>
                        <a:spcBef>
                          <a:spcPts val="190"/>
                        </a:spcBef>
                      </a:pPr>
                      <a:r>
                        <a:rPr sz="1400">
                          <a:solidFill>
                            <a:srgbClr val="FFFFFF"/>
                          </a:solidFill>
                          <a:latin typeface="+mn-lt"/>
                          <a:cs typeface="Myriad Pro"/>
                        </a:rPr>
                        <a:t>6%</a:t>
                      </a:r>
                      <a:r>
                        <a:rPr sz="1400" spc="-40">
                          <a:solidFill>
                            <a:srgbClr val="FFFFFF"/>
                          </a:solidFill>
                          <a:latin typeface="+mn-lt"/>
                          <a:cs typeface="Myriad Pro"/>
                        </a:rPr>
                        <a:t> </a:t>
                      </a:r>
                      <a:r>
                        <a:rPr sz="1400">
                          <a:solidFill>
                            <a:srgbClr val="FFFFFF"/>
                          </a:solidFill>
                          <a:latin typeface="+mn-lt"/>
                          <a:cs typeface="Myriad Pro"/>
                        </a:rPr>
                        <a:t>(3/50)</a:t>
                      </a:r>
                      <a:endParaRPr sz="1400">
                        <a:latin typeface="+mn-lt"/>
                        <a:cs typeface="Myriad Pro"/>
                      </a:endParaRPr>
                    </a:p>
                  </a:txBody>
                  <a:tcPr marL="0" marR="0" marT="22622"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43B87"/>
                    </a:solidFill>
                  </a:tcPr>
                </a:tc>
                <a:tc>
                  <a:txBody>
                    <a:bodyPr/>
                    <a:lstStyle/>
                    <a:p>
                      <a:pPr algn="ctr">
                        <a:lnSpc>
                          <a:spcPts val="1775"/>
                        </a:lnSpc>
                        <a:spcBef>
                          <a:spcPts val="190"/>
                        </a:spcBef>
                      </a:pPr>
                      <a:r>
                        <a:rPr sz="1400">
                          <a:solidFill>
                            <a:srgbClr val="FFFFFF"/>
                          </a:solidFill>
                          <a:latin typeface="+mn-lt"/>
                          <a:cs typeface="Myriad Pro"/>
                        </a:rPr>
                        <a:t>4%</a:t>
                      </a:r>
                      <a:r>
                        <a:rPr sz="1400" spc="-40">
                          <a:solidFill>
                            <a:srgbClr val="FFFFFF"/>
                          </a:solidFill>
                          <a:latin typeface="+mn-lt"/>
                          <a:cs typeface="Myriad Pro"/>
                        </a:rPr>
                        <a:t> </a:t>
                      </a:r>
                      <a:r>
                        <a:rPr sz="1400">
                          <a:solidFill>
                            <a:srgbClr val="FFFFFF"/>
                          </a:solidFill>
                          <a:latin typeface="+mn-lt"/>
                          <a:cs typeface="Myriad Pro"/>
                        </a:rPr>
                        <a:t>(1/26)</a:t>
                      </a:r>
                      <a:endParaRPr sz="1400">
                        <a:latin typeface="+mn-lt"/>
                        <a:cs typeface="Myriad Pro"/>
                      </a:endParaRPr>
                    </a:p>
                  </a:txBody>
                  <a:tcPr marL="0" marR="0" marT="22622"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tc>
                  <a:txBody>
                    <a:bodyPr/>
                    <a:lstStyle/>
                    <a:p>
                      <a:pPr marL="99060" algn="ctr">
                        <a:lnSpc>
                          <a:spcPts val="1775"/>
                        </a:lnSpc>
                        <a:spcBef>
                          <a:spcPts val="190"/>
                        </a:spcBef>
                      </a:pPr>
                      <a:r>
                        <a:rPr sz="1400">
                          <a:solidFill>
                            <a:srgbClr val="FFFFFF"/>
                          </a:solidFill>
                          <a:latin typeface="+mn-lt"/>
                          <a:cs typeface="Myriad Pro"/>
                        </a:rPr>
                        <a:t>1.00</a:t>
                      </a:r>
                      <a:endParaRPr sz="1400">
                        <a:latin typeface="+mn-lt"/>
                        <a:cs typeface="Myriad Pro"/>
                      </a:endParaRPr>
                    </a:p>
                  </a:txBody>
                  <a:tcPr marL="0" marR="0" marT="22622"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extLst>
                  <a:ext uri="{0D108BD9-81ED-4DB2-BD59-A6C34878D82A}">
                    <a16:rowId xmlns:a16="http://schemas.microsoft.com/office/drawing/2014/main" val="10011"/>
                  </a:ext>
                </a:extLst>
              </a:tr>
              <a:tr h="214312">
                <a:tc vMerge="1">
                  <a:txBody>
                    <a:bodyPr/>
                    <a:lstStyle/>
                    <a:p>
                      <a:pPr>
                        <a:lnSpc>
                          <a:spcPct val="100000"/>
                        </a:lnSpc>
                      </a:pPr>
                      <a:endParaRPr sz="120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37795">
                        <a:lnSpc>
                          <a:spcPts val="1700"/>
                        </a:lnSpc>
                      </a:pPr>
                      <a:r>
                        <a:rPr sz="1400">
                          <a:latin typeface="+mn-lt"/>
                          <a:cs typeface="Myriad Pro"/>
                        </a:rPr>
                        <a:t>2</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2545" algn="ctr">
                        <a:lnSpc>
                          <a:spcPts val="1700"/>
                        </a:lnSpc>
                      </a:pPr>
                      <a:r>
                        <a:rPr sz="1400">
                          <a:solidFill>
                            <a:srgbClr val="FFFFFF"/>
                          </a:solidFill>
                          <a:latin typeface="+mn-lt"/>
                          <a:cs typeface="Myriad Pro"/>
                        </a:rPr>
                        <a:t>14%</a:t>
                      </a:r>
                      <a:r>
                        <a:rPr sz="1400" spc="-40">
                          <a:solidFill>
                            <a:srgbClr val="FFFFFF"/>
                          </a:solidFill>
                          <a:latin typeface="+mn-lt"/>
                          <a:cs typeface="Myriad Pro"/>
                        </a:rPr>
                        <a:t> </a:t>
                      </a:r>
                      <a:r>
                        <a:rPr sz="1400">
                          <a:solidFill>
                            <a:srgbClr val="FFFFFF"/>
                          </a:solidFill>
                          <a:latin typeface="+mn-lt"/>
                          <a:cs typeface="Myriad Pro"/>
                        </a:rPr>
                        <a:t>(7/50)</a:t>
                      </a:r>
                      <a:endParaRPr sz="1400">
                        <a:latin typeface="+mn-lt"/>
                        <a:cs typeface="Myriad Pro"/>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43B87"/>
                    </a:solidFill>
                  </a:tcPr>
                </a:tc>
                <a:tc>
                  <a:txBody>
                    <a:bodyPr/>
                    <a:lstStyle/>
                    <a:p>
                      <a:pPr algn="ctr">
                        <a:lnSpc>
                          <a:spcPts val="1700"/>
                        </a:lnSpc>
                      </a:pPr>
                      <a:r>
                        <a:rPr sz="1400">
                          <a:solidFill>
                            <a:srgbClr val="FFFFFF"/>
                          </a:solidFill>
                          <a:latin typeface="+mn-lt"/>
                          <a:cs typeface="Myriad Pro"/>
                        </a:rPr>
                        <a:t>4%</a:t>
                      </a:r>
                      <a:r>
                        <a:rPr sz="1400" spc="-40">
                          <a:solidFill>
                            <a:srgbClr val="FFFFFF"/>
                          </a:solidFill>
                          <a:latin typeface="+mn-lt"/>
                          <a:cs typeface="Myriad Pro"/>
                        </a:rPr>
                        <a:t> </a:t>
                      </a:r>
                      <a:r>
                        <a:rPr sz="1400">
                          <a:solidFill>
                            <a:srgbClr val="FFFFFF"/>
                          </a:solidFill>
                          <a:latin typeface="+mn-lt"/>
                          <a:cs typeface="Myriad Pro"/>
                        </a:rPr>
                        <a:t>(1/26)</a:t>
                      </a:r>
                      <a:endParaRPr sz="1400">
                        <a:latin typeface="+mn-lt"/>
                        <a:cs typeface="Myriad Pro"/>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tc>
                  <a:txBody>
                    <a:bodyPr/>
                    <a:lstStyle/>
                    <a:p>
                      <a:pPr marL="99060" algn="ctr">
                        <a:lnSpc>
                          <a:spcPts val="1700"/>
                        </a:lnSpc>
                      </a:pPr>
                      <a:r>
                        <a:rPr sz="1400">
                          <a:solidFill>
                            <a:srgbClr val="FFFFFF"/>
                          </a:solidFill>
                          <a:latin typeface="+mn-lt"/>
                          <a:cs typeface="Myriad Pro"/>
                        </a:rPr>
                        <a:t>0.74</a:t>
                      </a:r>
                      <a:endParaRPr sz="1400">
                        <a:latin typeface="+mn-lt"/>
                        <a:cs typeface="Myriad Pro"/>
                      </a:endParaRPr>
                    </a:p>
                  </a:txBody>
                  <a:tcPr marL="0" marR="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extLst>
                  <a:ext uri="{0D108BD9-81ED-4DB2-BD59-A6C34878D82A}">
                    <a16:rowId xmlns:a16="http://schemas.microsoft.com/office/drawing/2014/main" val="10012"/>
                  </a:ext>
                </a:extLst>
              </a:tr>
              <a:tr h="214312">
                <a:tc vMerge="1">
                  <a:txBody>
                    <a:bodyPr/>
                    <a:lstStyle/>
                    <a:p>
                      <a:pPr>
                        <a:lnSpc>
                          <a:spcPct val="100000"/>
                        </a:lnSpc>
                      </a:pPr>
                      <a:endParaRPr sz="120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37795">
                        <a:lnSpc>
                          <a:spcPts val="1700"/>
                        </a:lnSpc>
                      </a:pPr>
                      <a:r>
                        <a:rPr sz="1400">
                          <a:latin typeface="+mn-lt"/>
                          <a:cs typeface="Myriad Pro"/>
                        </a:rPr>
                        <a:t>3</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1910" algn="ctr">
                        <a:lnSpc>
                          <a:spcPts val="1700"/>
                        </a:lnSpc>
                      </a:pPr>
                      <a:r>
                        <a:rPr sz="1400">
                          <a:solidFill>
                            <a:srgbClr val="FFFFFF"/>
                          </a:solidFill>
                          <a:latin typeface="+mn-lt"/>
                          <a:cs typeface="Myriad Pro"/>
                        </a:rPr>
                        <a:t>74%</a:t>
                      </a:r>
                      <a:r>
                        <a:rPr sz="1400" spc="-40">
                          <a:solidFill>
                            <a:srgbClr val="FFFFFF"/>
                          </a:solidFill>
                          <a:latin typeface="+mn-lt"/>
                          <a:cs typeface="Myriad Pro"/>
                        </a:rPr>
                        <a:t> </a:t>
                      </a:r>
                      <a:r>
                        <a:rPr sz="1400">
                          <a:solidFill>
                            <a:srgbClr val="FFFFFF"/>
                          </a:solidFill>
                          <a:latin typeface="+mn-lt"/>
                          <a:cs typeface="Myriad Pro"/>
                        </a:rPr>
                        <a:t>(37/50)</a:t>
                      </a:r>
                      <a:endParaRPr sz="1400">
                        <a:latin typeface="+mn-lt"/>
                        <a:cs typeface="Myriad Pro"/>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43B87"/>
                    </a:solidFill>
                  </a:tcPr>
                </a:tc>
                <a:tc>
                  <a:txBody>
                    <a:bodyPr/>
                    <a:lstStyle/>
                    <a:p>
                      <a:pPr algn="ctr">
                        <a:lnSpc>
                          <a:spcPts val="1700"/>
                        </a:lnSpc>
                      </a:pPr>
                      <a:r>
                        <a:rPr sz="1400">
                          <a:solidFill>
                            <a:srgbClr val="FFFFFF"/>
                          </a:solidFill>
                          <a:latin typeface="+mn-lt"/>
                          <a:cs typeface="Myriad Pro"/>
                        </a:rPr>
                        <a:t>88%</a:t>
                      </a:r>
                      <a:r>
                        <a:rPr sz="1400" spc="-40">
                          <a:solidFill>
                            <a:srgbClr val="FFFFFF"/>
                          </a:solidFill>
                          <a:latin typeface="+mn-lt"/>
                          <a:cs typeface="Myriad Pro"/>
                        </a:rPr>
                        <a:t> </a:t>
                      </a:r>
                      <a:r>
                        <a:rPr sz="1400">
                          <a:solidFill>
                            <a:srgbClr val="FFFFFF"/>
                          </a:solidFill>
                          <a:latin typeface="+mn-lt"/>
                          <a:cs typeface="Myriad Pro"/>
                        </a:rPr>
                        <a:t>(23/26)</a:t>
                      </a:r>
                      <a:endParaRPr sz="1400">
                        <a:latin typeface="+mn-lt"/>
                        <a:cs typeface="Myriad Pro"/>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tc>
                  <a:txBody>
                    <a:bodyPr/>
                    <a:lstStyle/>
                    <a:p>
                      <a:pPr marL="98425" algn="ctr">
                        <a:lnSpc>
                          <a:spcPts val="1700"/>
                        </a:lnSpc>
                      </a:pPr>
                      <a:r>
                        <a:rPr sz="1400">
                          <a:solidFill>
                            <a:srgbClr val="FFFFFF"/>
                          </a:solidFill>
                          <a:latin typeface="+mn-lt"/>
                          <a:cs typeface="Myriad Pro"/>
                        </a:rPr>
                        <a:t>0.27</a:t>
                      </a:r>
                      <a:endParaRPr sz="1400">
                        <a:latin typeface="+mn-lt"/>
                        <a:cs typeface="Myriad Pro"/>
                      </a:endParaRPr>
                    </a:p>
                  </a:txBody>
                  <a:tcPr marL="0" marR="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extLst>
                  <a:ext uri="{0D108BD9-81ED-4DB2-BD59-A6C34878D82A}">
                    <a16:rowId xmlns:a16="http://schemas.microsoft.com/office/drawing/2014/main" val="10013"/>
                  </a:ext>
                </a:extLst>
              </a:tr>
              <a:tr h="260747">
                <a:tc vMerge="1">
                  <a:txBody>
                    <a:bodyPr/>
                    <a:lstStyle/>
                    <a:p>
                      <a:pPr>
                        <a:lnSpc>
                          <a:spcPct val="100000"/>
                        </a:lnSpc>
                      </a:pPr>
                      <a:endParaRPr sz="140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37795">
                        <a:lnSpc>
                          <a:spcPts val="1725"/>
                        </a:lnSpc>
                      </a:pPr>
                      <a:r>
                        <a:rPr sz="1400">
                          <a:latin typeface="+mn-lt"/>
                          <a:cs typeface="Myriad Pro"/>
                        </a:rPr>
                        <a:t>4</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1910" algn="ctr">
                        <a:lnSpc>
                          <a:spcPts val="1725"/>
                        </a:lnSpc>
                      </a:pPr>
                      <a:r>
                        <a:rPr sz="1400">
                          <a:solidFill>
                            <a:srgbClr val="FFFFFF"/>
                          </a:solidFill>
                          <a:latin typeface="+mn-lt"/>
                          <a:cs typeface="Myriad Pro"/>
                        </a:rPr>
                        <a:t>6%</a:t>
                      </a:r>
                      <a:r>
                        <a:rPr sz="1400" spc="-40">
                          <a:solidFill>
                            <a:srgbClr val="FFFFFF"/>
                          </a:solidFill>
                          <a:latin typeface="+mn-lt"/>
                          <a:cs typeface="Myriad Pro"/>
                        </a:rPr>
                        <a:t> </a:t>
                      </a:r>
                      <a:r>
                        <a:rPr sz="1400">
                          <a:solidFill>
                            <a:srgbClr val="FFFFFF"/>
                          </a:solidFill>
                          <a:latin typeface="+mn-lt"/>
                          <a:cs typeface="Myriad Pro"/>
                        </a:rPr>
                        <a:t>(3/50)</a:t>
                      </a:r>
                      <a:endParaRPr sz="1400">
                        <a:latin typeface="+mn-lt"/>
                        <a:cs typeface="Myriad Pro"/>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43B87"/>
                    </a:solidFill>
                  </a:tcPr>
                </a:tc>
                <a:tc>
                  <a:txBody>
                    <a:bodyPr/>
                    <a:lstStyle/>
                    <a:p>
                      <a:pPr algn="ctr">
                        <a:lnSpc>
                          <a:spcPts val="1725"/>
                        </a:lnSpc>
                      </a:pPr>
                      <a:r>
                        <a:rPr sz="1400">
                          <a:solidFill>
                            <a:srgbClr val="FFFFFF"/>
                          </a:solidFill>
                          <a:latin typeface="+mn-lt"/>
                          <a:cs typeface="Myriad Pro"/>
                        </a:rPr>
                        <a:t>4%</a:t>
                      </a:r>
                      <a:r>
                        <a:rPr sz="1400" spc="-40">
                          <a:solidFill>
                            <a:srgbClr val="FFFFFF"/>
                          </a:solidFill>
                          <a:latin typeface="+mn-lt"/>
                          <a:cs typeface="Myriad Pro"/>
                        </a:rPr>
                        <a:t> </a:t>
                      </a:r>
                      <a:r>
                        <a:rPr sz="1400">
                          <a:solidFill>
                            <a:srgbClr val="FFFFFF"/>
                          </a:solidFill>
                          <a:latin typeface="+mn-lt"/>
                          <a:cs typeface="Myriad Pro"/>
                        </a:rPr>
                        <a:t>(1/26)</a:t>
                      </a:r>
                      <a:endParaRPr sz="1400">
                        <a:latin typeface="+mn-lt"/>
                        <a:cs typeface="Myriad Pro"/>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tc>
                  <a:txBody>
                    <a:bodyPr/>
                    <a:lstStyle/>
                    <a:p>
                      <a:pPr marL="98425" algn="ctr">
                        <a:lnSpc>
                          <a:spcPts val="1725"/>
                        </a:lnSpc>
                      </a:pPr>
                      <a:r>
                        <a:rPr sz="1400">
                          <a:solidFill>
                            <a:srgbClr val="FFFFFF"/>
                          </a:solidFill>
                          <a:latin typeface="+mn-lt"/>
                          <a:cs typeface="Myriad Pro"/>
                        </a:rPr>
                        <a:t>1.00</a:t>
                      </a:r>
                      <a:endParaRPr sz="1400">
                        <a:latin typeface="+mn-lt"/>
                        <a:cs typeface="Myriad Pro"/>
                      </a:endParaRPr>
                    </a:p>
                  </a:txBody>
                  <a:tcPr marL="0" marR="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extLst>
                  <a:ext uri="{0D108BD9-81ED-4DB2-BD59-A6C34878D82A}">
                    <a16:rowId xmlns:a16="http://schemas.microsoft.com/office/drawing/2014/main" val="10014"/>
                  </a:ext>
                </a:extLst>
              </a:tr>
              <a:tr h="333970">
                <a:tc>
                  <a:txBody>
                    <a:bodyPr/>
                    <a:lstStyle/>
                    <a:p>
                      <a:pPr marL="8890">
                        <a:lnSpc>
                          <a:spcPct val="100000"/>
                        </a:lnSpc>
                        <a:spcBef>
                          <a:spcPts val="234"/>
                        </a:spcBef>
                      </a:pPr>
                      <a:r>
                        <a:rPr sz="1400" b="1">
                          <a:latin typeface="+mn-lt"/>
                          <a:cs typeface="Myriad Pro"/>
                        </a:rPr>
                        <a:t>Ankle</a:t>
                      </a:r>
                      <a:r>
                        <a:rPr sz="1400" b="1" spc="-20">
                          <a:latin typeface="+mn-lt"/>
                          <a:cs typeface="Myriad Pro"/>
                        </a:rPr>
                        <a:t> </a:t>
                      </a:r>
                      <a:r>
                        <a:rPr sz="1400" b="1" spc="-5">
                          <a:latin typeface="+mn-lt"/>
                          <a:cs typeface="Myriad Pro"/>
                        </a:rPr>
                        <a:t>Brachial</a:t>
                      </a:r>
                      <a:r>
                        <a:rPr sz="1400" b="1" spc="-20">
                          <a:latin typeface="+mn-lt"/>
                          <a:cs typeface="Myriad Pro"/>
                        </a:rPr>
                        <a:t> </a:t>
                      </a:r>
                      <a:r>
                        <a:rPr sz="1400" b="1" spc="-5">
                          <a:latin typeface="+mn-lt"/>
                          <a:cs typeface="Myriad Pro"/>
                        </a:rPr>
                        <a:t>Index</a:t>
                      </a:r>
                      <a:endParaRPr sz="1400">
                        <a:latin typeface="+mn-lt"/>
                        <a:cs typeface="Myriad Pro"/>
                      </a:endParaRPr>
                    </a:p>
                  </a:txBody>
                  <a:tcPr marL="0" marR="0" marT="27979"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137160">
                        <a:lnSpc>
                          <a:spcPct val="100000"/>
                        </a:lnSpc>
                        <a:spcBef>
                          <a:spcPts val="234"/>
                        </a:spcBef>
                      </a:pPr>
                      <a:r>
                        <a:rPr sz="1400">
                          <a:latin typeface="+mn-lt"/>
                          <a:cs typeface="Myriad Pro"/>
                        </a:rPr>
                        <a:t>Mean</a:t>
                      </a:r>
                      <a:r>
                        <a:rPr sz="1400" spc="-25">
                          <a:latin typeface="+mn-lt"/>
                          <a:cs typeface="Myriad Pro"/>
                        </a:rPr>
                        <a:t> </a:t>
                      </a:r>
                      <a:r>
                        <a:rPr sz="1400">
                          <a:latin typeface="+mn-lt"/>
                          <a:cs typeface="Myriad Pro"/>
                        </a:rPr>
                        <a:t>±</a:t>
                      </a:r>
                      <a:r>
                        <a:rPr sz="1400" spc="-20">
                          <a:latin typeface="+mn-lt"/>
                          <a:cs typeface="Myriad Pro"/>
                        </a:rPr>
                        <a:t> </a:t>
                      </a:r>
                      <a:r>
                        <a:rPr sz="1400">
                          <a:latin typeface="+mn-lt"/>
                          <a:cs typeface="Myriad Pro"/>
                        </a:rPr>
                        <a:t>SD</a:t>
                      </a:r>
                      <a:r>
                        <a:rPr sz="1400" spc="-20">
                          <a:latin typeface="+mn-lt"/>
                          <a:cs typeface="Myriad Pro"/>
                        </a:rPr>
                        <a:t> </a:t>
                      </a:r>
                      <a:r>
                        <a:rPr sz="1400">
                          <a:latin typeface="+mn-lt"/>
                          <a:cs typeface="Myriad Pro"/>
                        </a:rPr>
                        <a:t>(N)</a:t>
                      </a:r>
                    </a:p>
                  </a:txBody>
                  <a:tcPr marL="0" marR="0" marT="27979"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41275" algn="ctr">
                        <a:lnSpc>
                          <a:spcPct val="100000"/>
                        </a:lnSpc>
                        <a:spcBef>
                          <a:spcPts val="234"/>
                        </a:spcBef>
                      </a:pPr>
                      <a:r>
                        <a:rPr sz="1400">
                          <a:solidFill>
                            <a:srgbClr val="FFFFFF"/>
                          </a:solidFill>
                          <a:latin typeface="+mn-lt"/>
                          <a:cs typeface="Myriad Pro"/>
                        </a:rPr>
                        <a:t>0.60</a:t>
                      </a:r>
                      <a:r>
                        <a:rPr sz="1400" spc="-25">
                          <a:solidFill>
                            <a:srgbClr val="FFFFFF"/>
                          </a:solidFill>
                          <a:latin typeface="+mn-lt"/>
                          <a:cs typeface="Myriad Pro"/>
                        </a:rPr>
                        <a:t> </a:t>
                      </a:r>
                      <a:r>
                        <a:rPr sz="1400">
                          <a:solidFill>
                            <a:srgbClr val="FFFFFF"/>
                          </a:solidFill>
                          <a:latin typeface="+mn-lt"/>
                          <a:cs typeface="Myriad Pro"/>
                        </a:rPr>
                        <a:t>±</a:t>
                      </a:r>
                      <a:r>
                        <a:rPr sz="1400" spc="-20">
                          <a:solidFill>
                            <a:srgbClr val="FFFFFF"/>
                          </a:solidFill>
                          <a:latin typeface="+mn-lt"/>
                          <a:cs typeface="Myriad Pro"/>
                        </a:rPr>
                        <a:t> </a:t>
                      </a:r>
                      <a:r>
                        <a:rPr sz="1400">
                          <a:solidFill>
                            <a:srgbClr val="FFFFFF"/>
                          </a:solidFill>
                          <a:latin typeface="+mn-lt"/>
                          <a:cs typeface="Myriad Pro"/>
                        </a:rPr>
                        <a:t>0.23</a:t>
                      </a:r>
                      <a:r>
                        <a:rPr sz="1400" spc="-25">
                          <a:solidFill>
                            <a:srgbClr val="FFFFFF"/>
                          </a:solidFill>
                          <a:latin typeface="+mn-lt"/>
                          <a:cs typeface="Myriad Pro"/>
                        </a:rPr>
                        <a:t> </a:t>
                      </a:r>
                      <a:r>
                        <a:rPr sz="1400">
                          <a:solidFill>
                            <a:srgbClr val="FFFFFF"/>
                          </a:solidFill>
                          <a:latin typeface="+mn-lt"/>
                          <a:cs typeface="Myriad Pro"/>
                        </a:rPr>
                        <a:t>(N=45)</a:t>
                      </a:r>
                      <a:endParaRPr sz="1400">
                        <a:latin typeface="+mn-lt"/>
                        <a:cs typeface="Myriad Pro"/>
                      </a:endParaRPr>
                    </a:p>
                  </a:txBody>
                  <a:tcPr marL="0" marR="0" marT="27979"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143B87"/>
                    </a:solidFill>
                  </a:tcPr>
                </a:tc>
                <a:tc>
                  <a:txBody>
                    <a:bodyPr/>
                    <a:lstStyle/>
                    <a:p>
                      <a:pPr algn="ctr">
                        <a:lnSpc>
                          <a:spcPct val="100000"/>
                        </a:lnSpc>
                        <a:spcBef>
                          <a:spcPts val="234"/>
                        </a:spcBef>
                      </a:pPr>
                      <a:r>
                        <a:rPr sz="1400">
                          <a:solidFill>
                            <a:srgbClr val="FFFFFF"/>
                          </a:solidFill>
                          <a:latin typeface="+mn-lt"/>
                          <a:cs typeface="Myriad Pro"/>
                        </a:rPr>
                        <a:t>0.59</a:t>
                      </a:r>
                      <a:r>
                        <a:rPr sz="1400" spc="-30">
                          <a:solidFill>
                            <a:srgbClr val="FFFFFF"/>
                          </a:solidFill>
                          <a:latin typeface="+mn-lt"/>
                          <a:cs typeface="Myriad Pro"/>
                        </a:rPr>
                        <a:t> </a:t>
                      </a:r>
                      <a:r>
                        <a:rPr sz="1400">
                          <a:solidFill>
                            <a:srgbClr val="FFFFFF"/>
                          </a:solidFill>
                          <a:latin typeface="+mn-lt"/>
                          <a:cs typeface="Myriad Pro"/>
                        </a:rPr>
                        <a:t>±</a:t>
                      </a:r>
                      <a:r>
                        <a:rPr sz="1400" spc="-30">
                          <a:solidFill>
                            <a:srgbClr val="FFFFFF"/>
                          </a:solidFill>
                          <a:latin typeface="+mn-lt"/>
                          <a:cs typeface="Myriad Pro"/>
                        </a:rPr>
                        <a:t> </a:t>
                      </a:r>
                      <a:r>
                        <a:rPr sz="1400">
                          <a:solidFill>
                            <a:srgbClr val="FFFFFF"/>
                          </a:solidFill>
                          <a:latin typeface="+mn-lt"/>
                          <a:cs typeface="Myriad Pro"/>
                        </a:rPr>
                        <a:t>0.17</a:t>
                      </a:r>
                      <a:endParaRPr sz="1400">
                        <a:latin typeface="+mn-lt"/>
                        <a:cs typeface="Myriad Pro"/>
                      </a:endParaRPr>
                    </a:p>
                  </a:txBody>
                  <a:tcPr marL="0" marR="0" marT="27979"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2A6AB2"/>
                    </a:solidFill>
                  </a:tcPr>
                </a:tc>
                <a:tc>
                  <a:txBody>
                    <a:bodyPr/>
                    <a:lstStyle/>
                    <a:p>
                      <a:pPr marL="97790" algn="ctr">
                        <a:lnSpc>
                          <a:spcPct val="100000"/>
                        </a:lnSpc>
                        <a:spcBef>
                          <a:spcPts val="234"/>
                        </a:spcBef>
                      </a:pPr>
                      <a:r>
                        <a:rPr sz="1400">
                          <a:solidFill>
                            <a:srgbClr val="FFFFFF"/>
                          </a:solidFill>
                          <a:latin typeface="+mn-lt"/>
                          <a:cs typeface="Myriad Pro"/>
                        </a:rPr>
                        <a:t>0.83</a:t>
                      </a:r>
                      <a:endParaRPr sz="1400">
                        <a:latin typeface="+mn-lt"/>
                        <a:cs typeface="Myriad Pro"/>
                      </a:endParaRPr>
                    </a:p>
                  </a:txBody>
                  <a:tcPr marL="0" marR="0" marT="27979"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2A6AB2"/>
                    </a:solidFill>
                  </a:tcPr>
                </a:tc>
                <a:extLst>
                  <a:ext uri="{0D108BD9-81ED-4DB2-BD59-A6C34878D82A}">
                    <a16:rowId xmlns:a16="http://schemas.microsoft.com/office/drawing/2014/main" val="10015"/>
                  </a:ext>
                </a:extLst>
              </a:tr>
            </a:tbl>
          </a:graphicData>
        </a:graphic>
      </p:graphicFrame>
      <p:sp>
        <p:nvSpPr>
          <p:cNvPr id="8" name="object 2">
            <a:extLst>
              <a:ext uri="{FF2B5EF4-FFF2-40B4-BE49-F238E27FC236}">
                <a16:creationId xmlns:a16="http://schemas.microsoft.com/office/drawing/2014/main" id="{13DA01F7-CFC1-5E4B-B650-FDF794A50440}"/>
              </a:ext>
            </a:extLst>
          </p:cNvPr>
          <p:cNvSpPr txBox="1">
            <a:spLocks noGrp="1"/>
          </p:cNvSpPr>
          <p:nvPr>
            <p:ph type="title" idx="4294967295"/>
          </p:nvPr>
        </p:nvSpPr>
        <p:spPr>
          <a:xfrm>
            <a:off x="526473" y="548983"/>
            <a:ext cx="10934700" cy="566020"/>
          </a:xfrm>
          <a:prstGeom prst="rect">
            <a:avLst/>
          </a:prstGeom>
        </p:spPr>
        <p:txBody>
          <a:bodyPr vert="horz" wrap="square" lIns="0" tIns="11906" rIns="0" bIns="0" rtlCol="0" anchor="ctr">
            <a:spAutoFit/>
          </a:bodyPr>
          <a:lstStyle/>
          <a:p>
            <a:pPr marL="11906">
              <a:spcBef>
                <a:spcPts val="94"/>
              </a:spcBef>
            </a:pPr>
            <a:r>
              <a:rPr sz="4000" b="1">
                <a:solidFill>
                  <a:schemeClr val="tx1"/>
                </a:solidFill>
                <a:cs typeface="Myriad Pro"/>
              </a:rPr>
              <a:t>MIMICS</a:t>
            </a:r>
            <a:r>
              <a:rPr sz="4000" spc="-37">
                <a:solidFill>
                  <a:schemeClr val="tx1"/>
                </a:solidFill>
              </a:rPr>
              <a:t> </a:t>
            </a:r>
            <a:r>
              <a:rPr lang="en-US" sz="4000" b="1">
                <a:solidFill>
                  <a:schemeClr val="tx1"/>
                </a:solidFill>
                <a:cs typeface="Myriad Pro"/>
              </a:rPr>
              <a:t>RCT </a:t>
            </a:r>
            <a:r>
              <a:rPr sz="4000" spc="-23">
                <a:solidFill>
                  <a:schemeClr val="tx1"/>
                </a:solidFill>
              </a:rPr>
              <a:t>STUDY:</a:t>
            </a:r>
            <a:r>
              <a:rPr sz="4000" spc="-37">
                <a:solidFill>
                  <a:schemeClr val="tx1"/>
                </a:solidFill>
              </a:rPr>
              <a:t> </a:t>
            </a:r>
            <a:r>
              <a:rPr lang="en-US" sz="4000" spc="-5">
                <a:solidFill>
                  <a:schemeClr val="tx1"/>
                </a:solidFill>
              </a:rPr>
              <a:t>DEMOGRAPHICS</a:t>
            </a:r>
            <a:endParaRPr sz="4000" spc="-5">
              <a:solidFill>
                <a:schemeClr val="tx1"/>
              </a:solidFill>
            </a:endParaRPr>
          </a:p>
        </p:txBody>
      </p:sp>
      <p:sp>
        <p:nvSpPr>
          <p:cNvPr id="6" name="TextBox 5">
            <a:extLst>
              <a:ext uri="{FF2B5EF4-FFF2-40B4-BE49-F238E27FC236}">
                <a16:creationId xmlns:a16="http://schemas.microsoft.com/office/drawing/2014/main" id="{5365FCB3-097A-490E-8687-2E79602C9783}"/>
              </a:ext>
            </a:extLst>
          </p:cNvPr>
          <p:cNvSpPr txBox="1"/>
          <p:nvPr/>
        </p:nvSpPr>
        <p:spPr>
          <a:xfrm>
            <a:off x="10446009" y="6597492"/>
            <a:ext cx="1745991" cy="246221"/>
          </a:xfrm>
          <a:prstGeom prst="rect">
            <a:avLst/>
          </a:prstGeom>
          <a:noFill/>
        </p:spPr>
        <p:txBody>
          <a:bodyPr wrap="none" rtlCol="0">
            <a:spAutoFit/>
          </a:bodyPr>
          <a:lstStyle/>
          <a:p>
            <a:pPr algn="just"/>
            <a:r>
              <a:rPr lang="en-GB" sz="1000"/>
              <a:t>Data on file at Veryan Medical</a:t>
            </a:r>
          </a:p>
        </p:txBody>
      </p:sp>
    </p:spTree>
  </p:cSld>
  <p:clrMapOvr>
    <a:masterClrMapping/>
  </p:clrMapOvr>
  <mc:AlternateContent xmlns:mc="http://schemas.openxmlformats.org/markup-compatibility/2006" xmlns:p14="http://schemas.microsoft.com/office/powerpoint/2010/main">
    <mc:Choice Requires="p14">
      <p:transition spd="slow" p14:dur="2000" advTm="31039"/>
    </mc:Choice>
    <mc:Fallback xmlns="">
      <p:transition spd="slow" advTm="31039"/>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0352" y="1295399"/>
            <a:ext cx="9005445" cy="3976256"/>
          </a:xfrm>
          <a:custGeom>
            <a:avLst/>
            <a:gdLst/>
            <a:ahLst/>
            <a:cxnLst/>
            <a:rect l="l" t="t" r="r" b="b"/>
            <a:pathLst>
              <a:path w="9457055" h="3784600">
                <a:moveTo>
                  <a:pt x="9304197" y="0"/>
                </a:moveTo>
                <a:lnTo>
                  <a:pt x="0" y="0"/>
                </a:lnTo>
                <a:lnTo>
                  <a:pt x="0" y="3632200"/>
                </a:lnTo>
                <a:lnTo>
                  <a:pt x="7769" y="3680368"/>
                </a:lnTo>
                <a:lnTo>
                  <a:pt x="29405" y="3722203"/>
                </a:lnTo>
                <a:lnTo>
                  <a:pt x="62396" y="3755194"/>
                </a:lnTo>
                <a:lnTo>
                  <a:pt x="104231" y="3776830"/>
                </a:lnTo>
                <a:lnTo>
                  <a:pt x="152400" y="3784600"/>
                </a:lnTo>
                <a:lnTo>
                  <a:pt x="9456597" y="3784600"/>
                </a:lnTo>
                <a:lnTo>
                  <a:pt x="9456597" y="152400"/>
                </a:lnTo>
                <a:lnTo>
                  <a:pt x="9448827" y="104231"/>
                </a:lnTo>
                <a:lnTo>
                  <a:pt x="9427191" y="62396"/>
                </a:lnTo>
                <a:lnTo>
                  <a:pt x="9394200" y="29405"/>
                </a:lnTo>
                <a:lnTo>
                  <a:pt x="9352365" y="7769"/>
                </a:lnTo>
                <a:lnTo>
                  <a:pt x="9304197" y="0"/>
                </a:lnTo>
                <a:close/>
              </a:path>
            </a:pathLst>
          </a:custGeom>
          <a:solidFill>
            <a:srgbClr val="B3BFE3"/>
          </a:solidFill>
        </p:spPr>
        <p:txBody>
          <a:bodyPr wrap="square" lIns="0" tIns="0" rIns="0" bIns="0" rtlCol="0"/>
          <a:lstStyle/>
          <a:p>
            <a:endParaRPr sz="1687"/>
          </a:p>
        </p:txBody>
      </p:sp>
      <p:graphicFrame>
        <p:nvGraphicFramePr>
          <p:cNvPr id="3" name="object 3"/>
          <p:cNvGraphicFramePr>
            <a:graphicFrameLocks noGrp="1"/>
          </p:cNvGraphicFramePr>
          <p:nvPr>
            <p:extLst>
              <p:ext uri="{D42A27DB-BD31-4B8C-83A1-F6EECF244321}">
                <p14:modId xmlns:p14="http://schemas.microsoft.com/office/powerpoint/2010/main" val="1017662750"/>
              </p:ext>
            </p:extLst>
          </p:nvPr>
        </p:nvGraphicFramePr>
        <p:xfrm>
          <a:off x="643538" y="1472297"/>
          <a:ext cx="8779072" cy="3622459"/>
        </p:xfrm>
        <a:graphic>
          <a:graphicData uri="http://schemas.openxmlformats.org/drawingml/2006/table">
            <a:tbl>
              <a:tblPr firstRow="1" bandRow="1">
                <a:tableStyleId>{2D5ABB26-0587-4C30-8999-92F81FD0307C}</a:tableStyleId>
              </a:tblPr>
              <a:tblGrid>
                <a:gridCol w="1998464">
                  <a:extLst>
                    <a:ext uri="{9D8B030D-6E8A-4147-A177-3AD203B41FA5}">
                      <a16:colId xmlns:a16="http://schemas.microsoft.com/office/drawing/2014/main" val="20000"/>
                    </a:ext>
                  </a:extLst>
                </a:gridCol>
                <a:gridCol w="1934170">
                  <a:extLst>
                    <a:ext uri="{9D8B030D-6E8A-4147-A177-3AD203B41FA5}">
                      <a16:colId xmlns:a16="http://schemas.microsoft.com/office/drawing/2014/main" val="20001"/>
                    </a:ext>
                  </a:extLst>
                </a:gridCol>
                <a:gridCol w="1859264">
                  <a:extLst>
                    <a:ext uri="{9D8B030D-6E8A-4147-A177-3AD203B41FA5}">
                      <a16:colId xmlns:a16="http://schemas.microsoft.com/office/drawing/2014/main" val="20002"/>
                    </a:ext>
                  </a:extLst>
                </a:gridCol>
                <a:gridCol w="1766455">
                  <a:extLst>
                    <a:ext uri="{9D8B030D-6E8A-4147-A177-3AD203B41FA5}">
                      <a16:colId xmlns:a16="http://schemas.microsoft.com/office/drawing/2014/main" val="20003"/>
                    </a:ext>
                  </a:extLst>
                </a:gridCol>
                <a:gridCol w="1220719">
                  <a:extLst>
                    <a:ext uri="{9D8B030D-6E8A-4147-A177-3AD203B41FA5}">
                      <a16:colId xmlns:a16="http://schemas.microsoft.com/office/drawing/2014/main" val="20004"/>
                    </a:ext>
                  </a:extLst>
                </a:gridCol>
              </a:tblGrid>
              <a:tr h="690808">
                <a:tc gridSpan="2">
                  <a:txBody>
                    <a:bodyPr/>
                    <a:lstStyle/>
                    <a:p>
                      <a:pPr>
                        <a:lnSpc>
                          <a:spcPct val="100000"/>
                        </a:lnSpc>
                      </a:pPr>
                      <a:endParaRPr sz="1400">
                        <a:ln>
                          <a:noFill/>
                        </a:ln>
                        <a:latin typeface="+mn-lt"/>
                        <a:cs typeface="Times New Roman"/>
                      </a:endParaRPr>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a:p>
                  </a:txBody>
                  <a:tcPr marL="0" marR="0" marT="0" marB="0"/>
                </a:tc>
                <a:tc>
                  <a:txBody>
                    <a:bodyPr/>
                    <a:lstStyle/>
                    <a:p>
                      <a:pPr marL="592455" marR="250190" indent="-288925">
                        <a:lnSpc>
                          <a:spcPct val="100000"/>
                        </a:lnSpc>
                        <a:spcBef>
                          <a:spcPts val="25"/>
                        </a:spcBef>
                      </a:pPr>
                      <a:r>
                        <a:rPr sz="1400" b="1">
                          <a:ln>
                            <a:noFill/>
                          </a:ln>
                          <a:solidFill>
                            <a:srgbClr val="FFFFFF"/>
                          </a:solidFill>
                          <a:latin typeface="+mn-lt"/>
                          <a:cs typeface="Myriad Pro"/>
                        </a:rPr>
                        <a:t>Bio</a:t>
                      </a:r>
                      <a:r>
                        <a:rPr sz="1400" b="1" spc="5">
                          <a:ln>
                            <a:noFill/>
                          </a:ln>
                          <a:solidFill>
                            <a:srgbClr val="FFFFFF"/>
                          </a:solidFill>
                          <a:latin typeface="+mn-lt"/>
                          <a:cs typeface="Myriad Pro"/>
                        </a:rPr>
                        <a:t>M</a:t>
                      </a:r>
                      <a:r>
                        <a:rPr sz="1400" b="1">
                          <a:ln>
                            <a:noFill/>
                          </a:ln>
                          <a:solidFill>
                            <a:srgbClr val="FFFFFF"/>
                          </a:solidFill>
                          <a:latin typeface="+mn-lt"/>
                          <a:cs typeface="Myriad Pro"/>
                        </a:rPr>
                        <a:t>imics 3D  (N=50)</a:t>
                      </a:r>
                      <a:endParaRPr sz="1400">
                        <a:ln>
                          <a:noFill/>
                        </a:ln>
                        <a:latin typeface="+mn-lt"/>
                        <a:cs typeface="Myriad Pro"/>
                      </a:endParaRPr>
                    </a:p>
                  </a:txBody>
                  <a:tcPr marL="0" marR="0" marT="2976"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43B87"/>
                    </a:solidFill>
                  </a:tcPr>
                </a:tc>
                <a:tc>
                  <a:txBody>
                    <a:bodyPr/>
                    <a:lstStyle/>
                    <a:p>
                      <a:pPr marL="604520" marR="297815" indent="-299720">
                        <a:lnSpc>
                          <a:spcPct val="100000"/>
                        </a:lnSpc>
                        <a:spcBef>
                          <a:spcPts val="25"/>
                        </a:spcBef>
                      </a:pPr>
                      <a:r>
                        <a:rPr sz="1400" b="1" spc="-10">
                          <a:ln>
                            <a:noFill/>
                          </a:ln>
                          <a:solidFill>
                            <a:srgbClr val="FFFFFF"/>
                          </a:solidFill>
                          <a:latin typeface="+mn-lt"/>
                          <a:cs typeface="Myriad Pro"/>
                        </a:rPr>
                        <a:t>Control</a:t>
                      </a:r>
                      <a:r>
                        <a:rPr sz="1400" b="1" spc="-60">
                          <a:ln>
                            <a:noFill/>
                          </a:ln>
                          <a:solidFill>
                            <a:srgbClr val="FFFFFF"/>
                          </a:solidFill>
                          <a:latin typeface="+mn-lt"/>
                          <a:cs typeface="Myriad Pro"/>
                        </a:rPr>
                        <a:t> </a:t>
                      </a:r>
                      <a:r>
                        <a:rPr sz="1400" b="1" spc="-10">
                          <a:ln>
                            <a:noFill/>
                          </a:ln>
                          <a:solidFill>
                            <a:srgbClr val="FFFFFF"/>
                          </a:solidFill>
                          <a:latin typeface="+mn-lt"/>
                          <a:cs typeface="Myriad Pro"/>
                        </a:rPr>
                        <a:t>Stent </a:t>
                      </a:r>
                      <a:r>
                        <a:rPr sz="1400" b="1" spc="-290">
                          <a:ln>
                            <a:noFill/>
                          </a:ln>
                          <a:solidFill>
                            <a:srgbClr val="FFFFFF"/>
                          </a:solidFill>
                          <a:latin typeface="+mn-lt"/>
                          <a:cs typeface="Myriad Pro"/>
                        </a:rPr>
                        <a:t> </a:t>
                      </a:r>
                      <a:r>
                        <a:rPr sz="1400" b="1">
                          <a:ln>
                            <a:noFill/>
                          </a:ln>
                          <a:solidFill>
                            <a:srgbClr val="FFFFFF"/>
                          </a:solidFill>
                          <a:latin typeface="+mn-lt"/>
                          <a:cs typeface="Myriad Pro"/>
                        </a:rPr>
                        <a:t>(N-26)</a:t>
                      </a:r>
                      <a:endParaRPr sz="1400">
                        <a:ln>
                          <a:noFill/>
                        </a:ln>
                        <a:latin typeface="+mn-lt"/>
                        <a:cs typeface="Myriad Pro"/>
                      </a:endParaRPr>
                    </a:p>
                  </a:txBody>
                  <a:tcPr marL="0" marR="0" marT="2976"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tc>
                  <a:txBody>
                    <a:bodyPr/>
                    <a:lstStyle/>
                    <a:p>
                      <a:pPr marL="102235" algn="ctr">
                        <a:lnSpc>
                          <a:spcPct val="100000"/>
                        </a:lnSpc>
                        <a:spcBef>
                          <a:spcPts val="25"/>
                        </a:spcBef>
                      </a:pPr>
                      <a:r>
                        <a:rPr sz="1400" b="1">
                          <a:ln>
                            <a:noFill/>
                          </a:ln>
                          <a:solidFill>
                            <a:srgbClr val="FFFFFF"/>
                          </a:solidFill>
                          <a:latin typeface="+mn-lt"/>
                          <a:cs typeface="Myriad Pro"/>
                        </a:rPr>
                        <a:t>P</a:t>
                      </a:r>
                      <a:r>
                        <a:rPr sz="1400" b="1" spc="-35">
                          <a:ln>
                            <a:noFill/>
                          </a:ln>
                          <a:solidFill>
                            <a:srgbClr val="FFFFFF"/>
                          </a:solidFill>
                          <a:latin typeface="+mn-lt"/>
                          <a:cs typeface="Myriad Pro"/>
                        </a:rPr>
                        <a:t> </a:t>
                      </a:r>
                      <a:r>
                        <a:rPr sz="1400" b="1" spc="-5">
                          <a:ln>
                            <a:noFill/>
                          </a:ln>
                          <a:solidFill>
                            <a:srgbClr val="FFFFFF"/>
                          </a:solidFill>
                          <a:latin typeface="+mn-lt"/>
                          <a:cs typeface="Myriad Pro"/>
                        </a:rPr>
                        <a:t>value</a:t>
                      </a:r>
                      <a:endParaRPr sz="1400">
                        <a:ln>
                          <a:noFill/>
                        </a:ln>
                        <a:latin typeface="+mn-lt"/>
                        <a:cs typeface="Myriad Pro"/>
                      </a:endParaRPr>
                    </a:p>
                  </a:txBody>
                  <a:tcPr marL="0" marR="0" marT="2976"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extLst>
                  <a:ext uri="{0D108BD9-81ED-4DB2-BD59-A6C34878D82A}">
                    <a16:rowId xmlns:a16="http://schemas.microsoft.com/office/drawing/2014/main" val="10000"/>
                  </a:ext>
                </a:extLst>
              </a:tr>
              <a:tr h="307569">
                <a:tc rowSpan="3">
                  <a:txBody>
                    <a:bodyPr/>
                    <a:lstStyle/>
                    <a:p>
                      <a:pPr>
                        <a:lnSpc>
                          <a:spcPct val="100000"/>
                        </a:lnSpc>
                        <a:spcBef>
                          <a:spcPts val="20"/>
                        </a:spcBef>
                      </a:pPr>
                      <a:endParaRPr sz="1400">
                        <a:ln>
                          <a:noFill/>
                        </a:ln>
                        <a:latin typeface="+mn-lt"/>
                        <a:cs typeface="Times New Roman"/>
                      </a:endParaRPr>
                    </a:p>
                    <a:p>
                      <a:pPr marL="46355">
                        <a:lnSpc>
                          <a:spcPct val="100000"/>
                        </a:lnSpc>
                      </a:pPr>
                      <a:r>
                        <a:rPr sz="1400" b="1" spc="-5">
                          <a:ln>
                            <a:noFill/>
                          </a:ln>
                          <a:latin typeface="+mn-lt"/>
                          <a:cs typeface="Myriad Pro"/>
                        </a:rPr>
                        <a:t>Lesion</a:t>
                      </a:r>
                      <a:r>
                        <a:rPr sz="1400" b="1" spc="-30">
                          <a:ln>
                            <a:noFill/>
                          </a:ln>
                          <a:latin typeface="+mn-lt"/>
                          <a:cs typeface="Myriad Pro"/>
                        </a:rPr>
                        <a:t> </a:t>
                      </a:r>
                      <a:r>
                        <a:rPr sz="1400" b="1" spc="-5">
                          <a:ln>
                            <a:noFill/>
                          </a:ln>
                          <a:latin typeface="+mn-lt"/>
                          <a:cs typeface="Myriad Pro"/>
                        </a:rPr>
                        <a:t>Location</a:t>
                      </a:r>
                      <a:endParaRPr sz="1400">
                        <a:ln>
                          <a:noFill/>
                        </a:ln>
                        <a:latin typeface="+mn-lt"/>
                        <a:cs typeface="Myriad Pro"/>
                      </a:endParaRPr>
                    </a:p>
                  </a:txBody>
                  <a:tcPr marL="0" marR="0" marT="2381"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11760">
                        <a:lnSpc>
                          <a:spcPct val="100000"/>
                        </a:lnSpc>
                        <a:spcBef>
                          <a:spcPts val="165"/>
                        </a:spcBef>
                      </a:pPr>
                      <a:r>
                        <a:rPr sz="1400" spc="-40">
                          <a:ln>
                            <a:noFill/>
                          </a:ln>
                          <a:latin typeface="+mn-lt"/>
                          <a:cs typeface="Myriad Pro"/>
                        </a:rPr>
                        <a:t>SFA</a:t>
                      </a:r>
                      <a:endParaRPr sz="1400">
                        <a:ln>
                          <a:noFill/>
                        </a:ln>
                        <a:latin typeface="+mn-lt"/>
                        <a:cs typeface="Myriad Pro"/>
                      </a:endParaRPr>
                    </a:p>
                  </a:txBody>
                  <a:tcPr marL="0" marR="0" marT="1964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 algn="ctr">
                        <a:lnSpc>
                          <a:spcPct val="100000"/>
                        </a:lnSpc>
                        <a:spcBef>
                          <a:spcPts val="165"/>
                        </a:spcBef>
                      </a:pPr>
                      <a:r>
                        <a:rPr sz="1400">
                          <a:ln>
                            <a:noFill/>
                          </a:ln>
                          <a:solidFill>
                            <a:srgbClr val="FFFFFF"/>
                          </a:solidFill>
                          <a:latin typeface="+mn-lt"/>
                          <a:cs typeface="Myriad Pro"/>
                        </a:rPr>
                        <a:t>92%</a:t>
                      </a:r>
                      <a:endParaRPr sz="1400">
                        <a:ln>
                          <a:noFill/>
                        </a:ln>
                        <a:latin typeface="+mn-lt"/>
                        <a:cs typeface="Myriad Pro"/>
                      </a:endParaRPr>
                    </a:p>
                  </a:txBody>
                  <a:tcPr marL="0" marR="0" marT="1964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43B87"/>
                    </a:solidFill>
                  </a:tcPr>
                </a:tc>
                <a:tc>
                  <a:txBody>
                    <a:bodyPr/>
                    <a:lstStyle/>
                    <a:p>
                      <a:pPr algn="ctr">
                        <a:lnSpc>
                          <a:spcPct val="100000"/>
                        </a:lnSpc>
                        <a:spcBef>
                          <a:spcPts val="165"/>
                        </a:spcBef>
                      </a:pPr>
                      <a:r>
                        <a:rPr sz="1400">
                          <a:ln>
                            <a:noFill/>
                          </a:ln>
                          <a:solidFill>
                            <a:srgbClr val="FFFFFF"/>
                          </a:solidFill>
                          <a:latin typeface="+mn-lt"/>
                          <a:cs typeface="Myriad Pro"/>
                        </a:rPr>
                        <a:t>77%</a:t>
                      </a:r>
                      <a:endParaRPr sz="1400">
                        <a:ln>
                          <a:noFill/>
                        </a:ln>
                        <a:latin typeface="+mn-lt"/>
                        <a:cs typeface="Myriad Pro"/>
                      </a:endParaRPr>
                    </a:p>
                  </a:txBody>
                  <a:tcPr marL="0" marR="0" marT="1964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tc>
                  <a:txBody>
                    <a:bodyPr/>
                    <a:lstStyle/>
                    <a:p>
                      <a:pPr marL="102235" algn="ctr">
                        <a:lnSpc>
                          <a:spcPct val="100000"/>
                        </a:lnSpc>
                        <a:spcBef>
                          <a:spcPts val="165"/>
                        </a:spcBef>
                      </a:pPr>
                      <a:r>
                        <a:rPr sz="1400">
                          <a:ln>
                            <a:noFill/>
                          </a:ln>
                          <a:solidFill>
                            <a:srgbClr val="FFFFFF"/>
                          </a:solidFill>
                          <a:latin typeface="+mn-lt"/>
                          <a:cs typeface="Myriad Pro"/>
                        </a:rPr>
                        <a:t>0.08</a:t>
                      </a:r>
                      <a:endParaRPr sz="1400">
                        <a:ln>
                          <a:noFill/>
                        </a:ln>
                        <a:latin typeface="+mn-lt"/>
                        <a:cs typeface="Myriad Pro"/>
                      </a:endParaRPr>
                    </a:p>
                  </a:txBody>
                  <a:tcPr marL="0" marR="0" marT="19645"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extLst>
                  <a:ext uri="{0D108BD9-81ED-4DB2-BD59-A6C34878D82A}">
                    <a16:rowId xmlns:a16="http://schemas.microsoft.com/office/drawing/2014/main" val="10001"/>
                  </a:ext>
                </a:extLst>
              </a:tr>
              <a:tr h="299042">
                <a:tc vMerge="1">
                  <a:txBody>
                    <a:bodyPr/>
                    <a:lstStyle/>
                    <a:p>
                      <a:endParaRPr/>
                    </a:p>
                  </a:txBody>
                  <a:tcPr marL="0" marR="0" marT="2540" marB="0">
                    <a:lnT w="12700">
                      <a:solidFill>
                        <a:srgbClr val="FFFFFF"/>
                      </a:solidFill>
                      <a:prstDash val="solid"/>
                    </a:lnT>
                    <a:lnB w="12700">
                      <a:solidFill>
                        <a:srgbClr val="FFFFFF"/>
                      </a:solidFill>
                      <a:prstDash val="solid"/>
                    </a:lnB>
                  </a:tcPr>
                </a:tc>
                <a:tc>
                  <a:txBody>
                    <a:bodyPr/>
                    <a:lstStyle/>
                    <a:p>
                      <a:pPr marL="111125">
                        <a:lnSpc>
                          <a:spcPct val="100000"/>
                        </a:lnSpc>
                        <a:spcBef>
                          <a:spcPts val="135"/>
                        </a:spcBef>
                      </a:pPr>
                      <a:r>
                        <a:rPr sz="1400" spc="-15">
                          <a:ln>
                            <a:noFill/>
                          </a:ln>
                          <a:latin typeface="+mn-lt"/>
                          <a:cs typeface="Myriad Pro"/>
                        </a:rPr>
                        <a:t>SFA/Popliteal</a:t>
                      </a:r>
                      <a:endParaRPr sz="1400">
                        <a:ln>
                          <a:noFill/>
                        </a:ln>
                        <a:latin typeface="+mn-lt"/>
                        <a:cs typeface="Myriad Pro"/>
                      </a:endParaRPr>
                    </a:p>
                  </a:txBody>
                  <a:tcPr marL="0" marR="0" marT="16074"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085" algn="ctr">
                        <a:lnSpc>
                          <a:spcPct val="100000"/>
                        </a:lnSpc>
                        <a:spcBef>
                          <a:spcPts val="135"/>
                        </a:spcBef>
                      </a:pPr>
                      <a:r>
                        <a:rPr sz="1400">
                          <a:ln>
                            <a:noFill/>
                          </a:ln>
                          <a:solidFill>
                            <a:srgbClr val="FFFFFF"/>
                          </a:solidFill>
                          <a:latin typeface="+mn-lt"/>
                          <a:cs typeface="Myriad Pro"/>
                        </a:rPr>
                        <a:t>6%</a:t>
                      </a:r>
                      <a:endParaRPr sz="1400">
                        <a:ln>
                          <a:noFill/>
                        </a:ln>
                        <a:latin typeface="+mn-lt"/>
                        <a:cs typeface="Myriad Pro"/>
                      </a:endParaRPr>
                    </a:p>
                  </a:txBody>
                  <a:tcPr marL="0" marR="0" marT="16074"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43B87"/>
                    </a:solidFill>
                  </a:tcPr>
                </a:tc>
                <a:tc>
                  <a:txBody>
                    <a:bodyPr/>
                    <a:lstStyle/>
                    <a:p>
                      <a:pPr algn="ctr">
                        <a:lnSpc>
                          <a:spcPct val="100000"/>
                        </a:lnSpc>
                        <a:spcBef>
                          <a:spcPts val="135"/>
                        </a:spcBef>
                      </a:pPr>
                      <a:r>
                        <a:rPr sz="1400">
                          <a:ln>
                            <a:noFill/>
                          </a:ln>
                          <a:solidFill>
                            <a:srgbClr val="FFFFFF"/>
                          </a:solidFill>
                          <a:latin typeface="+mn-lt"/>
                          <a:cs typeface="Myriad Pro"/>
                        </a:rPr>
                        <a:t>12%</a:t>
                      </a:r>
                      <a:endParaRPr sz="1400">
                        <a:ln>
                          <a:noFill/>
                        </a:ln>
                        <a:latin typeface="+mn-lt"/>
                        <a:cs typeface="Myriad Pro"/>
                      </a:endParaRPr>
                    </a:p>
                  </a:txBody>
                  <a:tcPr marL="0" marR="0" marT="16074"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tc>
                  <a:txBody>
                    <a:bodyPr/>
                    <a:lstStyle/>
                    <a:p>
                      <a:pPr marL="101600" algn="ctr">
                        <a:lnSpc>
                          <a:spcPct val="100000"/>
                        </a:lnSpc>
                        <a:spcBef>
                          <a:spcPts val="135"/>
                        </a:spcBef>
                      </a:pPr>
                      <a:r>
                        <a:rPr sz="1400">
                          <a:ln>
                            <a:noFill/>
                          </a:ln>
                          <a:solidFill>
                            <a:srgbClr val="FFFFFF"/>
                          </a:solidFill>
                          <a:latin typeface="+mn-lt"/>
                          <a:cs typeface="Myriad Pro"/>
                        </a:rPr>
                        <a:t>0.41</a:t>
                      </a:r>
                      <a:endParaRPr sz="1400">
                        <a:ln>
                          <a:noFill/>
                        </a:ln>
                        <a:latin typeface="+mn-lt"/>
                        <a:cs typeface="Myriad Pro"/>
                      </a:endParaRPr>
                    </a:p>
                  </a:txBody>
                  <a:tcPr marL="0" marR="0" marT="16074"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extLst>
                  <a:ext uri="{0D108BD9-81ED-4DB2-BD59-A6C34878D82A}">
                    <a16:rowId xmlns:a16="http://schemas.microsoft.com/office/drawing/2014/main" val="10002"/>
                  </a:ext>
                </a:extLst>
              </a:tr>
              <a:tr h="302087">
                <a:tc vMerge="1">
                  <a:txBody>
                    <a:bodyPr/>
                    <a:lstStyle/>
                    <a:p>
                      <a:endParaRPr/>
                    </a:p>
                  </a:txBody>
                  <a:tcPr marL="0" marR="0" marT="2540" marB="0">
                    <a:lnT w="12700">
                      <a:solidFill>
                        <a:srgbClr val="FFFFFF"/>
                      </a:solidFill>
                      <a:prstDash val="solid"/>
                    </a:lnT>
                    <a:lnB w="12700">
                      <a:solidFill>
                        <a:srgbClr val="FFFFFF"/>
                      </a:solidFill>
                      <a:prstDash val="solid"/>
                    </a:lnB>
                  </a:tcPr>
                </a:tc>
                <a:tc>
                  <a:txBody>
                    <a:bodyPr/>
                    <a:lstStyle/>
                    <a:p>
                      <a:pPr marL="111125">
                        <a:lnSpc>
                          <a:spcPct val="100000"/>
                        </a:lnSpc>
                        <a:spcBef>
                          <a:spcPts val="180"/>
                        </a:spcBef>
                      </a:pPr>
                      <a:r>
                        <a:rPr sz="1400" spc="-10">
                          <a:ln>
                            <a:noFill/>
                          </a:ln>
                          <a:latin typeface="+mn-lt"/>
                          <a:cs typeface="Myriad Pro"/>
                        </a:rPr>
                        <a:t>Popliteal</a:t>
                      </a:r>
                      <a:endParaRPr sz="1400">
                        <a:ln>
                          <a:noFill/>
                        </a:ln>
                        <a:latin typeface="+mn-lt"/>
                        <a:cs typeface="Myriad Pro"/>
                      </a:endParaRPr>
                    </a:p>
                  </a:txBody>
                  <a:tcPr marL="0" marR="0" marT="21431"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4450" algn="ctr">
                        <a:lnSpc>
                          <a:spcPct val="100000"/>
                        </a:lnSpc>
                        <a:spcBef>
                          <a:spcPts val="180"/>
                        </a:spcBef>
                      </a:pPr>
                      <a:r>
                        <a:rPr sz="1400">
                          <a:ln>
                            <a:noFill/>
                          </a:ln>
                          <a:solidFill>
                            <a:srgbClr val="FFFFFF"/>
                          </a:solidFill>
                          <a:latin typeface="+mn-lt"/>
                          <a:cs typeface="Myriad Pro"/>
                        </a:rPr>
                        <a:t>2%</a:t>
                      </a:r>
                      <a:endParaRPr sz="1400">
                        <a:ln>
                          <a:noFill/>
                        </a:ln>
                        <a:latin typeface="+mn-lt"/>
                        <a:cs typeface="Myriad Pro"/>
                      </a:endParaRPr>
                    </a:p>
                  </a:txBody>
                  <a:tcPr marL="0" marR="0" marT="21431"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43B87"/>
                    </a:solidFill>
                  </a:tcPr>
                </a:tc>
                <a:tc>
                  <a:txBody>
                    <a:bodyPr/>
                    <a:lstStyle/>
                    <a:p>
                      <a:pPr algn="ctr">
                        <a:lnSpc>
                          <a:spcPct val="100000"/>
                        </a:lnSpc>
                        <a:spcBef>
                          <a:spcPts val="180"/>
                        </a:spcBef>
                      </a:pPr>
                      <a:r>
                        <a:rPr sz="1400">
                          <a:ln>
                            <a:noFill/>
                          </a:ln>
                          <a:solidFill>
                            <a:srgbClr val="FFFFFF"/>
                          </a:solidFill>
                          <a:latin typeface="+mn-lt"/>
                          <a:cs typeface="Myriad Pro"/>
                        </a:rPr>
                        <a:t>12%</a:t>
                      </a:r>
                      <a:endParaRPr sz="1400">
                        <a:ln>
                          <a:noFill/>
                        </a:ln>
                        <a:latin typeface="+mn-lt"/>
                        <a:cs typeface="Myriad Pro"/>
                      </a:endParaRPr>
                    </a:p>
                  </a:txBody>
                  <a:tcPr marL="0" marR="0" marT="21431"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tc>
                  <a:txBody>
                    <a:bodyPr/>
                    <a:lstStyle/>
                    <a:p>
                      <a:pPr marL="100965" algn="ctr">
                        <a:lnSpc>
                          <a:spcPct val="100000"/>
                        </a:lnSpc>
                        <a:spcBef>
                          <a:spcPts val="180"/>
                        </a:spcBef>
                      </a:pPr>
                      <a:r>
                        <a:rPr sz="1400">
                          <a:ln>
                            <a:noFill/>
                          </a:ln>
                          <a:solidFill>
                            <a:srgbClr val="FFFFFF"/>
                          </a:solidFill>
                          <a:latin typeface="+mn-lt"/>
                          <a:cs typeface="Myriad Pro"/>
                        </a:rPr>
                        <a:t>0.11</a:t>
                      </a:r>
                      <a:endParaRPr sz="1400">
                        <a:ln>
                          <a:noFill/>
                        </a:ln>
                        <a:latin typeface="+mn-lt"/>
                        <a:cs typeface="Myriad Pro"/>
                      </a:endParaRPr>
                    </a:p>
                  </a:txBody>
                  <a:tcPr marL="0" marR="0" marT="21431"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extLst>
                  <a:ext uri="{0D108BD9-81ED-4DB2-BD59-A6C34878D82A}">
                    <a16:rowId xmlns:a16="http://schemas.microsoft.com/office/drawing/2014/main" val="10003"/>
                  </a:ext>
                </a:extLst>
              </a:tr>
              <a:tr h="256806">
                <a:tc rowSpan="3">
                  <a:txBody>
                    <a:bodyPr/>
                    <a:lstStyle/>
                    <a:p>
                      <a:pPr>
                        <a:lnSpc>
                          <a:spcPct val="100000"/>
                        </a:lnSpc>
                        <a:spcBef>
                          <a:spcPts val="40"/>
                        </a:spcBef>
                      </a:pPr>
                      <a:endParaRPr sz="1400">
                        <a:ln>
                          <a:noFill/>
                        </a:ln>
                        <a:latin typeface="+mn-lt"/>
                        <a:cs typeface="Times New Roman"/>
                      </a:endParaRPr>
                    </a:p>
                    <a:p>
                      <a:pPr marL="45720">
                        <a:lnSpc>
                          <a:spcPct val="100000"/>
                        </a:lnSpc>
                      </a:pPr>
                      <a:r>
                        <a:rPr sz="1400" b="1" spc="-30">
                          <a:ln>
                            <a:noFill/>
                          </a:ln>
                          <a:latin typeface="+mn-lt"/>
                          <a:cs typeface="Myriad Pro"/>
                        </a:rPr>
                        <a:t>TASC</a:t>
                      </a:r>
                      <a:r>
                        <a:rPr sz="1400" b="1" spc="-35">
                          <a:ln>
                            <a:noFill/>
                          </a:ln>
                          <a:latin typeface="+mn-lt"/>
                          <a:cs typeface="Myriad Pro"/>
                        </a:rPr>
                        <a:t> </a:t>
                      </a:r>
                      <a:r>
                        <a:rPr sz="1400" b="1">
                          <a:ln>
                            <a:noFill/>
                          </a:ln>
                          <a:latin typeface="+mn-lt"/>
                          <a:cs typeface="Myriad Pro"/>
                        </a:rPr>
                        <a:t>II</a:t>
                      </a:r>
                      <a:endParaRPr sz="1400">
                        <a:ln>
                          <a:noFill/>
                        </a:ln>
                        <a:latin typeface="+mn-lt"/>
                        <a:cs typeface="Myriad Pro"/>
                      </a:endParaRPr>
                    </a:p>
                  </a:txBody>
                  <a:tcPr marL="0" marR="0" marT="4763"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11125">
                        <a:lnSpc>
                          <a:spcPts val="1750"/>
                        </a:lnSpc>
                        <a:spcBef>
                          <a:spcPts val="195"/>
                        </a:spcBef>
                      </a:pPr>
                      <a:r>
                        <a:rPr sz="1400">
                          <a:ln>
                            <a:noFill/>
                          </a:ln>
                          <a:latin typeface="+mn-lt"/>
                          <a:cs typeface="Myriad Pro"/>
                        </a:rPr>
                        <a:t>A</a:t>
                      </a:r>
                    </a:p>
                  </a:txBody>
                  <a:tcPr marL="0" marR="0" marT="2321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4450" algn="ctr">
                        <a:lnSpc>
                          <a:spcPts val="1750"/>
                        </a:lnSpc>
                        <a:spcBef>
                          <a:spcPts val="195"/>
                        </a:spcBef>
                      </a:pPr>
                      <a:r>
                        <a:rPr sz="1400">
                          <a:ln>
                            <a:noFill/>
                          </a:ln>
                          <a:solidFill>
                            <a:srgbClr val="FFFFFF"/>
                          </a:solidFill>
                          <a:latin typeface="+mn-lt"/>
                          <a:cs typeface="Myriad Pro"/>
                        </a:rPr>
                        <a:t>42%</a:t>
                      </a:r>
                      <a:endParaRPr sz="1400">
                        <a:ln>
                          <a:noFill/>
                        </a:ln>
                        <a:latin typeface="+mn-lt"/>
                        <a:cs typeface="Myriad Pro"/>
                      </a:endParaRPr>
                    </a:p>
                  </a:txBody>
                  <a:tcPr marL="0" marR="0" marT="2321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43B87"/>
                    </a:solidFill>
                  </a:tcPr>
                </a:tc>
                <a:tc>
                  <a:txBody>
                    <a:bodyPr/>
                    <a:lstStyle/>
                    <a:p>
                      <a:pPr algn="ctr">
                        <a:lnSpc>
                          <a:spcPts val="1750"/>
                        </a:lnSpc>
                        <a:spcBef>
                          <a:spcPts val="195"/>
                        </a:spcBef>
                      </a:pPr>
                      <a:r>
                        <a:rPr sz="1400">
                          <a:ln>
                            <a:noFill/>
                          </a:ln>
                          <a:solidFill>
                            <a:srgbClr val="FFFFFF"/>
                          </a:solidFill>
                          <a:latin typeface="+mn-lt"/>
                          <a:cs typeface="Myriad Pro"/>
                        </a:rPr>
                        <a:t>42%</a:t>
                      </a:r>
                      <a:endParaRPr sz="1400">
                        <a:ln>
                          <a:noFill/>
                        </a:ln>
                        <a:latin typeface="+mn-lt"/>
                        <a:cs typeface="Myriad Pro"/>
                      </a:endParaRPr>
                    </a:p>
                  </a:txBody>
                  <a:tcPr marL="0" marR="0" marT="2321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tc>
                  <a:txBody>
                    <a:bodyPr/>
                    <a:lstStyle/>
                    <a:p>
                      <a:pPr marL="100965" algn="ctr">
                        <a:lnSpc>
                          <a:spcPts val="1750"/>
                        </a:lnSpc>
                        <a:spcBef>
                          <a:spcPts val="195"/>
                        </a:spcBef>
                      </a:pPr>
                      <a:r>
                        <a:rPr sz="1400">
                          <a:ln>
                            <a:noFill/>
                          </a:ln>
                          <a:solidFill>
                            <a:srgbClr val="FFFFFF"/>
                          </a:solidFill>
                          <a:latin typeface="+mn-lt"/>
                          <a:cs typeface="Myriad Pro"/>
                        </a:rPr>
                        <a:t>1.00</a:t>
                      </a:r>
                      <a:endParaRPr sz="1400">
                        <a:ln>
                          <a:noFill/>
                        </a:ln>
                        <a:latin typeface="+mn-lt"/>
                        <a:cs typeface="Myriad Pro"/>
                      </a:endParaRPr>
                    </a:p>
                  </a:txBody>
                  <a:tcPr marL="0" marR="0" marT="23217"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extLst>
                  <a:ext uri="{0D108BD9-81ED-4DB2-BD59-A6C34878D82A}">
                    <a16:rowId xmlns:a16="http://schemas.microsoft.com/office/drawing/2014/main" val="10004"/>
                  </a:ext>
                </a:extLst>
              </a:tr>
              <a:tr h="231865">
                <a:tc vMerge="1">
                  <a:txBody>
                    <a:bodyPr/>
                    <a:lstStyle/>
                    <a:p>
                      <a:endParaRPr/>
                    </a:p>
                  </a:txBody>
                  <a:tcPr marL="0" marR="0" marT="5080" marB="0">
                    <a:lnT w="12700">
                      <a:solidFill>
                        <a:srgbClr val="FFFFFF"/>
                      </a:solidFill>
                      <a:prstDash val="solid"/>
                    </a:lnT>
                    <a:lnB w="12700">
                      <a:solidFill>
                        <a:srgbClr val="FFFFFF"/>
                      </a:solidFill>
                      <a:prstDash val="solid"/>
                    </a:lnB>
                  </a:tcPr>
                </a:tc>
                <a:tc>
                  <a:txBody>
                    <a:bodyPr/>
                    <a:lstStyle/>
                    <a:p>
                      <a:pPr marL="111125">
                        <a:lnSpc>
                          <a:spcPts val="1750"/>
                        </a:lnSpc>
                      </a:pPr>
                      <a:r>
                        <a:rPr sz="1400">
                          <a:ln>
                            <a:noFill/>
                          </a:ln>
                          <a:latin typeface="+mn-lt"/>
                          <a:cs typeface="Myriad Pro"/>
                        </a:rPr>
                        <a:t>B</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4450" algn="ctr">
                        <a:lnSpc>
                          <a:spcPts val="1750"/>
                        </a:lnSpc>
                      </a:pPr>
                      <a:r>
                        <a:rPr sz="1400">
                          <a:ln>
                            <a:noFill/>
                          </a:ln>
                          <a:solidFill>
                            <a:srgbClr val="FFFFFF"/>
                          </a:solidFill>
                          <a:latin typeface="+mn-lt"/>
                          <a:cs typeface="Myriad Pro"/>
                        </a:rPr>
                        <a:t>56%</a:t>
                      </a:r>
                      <a:endParaRPr sz="1400">
                        <a:ln>
                          <a:noFill/>
                        </a:ln>
                        <a:latin typeface="+mn-lt"/>
                        <a:cs typeface="Myriad Pro"/>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43B87"/>
                    </a:solidFill>
                  </a:tcPr>
                </a:tc>
                <a:tc>
                  <a:txBody>
                    <a:bodyPr/>
                    <a:lstStyle/>
                    <a:p>
                      <a:pPr algn="ctr">
                        <a:lnSpc>
                          <a:spcPts val="1750"/>
                        </a:lnSpc>
                      </a:pPr>
                      <a:r>
                        <a:rPr sz="1400">
                          <a:ln>
                            <a:noFill/>
                          </a:ln>
                          <a:solidFill>
                            <a:srgbClr val="FFFFFF"/>
                          </a:solidFill>
                          <a:latin typeface="+mn-lt"/>
                          <a:cs typeface="Myriad Pro"/>
                        </a:rPr>
                        <a:t>58%</a:t>
                      </a:r>
                      <a:endParaRPr sz="1400">
                        <a:ln>
                          <a:noFill/>
                        </a:ln>
                        <a:latin typeface="+mn-lt"/>
                        <a:cs typeface="Myriad Pro"/>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tc>
                  <a:txBody>
                    <a:bodyPr/>
                    <a:lstStyle/>
                    <a:p>
                      <a:pPr marL="100330" algn="ctr">
                        <a:lnSpc>
                          <a:spcPts val="1750"/>
                        </a:lnSpc>
                      </a:pPr>
                      <a:r>
                        <a:rPr sz="1400">
                          <a:ln>
                            <a:noFill/>
                          </a:ln>
                          <a:solidFill>
                            <a:srgbClr val="FFFFFF"/>
                          </a:solidFill>
                          <a:latin typeface="+mn-lt"/>
                          <a:cs typeface="Myriad Pro"/>
                        </a:rPr>
                        <a:t>1.00</a:t>
                      </a:r>
                      <a:endParaRPr sz="1400">
                        <a:ln>
                          <a:noFill/>
                        </a:ln>
                        <a:latin typeface="+mn-lt"/>
                        <a:cs typeface="Myriad Pro"/>
                      </a:endParaRPr>
                    </a:p>
                  </a:txBody>
                  <a:tcPr marL="0" marR="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extLst>
                  <a:ext uri="{0D108BD9-81ED-4DB2-BD59-A6C34878D82A}">
                    <a16:rowId xmlns:a16="http://schemas.microsoft.com/office/drawing/2014/main" val="10005"/>
                  </a:ext>
                </a:extLst>
              </a:tr>
              <a:tr h="257627">
                <a:tc vMerge="1">
                  <a:txBody>
                    <a:bodyPr/>
                    <a:lstStyle/>
                    <a:p>
                      <a:endParaRPr/>
                    </a:p>
                  </a:txBody>
                  <a:tcPr marL="0" marR="0" marT="5080" marB="0">
                    <a:lnT w="12700">
                      <a:solidFill>
                        <a:srgbClr val="FFFFFF"/>
                      </a:solidFill>
                      <a:prstDash val="solid"/>
                    </a:lnT>
                    <a:lnB w="12700">
                      <a:solidFill>
                        <a:srgbClr val="FFFFFF"/>
                      </a:solidFill>
                      <a:prstDash val="solid"/>
                    </a:lnB>
                  </a:tcPr>
                </a:tc>
                <a:tc>
                  <a:txBody>
                    <a:bodyPr/>
                    <a:lstStyle/>
                    <a:p>
                      <a:pPr marL="110489">
                        <a:lnSpc>
                          <a:spcPts val="1675"/>
                        </a:lnSpc>
                      </a:pPr>
                      <a:r>
                        <a:rPr sz="1400">
                          <a:ln>
                            <a:noFill/>
                          </a:ln>
                          <a:latin typeface="+mn-lt"/>
                          <a:cs typeface="Myriad Pro"/>
                        </a:rPr>
                        <a:t>C</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3815" algn="ctr">
                        <a:lnSpc>
                          <a:spcPts val="1675"/>
                        </a:lnSpc>
                      </a:pPr>
                      <a:r>
                        <a:rPr sz="1400">
                          <a:ln>
                            <a:noFill/>
                          </a:ln>
                          <a:solidFill>
                            <a:srgbClr val="FFFFFF"/>
                          </a:solidFill>
                          <a:latin typeface="+mn-lt"/>
                          <a:cs typeface="Myriad Pro"/>
                        </a:rPr>
                        <a:t>2%</a:t>
                      </a:r>
                      <a:endParaRPr sz="1400">
                        <a:ln>
                          <a:noFill/>
                        </a:ln>
                        <a:latin typeface="+mn-lt"/>
                        <a:cs typeface="Myriad Pro"/>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43B87"/>
                    </a:solidFill>
                  </a:tcPr>
                </a:tc>
                <a:tc>
                  <a:txBody>
                    <a:bodyPr/>
                    <a:lstStyle/>
                    <a:p>
                      <a:pPr algn="ctr">
                        <a:lnSpc>
                          <a:spcPts val="1675"/>
                        </a:lnSpc>
                      </a:pPr>
                      <a:r>
                        <a:rPr sz="1400">
                          <a:ln>
                            <a:noFill/>
                          </a:ln>
                          <a:solidFill>
                            <a:srgbClr val="FFFFFF"/>
                          </a:solidFill>
                          <a:latin typeface="+mn-lt"/>
                          <a:cs typeface="Myriad Pro"/>
                        </a:rPr>
                        <a:t>0%</a:t>
                      </a:r>
                      <a:endParaRPr sz="1400">
                        <a:ln>
                          <a:noFill/>
                        </a:ln>
                        <a:latin typeface="+mn-lt"/>
                        <a:cs typeface="Myriad Pro"/>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tc>
                  <a:txBody>
                    <a:bodyPr/>
                    <a:lstStyle/>
                    <a:p>
                      <a:pPr marL="100330" algn="ctr">
                        <a:lnSpc>
                          <a:spcPts val="1675"/>
                        </a:lnSpc>
                      </a:pPr>
                      <a:r>
                        <a:rPr sz="1400">
                          <a:ln>
                            <a:noFill/>
                          </a:ln>
                          <a:solidFill>
                            <a:srgbClr val="FFFFFF"/>
                          </a:solidFill>
                          <a:latin typeface="+mn-lt"/>
                          <a:cs typeface="Myriad Pro"/>
                        </a:rPr>
                        <a:t>1.00</a:t>
                      </a:r>
                      <a:endParaRPr sz="1400">
                        <a:ln>
                          <a:noFill/>
                        </a:ln>
                        <a:latin typeface="+mn-lt"/>
                        <a:cs typeface="Myriad Pro"/>
                      </a:endParaRPr>
                    </a:p>
                  </a:txBody>
                  <a:tcPr marL="0" marR="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extLst>
                  <a:ext uri="{0D108BD9-81ED-4DB2-BD59-A6C34878D82A}">
                    <a16:rowId xmlns:a16="http://schemas.microsoft.com/office/drawing/2014/main" val="10006"/>
                  </a:ext>
                </a:extLst>
              </a:tr>
              <a:tr h="303915">
                <a:tc>
                  <a:txBody>
                    <a:bodyPr/>
                    <a:lstStyle/>
                    <a:p>
                      <a:pPr marL="45085">
                        <a:lnSpc>
                          <a:spcPct val="100000"/>
                        </a:lnSpc>
                        <a:spcBef>
                          <a:spcPts val="259"/>
                        </a:spcBef>
                      </a:pPr>
                      <a:r>
                        <a:rPr sz="1400" b="1" spc="-5">
                          <a:ln>
                            <a:noFill/>
                          </a:ln>
                          <a:latin typeface="+mn-lt"/>
                          <a:cs typeface="Myriad Pro"/>
                        </a:rPr>
                        <a:t>Lesion</a:t>
                      </a:r>
                      <a:r>
                        <a:rPr sz="1400" b="1" spc="-30">
                          <a:ln>
                            <a:noFill/>
                          </a:ln>
                          <a:latin typeface="+mn-lt"/>
                          <a:cs typeface="Myriad Pro"/>
                        </a:rPr>
                        <a:t> </a:t>
                      </a:r>
                      <a:r>
                        <a:rPr sz="1400" b="1" spc="-5">
                          <a:ln>
                            <a:noFill/>
                          </a:ln>
                          <a:latin typeface="+mn-lt"/>
                          <a:cs typeface="Myriad Pro"/>
                        </a:rPr>
                        <a:t>Length</a:t>
                      </a:r>
                      <a:endParaRPr sz="1400">
                        <a:ln>
                          <a:noFill/>
                        </a:ln>
                        <a:latin typeface="+mn-lt"/>
                        <a:cs typeface="Myriad Pro"/>
                      </a:endParaRPr>
                    </a:p>
                  </a:txBody>
                  <a:tcPr marL="0" marR="0" marT="30956"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10489">
                        <a:lnSpc>
                          <a:spcPct val="100000"/>
                        </a:lnSpc>
                        <a:spcBef>
                          <a:spcPts val="259"/>
                        </a:spcBef>
                      </a:pPr>
                      <a:r>
                        <a:rPr sz="1400">
                          <a:ln>
                            <a:noFill/>
                          </a:ln>
                          <a:latin typeface="+mn-lt"/>
                          <a:cs typeface="Myriad Pro"/>
                        </a:rPr>
                        <a:t>mm</a:t>
                      </a:r>
                    </a:p>
                  </a:txBody>
                  <a:tcPr marL="0" marR="0" marT="30956"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3180" algn="ctr">
                        <a:lnSpc>
                          <a:spcPct val="100000"/>
                        </a:lnSpc>
                        <a:spcBef>
                          <a:spcPts val="259"/>
                        </a:spcBef>
                      </a:pPr>
                      <a:r>
                        <a:rPr sz="1400">
                          <a:ln>
                            <a:noFill/>
                          </a:ln>
                          <a:solidFill>
                            <a:srgbClr val="FFFFFF"/>
                          </a:solidFill>
                          <a:latin typeface="+mn-lt"/>
                          <a:cs typeface="Myriad Pro"/>
                        </a:rPr>
                        <a:t>66</a:t>
                      </a:r>
                      <a:r>
                        <a:rPr sz="1400" spc="-30">
                          <a:ln>
                            <a:noFill/>
                          </a:ln>
                          <a:solidFill>
                            <a:srgbClr val="FFFFFF"/>
                          </a:solidFill>
                          <a:latin typeface="+mn-lt"/>
                          <a:cs typeface="Myriad Pro"/>
                        </a:rPr>
                        <a:t> </a:t>
                      </a:r>
                      <a:r>
                        <a:rPr sz="1400">
                          <a:ln>
                            <a:noFill/>
                          </a:ln>
                          <a:solidFill>
                            <a:srgbClr val="FFFFFF"/>
                          </a:solidFill>
                          <a:latin typeface="+mn-lt"/>
                          <a:cs typeface="Myriad Pro"/>
                        </a:rPr>
                        <a:t>±</a:t>
                      </a:r>
                      <a:r>
                        <a:rPr sz="1400" spc="-30">
                          <a:ln>
                            <a:noFill/>
                          </a:ln>
                          <a:solidFill>
                            <a:srgbClr val="FFFFFF"/>
                          </a:solidFill>
                          <a:latin typeface="+mn-lt"/>
                          <a:cs typeface="Myriad Pro"/>
                        </a:rPr>
                        <a:t> </a:t>
                      </a:r>
                      <a:r>
                        <a:rPr sz="1400">
                          <a:ln>
                            <a:noFill/>
                          </a:ln>
                          <a:solidFill>
                            <a:srgbClr val="FFFFFF"/>
                          </a:solidFill>
                          <a:latin typeface="+mn-lt"/>
                          <a:cs typeface="Myriad Pro"/>
                        </a:rPr>
                        <a:t>29</a:t>
                      </a:r>
                      <a:endParaRPr sz="1400">
                        <a:ln>
                          <a:noFill/>
                        </a:ln>
                        <a:latin typeface="+mn-lt"/>
                        <a:cs typeface="Myriad Pro"/>
                      </a:endParaRPr>
                    </a:p>
                  </a:txBody>
                  <a:tcPr marL="0" marR="0" marT="30956"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43B87"/>
                    </a:solidFill>
                  </a:tcPr>
                </a:tc>
                <a:tc>
                  <a:txBody>
                    <a:bodyPr/>
                    <a:lstStyle/>
                    <a:p>
                      <a:pPr algn="ctr">
                        <a:lnSpc>
                          <a:spcPct val="100000"/>
                        </a:lnSpc>
                        <a:spcBef>
                          <a:spcPts val="259"/>
                        </a:spcBef>
                      </a:pPr>
                      <a:r>
                        <a:rPr sz="1400">
                          <a:ln>
                            <a:noFill/>
                          </a:ln>
                          <a:solidFill>
                            <a:srgbClr val="FFFFFF"/>
                          </a:solidFill>
                          <a:latin typeface="+mn-lt"/>
                          <a:cs typeface="Myriad Pro"/>
                        </a:rPr>
                        <a:t>63</a:t>
                      </a:r>
                      <a:r>
                        <a:rPr sz="1400" spc="-30">
                          <a:ln>
                            <a:noFill/>
                          </a:ln>
                          <a:solidFill>
                            <a:srgbClr val="FFFFFF"/>
                          </a:solidFill>
                          <a:latin typeface="+mn-lt"/>
                          <a:cs typeface="Myriad Pro"/>
                        </a:rPr>
                        <a:t> </a:t>
                      </a:r>
                      <a:r>
                        <a:rPr sz="1400">
                          <a:ln>
                            <a:noFill/>
                          </a:ln>
                          <a:solidFill>
                            <a:srgbClr val="FFFFFF"/>
                          </a:solidFill>
                          <a:latin typeface="+mn-lt"/>
                          <a:cs typeface="Myriad Pro"/>
                        </a:rPr>
                        <a:t>±</a:t>
                      </a:r>
                      <a:r>
                        <a:rPr sz="1400" spc="-30">
                          <a:ln>
                            <a:noFill/>
                          </a:ln>
                          <a:solidFill>
                            <a:srgbClr val="FFFFFF"/>
                          </a:solidFill>
                          <a:latin typeface="+mn-lt"/>
                          <a:cs typeface="Myriad Pro"/>
                        </a:rPr>
                        <a:t> </a:t>
                      </a:r>
                      <a:r>
                        <a:rPr sz="1400">
                          <a:ln>
                            <a:noFill/>
                          </a:ln>
                          <a:solidFill>
                            <a:srgbClr val="FFFFFF"/>
                          </a:solidFill>
                          <a:latin typeface="+mn-lt"/>
                          <a:cs typeface="Myriad Pro"/>
                        </a:rPr>
                        <a:t>28</a:t>
                      </a:r>
                      <a:endParaRPr sz="1400">
                        <a:ln>
                          <a:noFill/>
                        </a:ln>
                        <a:latin typeface="+mn-lt"/>
                        <a:cs typeface="Myriad Pro"/>
                      </a:endParaRPr>
                    </a:p>
                  </a:txBody>
                  <a:tcPr marL="0" marR="0" marT="30956"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tc>
                  <a:txBody>
                    <a:bodyPr/>
                    <a:lstStyle/>
                    <a:p>
                      <a:pPr marL="99695" algn="ctr">
                        <a:lnSpc>
                          <a:spcPct val="100000"/>
                        </a:lnSpc>
                        <a:spcBef>
                          <a:spcPts val="259"/>
                        </a:spcBef>
                      </a:pPr>
                      <a:r>
                        <a:rPr sz="1400">
                          <a:ln>
                            <a:noFill/>
                          </a:ln>
                          <a:solidFill>
                            <a:srgbClr val="FFFFFF"/>
                          </a:solidFill>
                          <a:latin typeface="+mn-lt"/>
                          <a:cs typeface="Myriad Pro"/>
                        </a:rPr>
                        <a:t>0.66</a:t>
                      </a:r>
                      <a:endParaRPr sz="1400">
                        <a:ln>
                          <a:noFill/>
                        </a:ln>
                        <a:latin typeface="+mn-lt"/>
                        <a:cs typeface="Myriad Pro"/>
                      </a:endParaRPr>
                    </a:p>
                  </a:txBody>
                  <a:tcPr marL="0" marR="0" marT="30956"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extLst>
                  <a:ext uri="{0D108BD9-81ED-4DB2-BD59-A6C34878D82A}">
                    <a16:rowId xmlns:a16="http://schemas.microsoft.com/office/drawing/2014/main" val="10007"/>
                  </a:ext>
                </a:extLst>
              </a:tr>
              <a:tr h="303915">
                <a:tc>
                  <a:txBody>
                    <a:bodyPr/>
                    <a:lstStyle/>
                    <a:p>
                      <a:pPr marL="45085">
                        <a:lnSpc>
                          <a:spcPct val="100000"/>
                        </a:lnSpc>
                        <a:spcBef>
                          <a:spcPts val="265"/>
                        </a:spcBef>
                      </a:pPr>
                      <a:r>
                        <a:rPr sz="1400" b="1" spc="-10">
                          <a:ln>
                            <a:noFill/>
                          </a:ln>
                          <a:latin typeface="+mn-lt"/>
                          <a:cs typeface="Myriad Pro"/>
                        </a:rPr>
                        <a:t>Stent</a:t>
                      </a:r>
                      <a:r>
                        <a:rPr sz="1400" b="1" spc="-25">
                          <a:ln>
                            <a:noFill/>
                          </a:ln>
                          <a:latin typeface="+mn-lt"/>
                          <a:cs typeface="Myriad Pro"/>
                        </a:rPr>
                        <a:t> </a:t>
                      </a:r>
                      <a:r>
                        <a:rPr sz="1400" b="1" spc="-5">
                          <a:ln>
                            <a:noFill/>
                          </a:ln>
                          <a:latin typeface="+mn-lt"/>
                          <a:cs typeface="Myriad Pro"/>
                        </a:rPr>
                        <a:t>Length</a:t>
                      </a:r>
                      <a:endParaRPr sz="1400">
                        <a:ln>
                          <a:noFill/>
                        </a:ln>
                        <a:latin typeface="+mn-lt"/>
                        <a:cs typeface="Myriad Pro"/>
                      </a:endParaRPr>
                    </a:p>
                  </a:txBody>
                  <a:tcPr marL="0" marR="0" marT="31552"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10489">
                        <a:lnSpc>
                          <a:spcPct val="100000"/>
                        </a:lnSpc>
                        <a:spcBef>
                          <a:spcPts val="265"/>
                        </a:spcBef>
                      </a:pPr>
                      <a:r>
                        <a:rPr sz="1400">
                          <a:ln>
                            <a:noFill/>
                          </a:ln>
                          <a:latin typeface="+mn-lt"/>
                          <a:cs typeface="Myriad Pro"/>
                        </a:rPr>
                        <a:t>mm</a:t>
                      </a:r>
                    </a:p>
                  </a:txBody>
                  <a:tcPr marL="0" marR="0" marT="31552"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3180" algn="ctr">
                        <a:lnSpc>
                          <a:spcPct val="100000"/>
                        </a:lnSpc>
                        <a:spcBef>
                          <a:spcPts val="265"/>
                        </a:spcBef>
                      </a:pPr>
                      <a:r>
                        <a:rPr sz="1400">
                          <a:ln>
                            <a:noFill/>
                          </a:ln>
                          <a:solidFill>
                            <a:srgbClr val="FFFFFF"/>
                          </a:solidFill>
                          <a:latin typeface="+mn-lt"/>
                          <a:cs typeface="Myriad Pro"/>
                        </a:rPr>
                        <a:t>99</a:t>
                      </a:r>
                      <a:r>
                        <a:rPr sz="1400" spc="-30">
                          <a:ln>
                            <a:noFill/>
                          </a:ln>
                          <a:solidFill>
                            <a:srgbClr val="FFFFFF"/>
                          </a:solidFill>
                          <a:latin typeface="+mn-lt"/>
                          <a:cs typeface="Myriad Pro"/>
                        </a:rPr>
                        <a:t> </a:t>
                      </a:r>
                      <a:r>
                        <a:rPr sz="1400">
                          <a:ln>
                            <a:noFill/>
                          </a:ln>
                          <a:solidFill>
                            <a:srgbClr val="FFFFFF"/>
                          </a:solidFill>
                          <a:latin typeface="+mn-lt"/>
                          <a:cs typeface="Myriad Pro"/>
                        </a:rPr>
                        <a:t>±</a:t>
                      </a:r>
                      <a:r>
                        <a:rPr sz="1400" spc="-30">
                          <a:ln>
                            <a:noFill/>
                          </a:ln>
                          <a:solidFill>
                            <a:srgbClr val="FFFFFF"/>
                          </a:solidFill>
                          <a:latin typeface="+mn-lt"/>
                          <a:cs typeface="Myriad Pro"/>
                        </a:rPr>
                        <a:t> </a:t>
                      </a:r>
                      <a:r>
                        <a:rPr sz="1400">
                          <a:ln>
                            <a:noFill/>
                          </a:ln>
                          <a:solidFill>
                            <a:srgbClr val="FFFFFF"/>
                          </a:solidFill>
                          <a:latin typeface="+mn-lt"/>
                          <a:cs typeface="Myriad Pro"/>
                        </a:rPr>
                        <a:t>30</a:t>
                      </a:r>
                      <a:endParaRPr sz="1400">
                        <a:ln>
                          <a:noFill/>
                        </a:ln>
                        <a:latin typeface="+mn-lt"/>
                        <a:cs typeface="Myriad Pro"/>
                      </a:endParaRPr>
                    </a:p>
                  </a:txBody>
                  <a:tcPr marL="0" marR="0" marT="31552"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43B87"/>
                    </a:solidFill>
                  </a:tcPr>
                </a:tc>
                <a:tc>
                  <a:txBody>
                    <a:bodyPr/>
                    <a:lstStyle/>
                    <a:p>
                      <a:pPr algn="ctr">
                        <a:lnSpc>
                          <a:spcPct val="100000"/>
                        </a:lnSpc>
                        <a:spcBef>
                          <a:spcPts val="265"/>
                        </a:spcBef>
                      </a:pPr>
                      <a:r>
                        <a:rPr sz="1400">
                          <a:ln>
                            <a:noFill/>
                          </a:ln>
                          <a:solidFill>
                            <a:srgbClr val="FFFFFF"/>
                          </a:solidFill>
                          <a:latin typeface="+mn-lt"/>
                          <a:cs typeface="Myriad Pro"/>
                        </a:rPr>
                        <a:t>88</a:t>
                      </a:r>
                      <a:r>
                        <a:rPr sz="1400" spc="-30">
                          <a:ln>
                            <a:noFill/>
                          </a:ln>
                          <a:solidFill>
                            <a:srgbClr val="FFFFFF"/>
                          </a:solidFill>
                          <a:latin typeface="+mn-lt"/>
                          <a:cs typeface="Myriad Pro"/>
                        </a:rPr>
                        <a:t> </a:t>
                      </a:r>
                      <a:r>
                        <a:rPr sz="1400">
                          <a:ln>
                            <a:noFill/>
                          </a:ln>
                          <a:solidFill>
                            <a:srgbClr val="FFFFFF"/>
                          </a:solidFill>
                          <a:latin typeface="+mn-lt"/>
                          <a:cs typeface="Myriad Pro"/>
                        </a:rPr>
                        <a:t>±</a:t>
                      </a:r>
                      <a:r>
                        <a:rPr sz="1400" spc="-30">
                          <a:ln>
                            <a:noFill/>
                          </a:ln>
                          <a:solidFill>
                            <a:srgbClr val="FFFFFF"/>
                          </a:solidFill>
                          <a:latin typeface="+mn-lt"/>
                          <a:cs typeface="Myriad Pro"/>
                        </a:rPr>
                        <a:t> </a:t>
                      </a:r>
                      <a:r>
                        <a:rPr sz="1400">
                          <a:ln>
                            <a:noFill/>
                          </a:ln>
                          <a:solidFill>
                            <a:srgbClr val="FFFFFF"/>
                          </a:solidFill>
                          <a:latin typeface="+mn-lt"/>
                          <a:cs typeface="Myriad Pro"/>
                        </a:rPr>
                        <a:t>22</a:t>
                      </a:r>
                      <a:endParaRPr sz="1400">
                        <a:ln>
                          <a:noFill/>
                        </a:ln>
                        <a:latin typeface="+mn-lt"/>
                        <a:cs typeface="Myriad Pro"/>
                      </a:endParaRPr>
                    </a:p>
                  </a:txBody>
                  <a:tcPr marL="0" marR="0" marT="31552"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tc>
                  <a:txBody>
                    <a:bodyPr/>
                    <a:lstStyle/>
                    <a:p>
                      <a:pPr marL="99060" algn="ctr">
                        <a:lnSpc>
                          <a:spcPct val="100000"/>
                        </a:lnSpc>
                        <a:spcBef>
                          <a:spcPts val="265"/>
                        </a:spcBef>
                      </a:pPr>
                      <a:r>
                        <a:rPr sz="1400">
                          <a:ln>
                            <a:noFill/>
                          </a:ln>
                          <a:solidFill>
                            <a:srgbClr val="FFFFFF"/>
                          </a:solidFill>
                          <a:latin typeface="+mn-lt"/>
                          <a:cs typeface="Myriad Pro"/>
                        </a:rPr>
                        <a:t>0.08</a:t>
                      </a:r>
                      <a:endParaRPr sz="1400">
                        <a:ln>
                          <a:noFill/>
                        </a:ln>
                        <a:latin typeface="+mn-lt"/>
                        <a:cs typeface="Myriad Pro"/>
                      </a:endParaRPr>
                    </a:p>
                  </a:txBody>
                  <a:tcPr marL="0" marR="0" marT="31552"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extLst>
                  <a:ext uri="{0D108BD9-81ED-4DB2-BD59-A6C34878D82A}">
                    <a16:rowId xmlns:a16="http://schemas.microsoft.com/office/drawing/2014/main" val="10008"/>
                  </a:ext>
                </a:extLst>
              </a:tr>
              <a:tr h="303915">
                <a:tc>
                  <a:txBody>
                    <a:bodyPr/>
                    <a:lstStyle/>
                    <a:p>
                      <a:pPr marL="44450">
                        <a:lnSpc>
                          <a:spcPct val="100000"/>
                        </a:lnSpc>
                        <a:spcBef>
                          <a:spcPts val="270"/>
                        </a:spcBef>
                      </a:pPr>
                      <a:r>
                        <a:rPr sz="1400" b="1" spc="-5">
                          <a:ln>
                            <a:noFill/>
                          </a:ln>
                          <a:latin typeface="+mn-lt"/>
                          <a:cs typeface="Myriad Pro"/>
                        </a:rPr>
                        <a:t>Occlusion</a:t>
                      </a:r>
                      <a:endParaRPr sz="1400">
                        <a:ln>
                          <a:noFill/>
                        </a:ln>
                        <a:latin typeface="+mn-lt"/>
                        <a:cs typeface="Myriad Pro"/>
                      </a:endParaRPr>
                    </a:p>
                  </a:txBody>
                  <a:tcPr marL="0" marR="0" marT="32147"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09855">
                        <a:lnSpc>
                          <a:spcPct val="100000"/>
                        </a:lnSpc>
                        <a:spcBef>
                          <a:spcPts val="270"/>
                        </a:spcBef>
                      </a:pPr>
                      <a:r>
                        <a:rPr sz="1400" spc="-25">
                          <a:ln>
                            <a:noFill/>
                          </a:ln>
                          <a:latin typeface="+mn-lt"/>
                          <a:cs typeface="Myriad Pro"/>
                        </a:rPr>
                        <a:t>Total</a:t>
                      </a:r>
                      <a:endParaRPr sz="1400">
                        <a:ln>
                          <a:noFill/>
                        </a:ln>
                        <a:latin typeface="+mn-lt"/>
                        <a:cs typeface="Myriad Pro"/>
                      </a:endParaRPr>
                    </a:p>
                  </a:txBody>
                  <a:tcPr marL="0" marR="0" marT="3214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2545" algn="ctr">
                        <a:lnSpc>
                          <a:spcPct val="100000"/>
                        </a:lnSpc>
                        <a:spcBef>
                          <a:spcPts val="270"/>
                        </a:spcBef>
                      </a:pPr>
                      <a:r>
                        <a:rPr sz="1400">
                          <a:ln>
                            <a:noFill/>
                          </a:ln>
                          <a:solidFill>
                            <a:srgbClr val="FFFFFF"/>
                          </a:solidFill>
                          <a:latin typeface="+mn-lt"/>
                          <a:cs typeface="Myriad Pro"/>
                        </a:rPr>
                        <a:t>44%</a:t>
                      </a:r>
                      <a:endParaRPr sz="1400">
                        <a:ln>
                          <a:noFill/>
                        </a:ln>
                        <a:latin typeface="+mn-lt"/>
                        <a:cs typeface="Myriad Pro"/>
                      </a:endParaRPr>
                    </a:p>
                  </a:txBody>
                  <a:tcPr marL="0" marR="0" marT="3214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43B87"/>
                    </a:solidFill>
                  </a:tcPr>
                </a:tc>
                <a:tc>
                  <a:txBody>
                    <a:bodyPr/>
                    <a:lstStyle/>
                    <a:p>
                      <a:pPr algn="ctr">
                        <a:lnSpc>
                          <a:spcPct val="100000"/>
                        </a:lnSpc>
                        <a:spcBef>
                          <a:spcPts val="270"/>
                        </a:spcBef>
                      </a:pPr>
                      <a:r>
                        <a:rPr sz="1400">
                          <a:ln>
                            <a:noFill/>
                          </a:ln>
                          <a:solidFill>
                            <a:srgbClr val="FFFFFF"/>
                          </a:solidFill>
                          <a:latin typeface="+mn-lt"/>
                          <a:cs typeface="Myriad Pro"/>
                        </a:rPr>
                        <a:t>46%</a:t>
                      </a:r>
                      <a:endParaRPr sz="1400">
                        <a:ln>
                          <a:noFill/>
                        </a:ln>
                        <a:latin typeface="+mn-lt"/>
                        <a:cs typeface="Myriad Pro"/>
                      </a:endParaRPr>
                    </a:p>
                  </a:txBody>
                  <a:tcPr marL="0" marR="0" marT="3214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tc>
                  <a:txBody>
                    <a:bodyPr/>
                    <a:lstStyle/>
                    <a:p>
                      <a:pPr marL="99060" algn="ctr">
                        <a:lnSpc>
                          <a:spcPct val="100000"/>
                        </a:lnSpc>
                        <a:spcBef>
                          <a:spcPts val="270"/>
                        </a:spcBef>
                      </a:pPr>
                      <a:r>
                        <a:rPr sz="1400">
                          <a:ln>
                            <a:noFill/>
                          </a:ln>
                          <a:solidFill>
                            <a:srgbClr val="FFFFFF"/>
                          </a:solidFill>
                          <a:latin typeface="+mn-lt"/>
                          <a:cs typeface="Myriad Pro"/>
                        </a:rPr>
                        <a:t>1.00</a:t>
                      </a:r>
                      <a:endParaRPr sz="1400">
                        <a:ln>
                          <a:noFill/>
                        </a:ln>
                        <a:latin typeface="+mn-lt"/>
                        <a:cs typeface="Myriad Pro"/>
                      </a:endParaRPr>
                    </a:p>
                  </a:txBody>
                  <a:tcPr marL="0" marR="0" marT="32147"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A6AB2"/>
                    </a:solidFill>
                  </a:tcPr>
                </a:tc>
                <a:extLst>
                  <a:ext uri="{0D108BD9-81ED-4DB2-BD59-A6C34878D82A}">
                    <a16:rowId xmlns:a16="http://schemas.microsoft.com/office/drawing/2014/main" val="10009"/>
                  </a:ext>
                </a:extLst>
              </a:tr>
              <a:tr h="364910">
                <a:tc>
                  <a:txBody>
                    <a:bodyPr/>
                    <a:lstStyle/>
                    <a:p>
                      <a:pPr marL="44450">
                        <a:lnSpc>
                          <a:spcPct val="100000"/>
                        </a:lnSpc>
                        <a:spcBef>
                          <a:spcPts val="275"/>
                        </a:spcBef>
                      </a:pPr>
                      <a:r>
                        <a:rPr sz="1400" b="1" spc="-5">
                          <a:ln>
                            <a:noFill/>
                          </a:ln>
                          <a:latin typeface="+mn-lt"/>
                          <a:cs typeface="Myriad Pro"/>
                        </a:rPr>
                        <a:t>Calcification</a:t>
                      </a:r>
                      <a:endParaRPr sz="1400">
                        <a:ln>
                          <a:noFill/>
                        </a:ln>
                        <a:latin typeface="+mn-lt"/>
                        <a:cs typeface="Myriad Pro"/>
                      </a:endParaRPr>
                    </a:p>
                  </a:txBody>
                  <a:tcPr marL="0" marR="0" marT="32742"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109855">
                        <a:lnSpc>
                          <a:spcPct val="100000"/>
                        </a:lnSpc>
                        <a:spcBef>
                          <a:spcPts val="275"/>
                        </a:spcBef>
                      </a:pPr>
                      <a:r>
                        <a:rPr sz="1400" spc="-5">
                          <a:ln>
                            <a:noFill/>
                          </a:ln>
                          <a:latin typeface="+mn-lt"/>
                          <a:cs typeface="Myriad Pro"/>
                        </a:rPr>
                        <a:t>Moderate</a:t>
                      </a:r>
                      <a:r>
                        <a:rPr sz="1400" spc="-25">
                          <a:ln>
                            <a:noFill/>
                          </a:ln>
                          <a:latin typeface="+mn-lt"/>
                          <a:cs typeface="Myriad Pro"/>
                        </a:rPr>
                        <a:t> </a:t>
                      </a:r>
                      <a:r>
                        <a:rPr sz="1400" spc="-5">
                          <a:ln>
                            <a:noFill/>
                          </a:ln>
                          <a:latin typeface="+mn-lt"/>
                          <a:cs typeface="Myriad Pro"/>
                        </a:rPr>
                        <a:t>to</a:t>
                      </a:r>
                      <a:r>
                        <a:rPr sz="1400" spc="-20">
                          <a:ln>
                            <a:noFill/>
                          </a:ln>
                          <a:latin typeface="+mn-lt"/>
                          <a:cs typeface="Myriad Pro"/>
                        </a:rPr>
                        <a:t> </a:t>
                      </a:r>
                      <a:r>
                        <a:rPr sz="1400" spc="-5">
                          <a:ln>
                            <a:noFill/>
                          </a:ln>
                          <a:latin typeface="+mn-lt"/>
                          <a:cs typeface="Myriad Pro"/>
                        </a:rPr>
                        <a:t>Severe</a:t>
                      </a:r>
                      <a:endParaRPr sz="1400">
                        <a:ln>
                          <a:noFill/>
                        </a:ln>
                        <a:latin typeface="+mn-lt"/>
                        <a:cs typeface="Myriad Pro"/>
                      </a:endParaRPr>
                    </a:p>
                  </a:txBody>
                  <a:tcPr marL="0" marR="0" marT="32742"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42545" algn="ctr">
                        <a:lnSpc>
                          <a:spcPct val="100000"/>
                        </a:lnSpc>
                        <a:spcBef>
                          <a:spcPts val="275"/>
                        </a:spcBef>
                      </a:pPr>
                      <a:r>
                        <a:rPr sz="1400">
                          <a:ln>
                            <a:noFill/>
                          </a:ln>
                          <a:solidFill>
                            <a:srgbClr val="FFFFFF"/>
                          </a:solidFill>
                          <a:latin typeface="+mn-lt"/>
                          <a:cs typeface="Myriad Pro"/>
                        </a:rPr>
                        <a:t>52%</a:t>
                      </a:r>
                      <a:endParaRPr sz="1400">
                        <a:ln>
                          <a:noFill/>
                        </a:ln>
                        <a:latin typeface="+mn-lt"/>
                        <a:cs typeface="Myriad Pro"/>
                      </a:endParaRPr>
                    </a:p>
                  </a:txBody>
                  <a:tcPr marL="0" marR="0" marT="32742"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143B87"/>
                    </a:solidFill>
                  </a:tcPr>
                </a:tc>
                <a:tc>
                  <a:txBody>
                    <a:bodyPr/>
                    <a:lstStyle/>
                    <a:p>
                      <a:pPr algn="ctr">
                        <a:lnSpc>
                          <a:spcPct val="100000"/>
                        </a:lnSpc>
                        <a:spcBef>
                          <a:spcPts val="275"/>
                        </a:spcBef>
                      </a:pPr>
                      <a:r>
                        <a:rPr sz="1400">
                          <a:ln>
                            <a:noFill/>
                          </a:ln>
                          <a:solidFill>
                            <a:srgbClr val="FFFFFF"/>
                          </a:solidFill>
                          <a:latin typeface="+mn-lt"/>
                          <a:cs typeface="Myriad Pro"/>
                        </a:rPr>
                        <a:t>58%</a:t>
                      </a:r>
                      <a:endParaRPr sz="1400">
                        <a:ln>
                          <a:noFill/>
                        </a:ln>
                        <a:latin typeface="+mn-lt"/>
                        <a:cs typeface="Myriad Pro"/>
                      </a:endParaRPr>
                    </a:p>
                  </a:txBody>
                  <a:tcPr marL="0" marR="0" marT="32742"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2A6AB2"/>
                    </a:solidFill>
                  </a:tcPr>
                </a:tc>
                <a:tc>
                  <a:txBody>
                    <a:bodyPr/>
                    <a:lstStyle/>
                    <a:p>
                      <a:pPr marL="98425" algn="ctr">
                        <a:lnSpc>
                          <a:spcPct val="100000"/>
                        </a:lnSpc>
                        <a:spcBef>
                          <a:spcPts val="275"/>
                        </a:spcBef>
                      </a:pPr>
                      <a:r>
                        <a:rPr sz="1400">
                          <a:ln>
                            <a:noFill/>
                          </a:ln>
                          <a:solidFill>
                            <a:srgbClr val="FFFFFF"/>
                          </a:solidFill>
                          <a:latin typeface="+mn-lt"/>
                          <a:cs typeface="Myriad Pro"/>
                        </a:rPr>
                        <a:t>0.81</a:t>
                      </a:r>
                      <a:endParaRPr sz="1400">
                        <a:ln>
                          <a:noFill/>
                        </a:ln>
                        <a:latin typeface="+mn-lt"/>
                        <a:cs typeface="Myriad Pro"/>
                      </a:endParaRPr>
                    </a:p>
                  </a:txBody>
                  <a:tcPr marL="0" marR="0" marT="32742"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2A6AB2"/>
                    </a:solidFill>
                  </a:tcPr>
                </a:tc>
                <a:extLst>
                  <a:ext uri="{0D108BD9-81ED-4DB2-BD59-A6C34878D82A}">
                    <a16:rowId xmlns:a16="http://schemas.microsoft.com/office/drawing/2014/main" val="10010"/>
                  </a:ext>
                </a:extLst>
              </a:tr>
            </a:tbl>
          </a:graphicData>
        </a:graphic>
      </p:graphicFrame>
      <p:sp>
        <p:nvSpPr>
          <p:cNvPr id="9" name="object 2">
            <a:extLst>
              <a:ext uri="{FF2B5EF4-FFF2-40B4-BE49-F238E27FC236}">
                <a16:creationId xmlns:a16="http://schemas.microsoft.com/office/drawing/2014/main" id="{9B9F38BB-576D-4D40-AAB7-DFA3B046CB4D}"/>
              </a:ext>
            </a:extLst>
          </p:cNvPr>
          <p:cNvSpPr txBox="1">
            <a:spLocks noGrp="1"/>
          </p:cNvSpPr>
          <p:nvPr>
            <p:ph type="title" idx="4294967295"/>
          </p:nvPr>
        </p:nvSpPr>
        <p:spPr>
          <a:xfrm>
            <a:off x="530352" y="548640"/>
            <a:ext cx="10934700" cy="566020"/>
          </a:xfrm>
          <a:prstGeom prst="rect">
            <a:avLst/>
          </a:prstGeom>
        </p:spPr>
        <p:txBody>
          <a:bodyPr vert="horz" wrap="square" lIns="0" tIns="11906" rIns="0" bIns="0" rtlCol="0" anchor="ctr">
            <a:spAutoFit/>
          </a:bodyPr>
          <a:lstStyle/>
          <a:p>
            <a:pPr marL="11906">
              <a:spcBef>
                <a:spcPts val="94"/>
              </a:spcBef>
            </a:pPr>
            <a:r>
              <a:rPr sz="4000" b="1">
                <a:solidFill>
                  <a:schemeClr val="tx1"/>
                </a:solidFill>
                <a:cs typeface="Myriad Pro"/>
              </a:rPr>
              <a:t>MIMICS</a:t>
            </a:r>
            <a:r>
              <a:rPr sz="4000" spc="-37">
                <a:solidFill>
                  <a:schemeClr val="tx1"/>
                </a:solidFill>
              </a:rPr>
              <a:t> </a:t>
            </a:r>
            <a:r>
              <a:rPr lang="en-US" sz="4000" b="1">
                <a:solidFill>
                  <a:schemeClr val="tx1"/>
                </a:solidFill>
                <a:cs typeface="Myriad Pro"/>
              </a:rPr>
              <a:t>RCT </a:t>
            </a:r>
            <a:r>
              <a:rPr sz="4000" spc="-23">
                <a:solidFill>
                  <a:schemeClr val="tx1"/>
                </a:solidFill>
              </a:rPr>
              <a:t>STUDY:</a:t>
            </a:r>
            <a:r>
              <a:rPr sz="4000" spc="-37">
                <a:solidFill>
                  <a:schemeClr val="tx1"/>
                </a:solidFill>
              </a:rPr>
              <a:t> </a:t>
            </a:r>
            <a:r>
              <a:rPr lang="en-US" sz="4000" spc="-5">
                <a:solidFill>
                  <a:schemeClr val="tx1"/>
                </a:solidFill>
              </a:rPr>
              <a:t>LESION CHARACTERISTICS</a:t>
            </a:r>
            <a:endParaRPr sz="4000" spc="-5">
              <a:solidFill>
                <a:schemeClr val="tx1"/>
              </a:solidFill>
            </a:endParaRPr>
          </a:p>
        </p:txBody>
      </p:sp>
      <p:sp>
        <p:nvSpPr>
          <p:cNvPr id="7" name="TextBox 6">
            <a:extLst>
              <a:ext uri="{FF2B5EF4-FFF2-40B4-BE49-F238E27FC236}">
                <a16:creationId xmlns:a16="http://schemas.microsoft.com/office/drawing/2014/main" id="{B6A9FAF1-61B6-412A-BDBC-09615FB3535A}"/>
              </a:ext>
            </a:extLst>
          </p:cNvPr>
          <p:cNvSpPr txBox="1"/>
          <p:nvPr/>
        </p:nvSpPr>
        <p:spPr>
          <a:xfrm>
            <a:off x="10446009" y="6597492"/>
            <a:ext cx="1745991" cy="246221"/>
          </a:xfrm>
          <a:prstGeom prst="rect">
            <a:avLst/>
          </a:prstGeom>
          <a:noFill/>
        </p:spPr>
        <p:txBody>
          <a:bodyPr wrap="none" rtlCol="0">
            <a:spAutoFit/>
          </a:bodyPr>
          <a:lstStyle/>
          <a:p>
            <a:pPr algn="just"/>
            <a:r>
              <a:rPr lang="en-GB" sz="1000"/>
              <a:t>Data on file at Veryan Medical</a:t>
            </a:r>
          </a:p>
        </p:txBody>
      </p:sp>
    </p:spTree>
  </p:cSld>
  <p:clrMapOvr>
    <a:masterClrMapping/>
  </p:clrMapOvr>
  <mc:AlternateContent xmlns:mc="http://schemas.openxmlformats.org/markup-compatibility/2006" xmlns:p14="http://schemas.microsoft.com/office/powerpoint/2010/main">
    <mc:Choice Requires="p14">
      <p:transition spd="slow" p14:dur="2000" advTm="28926"/>
    </mc:Choice>
    <mc:Fallback xmlns="">
      <p:transition spd="slow" advTm="28926"/>
    </mc:Fallback>
  </mc:AlternateContent>
</p:sld>
</file>

<file path=ppt/theme/theme1.xml><?xml version="1.0" encoding="utf-8"?>
<a:theme xmlns:a="http://schemas.openxmlformats.org/drawingml/2006/main" name="Veryan 2020">
  <a:themeElements>
    <a:clrScheme name="Veryan">
      <a:dk1>
        <a:srgbClr val="000000"/>
      </a:dk1>
      <a:lt1>
        <a:srgbClr val="FFFFFF"/>
      </a:lt1>
      <a:dk2>
        <a:srgbClr val="036CB5"/>
      </a:dk2>
      <a:lt2>
        <a:srgbClr val="B0D0EF"/>
      </a:lt2>
      <a:accent1>
        <a:srgbClr val="758592"/>
      </a:accent1>
      <a:accent2>
        <a:srgbClr val="AF1D33"/>
      </a:accent2>
      <a:accent3>
        <a:srgbClr val="D1DFED"/>
      </a:accent3>
      <a:accent4>
        <a:srgbClr val="1E94F4"/>
      </a:accent4>
      <a:accent5>
        <a:srgbClr val="374659"/>
      </a:accent5>
      <a:accent6>
        <a:srgbClr val="000000"/>
      </a:accent6>
      <a:hlink>
        <a:srgbClr val="0563C1"/>
      </a:hlink>
      <a:folHlink>
        <a:srgbClr val="B01C33"/>
      </a:folHlink>
    </a:clrScheme>
    <a:fontScheme name="Test">
      <a:majorFont>
        <a:latin typeface="Calibri Light"/>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Veryan">
    <a:dk1>
      <a:srgbClr val="000000"/>
    </a:dk1>
    <a:lt1>
      <a:srgbClr val="FFFFFF"/>
    </a:lt1>
    <a:dk2>
      <a:srgbClr val="036CB5"/>
    </a:dk2>
    <a:lt2>
      <a:srgbClr val="B0D0EF"/>
    </a:lt2>
    <a:accent1>
      <a:srgbClr val="758592"/>
    </a:accent1>
    <a:accent2>
      <a:srgbClr val="AF1D33"/>
    </a:accent2>
    <a:accent3>
      <a:srgbClr val="D1DFED"/>
    </a:accent3>
    <a:accent4>
      <a:srgbClr val="1E94F4"/>
    </a:accent4>
    <a:accent5>
      <a:srgbClr val="374659"/>
    </a:accent5>
    <a:accent6>
      <a:srgbClr val="000000"/>
    </a:accent6>
    <a:hlink>
      <a:srgbClr val="0563C1"/>
    </a:hlink>
    <a:folHlink>
      <a:srgbClr val="B01C33"/>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4657D65EC74FC459F19089CB1A743A5" ma:contentTypeVersion="13" ma:contentTypeDescription="Create a new document." ma:contentTypeScope="" ma:versionID="8cdaee5812ea59695babc4618a1a4cbc">
  <xsd:schema xmlns:xsd="http://www.w3.org/2001/XMLSchema" xmlns:xs="http://www.w3.org/2001/XMLSchema" xmlns:p="http://schemas.microsoft.com/office/2006/metadata/properties" xmlns:ns2="4b326ac8-a8db-474d-a738-9d4eafc96ae6" xmlns:ns3="d7eb3e6a-52ce-47b5-bc6e-2c8faaa243a5" targetNamespace="http://schemas.microsoft.com/office/2006/metadata/properties" ma:root="true" ma:fieldsID="ce0054aaa153de64c3850377e5394cbf" ns2:_="" ns3:_="">
    <xsd:import namespace="4b326ac8-a8db-474d-a738-9d4eafc96ae6"/>
    <xsd:import namespace="d7eb3e6a-52ce-47b5-bc6e-2c8faaa243a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326ac8-a8db-474d-a738-9d4eafc96a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eb3e6a-52ce-47b5-bc6e-2c8faaa243a5"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3171615-5FA2-41E7-9A40-24C95999852E}">
  <ds:schemaRefs>
    <ds:schemaRef ds:uri="58cdd5a0-b571-4161-933b-6db24ef8b2d5"/>
    <ds:schemaRef ds:uri="b7863cdd-6ce6-4e45-87ec-ad95804ddc93"/>
    <ds:schemaRef ds:uri="f4a3f6c5-4150-479a-b6c5-4747cc481cb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C67C428-0004-42D4-A445-EEA0B13D15BA}">
  <ds:schemaRefs>
    <ds:schemaRef ds:uri="http://schemas.microsoft.com/sharepoint/v3/contenttype/forms"/>
  </ds:schemaRefs>
</ds:datastoreItem>
</file>

<file path=customXml/itemProps3.xml><?xml version="1.0" encoding="utf-8"?>
<ds:datastoreItem xmlns:ds="http://schemas.openxmlformats.org/officeDocument/2006/customXml" ds:itemID="{0474D2BB-C851-4E2E-8872-4EEBA91CE0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326ac8-a8db-474d-a738-9d4eafc96ae6"/>
    <ds:schemaRef ds:uri="d7eb3e6a-52ce-47b5-bc6e-2c8faaa243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97</TotalTime>
  <Words>4809</Words>
  <Application>Microsoft Office PowerPoint</Application>
  <PresentationFormat>Widescreen</PresentationFormat>
  <Paragraphs>1144</Paragraphs>
  <Slides>46</Slides>
  <Notes>13</Notes>
  <HiddenSlides>0</HiddenSlides>
  <MMClips>7</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46</vt:i4>
      </vt:variant>
    </vt:vector>
  </HeadingPairs>
  <TitlesOfParts>
    <vt:vector size="59" baseType="lpstr">
      <vt:lpstr>Malgun Gothic</vt:lpstr>
      <vt:lpstr>-apple-system</vt:lpstr>
      <vt:lpstr>Arial</vt:lpstr>
      <vt:lpstr>Avenir Next LT Pro</vt:lpstr>
      <vt:lpstr>Calibri</vt:lpstr>
      <vt:lpstr>Calibri Light</vt:lpstr>
      <vt:lpstr>Courier New</vt:lpstr>
      <vt:lpstr>Myriad Pro</vt:lpstr>
      <vt:lpstr>Myriad Pro Light</vt:lpstr>
      <vt:lpstr>System Font</vt:lpstr>
      <vt:lpstr>Webdings</vt:lpstr>
      <vt:lpstr>Veryan 2020</vt:lpstr>
      <vt:lpstr>Office Theme</vt:lpstr>
      <vt:lpstr> BioMimics3D Clinical Program Overview </vt:lpstr>
      <vt:lpstr>Atheroprotective &amp; anti-restenotic effects of elevated wall shear stress</vt:lpstr>
      <vt:lpstr>BioMimics 3D®: The Swirling Flow® Stent</vt:lpstr>
      <vt:lpstr>Improving the Biomechanics</vt:lpstr>
      <vt:lpstr>BioMimics 3D Clinical Program</vt:lpstr>
      <vt:lpstr>MIMICS RCT A randomized study comparing safety and effectiveness of the BioMimics 3D Vascular Stent System to a straight stent control  2-Year Results </vt:lpstr>
      <vt:lpstr>MIMICS RCT STUDY: DESIGN</vt:lpstr>
      <vt:lpstr>MIMICS RCT STUDY: DEMOGRAPHICS</vt:lpstr>
      <vt:lpstr>MIMICS RCT STUDY: LESION CHARACTERISTICS</vt:lpstr>
      <vt:lpstr>MIMICS RCT STUDY: PRIMARY PATENCY</vt:lpstr>
      <vt:lpstr>MIMICS RCT STUDY: CLINICALLY-DRIVEN TARGET LESION REVASCULARIZATION</vt:lpstr>
      <vt:lpstr>MIMICS RCT STUDY: LONG TERM TLR BENEFIT 12-Month Landmark Analysis</vt:lpstr>
      <vt:lpstr>TLR: Contemporary Comparisons</vt:lpstr>
      <vt:lpstr>MIMICS RCT STUDY: CONCLUSIONS</vt:lpstr>
      <vt:lpstr>MIMICS 2 Prospective, Multi-Center International IDE Study    Presentation of 3-year Data</vt:lpstr>
      <vt:lpstr>MIMICS 2 A multi-center international IDE study</vt:lpstr>
      <vt:lpstr>MIMICS 2 A multi-center international IDE study</vt:lpstr>
      <vt:lpstr>MIMICS 2 A multi-center international IDE study</vt:lpstr>
      <vt:lpstr>MIMICS 2 A multi-center international IDE study</vt:lpstr>
      <vt:lpstr>MIMICS 2 A multi-center international IDE study</vt:lpstr>
      <vt:lpstr>MIMICS 2 A multi-center international IDE study</vt:lpstr>
      <vt:lpstr>MIMICS 2 A multi-center international IDE study</vt:lpstr>
      <vt:lpstr>MIMICS 2 A multi-center International IDE Study</vt:lpstr>
      <vt:lpstr>MIMICS 2 A multi-center International IDE Study</vt:lpstr>
      <vt:lpstr>MIMICS 2 CONCLUSIONS</vt:lpstr>
      <vt:lpstr>MIMICS3D European Registry  A prospective observational registry evaluating BioMimics 3D in a real-world  clinical population  Presentation of 3-year Data</vt:lpstr>
      <vt:lpstr>MIMICS3D European Registry</vt:lpstr>
      <vt:lpstr>MIMICS3D European Registry</vt:lpstr>
      <vt:lpstr>PowerPoint Presentation</vt:lpstr>
      <vt:lpstr>  Baseline Procedural Data</vt:lpstr>
      <vt:lpstr>MIMICS Clinical Program</vt:lpstr>
      <vt:lpstr>PowerPoint Presentation</vt:lpstr>
      <vt:lpstr>MIMICS-3D Subgroup Propensity Matched Analysis: CTO KM Freedom from CDTLR comparison</vt:lpstr>
      <vt:lpstr>MIMICS-3D Subgroup Propensity Matched Analysis: CTO KM freedom from loss of primary patency comparison</vt:lpstr>
      <vt:lpstr>MIMICS-3D Subgroup Analysis : Calcium KM Freedom from CDTLR comparison</vt:lpstr>
      <vt:lpstr>MIMICS-3D Subgroup Analysis : Calcium KM freedom from loss of primary patency comparison</vt:lpstr>
      <vt:lpstr>3-Year Outcomes in Severe Calcium Cohort</vt:lpstr>
      <vt:lpstr> Indicative Study Comparisons-Freedom from CDTLR </vt:lpstr>
      <vt:lpstr>Post-hoc Subgroup Analysis of the MIMICS-3D European Registry</vt:lpstr>
      <vt:lpstr>  Baseline Patient Demographics</vt:lpstr>
      <vt:lpstr>PowerPoint Presentation</vt:lpstr>
      <vt:lpstr>3-Year Results</vt:lpstr>
      <vt:lpstr>3-Year Kaplan-Meier Freedom from CDTLR</vt:lpstr>
      <vt:lpstr>3-Year Kaplan-Meier Estimate of Primary Patency</vt:lpstr>
      <vt:lpstr> Industry Study Comparisons-Freedom from CDTLR </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BioMimics3D Clinical Compendium</dc:title>
  <dc:creator>Brian Chambless</dc:creator>
  <cp:lastModifiedBy>Vanessa Lee</cp:lastModifiedBy>
  <cp:revision>4</cp:revision>
  <dcterms:created xsi:type="dcterms:W3CDTF">2021-08-12T16:03:35Z</dcterms:created>
  <dcterms:modified xsi:type="dcterms:W3CDTF">2022-11-10T22:54:12Z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0x01010094657D65EC74FC459F19089CB1A743A5</vt:lpwstr>
  </property>
  <property fmtid="{D5CDD505-2E9C-101B-9397-08002B2CF9AE}" pid="3" name="_dlc_DocIdItemGuid">
    <vt:lpwstr>d24a11a8-afdb-4242-a27d-28bb53055dc9</vt:lpwstr>
  </property>
  <property fmtid="{D5CDD505-2E9C-101B-9397-08002B2CF9AE}" pid="4" name="MSIP_Label_0b812acf-6adf-41e1-98c9-fd44a1a464e9_Enabled">
    <vt:lpwstr>true</vt:lpwstr>
  </property>
  <property fmtid="{D5CDD505-2E9C-101B-9397-08002B2CF9AE}" pid="5" name="MSIP_Label_0b812acf-6adf-41e1-98c9-fd44a1a464e9_SetDate">
    <vt:lpwstr>2022-09-15T11:28:20Z</vt:lpwstr>
  </property>
  <property fmtid="{D5CDD505-2E9C-101B-9397-08002B2CF9AE}" pid="6" name="MSIP_Label_0b812acf-6adf-41e1-98c9-fd44a1a464e9_Method">
    <vt:lpwstr>Standard</vt:lpwstr>
  </property>
  <property fmtid="{D5CDD505-2E9C-101B-9397-08002B2CF9AE}" pid="7" name="MSIP_Label_0b812acf-6adf-41e1-98c9-fd44a1a464e9_Name">
    <vt:lpwstr>defa4170-0d19-0005-0004-bc88714345d2</vt:lpwstr>
  </property>
  <property fmtid="{D5CDD505-2E9C-101B-9397-08002B2CF9AE}" pid="8" name="MSIP_Label_0b812acf-6adf-41e1-98c9-fd44a1a464e9_SiteId">
    <vt:lpwstr>9b5ff73c-dec1-4c6b-91ed-daff5251cb55</vt:lpwstr>
  </property>
  <property fmtid="{D5CDD505-2E9C-101B-9397-08002B2CF9AE}" pid="9" name="MSIP_Label_0b812acf-6adf-41e1-98c9-fd44a1a464e9_ActionId">
    <vt:lpwstr>4cf5f938-8faf-4a37-a4db-09d169bad776</vt:lpwstr>
  </property>
  <property fmtid="{D5CDD505-2E9C-101B-9397-08002B2CF9AE}" pid="10" name="MSIP_Label_0b812acf-6adf-41e1-98c9-fd44a1a464e9_ContentBits">
    <vt:lpwstr>0</vt:lpwstr>
  </property>
</Properties>
</file>