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24"/>
  </p:notesMasterIdLst>
  <p:sldIdLst>
    <p:sldId id="256" r:id="rId6"/>
    <p:sldId id="259" r:id="rId7"/>
    <p:sldId id="343" r:id="rId8"/>
    <p:sldId id="1947" r:id="rId9"/>
    <p:sldId id="2319" r:id="rId10"/>
    <p:sldId id="364" r:id="rId11"/>
    <p:sldId id="311" r:id="rId12"/>
    <p:sldId id="1002" r:id="rId13"/>
    <p:sldId id="1003" r:id="rId14"/>
    <p:sldId id="1004" r:id="rId15"/>
    <p:sldId id="1949" r:id="rId16"/>
    <p:sldId id="313" r:id="rId17"/>
    <p:sldId id="1955" r:id="rId18"/>
    <p:sldId id="1954" r:id="rId19"/>
    <p:sldId id="1953" r:id="rId20"/>
    <p:sldId id="1951" r:id="rId21"/>
    <p:sldId id="1957" r:id="rId22"/>
    <p:sldId id="195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B7A7F1E-7D6D-D794-E8CD-9B8BAFFEB4C3}" name="Vanessa Lee" initials="VL" userId="S::vanessa.lee@veryanmed.com::d974803c-22ef-4e42-9f8b-11ddefdf48e8" providerId="AD"/>
  <p188:author id="{17AC9F2D-7A87-8C9B-CD60-8484BAC7ECB7}" name="Leona Moylan" initials="LM" userId="S::Leona.Moylan@veryanmed.com::3f201d8e-58a4-444e-a34c-3666178bfd0d" providerId="AD"/>
  <p188:author id="{17B8364E-B4C1-01F4-7E11-7FB5D40E5AE8}" name="Brian Chambless" initials="BC" userId="S::brian.chambless@veryanmed.com::9adc511e-18c4-4941-8739-86b77c1cf2c8" providerId="AD"/>
  <p188:author id="{BFA5EF5A-DB51-707B-ACD9-FA730DAEC272}" name="Leona Moylan" initials="LM" userId="S::leona.moylan@veryanmed.com::3f201d8e-58a4-444e-a34c-3666178bfd0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1F7C68-38F2-F8C9-D9BB-4A158A3BDFD7}" v="1" dt="2022-05-26T07:31:41.532"/>
    <p1510:client id="{79131454-4098-450A-B141-8973D803E39E}" v="19" dt="2022-05-26T09:50:53.528"/>
    <p1510:client id="{B8D83824-0855-CEDB-64C7-EA2262156DA6}" v="38" dt="2022-05-26T09:25:47.993"/>
    <p1510:client id="{D3506622-1A65-45E8-B799-1C734D90CF41}" v="376" dt="2022-05-26T16:37:14.0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56"/>
  </p:normalViewPr>
  <p:slideViewPr>
    <p:cSldViewPr snapToGrid="0" snapToObjects="1">
      <p:cViewPr varScale="1">
        <p:scale>
          <a:sx n="61" d="100"/>
          <a:sy n="61" d="100"/>
        </p:scale>
        <p:origin x="852" y="14"/>
      </p:cViewPr>
      <p:guideLst/>
    </p:cSldViewPr>
  </p:slideViewPr>
  <p:notesTextViewPr>
    <p:cViewPr>
      <p:scale>
        <a:sx n="1" d="1"/>
        <a:sy n="1" d="1"/>
      </p:scale>
      <p:origin x="0" y="0"/>
    </p:cViewPr>
  </p:notesTextViewPr>
  <p:sorterViewPr>
    <p:cViewPr>
      <p:scale>
        <a:sx n="100" d="100"/>
        <a:sy n="100" d="100"/>
      </p:scale>
      <p:origin x="0" y="-4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essa Lee" userId="S::vanessa.lee@veryanmed.com::d974803c-22ef-4e42-9f8b-11ddefdf48e8" providerId="AD" clId="Web-{176ECF5D-DD4A-1669-CF3A-5EB03D81C970}"/>
    <pc:docChg chg="modSld">
      <pc:chgData name="Vanessa Lee" userId="S::vanessa.lee@veryanmed.com::d974803c-22ef-4e42-9f8b-11ddefdf48e8" providerId="AD" clId="Web-{176ECF5D-DD4A-1669-CF3A-5EB03D81C970}" dt="2022-05-25T08:42:57.093" v="102" actId="20577"/>
      <pc:docMkLst>
        <pc:docMk/>
      </pc:docMkLst>
      <pc:sldChg chg="modSp modCm">
        <pc:chgData name="Vanessa Lee" userId="S::vanessa.lee@veryanmed.com::d974803c-22ef-4e42-9f8b-11ddefdf48e8" providerId="AD" clId="Web-{176ECF5D-DD4A-1669-CF3A-5EB03D81C970}" dt="2022-05-25T08:38:39.062" v="41"/>
        <pc:sldMkLst>
          <pc:docMk/>
          <pc:sldMk cId="183799529" sldId="311"/>
        </pc:sldMkLst>
        <pc:graphicFrameChg chg="mod modGraphic">
          <ac:chgData name="Vanessa Lee" userId="S::vanessa.lee@veryanmed.com::d974803c-22ef-4e42-9f8b-11ddefdf48e8" providerId="AD" clId="Web-{176ECF5D-DD4A-1669-CF3A-5EB03D81C970}" dt="2022-05-25T08:38:25.717" v="40"/>
          <ac:graphicFrameMkLst>
            <pc:docMk/>
            <pc:sldMk cId="183799529" sldId="311"/>
            <ac:graphicFrameMk id="6" creationId="{C5AEBA6D-ABD3-4D7E-A6CA-1E1E18A84D30}"/>
          </ac:graphicFrameMkLst>
        </pc:graphicFrameChg>
      </pc:sldChg>
      <pc:sldChg chg="modSp modCm">
        <pc:chgData name="Vanessa Lee" userId="S::vanessa.lee@veryanmed.com::d974803c-22ef-4e42-9f8b-11ddefdf48e8" providerId="AD" clId="Web-{176ECF5D-DD4A-1669-CF3A-5EB03D81C970}" dt="2022-05-25T08:40:39.788" v="64"/>
        <pc:sldMkLst>
          <pc:docMk/>
          <pc:sldMk cId="756507846" sldId="1003"/>
        </pc:sldMkLst>
        <pc:graphicFrameChg chg="mod modGraphic">
          <ac:chgData name="Vanessa Lee" userId="S::vanessa.lee@veryanmed.com::d974803c-22ef-4e42-9f8b-11ddefdf48e8" providerId="AD" clId="Web-{176ECF5D-DD4A-1669-CF3A-5EB03D81C970}" dt="2022-05-25T08:40:26.506" v="63"/>
          <ac:graphicFrameMkLst>
            <pc:docMk/>
            <pc:sldMk cId="756507846" sldId="1003"/>
            <ac:graphicFrameMk id="2" creationId="{00000000-0000-0000-0000-000000000000}"/>
          </ac:graphicFrameMkLst>
        </pc:graphicFrameChg>
      </pc:sldChg>
      <pc:sldChg chg="modSp modCm">
        <pc:chgData name="Vanessa Lee" userId="S::vanessa.lee@veryanmed.com::d974803c-22ef-4e42-9f8b-11ddefdf48e8" providerId="AD" clId="Web-{176ECF5D-DD4A-1669-CF3A-5EB03D81C970}" dt="2022-05-25T08:41:26.572" v="78"/>
        <pc:sldMkLst>
          <pc:docMk/>
          <pc:sldMk cId="2711460030" sldId="1004"/>
        </pc:sldMkLst>
        <pc:graphicFrameChg chg="mod modGraphic">
          <ac:chgData name="Vanessa Lee" userId="S::vanessa.lee@veryanmed.com::d974803c-22ef-4e42-9f8b-11ddefdf48e8" providerId="AD" clId="Web-{176ECF5D-DD4A-1669-CF3A-5EB03D81C970}" dt="2022-05-25T08:41:09.602" v="76"/>
          <ac:graphicFrameMkLst>
            <pc:docMk/>
            <pc:sldMk cId="2711460030" sldId="1004"/>
            <ac:graphicFrameMk id="6" creationId="{00000000-0000-0000-0000-000000000000}"/>
          </ac:graphicFrameMkLst>
        </pc:graphicFrameChg>
      </pc:sldChg>
      <pc:sldChg chg="modSp">
        <pc:chgData name="Vanessa Lee" userId="S::vanessa.lee@veryanmed.com::d974803c-22ef-4e42-9f8b-11ddefdf48e8" providerId="AD" clId="Web-{176ECF5D-DD4A-1669-CF3A-5EB03D81C970}" dt="2022-05-25T08:42:57.093" v="102" actId="20577"/>
        <pc:sldMkLst>
          <pc:docMk/>
          <pc:sldMk cId="2398920432" sldId="1955"/>
        </pc:sldMkLst>
        <pc:spChg chg="mod">
          <ac:chgData name="Vanessa Lee" userId="S::vanessa.lee@veryanmed.com::d974803c-22ef-4e42-9f8b-11ddefdf48e8" providerId="AD" clId="Web-{176ECF5D-DD4A-1669-CF3A-5EB03D81C970}" dt="2022-05-25T08:42:27.794" v="83" actId="20577"/>
          <ac:spMkLst>
            <pc:docMk/>
            <pc:sldMk cId="2398920432" sldId="1955"/>
            <ac:spMk id="6" creationId="{78E200CC-45F1-219B-B9C9-D496599EFA7A}"/>
          </ac:spMkLst>
        </pc:spChg>
        <pc:spChg chg="mod">
          <ac:chgData name="Vanessa Lee" userId="S::vanessa.lee@veryanmed.com::d974803c-22ef-4e42-9f8b-11ddefdf48e8" providerId="AD" clId="Web-{176ECF5D-DD4A-1669-CF3A-5EB03D81C970}" dt="2022-05-25T08:42:36.795" v="97" actId="20577"/>
          <ac:spMkLst>
            <pc:docMk/>
            <pc:sldMk cId="2398920432" sldId="1955"/>
            <ac:spMk id="7" creationId="{99C8408F-AA99-EFE7-A26C-BCB7F498FA85}"/>
          </ac:spMkLst>
        </pc:spChg>
        <pc:spChg chg="mod">
          <ac:chgData name="Vanessa Lee" userId="S::vanessa.lee@veryanmed.com::d974803c-22ef-4e42-9f8b-11ddefdf48e8" providerId="AD" clId="Web-{176ECF5D-DD4A-1669-CF3A-5EB03D81C970}" dt="2022-05-25T08:42:57.093" v="102" actId="20577"/>
          <ac:spMkLst>
            <pc:docMk/>
            <pc:sldMk cId="2398920432" sldId="1955"/>
            <ac:spMk id="13" creationId="{2B3706B1-7B7B-4C5F-FF13-F2EB8BD7DDA6}"/>
          </ac:spMkLst>
        </pc:spChg>
      </pc:sldChg>
    </pc:docChg>
  </pc:docChgLst>
  <pc:docChgLst>
    <pc:chgData name="Leona Moylan" userId="S::leona.moylan@veryanmed.com::3f201d8e-58a4-444e-a34c-3666178bfd0d" providerId="AD" clId="Web-{771F7C68-38F2-F8C9-D9BB-4A158A3BDFD7}"/>
    <pc:docChg chg="">
      <pc:chgData name="Leona Moylan" userId="S::leona.moylan@veryanmed.com::3f201d8e-58a4-444e-a34c-3666178bfd0d" providerId="AD" clId="Web-{771F7C68-38F2-F8C9-D9BB-4A158A3BDFD7}" dt="2022-05-26T07:31:41.532" v="0"/>
      <pc:docMkLst>
        <pc:docMk/>
      </pc:docMkLst>
      <pc:sldChg chg="addCm">
        <pc:chgData name="Leona Moylan" userId="S::leona.moylan@veryanmed.com::3f201d8e-58a4-444e-a34c-3666178bfd0d" providerId="AD" clId="Web-{771F7C68-38F2-F8C9-D9BB-4A158A3BDFD7}" dt="2022-05-26T07:31:41.532" v="0"/>
        <pc:sldMkLst>
          <pc:docMk/>
          <pc:sldMk cId="183799529" sldId="311"/>
        </pc:sldMkLst>
      </pc:sldChg>
    </pc:docChg>
  </pc:docChgLst>
  <pc:docChgLst>
    <pc:chgData name="Vanessa Lee" userId="S::vanessa.lee@veryanmed.com::d974803c-22ef-4e42-9f8b-11ddefdf48e8" providerId="AD" clId="Web-{FE23F61F-C4A8-3116-DAF5-9EAF86FFE613}"/>
    <pc:docChg chg="modSld">
      <pc:chgData name="Vanessa Lee" userId="S::vanessa.lee@veryanmed.com::d974803c-22ef-4e42-9f8b-11ddefdf48e8" providerId="AD" clId="Web-{FE23F61F-C4A8-3116-DAF5-9EAF86FFE613}" dt="2022-05-24T08:44:04.975" v="14" actId="20577"/>
      <pc:docMkLst>
        <pc:docMk/>
      </pc:docMkLst>
      <pc:sldChg chg="modSp modCm">
        <pc:chgData name="Vanessa Lee" userId="S::vanessa.lee@veryanmed.com::d974803c-22ef-4e42-9f8b-11ddefdf48e8" providerId="AD" clId="Web-{FE23F61F-C4A8-3116-DAF5-9EAF86FFE613}" dt="2022-05-24T08:44:04.975" v="14" actId="20577"/>
        <pc:sldMkLst>
          <pc:docMk/>
          <pc:sldMk cId="296240168" sldId="343"/>
        </pc:sldMkLst>
        <pc:spChg chg="mod">
          <ac:chgData name="Vanessa Lee" userId="S::vanessa.lee@veryanmed.com::d974803c-22ef-4e42-9f8b-11ddefdf48e8" providerId="AD" clId="Web-{FE23F61F-C4A8-3116-DAF5-9EAF86FFE613}" dt="2022-05-24T08:44:04.975" v="14" actId="20577"/>
          <ac:spMkLst>
            <pc:docMk/>
            <pc:sldMk cId="296240168" sldId="343"/>
            <ac:spMk id="2" creationId="{CA941A39-F996-49E3-A8CC-260A7E73A472}"/>
          </ac:spMkLst>
        </pc:spChg>
      </pc:sldChg>
    </pc:docChg>
  </pc:docChgLst>
  <pc:docChgLst>
    <pc:chgData name="Vanessa Lee" userId="S::vanessa.lee@veryanmed.com::d974803c-22ef-4e42-9f8b-11ddefdf48e8" providerId="AD" clId="Web-{B8D83824-0855-CEDB-64C7-EA2262156DA6}"/>
    <pc:docChg chg="modSld">
      <pc:chgData name="Vanessa Lee" userId="S::vanessa.lee@veryanmed.com::d974803c-22ef-4e42-9f8b-11ddefdf48e8" providerId="AD" clId="Web-{B8D83824-0855-CEDB-64C7-EA2262156DA6}" dt="2022-05-26T09:25:47.993" v="20"/>
      <pc:docMkLst>
        <pc:docMk/>
      </pc:docMkLst>
      <pc:sldChg chg="modSp modCm">
        <pc:chgData name="Vanessa Lee" userId="S::vanessa.lee@veryanmed.com::d974803c-22ef-4e42-9f8b-11ddefdf48e8" providerId="AD" clId="Web-{B8D83824-0855-CEDB-64C7-EA2262156DA6}" dt="2022-05-26T09:02:01.367" v="4"/>
        <pc:sldMkLst>
          <pc:docMk/>
          <pc:sldMk cId="183799529" sldId="311"/>
        </pc:sldMkLst>
        <pc:graphicFrameChg chg="mod modGraphic">
          <ac:chgData name="Vanessa Lee" userId="S::vanessa.lee@veryanmed.com::d974803c-22ef-4e42-9f8b-11ddefdf48e8" providerId="AD" clId="Web-{B8D83824-0855-CEDB-64C7-EA2262156DA6}" dt="2022-05-26T09:01:54.741" v="3"/>
          <ac:graphicFrameMkLst>
            <pc:docMk/>
            <pc:sldMk cId="183799529" sldId="311"/>
            <ac:graphicFrameMk id="6" creationId="{C5AEBA6D-ABD3-4D7E-A6CA-1E1E18A84D30}"/>
          </ac:graphicFrameMkLst>
        </pc:graphicFrameChg>
      </pc:sldChg>
      <pc:sldChg chg="modSp modCm">
        <pc:chgData name="Vanessa Lee" userId="S::vanessa.lee@veryanmed.com::d974803c-22ef-4e42-9f8b-11ddefdf48e8" providerId="AD" clId="Web-{B8D83824-0855-CEDB-64C7-EA2262156DA6}" dt="2022-05-26T09:23:52.068" v="18"/>
        <pc:sldMkLst>
          <pc:docMk/>
          <pc:sldMk cId="3220948319" sldId="1949"/>
        </pc:sldMkLst>
        <pc:graphicFrameChg chg="mod modGraphic">
          <ac:chgData name="Vanessa Lee" userId="S::vanessa.lee@veryanmed.com::d974803c-22ef-4e42-9f8b-11ddefdf48e8" providerId="AD" clId="Web-{B8D83824-0855-CEDB-64C7-EA2262156DA6}" dt="2022-05-26T09:03:15.915" v="15"/>
          <ac:graphicFrameMkLst>
            <pc:docMk/>
            <pc:sldMk cId="3220948319" sldId="1949"/>
            <ac:graphicFrameMk id="3" creationId="{3A269E91-C6BE-4D54-B89F-56F6350BA256}"/>
          </ac:graphicFrameMkLst>
        </pc:graphicFrameChg>
      </pc:sldChg>
      <pc:sldChg chg="modCm">
        <pc:chgData name="Vanessa Lee" userId="S::vanessa.lee@veryanmed.com::d974803c-22ef-4e42-9f8b-11ddefdf48e8" providerId="AD" clId="Web-{B8D83824-0855-CEDB-64C7-EA2262156DA6}" dt="2022-05-26T09:25:47.993" v="20"/>
        <pc:sldMkLst>
          <pc:docMk/>
          <pc:sldMk cId="341693027" sldId="1956"/>
        </pc:sldMkLst>
      </pc:sldChg>
      <pc:sldChg chg="modCm">
        <pc:chgData name="Vanessa Lee" userId="S::vanessa.lee@veryanmed.com::d974803c-22ef-4e42-9f8b-11ddefdf48e8" providerId="AD" clId="Web-{B8D83824-0855-CEDB-64C7-EA2262156DA6}" dt="2022-05-26T09:25:20.148" v="19"/>
        <pc:sldMkLst>
          <pc:docMk/>
          <pc:sldMk cId="1469522334" sldId="1957"/>
        </pc:sldMkLst>
      </pc:sldChg>
    </pc:docChg>
  </pc:docChgLst>
  <pc:docChgLst>
    <pc:chgData name="Vanessa Lee" userId="S::vanessa.lee@veryanmed.com::d974803c-22ef-4e42-9f8b-11ddefdf48e8" providerId="AD" clId="Web-{091432B2-11FB-86C4-DBA5-E6B5B7050F95}"/>
    <pc:docChg chg="modSld">
      <pc:chgData name="Vanessa Lee" userId="S::vanessa.lee@veryanmed.com::d974803c-22ef-4e42-9f8b-11ddefdf48e8" providerId="AD" clId="Web-{091432B2-11FB-86C4-DBA5-E6B5B7050F95}" dt="2022-05-24T22:07:11.719" v="0"/>
      <pc:docMkLst>
        <pc:docMk/>
      </pc:docMkLst>
      <pc:sldChg chg="delSp">
        <pc:chgData name="Vanessa Lee" userId="S::vanessa.lee@veryanmed.com::d974803c-22ef-4e42-9f8b-11ddefdf48e8" providerId="AD" clId="Web-{091432B2-11FB-86C4-DBA5-E6B5B7050F95}" dt="2022-05-24T22:07:11.719" v="0"/>
        <pc:sldMkLst>
          <pc:docMk/>
          <pc:sldMk cId="1469522334" sldId="1957"/>
        </pc:sldMkLst>
        <pc:picChg chg="del">
          <ac:chgData name="Vanessa Lee" userId="S::vanessa.lee@veryanmed.com::d974803c-22ef-4e42-9f8b-11ddefdf48e8" providerId="AD" clId="Web-{091432B2-11FB-86C4-DBA5-E6B5B7050F95}" dt="2022-05-24T22:07:11.719" v="0"/>
          <ac:picMkLst>
            <pc:docMk/>
            <pc:sldMk cId="1469522334" sldId="1957"/>
            <ac:picMk id="5" creationId="{AFECDDAB-F1C4-6085-6BB3-2D36A9EED276}"/>
          </ac:picMkLst>
        </pc:picChg>
      </pc:sldChg>
    </pc:docChg>
  </pc:docChgLst>
  <pc:docChgLst>
    <pc:chgData name="Brian Chambless" userId="S::brian.chambless@veryanmed.com::9adc511e-18c4-4941-8739-86b77c1cf2c8" providerId="AD" clId="Web-{B47BFE0D-1EB4-E076-7302-7518FDA40D79}"/>
    <pc:docChg chg="">
      <pc:chgData name="Brian Chambless" userId="S::brian.chambless@veryanmed.com::9adc511e-18c4-4941-8739-86b77c1cf2c8" providerId="AD" clId="Web-{B47BFE0D-1EB4-E076-7302-7518FDA40D79}" dt="2022-05-24T13:01:14.173" v="0"/>
      <pc:docMkLst>
        <pc:docMk/>
      </pc:docMkLst>
      <pc:sldChg chg="addCm">
        <pc:chgData name="Brian Chambless" userId="S::brian.chambless@veryanmed.com::9adc511e-18c4-4941-8739-86b77c1cf2c8" providerId="AD" clId="Web-{B47BFE0D-1EB4-E076-7302-7518FDA40D79}" dt="2022-05-24T13:01:14.173" v="0"/>
        <pc:sldMkLst>
          <pc:docMk/>
          <pc:sldMk cId="1469522334" sldId="1957"/>
        </pc:sldMkLst>
      </pc:sldChg>
    </pc:docChg>
  </pc:docChgLst>
  <pc:docChgLst>
    <pc:chgData name="Brian Chambless" userId="S::brian.chambless@veryanmed.com::9adc511e-18c4-4941-8739-86b77c1cf2c8" providerId="AD" clId="Web-{AE0C0F61-ADD9-96F0-84C6-DAA4CA9587EA}"/>
    <pc:docChg chg="">
      <pc:chgData name="Brian Chambless" userId="S::brian.chambless@veryanmed.com::9adc511e-18c4-4941-8739-86b77c1cf2c8" providerId="AD" clId="Web-{AE0C0F61-ADD9-96F0-84C6-DAA4CA9587EA}" dt="2022-05-25T15:24:25.535" v="0"/>
      <pc:docMkLst>
        <pc:docMk/>
      </pc:docMkLst>
      <pc:sldChg chg="modCm">
        <pc:chgData name="Brian Chambless" userId="S::brian.chambless@veryanmed.com::9adc511e-18c4-4941-8739-86b77c1cf2c8" providerId="AD" clId="Web-{AE0C0F61-ADD9-96F0-84C6-DAA4CA9587EA}" dt="2022-05-25T15:24:25.535" v="0"/>
        <pc:sldMkLst>
          <pc:docMk/>
          <pc:sldMk cId="2372588050" sldId="1953"/>
        </pc:sldMkLst>
      </pc:sldChg>
    </pc:docChg>
  </pc:docChgLst>
  <pc:docChgLst>
    <pc:chgData name="Brian Chambless" userId="9adc511e-18c4-4941-8739-86b77c1cf2c8" providerId="ADAL" clId="{00670D4D-A962-7746-8F23-337323E7A657}"/>
    <pc:docChg chg="">
      <pc:chgData name="Brian Chambless" userId="9adc511e-18c4-4941-8739-86b77c1cf2c8" providerId="ADAL" clId="{00670D4D-A962-7746-8F23-337323E7A657}" dt="2022-05-24T01:39:06.766" v="1"/>
      <pc:docMkLst>
        <pc:docMk/>
      </pc:docMkLst>
      <pc:sldChg chg="addCm">
        <pc:chgData name="Brian Chambless" userId="9adc511e-18c4-4941-8739-86b77c1cf2c8" providerId="ADAL" clId="{00670D4D-A962-7746-8F23-337323E7A657}" dt="2022-05-24T01:35:18.929" v="0"/>
        <pc:sldMkLst>
          <pc:docMk/>
          <pc:sldMk cId="296240168" sldId="343"/>
        </pc:sldMkLst>
      </pc:sldChg>
      <pc:sldChg chg="addCm">
        <pc:chgData name="Brian Chambless" userId="9adc511e-18c4-4941-8739-86b77c1cf2c8" providerId="ADAL" clId="{00670D4D-A962-7746-8F23-337323E7A657}" dt="2022-05-24T01:39:06.766" v="1"/>
        <pc:sldMkLst>
          <pc:docMk/>
          <pc:sldMk cId="2733840430" sldId="1947"/>
        </pc:sldMkLst>
      </pc:sldChg>
    </pc:docChg>
  </pc:docChgLst>
  <pc:docChgLst>
    <pc:chgData name="Vanessa Lee" userId="d974803c-22ef-4e42-9f8b-11ddefdf48e8" providerId="ADAL" clId="{D3506622-1A65-45E8-B799-1C734D90CF41}"/>
    <pc:docChg chg="undo custSel addSld modSld">
      <pc:chgData name="Vanessa Lee" userId="d974803c-22ef-4e42-9f8b-11ddefdf48e8" providerId="ADAL" clId="{D3506622-1A65-45E8-B799-1C734D90CF41}" dt="2022-05-26T16:38:29.304" v="2028" actId="255"/>
      <pc:docMkLst>
        <pc:docMk/>
      </pc:docMkLst>
      <pc:sldChg chg="delCm">
        <pc:chgData name="Vanessa Lee" userId="d974803c-22ef-4e42-9f8b-11ddefdf48e8" providerId="ADAL" clId="{D3506622-1A65-45E8-B799-1C734D90CF41}" dt="2022-05-26T15:52:18.483" v="1968"/>
        <pc:sldMkLst>
          <pc:docMk/>
          <pc:sldMk cId="183799529" sldId="311"/>
        </pc:sldMkLst>
      </pc:sldChg>
      <pc:sldChg chg="addSp modSp mod delCm modCm">
        <pc:chgData name="Vanessa Lee" userId="d974803c-22ef-4e42-9f8b-11ddefdf48e8" providerId="ADAL" clId="{D3506622-1A65-45E8-B799-1C734D90CF41}" dt="2022-05-26T16:38:29.304" v="2028" actId="255"/>
        <pc:sldMkLst>
          <pc:docMk/>
          <pc:sldMk cId="296240168" sldId="343"/>
        </pc:sldMkLst>
        <pc:spChg chg="mod">
          <ac:chgData name="Vanessa Lee" userId="d974803c-22ef-4e42-9f8b-11ddefdf48e8" providerId="ADAL" clId="{D3506622-1A65-45E8-B799-1C734D90CF41}" dt="2022-05-24T08:51:55.250" v="63" actId="20577"/>
          <ac:spMkLst>
            <pc:docMk/>
            <pc:sldMk cId="296240168" sldId="343"/>
            <ac:spMk id="4" creationId="{B51181D3-6883-4815-810D-E09F6D98A5F6}"/>
          </ac:spMkLst>
        </pc:spChg>
        <pc:spChg chg="mod">
          <ac:chgData name="Vanessa Lee" userId="d974803c-22ef-4e42-9f8b-11ddefdf48e8" providerId="ADAL" clId="{D3506622-1A65-45E8-B799-1C734D90CF41}" dt="2022-05-26T16:38:10.881" v="2024"/>
          <ac:spMkLst>
            <pc:docMk/>
            <pc:sldMk cId="296240168" sldId="343"/>
            <ac:spMk id="7" creationId="{B9AECB6C-34F2-484B-8813-80FA31E69B19}"/>
          </ac:spMkLst>
        </pc:spChg>
        <pc:spChg chg="mod">
          <ac:chgData name="Vanessa Lee" userId="d974803c-22ef-4e42-9f8b-11ddefdf48e8" providerId="ADAL" clId="{D3506622-1A65-45E8-B799-1C734D90CF41}" dt="2022-05-26T16:37:14.013" v="2005" actId="1076"/>
          <ac:spMkLst>
            <pc:docMk/>
            <pc:sldMk cId="296240168" sldId="343"/>
            <ac:spMk id="8" creationId="{EFC337F2-3051-4FF7-83BB-F073A908C2F5}"/>
          </ac:spMkLst>
        </pc:spChg>
        <pc:spChg chg="add mod">
          <ac:chgData name="Vanessa Lee" userId="d974803c-22ef-4e42-9f8b-11ddefdf48e8" providerId="ADAL" clId="{D3506622-1A65-45E8-B799-1C734D90CF41}" dt="2022-05-26T16:38:29.304" v="2028" actId="255"/>
          <ac:spMkLst>
            <pc:docMk/>
            <pc:sldMk cId="296240168" sldId="343"/>
            <ac:spMk id="9" creationId="{8028FE1E-04AB-B18A-EF02-BF040384C715}"/>
          </ac:spMkLst>
        </pc:spChg>
      </pc:sldChg>
      <pc:sldChg chg="delSp modSp mod delCm modCm">
        <pc:chgData name="Vanessa Lee" userId="d974803c-22ef-4e42-9f8b-11ddefdf48e8" providerId="ADAL" clId="{D3506622-1A65-45E8-B799-1C734D90CF41}" dt="2022-05-26T15:52:36.534" v="1969"/>
        <pc:sldMkLst>
          <pc:docMk/>
          <pc:sldMk cId="756507846" sldId="1003"/>
        </pc:sldMkLst>
        <pc:spChg chg="del">
          <ac:chgData name="Vanessa Lee" userId="d974803c-22ef-4e42-9f8b-11ddefdf48e8" providerId="ADAL" clId="{D3506622-1A65-45E8-B799-1C734D90CF41}" dt="2022-05-24T21:33:05.769" v="1081" actId="478"/>
          <ac:spMkLst>
            <pc:docMk/>
            <pc:sldMk cId="756507846" sldId="1003"/>
            <ac:spMk id="12" creationId="{CADB02DA-CB9C-BF6E-AB02-52D7F99B77CE}"/>
          </ac:spMkLst>
        </pc:spChg>
        <pc:graphicFrameChg chg="modGraphic">
          <ac:chgData name="Vanessa Lee" userId="d974803c-22ef-4e42-9f8b-11ddefdf48e8" providerId="ADAL" clId="{D3506622-1A65-45E8-B799-1C734D90CF41}" dt="2022-05-24T21:33:01.502" v="1080" actId="20577"/>
          <ac:graphicFrameMkLst>
            <pc:docMk/>
            <pc:sldMk cId="756507846" sldId="1003"/>
            <ac:graphicFrameMk id="2" creationId="{00000000-0000-0000-0000-000000000000}"/>
          </ac:graphicFrameMkLst>
        </pc:graphicFrameChg>
      </pc:sldChg>
      <pc:sldChg chg="delCm">
        <pc:chgData name="Vanessa Lee" userId="d974803c-22ef-4e42-9f8b-11ddefdf48e8" providerId="ADAL" clId="{D3506622-1A65-45E8-B799-1C734D90CF41}" dt="2022-05-26T15:52:42.401" v="1971"/>
        <pc:sldMkLst>
          <pc:docMk/>
          <pc:sldMk cId="2711460030" sldId="1004"/>
        </pc:sldMkLst>
      </pc:sldChg>
      <pc:sldChg chg="delCm">
        <pc:chgData name="Vanessa Lee" userId="d974803c-22ef-4e42-9f8b-11ddefdf48e8" providerId="ADAL" clId="{D3506622-1A65-45E8-B799-1C734D90CF41}" dt="2022-05-24T08:53:25.118" v="65"/>
        <pc:sldMkLst>
          <pc:docMk/>
          <pc:sldMk cId="2733840430" sldId="1947"/>
        </pc:sldMkLst>
      </pc:sldChg>
      <pc:sldChg chg="addSp modSp mod delCm">
        <pc:chgData name="Vanessa Lee" userId="d974803c-22ef-4e42-9f8b-11ddefdf48e8" providerId="ADAL" clId="{D3506622-1A65-45E8-B799-1C734D90CF41}" dt="2022-05-26T15:55:37.462" v="1993" actId="207"/>
        <pc:sldMkLst>
          <pc:docMk/>
          <pc:sldMk cId="3220948319" sldId="1949"/>
        </pc:sldMkLst>
        <pc:spChg chg="add mod ord">
          <ac:chgData name="Vanessa Lee" userId="d974803c-22ef-4e42-9f8b-11ddefdf48e8" providerId="ADAL" clId="{D3506622-1A65-45E8-B799-1C734D90CF41}" dt="2022-05-26T15:55:37.462" v="1993" actId="207"/>
          <ac:spMkLst>
            <pc:docMk/>
            <pc:sldMk cId="3220948319" sldId="1949"/>
            <ac:spMk id="2" creationId="{6261636C-544B-15F5-69C6-6849D8CA926C}"/>
          </ac:spMkLst>
        </pc:spChg>
        <pc:spChg chg="add mod ord">
          <ac:chgData name="Vanessa Lee" userId="d974803c-22ef-4e42-9f8b-11ddefdf48e8" providerId="ADAL" clId="{D3506622-1A65-45E8-B799-1C734D90CF41}" dt="2022-05-26T15:54:42.839" v="1988" actId="14100"/>
          <ac:spMkLst>
            <pc:docMk/>
            <pc:sldMk cId="3220948319" sldId="1949"/>
            <ac:spMk id="16" creationId="{323C6C22-2B76-A1F2-853F-9A9D12731C9E}"/>
          </ac:spMkLst>
        </pc:spChg>
      </pc:sldChg>
      <pc:sldChg chg="modSp mod delCm modCm modNotesTx">
        <pc:chgData name="Vanessa Lee" userId="d974803c-22ef-4e42-9f8b-11ddefdf48e8" providerId="ADAL" clId="{D3506622-1A65-45E8-B799-1C734D90CF41}" dt="2022-05-26T15:53:14.374" v="1979"/>
        <pc:sldMkLst>
          <pc:docMk/>
          <pc:sldMk cId="605316193" sldId="1951"/>
        </pc:sldMkLst>
        <pc:spChg chg="mod">
          <ac:chgData name="Vanessa Lee" userId="d974803c-22ef-4e42-9f8b-11ddefdf48e8" providerId="ADAL" clId="{D3506622-1A65-45E8-B799-1C734D90CF41}" dt="2022-05-24T08:55:56.324" v="80" actId="20577"/>
          <ac:spMkLst>
            <pc:docMk/>
            <pc:sldMk cId="605316193" sldId="1951"/>
            <ac:spMk id="2" creationId="{A8513F0D-80DA-886D-89B4-DCF18C6B505E}"/>
          </ac:spMkLst>
        </pc:spChg>
        <pc:spChg chg="mod">
          <ac:chgData name="Vanessa Lee" userId="d974803c-22ef-4e42-9f8b-11ddefdf48e8" providerId="ADAL" clId="{D3506622-1A65-45E8-B799-1C734D90CF41}" dt="2022-05-26T15:17:52.260" v="1957" actId="20577"/>
          <ac:spMkLst>
            <pc:docMk/>
            <pc:sldMk cId="605316193" sldId="1951"/>
            <ac:spMk id="6" creationId="{78E200CC-45F1-219B-B9C9-D496599EFA7A}"/>
          </ac:spMkLst>
        </pc:spChg>
        <pc:spChg chg="mod">
          <ac:chgData name="Vanessa Lee" userId="d974803c-22ef-4e42-9f8b-11ddefdf48e8" providerId="ADAL" clId="{D3506622-1A65-45E8-B799-1C734D90CF41}" dt="2022-05-24T21:35:25.680" v="1180" actId="20577"/>
          <ac:spMkLst>
            <pc:docMk/>
            <pc:sldMk cId="605316193" sldId="1951"/>
            <ac:spMk id="8" creationId="{1F197C7B-6A73-AD31-2157-E3A10A074F5C}"/>
          </ac:spMkLst>
        </pc:spChg>
        <pc:spChg chg="mod">
          <ac:chgData name="Vanessa Lee" userId="d974803c-22ef-4e42-9f8b-11ddefdf48e8" providerId="ADAL" clId="{D3506622-1A65-45E8-B799-1C734D90CF41}" dt="2022-05-26T15:17:58.855" v="1963" actId="20577"/>
          <ac:spMkLst>
            <pc:docMk/>
            <pc:sldMk cId="605316193" sldId="1951"/>
            <ac:spMk id="13" creationId="{2B3706B1-7B7B-4C5F-FF13-F2EB8BD7DDA6}"/>
          </ac:spMkLst>
        </pc:spChg>
        <pc:graphicFrameChg chg="modGraphic">
          <ac:chgData name="Vanessa Lee" userId="d974803c-22ef-4e42-9f8b-11ddefdf48e8" providerId="ADAL" clId="{D3506622-1A65-45E8-B799-1C734D90CF41}" dt="2022-05-24T09:58:59.768" v="1016" actId="2165"/>
          <ac:graphicFrameMkLst>
            <pc:docMk/>
            <pc:sldMk cId="605316193" sldId="1951"/>
            <ac:graphicFrameMk id="19" creationId="{56F14621-BE72-87FB-0E2E-13E20BD67829}"/>
          </ac:graphicFrameMkLst>
        </pc:graphicFrameChg>
      </pc:sldChg>
      <pc:sldChg chg="modSp mod delCm modCm modNotesTx">
        <pc:chgData name="Vanessa Lee" userId="d974803c-22ef-4e42-9f8b-11ddefdf48e8" providerId="ADAL" clId="{D3506622-1A65-45E8-B799-1C734D90CF41}" dt="2022-05-26T15:53:10.678" v="1978"/>
        <pc:sldMkLst>
          <pc:docMk/>
          <pc:sldMk cId="2372588050" sldId="1953"/>
        </pc:sldMkLst>
        <pc:spChg chg="mod">
          <ac:chgData name="Vanessa Lee" userId="d974803c-22ef-4e42-9f8b-11ddefdf48e8" providerId="ADAL" clId="{D3506622-1A65-45E8-B799-1C734D90CF41}" dt="2022-05-24T08:55:48.240" v="78" actId="20577"/>
          <ac:spMkLst>
            <pc:docMk/>
            <pc:sldMk cId="2372588050" sldId="1953"/>
            <ac:spMk id="2" creationId="{A8513F0D-80DA-886D-89B4-DCF18C6B505E}"/>
          </ac:spMkLst>
        </pc:spChg>
        <pc:spChg chg="mod">
          <ac:chgData name="Vanessa Lee" userId="d974803c-22ef-4e42-9f8b-11ddefdf48e8" providerId="ADAL" clId="{D3506622-1A65-45E8-B799-1C734D90CF41}" dt="2022-05-26T15:17:35.925" v="1951" actId="20577"/>
          <ac:spMkLst>
            <pc:docMk/>
            <pc:sldMk cId="2372588050" sldId="1953"/>
            <ac:spMk id="6" creationId="{78E200CC-45F1-219B-B9C9-D496599EFA7A}"/>
          </ac:spMkLst>
        </pc:spChg>
        <pc:spChg chg="mod">
          <ac:chgData name="Vanessa Lee" userId="d974803c-22ef-4e42-9f8b-11ddefdf48e8" providerId="ADAL" clId="{D3506622-1A65-45E8-B799-1C734D90CF41}" dt="2022-05-24T21:34:44.021" v="1130" actId="20577"/>
          <ac:spMkLst>
            <pc:docMk/>
            <pc:sldMk cId="2372588050" sldId="1953"/>
            <ac:spMk id="8" creationId="{1F197C7B-6A73-AD31-2157-E3A10A074F5C}"/>
          </ac:spMkLst>
        </pc:spChg>
        <pc:spChg chg="mod">
          <ac:chgData name="Vanessa Lee" userId="d974803c-22ef-4e42-9f8b-11ddefdf48e8" providerId="ADAL" clId="{D3506622-1A65-45E8-B799-1C734D90CF41}" dt="2022-05-26T15:17:32.981" v="1947" actId="20577"/>
          <ac:spMkLst>
            <pc:docMk/>
            <pc:sldMk cId="2372588050" sldId="1953"/>
            <ac:spMk id="13" creationId="{2B3706B1-7B7B-4C5F-FF13-F2EB8BD7DDA6}"/>
          </ac:spMkLst>
        </pc:spChg>
        <pc:graphicFrameChg chg="modGraphic">
          <ac:chgData name="Vanessa Lee" userId="d974803c-22ef-4e42-9f8b-11ddefdf48e8" providerId="ADAL" clId="{D3506622-1A65-45E8-B799-1C734D90CF41}" dt="2022-05-24T09:58:39.567" v="1014" actId="2165"/>
          <ac:graphicFrameMkLst>
            <pc:docMk/>
            <pc:sldMk cId="2372588050" sldId="1953"/>
            <ac:graphicFrameMk id="9" creationId="{670CB506-8B2A-0D91-296E-CCE223D89F56}"/>
          </ac:graphicFrameMkLst>
        </pc:graphicFrameChg>
      </pc:sldChg>
      <pc:sldChg chg="addSp delSp modSp mod delCm modCm modNotesTx">
        <pc:chgData name="Vanessa Lee" userId="d974803c-22ef-4e42-9f8b-11ddefdf48e8" providerId="ADAL" clId="{D3506622-1A65-45E8-B799-1C734D90CF41}" dt="2022-05-26T15:53:06.204" v="1977"/>
        <pc:sldMkLst>
          <pc:docMk/>
          <pc:sldMk cId="2893884202" sldId="1954"/>
        </pc:sldMkLst>
        <pc:spChg chg="mod">
          <ac:chgData name="Vanessa Lee" userId="d974803c-22ef-4e42-9f8b-11ddefdf48e8" providerId="ADAL" clId="{D3506622-1A65-45E8-B799-1C734D90CF41}" dt="2022-05-26T15:37:26.579" v="1965" actId="207"/>
          <ac:spMkLst>
            <pc:docMk/>
            <pc:sldMk cId="2893884202" sldId="1954"/>
            <ac:spMk id="2" creationId="{A8513F0D-80DA-886D-89B4-DCF18C6B505E}"/>
          </ac:spMkLst>
        </pc:spChg>
        <pc:spChg chg="mod">
          <ac:chgData name="Vanessa Lee" userId="d974803c-22ef-4e42-9f8b-11ddefdf48e8" providerId="ADAL" clId="{D3506622-1A65-45E8-B799-1C734D90CF41}" dt="2022-05-25T09:03:38.531" v="1593" actId="1076"/>
          <ac:spMkLst>
            <pc:docMk/>
            <pc:sldMk cId="2893884202" sldId="1954"/>
            <ac:spMk id="4" creationId="{E5D974AF-2D27-626E-74DA-7C2516C52FB9}"/>
          </ac:spMkLst>
        </pc:spChg>
        <pc:spChg chg="mod">
          <ac:chgData name="Vanessa Lee" userId="d974803c-22ef-4e42-9f8b-11ddefdf48e8" providerId="ADAL" clId="{D3506622-1A65-45E8-B799-1C734D90CF41}" dt="2022-05-24T08:54:12.473" v="68" actId="6549"/>
          <ac:spMkLst>
            <pc:docMk/>
            <pc:sldMk cId="2893884202" sldId="1954"/>
            <ac:spMk id="6" creationId="{78E200CC-45F1-219B-B9C9-D496599EFA7A}"/>
          </ac:spMkLst>
        </pc:spChg>
        <pc:spChg chg="mod ord">
          <ac:chgData name="Vanessa Lee" userId="d974803c-22ef-4e42-9f8b-11ddefdf48e8" providerId="ADAL" clId="{D3506622-1A65-45E8-B799-1C734D90CF41}" dt="2022-05-25T11:44:58.198" v="1709" actId="1076"/>
          <ac:spMkLst>
            <pc:docMk/>
            <pc:sldMk cId="2893884202" sldId="1954"/>
            <ac:spMk id="7" creationId="{99C8408F-AA99-EFE7-A26C-BCB7F498FA85}"/>
          </ac:spMkLst>
        </pc:spChg>
        <pc:spChg chg="del">
          <ac:chgData name="Vanessa Lee" userId="d974803c-22ef-4e42-9f8b-11ddefdf48e8" providerId="ADAL" clId="{D3506622-1A65-45E8-B799-1C734D90CF41}" dt="2022-05-25T11:37:53.562" v="1690" actId="478"/>
          <ac:spMkLst>
            <pc:docMk/>
            <pc:sldMk cId="2893884202" sldId="1954"/>
            <ac:spMk id="13" creationId="{2B3706B1-7B7B-4C5F-FF13-F2EB8BD7DDA6}"/>
          </ac:spMkLst>
        </pc:spChg>
        <pc:spChg chg="mod ord">
          <ac:chgData name="Vanessa Lee" userId="d974803c-22ef-4e42-9f8b-11ddefdf48e8" providerId="ADAL" clId="{D3506622-1A65-45E8-B799-1C734D90CF41}" dt="2022-05-25T11:44:37.168" v="1706" actId="1076"/>
          <ac:spMkLst>
            <pc:docMk/>
            <pc:sldMk cId="2893884202" sldId="1954"/>
            <ac:spMk id="16" creationId="{F237B654-5CCC-C0DF-787C-B93F29D5648D}"/>
          </ac:spMkLst>
        </pc:spChg>
        <pc:spChg chg="mod ord">
          <ac:chgData name="Vanessa Lee" userId="d974803c-22ef-4e42-9f8b-11ddefdf48e8" providerId="ADAL" clId="{D3506622-1A65-45E8-B799-1C734D90CF41}" dt="2022-05-25T11:44:46.392" v="1708" actId="1076"/>
          <ac:spMkLst>
            <pc:docMk/>
            <pc:sldMk cId="2893884202" sldId="1954"/>
            <ac:spMk id="20" creationId="{26FFCD82-8341-7FCB-DD66-5CA2E98F487A}"/>
          </ac:spMkLst>
        </pc:spChg>
        <pc:picChg chg="add del mod">
          <ac:chgData name="Vanessa Lee" userId="d974803c-22ef-4e42-9f8b-11ddefdf48e8" providerId="ADAL" clId="{D3506622-1A65-45E8-B799-1C734D90CF41}" dt="2022-05-25T11:37:35.616" v="1688" actId="478"/>
          <ac:picMkLst>
            <pc:docMk/>
            <pc:sldMk cId="2893884202" sldId="1954"/>
            <ac:picMk id="8" creationId="{5BDF7E3D-CBD6-99F8-37BA-C630372F79F9}"/>
          </ac:picMkLst>
        </pc:picChg>
        <pc:picChg chg="del">
          <ac:chgData name="Vanessa Lee" userId="d974803c-22ef-4e42-9f8b-11ddefdf48e8" providerId="ADAL" clId="{D3506622-1A65-45E8-B799-1C734D90CF41}" dt="2022-05-25T09:02:22.491" v="1578" actId="478"/>
          <ac:picMkLst>
            <pc:docMk/>
            <pc:sldMk cId="2893884202" sldId="1954"/>
            <ac:picMk id="9" creationId="{E4181B3D-BE20-A8EB-B25C-6B37190BCA40}"/>
          </ac:picMkLst>
        </pc:picChg>
        <pc:picChg chg="add mod">
          <ac:chgData name="Vanessa Lee" userId="d974803c-22ef-4e42-9f8b-11ddefdf48e8" providerId="ADAL" clId="{D3506622-1A65-45E8-B799-1C734D90CF41}" dt="2022-05-25T11:44:30.878" v="1705" actId="1076"/>
          <ac:picMkLst>
            <pc:docMk/>
            <pc:sldMk cId="2893884202" sldId="1954"/>
            <ac:picMk id="12" creationId="{ADB1384C-A4A3-AE90-0765-0CE1FF5A281E}"/>
          </ac:picMkLst>
        </pc:picChg>
        <pc:cxnChg chg="del">
          <ac:chgData name="Vanessa Lee" userId="d974803c-22ef-4e42-9f8b-11ddefdf48e8" providerId="ADAL" clId="{D3506622-1A65-45E8-B799-1C734D90CF41}" dt="2022-05-25T09:02:45.281" v="1582" actId="478"/>
          <ac:cxnSpMkLst>
            <pc:docMk/>
            <pc:sldMk cId="2893884202" sldId="1954"/>
            <ac:cxnSpMk id="10" creationId="{69C10846-B9D2-A512-AB68-923977295469}"/>
          </ac:cxnSpMkLst>
        </pc:cxnChg>
        <pc:cxnChg chg="mod ord">
          <ac:chgData name="Vanessa Lee" userId="d974803c-22ef-4e42-9f8b-11ddefdf48e8" providerId="ADAL" clId="{D3506622-1A65-45E8-B799-1C734D90CF41}" dt="2022-05-25T11:44:41.434" v="1707" actId="1076"/>
          <ac:cxnSpMkLst>
            <pc:docMk/>
            <pc:sldMk cId="2893884202" sldId="1954"/>
            <ac:cxnSpMk id="19" creationId="{C8A46AAD-6048-F7BD-5026-47FD119D07A4}"/>
          </ac:cxnSpMkLst>
        </pc:cxnChg>
      </pc:sldChg>
      <pc:sldChg chg="addSp delSp modSp mod delCm modCm modNotesTx">
        <pc:chgData name="Vanessa Lee" userId="d974803c-22ef-4e42-9f8b-11ddefdf48e8" providerId="ADAL" clId="{D3506622-1A65-45E8-B799-1C734D90CF41}" dt="2022-05-26T15:53:01.221" v="1976"/>
        <pc:sldMkLst>
          <pc:docMk/>
          <pc:sldMk cId="2398920432" sldId="1955"/>
        </pc:sldMkLst>
        <pc:spChg chg="mod">
          <ac:chgData name="Vanessa Lee" userId="d974803c-22ef-4e42-9f8b-11ddefdf48e8" providerId="ADAL" clId="{D3506622-1A65-45E8-B799-1C734D90CF41}" dt="2022-05-26T15:37:20.916" v="1964" actId="207"/>
          <ac:spMkLst>
            <pc:docMk/>
            <pc:sldMk cId="2398920432" sldId="1955"/>
            <ac:spMk id="2" creationId="{A8513F0D-80DA-886D-89B4-DCF18C6B505E}"/>
          </ac:spMkLst>
        </pc:spChg>
        <pc:spChg chg="mod">
          <ac:chgData name="Vanessa Lee" userId="d974803c-22ef-4e42-9f8b-11ddefdf48e8" providerId="ADAL" clId="{D3506622-1A65-45E8-B799-1C734D90CF41}" dt="2022-05-25T11:36:07.272" v="1676" actId="20577"/>
          <ac:spMkLst>
            <pc:docMk/>
            <pc:sldMk cId="2398920432" sldId="1955"/>
            <ac:spMk id="6" creationId="{78E200CC-45F1-219B-B9C9-D496599EFA7A}"/>
          </ac:spMkLst>
        </pc:spChg>
        <pc:spChg chg="mod ord">
          <ac:chgData name="Vanessa Lee" userId="d974803c-22ef-4e42-9f8b-11ddefdf48e8" providerId="ADAL" clId="{D3506622-1A65-45E8-B799-1C734D90CF41}" dt="2022-05-25T11:37:03.469" v="1687" actId="20577"/>
          <ac:spMkLst>
            <pc:docMk/>
            <pc:sldMk cId="2398920432" sldId="1955"/>
            <ac:spMk id="7" creationId="{99C8408F-AA99-EFE7-A26C-BCB7F498FA85}"/>
          </ac:spMkLst>
        </pc:spChg>
        <pc:spChg chg="mod ord">
          <ac:chgData name="Vanessa Lee" userId="d974803c-22ef-4e42-9f8b-11ddefdf48e8" providerId="ADAL" clId="{D3506622-1A65-45E8-B799-1C734D90CF41}" dt="2022-05-25T11:34:50.473" v="1671" actId="1076"/>
          <ac:spMkLst>
            <pc:docMk/>
            <pc:sldMk cId="2398920432" sldId="1955"/>
            <ac:spMk id="8" creationId="{1F197C7B-6A73-AD31-2157-E3A10A074F5C}"/>
          </ac:spMkLst>
        </pc:spChg>
        <pc:spChg chg="mod ord">
          <ac:chgData name="Vanessa Lee" userId="d974803c-22ef-4e42-9f8b-11ddefdf48e8" providerId="ADAL" clId="{D3506622-1A65-45E8-B799-1C734D90CF41}" dt="2022-05-25T11:36:15.423" v="1680" actId="20577"/>
          <ac:spMkLst>
            <pc:docMk/>
            <pc:sldMk cId="2398920432" sldId="1955"/>
            <ac:spMk id="13" creationId="{2B3706B1-7B7B-4C5F-FF13-F2EB8BD7DDA6}"/>
          </ac:spMkLst>
        </pc:spChg>
        <pc:picChg chg="add del mod ord">
          <ac:chgData name="Vanessa Lee" userId="d974803c-22ef-4e42-9f8b-11ddefdf48e8" providerId="ADAL" clId="{D3506622-1A65-45E8-B799-1C734D90CF41}" dt="2022-05-25T11:33:03" v="1654" actId="478"/>
          <ac:picMkLst>
            <pc:docMk/>
            <pc:sldMk cId="2398920432" sldId="1955"/>
            <ac:picMk id="9" creationId="{B4D7E3F0-D3D3-AD81-CE1A-DE097C0E82AA}"/>
          </ac:picMkLst>
        </pc:picChg>
        <pc:picChg chg="del mod">
          <ac:chgData name="Vanessa Lee" userId="d974803c-22ef-4e42-9f8b-11ddefdf48e8" providerId="ADAL" clId="{D3506622-1A65-45E8-B799-1C734D90CF41}" dt="2022-05-25T08:55:57.052" v="1555" actId="478"/>
          <ac:picMkLst>
            <pc:docMk/>
            <pc:sldMk cId="2398920432" sldId="1955"/>
            <ac:picMk id="12" creationId="{BCC6C54E-0043-0C0D-9251-DDA9B645A0FA}"/>
          </ac:picMkLst>
        </pc:picChg>
        <pc:picChg chg="add mod">
          <ac:chgData name="Vanessa Lee" userId="d974803c-22ef-4e42-9f8b-11ddefdf48e8" providerId="ADAL" clId="{D3506622-1A65-45E8-B799-1C734D90CF41}" dt="2022-05-25T11:34:44.080" v="1670" actId="14100"/>
          <ac:picMkLst>
            <pc:docMk/>
            <pc:sldMk cId="2398920432" sldId="1955"/>
            <ac:picMk id="16" creationId="{03CBAE93-E898-7544-EF19-27B4C1C3B95B}"/>
          </ac:picMkLst>
        </pc:picChg>
        <pc:cxnChg chg="mod ord">
          <ac:chgData name="Vanessa Lee" userId="d974803c-22ef-4e42-9f8b-11ddefdf48e8" providerId="ADAL" clId="{D3506622-1A65-45E8-B799-1C734D90CF41}" dt="2022-05-25T11:34:57.506" v="1672" actId="1076"/>
          <ac:cxnSpMkLst>
            <pc:docMk/>
            <pc:sldMk cId="2398920432" sldId="1955"/>
            <ac:cxnSpMk id="10" creationId="{69C10846-B9D2-A512-AB68-923977295469}"/>
          </ac:cxnSpMkLst>
        </pc:cxnChg>
      </pc:sldChg>
      <pc:sldChg chg="modSp mod delCm">
        <pc:chgData name="Vanessa Lee" userId="d974803c-22ef-4e42-9f8b-11ddefdf48e8" providerId="ADAL" clId="{D3506622-1A65-45E8-B799-1C734D90CF41}" dt="2022-05-26T15:53:22.844" v="1981"/>
        <pc:sldMkLst>
          <pc:docMk/>
          <pc:sldMk cId="341693027" sldId="1956"/>
        </pc:sldMkLst>
        <pc:picChg chg="mod">
          <ac:chgData name="Vanessa Lee" userId="d974803c-22ef-4e42-9f8b-11ddefdf48e8" providerId="ADAL" clId="{D3506622-1A65-45E8-B799-1C734D90CF41}" dt="2022-05-24T21:39:30.382" v="1424" actId="1076"/>
          <ac:picMkLst>
            <pc:docMk/>
            <pc:sldMk cId="341693027" sldId="1956"/>
            <ac:picMk id="6" creationId="{D6B4D0E1-C9E7-4B89-88C6-140ADE306A3F}"/>
          </ac:picMkLst>
        </pc:picChg>
      </pc:sldChg>
      <pc:sldChg chg="addSp delSp modSp mod modClrScheme modAnim delCm chgLayout">
        <pc:chgData name="Vanessa Lee" userId="d974803c-22ef-4e42-9f8b-11ddefdf48e8" providerId="ADAL" clId="{D3506622-1A65-45E8-B799-1C734D90CF41}" dt="2022-05-26T15:53:18.639" v="1980"/>
        <pc:sldMkLst>
          <pc:docMk/>
          <pc:sldMk cId="1469522334" sldId="1957"/>
        </pc:sldMkLst>
        <pc:spChg chg="mod ord">
          <ac:chgData name="Vanessa Lee" userId="d974803c-22ef-4e42-9f8b-11ddefdf48e8" providerId="ADAL" clId="{D3506622-1A65-45E8-B799-1C734D90CF41}" dt="2022-05-26T14:40:31.051" v="1931" actId="207"/>
          <ac:spMkLst>
            <pc:docMk/>
            <pc:sldMk cId="1469522334" sldId="1957"/>
            <ac:spMk id="2" creationId="{2C7FF70E-FF6A-CB45-8170-26EE15175BED}"/>
          </ac:spMkLst>
        </pc:spChg>
        <pc:spChg chg="del">
          <ac:chgData name="Vanessa Lee" userId="d974803c-22ef-4e42-9f8b-11ddefdf48e8" providerId="ADAL" clId="{D3506622-1A65-45E8-B799-1C734D90CF41}" dt="2022-05-24T09:22:50.719" v="95" actId="931"/>
          <ac:spMkLst>
            <pc:docMk/>
            <pc:sldMk cId="1469522334" sldId="1957"/>
            <ac:spMk id="3" creationId="{BF0BE08C-BD75-6C47-9F2E-B1AFB6BB976C}"/>
          </ac:spMkLst>
        </pc:spChg>
        <pc:spChg chg="add del mod ord">
          <ac:chgData name="Vanessa Lee" userId="d974803c-22ef-4e42-9f8b-11ddefdf48e8" providerId="ADAL" clId="{D3506622-1A65-45E8-B799-1C734D90CF41}" dt="2022-05-24T22:10:06.657" v="1441" actId="478"/>
          <ac:spMkLst>
            <pc:docMk/>
            <pc:sldMk cId="1469522334" sldId="1957"/>
            <ac:spMk id="6" creationId="{C3BBD706-40E5-E215-2E8E-01023F264ABC}"/>
          </ac:spMkLst>
        </pc:spChg>
        <pc:spChg chg="add del mod">
          <ac:chgData name="Vanessa Lee" userId="d974803c-22ef-4e42-9f8b-11ddefdf48e8" providerId="ADAL" clId="{D3506622-1A65-45E8-B799-1C734D90CF41}" dt="2022-05-24T22:09:00.900" v="1436" actId="478"/>
          <ac:spMkLst>
            <pc:docMk/>
            <pc:sldMk cId="1469522334" sldId="1957"/>
            <ac:spMk id="7" creationId="{D2015908-4E62-5983-1631-E75B0920F3E4}"/>
          </ac:spMkLst>
        </pc:spChg>
        <pc:spChg chg="add mod">
          <ac:chgData name="Vanessa Lee" userId="d974803c-22ef-4e42-9f8b-11ddefdf48e8" providerId="ADAL" clId="{D3506622-1A65-45E8-B799-1C734D90CF41}" dt="2022-05-24T09:46:19.118" v="561" actId="1076"/>
          <ac:spMkLst>
            <pc:docMk/>
            <pc:sldMk cId="1469522334" sldId="1957"/>
            <ac:spMk id="10" creationId="{74CDC2E2-496B-39A8-20EC-30E5869C4588}"/>
          </ac:spMkLst>
        </pc:spChg>
        <pc:spChg chg="add del mod">
          <ac:chgData name="Vanessa Lee" userId="d974803c-22ef-4e42-9f8b-11ddefdf48e8" providerId="ADAL" clId="{D3506622-1A65-45E8-B799-1C734D90CF41}" dt="2022-05-24T09:37:21.300" v="386" actId="478"/>
          <ac:spMkLst>
            <pc:docMk/>
            <pc:sldMk cId="1469522334" sldId="1957"/>
            <ac:spMk id="11" creationId="{6B182DD6-C195-764A-9086-3FF3203E424A}"/>
          </ac:spMkLst>
        </pc:spChg>
        <pc:spChg chg="add del mod">
          <ac:chgData name="Vanessa Lee" userId="d974803c-22ef-4e42-9f8b-11ddefdf48e8" providerId="ADAL" clId="{D3506622-1A65-45E8-B799-1C734D90CF41}" dt="2022-05-24T22:08:54.724" v="1435" actId="478"/>
          <ac:spMkLst>
            <pc:docMk/>
            <pc:sldMk cId="1469522334" sldId="1957"/>
            <ac:spMk id="12" creationId="{73261C96-81A6-2CBE-23BD-B11D45B85004}"/>
          </ac:spMkLst>
        </pc:spChg>
        <pc:spChg chg="add del mod ord">
          <ac:chgData name="Vanessa Lee" userId="d974803c-22ef-4e42-9f8b-11ddefdf48e8" providerId="ADAL" clId="{D3506622-1A65-45E8-B799-1C734D90CF41}" dt="2022-05-24T22:13:42.342" v="1544" actId="14100"/>
          <ac:spMkLst>
            <pc:docMk/>
            <pc:sldMk cId="1469522334" sldId="1957"/>
            <ac:spMk id="15" creationId="{4AAD4F71-3478-FCC3-DAFB-B456284FAB55}"/>
          </ac:spMkLst>
        </pc:spChg>
        <pc:spChg chg="add del mod">
          <ac:chgData name="Vanessa Lee" userId="d974803c-22ef-4e42-9f8b-11ddefdf48e8" providerId="ADAL" clId="{D3506622-1A65-45E8-B799-1C734D90CF41}" dt="2022-05-24T22:11:58.191" v="1534" actId="478"/>
          <ac:spMkLst>
            <pc:docMk/>
            <pc:sldMk cId="1469522334" sldId="1957"/>
            <ac:spMk id="16" creationId="{E7BAF09B-D211-9153-2369-5610DEB5AF1B}"/>
          </ac:spMkLst>
        </pc:spChg>
        <pc:spChg chg="add mod ord">
          <ac:chgData name="Vanessa Lee" userId="d974803c-22ef-4e42-9f8b-11ddefdf48e8" providerId="ADAL" clId="{D3506622-1A65-45E8-B799-1C734D90CF41}" dt="2022-05-24T22:14:13.849" v="1549" actId="1076"/>
          <ac:spMkLst>
            <pc:docMk/>
            <pc:sldMk cId="1469522334" sldId="1957"/>
            <ac:spMk id="19" creationId="{8740F48D-5628-1E49-22E0-6C055A36C94F}"/>
          </ac:spMkLst>
        </pc:spChg>
        <pc:spChg chg="add mod">
          <ac:chgData name="Vanessa Lee" userId="d974803c-22ef-4e42-9f8b-11ddefdf48e8" providerId="ADAL" clId="{D3506622-1A65-45E8-B799-1C734D90CF41}" dt="2022-05-24T09:46:22.709" v="562" actId="1076"/>
          <ac:spMkLst>
            <pc:docMk/>
            <pc:sldMk cId="1469522334" sldId="1957"/>
            <ac:spMk id="20" creationId="{B6AA3199-2646-0E68-3BD3-A012CF7D4511}"/>
          </ac:spMkLst>
        </pc:spChg>
        <pc:spChg chg="add mod ord">
          <ac:chgData name="Vanessa Lee" userId="d974803c-22ef-4e42-9f8b-11ddefdf48e8" providerId="ADAL" clId="{D3506622-1A65-45E8-B799-1C734D90CF41}" dt="2022-05-24T22:14:53.639" v="1551" actId="1076"/>
          <ac:spMkLst>
            <pc:docMk/>
            <pc:sldMk cId="1469522334" sldId="1957"/>
            <ac:spMk id="21" creationId="{665BBC6B-D642-D082-2EDE-5B351F0636AD}"/>
          </ac:spMkLst>
        </pc:spChg>
        <pc:spChg chg="add mod ord">
          <ac:chgData name="Vanessa Lee" userId="d974803c-22ef-4e42-9f8b-11ddefdf48e8" providerId="ADAL" clId="{D3506622-1A65-45E8-B799-1C734D90CF41}" dt="2022-05-24T22:14:47.396" v="1550" actId="1076"/>
          <ac:spMkLst>
            <pc:docMk/>
            <pc:sldMk cId="1469522334" sldId="1957"/>
            <ac:spMk id="22" creationId="{CEAB5069-7707-4010-194D-5C495506C0F6}"/>
          </ac:spMkLst>
        </pc:spChg>
        <pc:spChg chg="add del mod">
          <ac:chgData name="Vanessa Lee" userId="d974803c-22ef-4e42-9f8b-11ddefdf48e8" providerId="ADAL" clId="{D3506622-1A65-45E8-B799-1C734D90CF41}" dt="2022-05-24T22:11:37.404" v="1489" actId="478"/>
          <ac:spMkLst>
            <pc:docMk/>
            <pc:sldMk cId="1469522334" sldId="1957"/>
            <ac:spMk id="23" creationId="{5E270107-5D7F-BB6E-8648-FC1DF34B8E98}"/>
          </ac:spMkLst>
        </pc:spChg>
        <pc:spChg chg="add mod">
          <ac:chgData name="Vanessa Lee" userId="d974803c-22ef-4e42-9f8b-11ddefdf48e8" providerId="ADAL" clId="{D3506622-1A65-45E8-B799-1C734D90CF41}" dt="2022-05-24T09:57:02.790" v="962" actId="1076"/>
          <ac:spMkLst>
            <pc:docMk/>
            <pc:sldMk cId="1469522334" sldId="1957"/>
            <ac:spMk id="24" creationId="{C0C2DB84-BCEF-BD54-2C0D-99AB4B79F8C3}"/>
          </ac:spMkLst>
        </pc:spChg>
        <pc:spChg chg="add mod">
          <ac:chgData name="Vanessa Lee" userId="d974803c-22ef-4e42-9f8b-11ddefdf48e8" providerId="ADAL" clId="{D3506622-1A65-45E8-B799-1C734D90CF41}" dt="2022-05-24T09:57:13.507" v="963"/>
          <ac:spMkLst>
            <pc:docMk/>
            <pc:sldMk cId="1469522334" sldId="1957"/>
            <ac:spMk id="25" creationId="{E408DFC4-1FCD-E3D7-718D-85F24A2A8472}"/>
          </ac:spMkLst>
        </pc:spChg>
        <pc:picChg chg="add mod ord modCrop">
          <ac:chgData name="Vanessa Lee" userId="d974803c-22ef-4e42-9f8b-11ddefdf48e8" providerId="ADAL" clId="{D3506622-1A65-45E8-B799-1C734D90CF41}" dt="2022-05-24T22:10:12.887" v="1442" actId="1076"/>
          <ac:picMkLst>
            <pc:docMk/>
            <pc:sldMk cId="1469522334" sldId="1957"/>
            <ac:picMk id="4" creationId="{7BA89B5B-A64B-2175-E1FE-1BD88C2A49B0}"/>
          </ac:picMkLst>
        </pc:picChg>
        <pc:picChg chg="add mod ord modCrop">
          <ac:chgData name="Vanessa Lee" userId="d974803c-22ef-4e42-9f8b-11ddefdf48e8" providerId="ADAL" clId="{D3506622-1A65-45E8-B799-1C734D90CF41}" dt="2022-05-24T09:52:40.842" v="649" actId="1076"/>
          <ac:picMkLst>
            <pc:docMk/>
            <pc:sldMk cId="1469522334" sldId="1957"/>
            <ac:picMk id="5" creationId="{AFECDDAB-F1C4-6085-6BB3-2D36A9EED276}"/>
          </ac:picMkLst>
        </pc:picChg>
        <pc:picChg chg="add mod modCrop">
          <ac:chgData name="Vanessa Lee" userId="d974803c-22ef-4e42-9f8b-11ddefdf48e8" providerId="ADAL" clId="{D3506622-1A65-45E8-B799-1C734D90CF41}" dt="2022-05-24T22:14:08.946" v="1548" actId="1076"/>
          <ac:picMkLst>
            <pc:docMk/>
            <pc:sldMk cId="1469522334" sldId="1957"/>
            <ac:picMk id="9" creationId="{EEB599E7-25F9-121E-9582-7BAB1B99C74F}"/>
          </ac:picMkLst>
        </pc:picChg>
        <pc:picChg chg="add del mod modCrop">
          <ac:chgData name="Vanessa Lee" userId="d974803c-22ef-4e42-9f8b-11ddefdf48e8" providerId="ADAL" clId="{D3506622-1A65-45E8-B799-1C734D90CF41}" dt="2022-05-24T22:10:49.870" v="1488" actId="478"/>
          <ac:picMkLst>
            <pc:docMk/>
            <pc:sldMk cId="1469522334" sldId="1957"/>
            <ac:picMk id="14" creationId="{6CAAC61C-366E-A44A-545F-051F00B7AB53}"/>
          </ac:picMkLst>
        </pc:picChg>
        <pc:cxnChg chg="add del mod">
          <ac:chgData name="Vanessa Lee" userId="d974803c-22ef-4e42-9f8b-11ddefdf48e8" providerId="ADAL" clId="{D3506622-1A65-45E8-B799-1C734D90CF41}" dt="2022-05-24T09:37:49.223" v="390" actId="478"/>
          <ac:cxnSpMkLst>
            <pc:docMk/>
            <pc:sldMk cId="1469522334" sldId="1957"/>
            <ac:cxnSpMk id="8" creationId="{7F3C8DD4-69CF-01DA-1049-AD94DDEAC601}"/>
          </ac:cxnSpMkLst>
        </pc:cxnChg>
        <pc:cxnChg chg="add del mod">
          <ac:chgData name="Vanessa Lee" userId="d974803c-22ef-4e42-9f8b-11ddefdf48e8" providerId="ADAL" clId="{D3506622-1A65-45E8-B799-1C734D90CF41}" dt="2022-05-24T22:09:03.791" v="1437" actId="478"/>
          <ac:cxnSpMkLst>
            <pc:docMk/>
            <pc:sldMk cId="1469522334" sldId="1957"/>
            <ac:cxnSpMk id="17" creationId="{0E15B1B2-5854-AFEE-1B18-21572821061C}"/>
          </ac:cxnSpMkLst>
        </pc:cxnChg>
        <pc:cxnChg chg="add del mod">
          <ac:chgData name="Vanessa Lee" userId="d974803c-22ef-4e42-9f8b-11ddefdf48e8" providerId="ADAL" clId="{D3506622-1A65-45E8-B799-1C734D90CF41}" dt="2022-05-24T22:12:01.783" v="1535" actId="478"/>
          <ac:cxnSpMkLst>
            <pc:docMk/>
            <pc:sldMk cId="1469522334" sldId="1957"/>
            <ac:cxnSpMk id="18" creationId="{5B1E5453-8139-D685-7E0A-BBA7DDB9ABE0}"/>
          </ac:cxnSpMkLst>
        </pc:cxnChg>
      </pc:sldChg>
      <pc:sldChg chg="addSp delSp modSp add mod">
        <pc:chgData name="Vanessa Lee" userId="d974803c-22ef-4e42-9f8b-11ddefdf48e8" providerId="ADAL" clId="{D3506622-1A65-45E8-B799-1C734D90CF41}" dt="2022-05-26T16:22:39.119" v="2004"/>
        <pc:sldMkLst>
          <pc:docMk/>
          <pc:sldMk cId="96336514" sldId="2319"/>
        </pc:sldMkLst>
        <pc:spChg chg="mod">
          <ac:chgData name="Vanessa Lee" userId="d974803c-22ef-4e42-9f8b-11ddefdf48e8" providerId="ADAL" clId="{D3506622-1A65-45E8-B799-1C734D90CF41}" dt="2022-05-24T08:52:26.239" v="64" actId="2711"/>
          <ac:spMkLst>
            <pc:docMk/>
            <pc:sldMk cId="96336514" sldId="2319"/>
            <ac:spMk id="7" creationId="{31B4F200-0E17-475B-A857-8ACDBF57CBF5}"/>
          </ac:spMkLst>
        </pc:spChg>
        <pc:spChg chg="mod">
          <ac:chgData name="Vanessa Lee" userId="d974803c-22ef-4e42-9f8b-11ddefdf48e8" providerId="ADAL" clId="{D3506622-1A65-45E8-B799-1C734D90CF41}" dt="2022-05-24T08:50:16.747" v="24" actId="255"/>
          <ac:spMkLst>
            <pc:docMk/>
            <pc:sldMk cId="96336514" sldId="2319"/>
            <ac:spMk id="10" creationId="{B02F459E-BAC4-4EB8-8E6E-816C07DD4A38}"/>
          </ac:spMkLst>
        </pc:spChg>
        <pc:spChg chg="mod">
          <ac:chgData name="Vanessa Lee" userId="d974803c-22ef-4e42-9f8b-11ddefdf48e8" providerId="ADAL" clId="{D3506622-1A65-45E8-B799-1C734D90CF41}" dt="2022-05-24T08:50:34.323" v="26" actId="2711"/>
          <ac:spMkLst>
            <pc:docMk/>
            <pc:sldMk cId="96336514" sldId="2319"/>
            <ac:spMk id="11" creationId="{062BC769-4AC3-48BD-BB52-E431B1CEE46B}"/>
          </ac:spMkLst>
        </pc:spChg>
        <pc:spChg chg="add mod">
          <ac:chgData name="Vanessa Lee" userId="d974803c-22ef-4e42-9f8b-11ddefdf48e8" providerId="ADAL" clId="{D3506622-1A65-45E8-B799-1C734D90CF41}" dt="2022-05-26T16:22:39.119" v="2004"/>
          <ac:spMkLst>
            <pc:docMk/>
            <pc:sldMk cId="96336514" sldId="2319"/>
            <ac:spMk id="12" creationId="{082710FC-6629-CB51-E237-C85AD988A918}"/>
          </ac:spMkLst>
        </pc:spChg>
        <pc:spChg chg="del mod">
          <ac:chgData name="Vanessa Lee" userId="d974803c-22ef-4e42-9f8b-11ddefdf48e8" providerId="ADAL" clId="{D3506622-1A65-45E8-B799-1C734D90CF41}" dt="2022-05-24T08:50:52.309" v="31" actId="478"/>
          <ac:spMkLst>
            <pc:docMk/>
            <pc:sldMk cId="96336514" sldId="2319"/>
            <ac:spMk id="12" creationId="{1125AE60-A1A4-4BFF-B205-C636FBF68791}"/>
          </ac:spMkLst>
        </pc:spChg>
        <pc:picChg chg="add del mod">
          <ac:chgData name="Vanessa Lee" userId="d974803c-22ef-4e42-9f8b-11ddefdf48e8" providerId="ADAL" clId="{D3506622-1A65-45E8-B799-1C734D90CF41}" dt="2022-05-24T08:50:59.036" v="32" actId="1076"/>
          <ac:picMkLst>
            <pc:docMk/>
            <pc:sldMk cId="96336514" sldId="2319"/>
            <ac:picMk id="4" creationId="{728EBFD9-179D-42B9-80FC-6889E4F1C25B}"/>
          </ac:picMkLst>
        </pc:picChg>
        <pc:picChg chg="del mod">
          <ac:chgData name="Vanessa Lee" userId="d974803c-22ef-4e42-9f8b-11ddefdf48e8" providerId="ADAL" clId="{D3506622-1A65-45E8-B799-1C734D90CF41}" dt="2022-05-24T08:49:01.662" v="2" actId="478"/>
          <ac:picMkLst>
            <pc:docMk/>
            <pc:sldMk cId="96336514" sldId="2319"/>
            <ac:picMk id="14" creationId="{7F925EF9-260A-4EAF-AD65-85F89B9BF74C}"/>
          </ac:picMkLst>
        </pc:picChg>
      </pc:sldChg>
    </pc:docChg>
  </pc:docChgLst>
  <pc:docChgLst>
    <pc:chgData name="Rob Eyers" userId="6124c464-d2cc-475e-b5f7-3ec5ecf98c26" providerId="ADAL" clId="{3696E8F1-233B-F641-90B3-AE29CAD578F1}"/>
    <pc:docChg chg="modSld">
      <pc:chgData name="Rob Eyers" userId="6124c464-d2cc-475e-b5f7-3ec5ecf98c26" providerId="ADAL" clId="{3696E8F1-233B-F641-90B3-AE29CAD578F1}" dt="2022-05-24T18:43:37.995" v="0" actId="1076"/>
      <pc:docMkLst>
        <pc:docMk/>
      </pc:docMkLst>
      <pc:sldChg chg="modSp mod">
        <pc:chgData name="Rob Eyers" userId="6124c464-d2cc-475e-b5f7-3ec5ecf98c26" providerId="ADAL" clId="{3696E8F1-233B-F641-90B3-AE29CAD578F1}" dt="2022-05-24T18:43:37.995" v="0" actId="1076"/>
        <pc:sldMkLst>
          <pc:docMk/>
          <pc:sldMk cId="2733840430" sldId="1947"/>
        </pc:sldMkLst>
        <pc:spChg chg="mod">
          <ac:chgData name="Rob Eyers" userId="6124c464-d2cc-475e-b5f7-3ec5ecf98c26" providerId="ADAL" clId="{3696E8F1-233B-F641-90B3-AE29CAD578F1}" dt="2022-05-24T18:43:37.995" v="0" actId="1076"/>
          <ac:spMkLst>
            <pc:docMk/>
            <pc:sldMk cId="2733840430" sldId="1947"/>
            <ac:spMk id="11" creationId="{8BCE542C-7840-4078-82CC-D6675C1EAAA2}"/>
          </ac:spMkLst>
        </pc:spChg>
      </pc:sldChg>
    </pc:docChg>
  </pc:docChgLst>
  <pc:docChgLst>
    <pc:chgData name="Leona Moylan" userId="S::leona.moylan@veryanmed.com::3f201d8e-58a4-444e-a34c-3666178bfd0d" providerId="AD" clId="Web-{98DE021B-9446-8DFC-EA80-5750EBB8A101}"/>
    <pc:docChg chg="mod">
      <pc:chgData name="Leona Moylan" userId="S::leona.moylan@veryanmed.com::3f201d8e-58a4-444e-a34c-3666178bfd0d" providerId="AD" clId="Web-{98DE021B-9446-8DFC-EA80-5750EBB8A101}" dt="2022-05-25T12:30:52.697" v="1"/>
      <pc:docMkLst>
        <pc:docMk/>
      </pc:docMkLst>
      <pc:sldChg chg="modCm">
        <pc:chgData name="Leona Moylan" userId="S::leona.moylan@veryanmed.com::3f201d8e-58a4-444e-a34c-3666178bfd0d" providerId="AD" clId="Web-{98DE021B-9446-8DFC-EA80-5750EBB8A101}" dt="2022-05-25T12:30:52.697" v="1"/>
        <pc:sldMkLst>
          <pc:docMk/>
          <pc:sldMk cId="2372588050" sldId="1953"/>
        </pc:sldMkLst>
      </pc:sldChg>
    </pc:docChg>
  </pc:docChgLst>
  <pc:docChgLst>
    <pc:chgData name="Leona Moylan" userId="3f201d8e-58a4-444e-a34c-3666178bfd0d" providerId="ADAL" clId="{79131454-4098-450A-B141-8973D803E39E}"/>
    <pc:docChg chg="undo redo custSel modSld">
      <pc:chgData name="Leona Moylan" userId="3f201d8e-58a4-444e-a34c-3666178bfd0d" providerId="ADAL" clId="{79131454-4098-450A-B141-8973D803E39E}" dt="2022-05-26T09:53:17.816" v="64"/>
      <pc:docMkLst>
        <pc:docMk/>
      </pc:docMkLst>
      <pc:sldChg chg="addCm modCm">
        <pc:chgData name="Leona Moylan" userId="3f201d8e-58a4-444e-a34c-3666178bfd0d" providerId="ADAL" clId="{79131454-4098-450A-B141-8973D803E39E}" dt="2022-05-26T09:51:00.322" v="58"/>
        <pc:sldMkLst>
          <pc:docMk/>
          <pc:sldMk cId="183799529" sldId="311"/>
        </pc:sldMkLst>
      </pc:sldChg>
      <pc:sldChg chg="addCm modCm">
        <pc:chgData name="Leona Moylan" userId="3f201d8e-58a4-444e-a34c-3666178bfd0d" providerId="ADAL" clId="{79131454-4098-450A-B141-8973D803E39E}" dt="2022-05-26T07:38:27.174" v="19"/>
        <pc:sldMkLst>
          <pc:docMk/>
          <pc:sldMk cId="756507846" sldId="1003"/>
        </pc:sldMkLst>
      </pc:sldChg>
      <pc:sldChg chg="addCm modCm">
        <pc:chgData name="Leona Moylan" userId="3f201d8e-58a4-444e-a34c-3666178bfd0d" providerId="ADAL" clId="{79131454-4098-450A-B141-8973D803E39E}" dt="2022-05-26T07:40:52.549" v="21"/>
        <pc:sldMkLst>
          <pc:docMk/>
          <pc:sldMk cId="2711460030" sldId="1004"/>
        </pc:sldMkLst>
      </pc:sldChg>
      <pc:sldChg chg="modSp mod addCm modCm">
        <pc:chgData name="Leona Moylan" userId="3f201d8e-58a4-444e-a34c-3666178bfd0d" providerId="ADAL" clId="{79131454-4098-450A-B141-8973D803E39E}" dt="2022-05-26T09:52:31.905" v="62"/>
        <pc:sldMkLst>
          <pc:docMk/>
          <pc:sldMk cId="3220948319" sldId="1949"/>
        </pc:sldMkLst>
        <pc:spChg chg="mod">
          <ac:chgData name="Leona Moylan" userId="3f201d8e-58a4-444e-a34c-3666178bfd0d" providerId="ADAL" clId="{79131454-4098-450A-B141-8973D803E39E}" dt="2022-05-26T08:28:27.630" v="54" actId="1035"/>
          <ac:spMkLst>
            <pc:docMk/>
            <pc:sldMk cId="3220948319" sldId="1949"/>
            <ac:spMk id="13" creationId="{964A63E1-C117-4D78-BB41-ED5ECDBDD44B}"/>
          </ac:spMkLst>
        </pc:spChg>
        <pc:graphicFrameChg chg="mod">
          <ac:chgData name="Leona Moylan" userId="3f201d8e-58a4-444e-a34c-3666178bfd0d" providerId="ADAL" clId="{79131454-4098-450A-B141-8973D803E39E}" dt="2022-05-26T08:10:45.499" v="46" actId="1036"/>
          <ac:graphicFrameMkLst>
            <pc:docMk/>
            <pc:sldMk cId="3220948319" sldId="1949"/>
            <ac:graphicFrameMk id="3" creationId="{3A269E91-C6BE-4D54-B89F-56F6350BA256}"/>
          </ac:graphicFrameMkLst>
        </pc:graphicFrameChg>
      </pc:sldChg>
      <pc:sldChg chg="addCm modCm">
        <pc:chgData name="Leona Moylan" userId="3f201d8e-58a4-444e-a34c-3666178bfd0d" providerId="ADAL" clId="{79131454-4098-450A-B141-8973D803E39E}" dt="2022-05-26T07:58:33.713" v="36"/>
        <pc:sldMkLst>
          <pc:docMk/>
          <pc:sldMk cId="605316193" sldId="1951"/>
        </pc:sldMkLst>
      </pc:sldChg>
      <pc:sldChg chg="modSp mod addCm modCm">
        <pc:chgData name="Leona Moylan" userId="3f201d8e-58a4-444e-a34c-3666178bfd0d" providerId="ADAL" clId="{79131454-4098-450A-B141-8973D803E39E}" dt="2022-05-26T07:56:47.610" v="33"/>
        <pc:sldMkLst>
          <pc:docMk/>
          <pc:sldMk cId="2372588050" sldId="1953"/>
        </pc:sldMkLst>
        <pc:graphicFrameChg chg="modGraphic">
          <ac:chgData name="Leona Moylan" userId="3f201d8e-58a4-444e-a34c-3666178bfd0d" providerId="ADAL" clId="{79131454-4098-450A-B141-8973D803E39E}" dt="2022-05-25T08:27:39.228" v="8" actId="20577"/>
          <ac:graphicFrameMkLst>
            <pc:docMk/>
            <pc:sldMk cId="2372588050" sldId="1953"/>
            <ac:graphicFrameMk id="9" creationId="{670CB506-8B2A-0D91-296E-CCE223D89F56}"/>
          </ac:graphicFrameMkLst>
        </pc:graphicFrameChg>
      </pc:sldChg>
      <pc:sldChg chg="addCm modCm">
        <pc:chgData name="Leona Moylan" userId="3f201d8e-58a4-444e-a34c-3666178bfd0d" providerId="ADAL" clId="{79131454-4098-450A-B141-8973D803E39E}" dt="2022-05-26T07:55:38.027" v="32"/>
        <pc:sldMkLst>
          <pc:docMk/>
          <pc:sldMk cId="2893884202" sldId="1954"/>
        </pc:sldMkLst>
      </pc:sldChg>
      <pc:sldChg chg="addCm modCm">
        <pc:chgData name="Leona Moylan" userId="3f201d8e-58a4-444e-a34c-3666178bfd0d" providerId="ADAL" clId="{79131454-4098-450A-B141-8973D803E39E}" dt="2022-05-26T07:54:51.039" v="31"/>
        <pc:sldMkLst>
          <pc:docMk/>
          <pc:sldMk cId="2398920432" sldId="1955"/>
        </pc:sldMkLst>
      </pc:sldChg>
      <pc:sldChg chg="addCm modCm">
        <pc:chgData name="Leona Moylan" userId="3f201d8e-58a4-444e-a34c-3666178bfd0d" providerId="ADAL" clId="{79131454-4098-450A-B141-8973D803E39E}" dt="2022-05-26T09:53:17.816" v="64"/>
        <pc:sldMkLst>
          <pc:docMk/>
          <pc:sldMk cId="341693027" sldId="1956"/>
        </pc:sldMkLst>
      </pc:sldChg>
      <pc:sldChg chg="addCm modCm">
        <pc:chgData name="Leona Moylan" userId="3f201d8e-58a4-444e-a34c-3666178bfd0d" providerId="ADAL" clId="{79131454-4098-450A-B141-8973D803E39E}" dt="2022-05-26T09:53:09.204" v="63"/>
        <pc:sldMkLst>
          <pc:docMk/>
          <pc:sldMk cId="1469522334" sldId="195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EB8CFD-BF4E-C843-9F62-E9E7663D26EE}" type="datetimeFigureOut">
              <a:rPr lang="en-US" smtClean="0"/>
              <a:t>5/26/2022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8F4C8F-E902-AD42-BCDF-00A69D40B457}" type="slidenum">
              <a:rPr lang="en-US" smtClean="0"/>
              <a:t>‹#›</a:t>
            </a:fld>
            <a:endParaRPr lang="en-US"/>
          </a:p>
        </p:txBody>
      </p:sp>
    </p:spTree>
    <p:extLst>
      <p:ext uri="{BB962C8B-B14F-4D97-AF65-F5344CB8AC3E}">
        <p14:creationId xmlns:p14="http://schemas.microsoft.com/office/powerpoint/2010/main" val="1084010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TextEdit="1"/>
          </p:cNvSpPr>
          <p:nvPr>
            <p:ph type="sldImg"/>
          </p:nvPr>
        </p:nvSpPr>
        <p:spPr bwMode="auto">
          <a:noFill/>
          <a:ln>
            <a:solidFill>
              <a:srgbClr val="000000"/>
            </a:solidFill>
            <a:miter lim="800000"/>
            <a:headEnd/>
            <a:tailEnd/>
          </a:ln>
        </p:spPr>
      </p:sp>
      <p:sp>
        <p:nvSpPr>
          <p:cNvPr id="21507" name="Rectangle 3"/>
          <p:cNvSpPr>
            <a:spLocks noGrp="1"/>
          </p:cNvSpPr>
          <p:nvPr>
            <p:ph type="body" idx="1"/>
          </p:nvPr>
        </p:nvSpPr>
        <p:spPr bwMode="auto">
          <a:noFill/>
        </p:spPr>
        <p:txBody>
          <a:bodyPr wrap="square" numCol="1" anchor="t" anchorCtr="0" compatLnSpc="1">
            <a:prstTxWarp prst="textNoShape">
              <a:avLst/>
            </a:prstTxWarp>
          </a:bodyPr>
          <a:lstStyle/>
          <a:p>
            <a:endParaRPr lang="nl-NL"/>
          </a:p>
        </p:txBody>
      </p:sp>
    </p:spTree>
    <p:extLst>
      <p:ext uri="{BB962C8B-B14F-4D97-AF65-F5344CB8AC3E}">
        <p14:creationId xmlns:p14="http://schemas.microsoft.com/office/powerpoint/2010/main" val="3192412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Propensity matching not conducted as potential confounding variables were not present in the 2 different cohorts. </a:t>
            </a:r>
          </a:p>
          <a:p>
            <a:endParaRPr lang="en-GB" dirty="0"/>
          </a:p>
        </p:txBody>
      </p:sp>
      <p:sp>
        <p:nvSpPr>
          <p:cNvPr id="4" name="Slide Number Placeholder 3"/>
          <p:cNvSpPr>
            <a:spLocks noGrp="1"/>
          </p:cNvSpPr>
          <p:nvPr>
            <p:ph type="sldNum" sz="quarter" idx="5"/>
          </p:nvPr>
        </p:nvSpPr>
        <p:spPr/>
        <p:txBody>
          <a:bodyPr/>
          <a:lstStyle/>
          <a:p>
            <a:fld id="{848F4C8F-E902-AD42-BCDF-00A69D40B457}" type="slidenum">
              <a:rPr lang="en-US" smtClean="0"/>
              <a:t>15</a:t>
            </a:fld>
            <a:endParaRPr lang="en-US"/>
          </a:p>
        </p:txBody>
      </p:sp>
    </p:spTree>
    <p:extLst>
      <p:ext uri="{BB962C8B-B14F-4D97-AF65-F5344CB8AC3E}">
        <p14:creationId xmlns:p14="http://schemas.microsoft.com/office/powerpoint/2010/main" val="1883807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Propensity matching not conducted as potential confounding variables were not present in the 2 different cohorts. </a:t>
            </a:r>
          </a:p>
          <a:p>
            <a:endParaRPr lang="en-GB" dirty="0"/>
          </a:p>
        </p:txBody>
      </p:sp>
      <p:sp>
        <p:nvSpPr>
          <p:cNvPr id="4" name="Slide Number Placeholder 3"/>
          <p:cNvSpPr>
            <a:spLocks noGrp="1"/>
          </p:cNvSpPr>
          <p:nvPr>
            <p:ph type="sldNum" sz="quarter" idx="5"/>
          </p:nvPr>
        </p:nvSpPr>
        <p:spPr/>
        <p:txBody>
          <a:bodyPr/>
          <a:lstStyle/>
          <a:p>
            <a:fld id="{848F4C8F-E902-AD42-BCDF-00A69D40B457}" type="slidenum">
              <a:rPr lang="en-US" smtClean="0"/>
              <a:t>16</a:t>
            </a:fld>
            <a:endParaRPr lang="en-US"/>
          </a:p>
        </p:txBody>
      </p:sp>
    </p:spTree>
    <p:extLst>
      <p:ext uri="{BB962C8B-B14F-4D97-AF65-F5344CB8AC3E}">
        <p14:creationId xmlns:p14="http://schemas.microsoft.com/office/powerpoint/2010/main" val="2248088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Additionally, the helical geometry of the </a:t>
            </a:r>
            <a:r>
              <a:rPr lang="en-GB" err="1"/>
              <a:t>BioMimics</a:t>
            </a:r>
            <a:r>
              <a:rPr lang="en-GB"/>
              <a:t> 3D stent is more biomechanically compatible with the femoropopliteal arteries than are straight stents. It is designed to adapt to the morphological changes experienced when the knee or hip is flexed and extended. Straight stents by contrast are unable to shorten with the artery as it shortens </a:t>
            </a:r>
          </a:p>
        </p:txBody>
      </p:sp>
      <p:sp>
        <p:nvSpPr>
          <p:cNvPr id="4" name="Slide Number Placeholder 3"/>
          <p:cNvSpPr>
            <a:spLocks noGrp="1"/>
          </p:cNvSpPr>
          <p:nvPr>
            <p:ph type="sldNum" sz="quarter" idx="5"/>
          </p:nvPr>
        </p:nvSpPr>
        <p:spPr/>
        <p:txBody>
          <a:bodyPr/>
          <a:lstStyle/>
          <a:p>
            <a:fld id="{B253E924-29D9-4DFC-8DC2-5967A7249798}" type="slidenum">
              <a:rPr lang="en-US" smtClean="0"/>
              <a:t>5</a:t>
            </a:fld>
            <a:endParaRPr lang="en-US"/>
          </a:p>
        </p:txBody>
      </p:sp>
    </p:spTree>
    <p:extLst>
      <p:ext uri="{BB962C8B-B14F-4D97-AF65-F5344CB8AC3E}">
        <p14:creationId xmlns:p14="http://schemas.microsoft.com/office/powerpoint/2010/main" val="645075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5242624F-EDF9-4084-9BEE-A7AAA538490A}" type="slidenum">
              <a:rPr lang="de-DE" smtClean="0"/>
              <a:pPr>
                <a:defRPr/>
              </a:pPr>
              <a:t>7</a:t>
            </a:fld>
            <a:endParaRPr lang="de-DE"/>
          </a:p>
        </p:txBody>
      </p:sp>
    </p:spTree>
    <p:extLst>
      <p:ext uri="{BB962C8B-B14F-4D97-AF65-F5344CB8AC3E}">
        <p14:creationId xmlns:p14="http://schemas.microsoft.com/office/powerpoint/2010/main" val="1165424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eaLnBrk="1" fontAlgn="t" latinLnBrk="0" hangingPunct="1"/>
            <a:endParaRPr lang="en-GB" sz="1200" b="0" i="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49C991-712F-484B-BE9B-E502D971ECDF}"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8124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Added #TL but otherwise all data is per lesion</a:t>
            </a:r>
          </a:p>
          <a:p>
            <a:endParaRPr lang="en-GB"/>
          </a:p>
          <a:p>
            <a:r>
              <a:rPr lang="en-GB"/>
              <a:t>Use </a:t>
            </a:r>
            <a:r>
              <a:rPr lang="en-GB" err="1"/>
              <a:t>prox</a:t>
            </a:r>
            <a:r>
              <a:rPr lang="en-GB"/>
              <a:t> location for lesion, “other includes quite a few ostial SFA, one confirmed iliac (!) and some other stuff under query</a:t>
            </a:r>
          </a:p>
          <a:p>
            <a:r>
              <a:rPr lang="en-GB"/>
              <a:t>Used proximal RVD</a:t>
            </a:r>
          </a:p>
          <a:p>
            <a:r>
              <a:rPr lang="en-GB"/>
              <a:t>Removed total occlusion as don’t have direct equivalent to this core lab assessment.  210/379 report max stenosis 100%</a:t>
            </a:r>
          </a:p>
          <a:p>
            <a:endParaRPr lang="en-GB"/>
          </a:p>
          <a:p>
            <a:r>
              <a:rPr lang="en-GB" sz="1200" b="1" i="0" u="none" strike="noStrike" kern="1200">
                <a:solidFill>
                  <a:schemeClr val="tx1"/>
                </a:solidFill>
                <a:effectLst/>
                <a:latin typeface="+mn-lt"/>
                <a:ea typeface="+mn-ea"/>
                <a:cs typeface="+mn-cs"/>
              </a:rPr>
              <a:t>Calcification</a:t>
            </a:r>
          </a:p>
          <a:p>
            <a:r>
              <a:rPr lang="en-GB" sz="1200" b="0" i="0" u="none" strike="noStrike" kern="1200">
                <a:solidFill>
                  <a:schemeClr val="tx1"/>
                </a:solidFill>
                <a:effectLst/>
                <a:latin typeface="+mn-lt"/>
                <a:ea typeface="+mn-ea"/>
                <a:cs typeface="+mn-cs"/>
              </a:rPr>
              <a:t>Grade 0</a:t>
            </a:r>
            <a:r>
              <a:rPr lang="en-GB"/>
              <a:t> -</a:t>
            </a:r>
            <a:r>
              <a:rPr lang="en-GB" sz="1200" b="0" i="0" u="none" strike="noStrike" kern="1200">
                <a:solidFill>
                  <a:schemeClr val="tx1"/>
                </a:solidFill>
                <a:effectLst/>
                <a:latin typeface="+mn-lt"/>
                <a:ea typeface="+mn-ea"/>
                <a:cs typeface="+mn-cs"/>
              </a:rPr>
              <a:t>70</a:t>
            </a:r>
            <a:r>
              <a:rPr lang="en-GB"/>
              <a:t> </a:t>
            </a:r>
            <a:r>
              <a:rPr lang="en-GB" sz="1200" b="0" i="0" u="none" strike="noStrike" kern="1200">
                <a:solidFill>
                  <a:schemeClr val="tx1"/>
                </a:solidFill>
                <a:effectLst/>
                <a:latin typeface="+mn-lt"/>
                <a:ea typeface="+mn-ea"/>
                <a:cs typeface="+mn-cs"/>
              </a:rPr>
              <a:t>18.6%</a:t>
            </a:r>
            <a:r>
              <a:rPr lang="en-GB"/>
              <a:t> </a:t>
            </a:r>
          </a:p>
          <a:p>
            <a:r>
              <a:rPr lang="en-GB" sz="1200" b="0" i="0" u="none" strike="noStrike" kern="1200">
                <a:solidFill>
                  <a:schemeClr val="tx1"/>
                </a:solidFill>
                <a:effectLst/>
                <a:latin typeface="+mn-lt"/>
                <a:ea typeface="+mn-ea"/>
                <a:cs typeface="+mn-cs"/>
              </a:rPr>
              <a:t>Grade 1</a:t>
            </a:r>
            <a:r>
              <a:rPr lang="en-GB"/>
              <a:t> - </a:t>
            </a:r>
            <a:r>
              <a:rPr lang="en-GB" sz="1200" b="0" i="0" u="none" strike="noStrike" kern="1200">
                <a:solidFill>
                  <a:schemeClr val="tx1"/>
                </a:solidFill>
                <a:effectLst/>
                <a:latin typeface="+mn-lt"/>
                <a:ea typeface="+mn-ea"/>
                <a:cs typeface="+mn-cs"/>
              </a:rPr>
              <a:t>120</a:t>
            </a:r>
            <a:r>
              <a:rPr lang="en-GB"/>
              <a:t> </a:t>
            </a:r>
            <a:r>
              <a:rPr lang="en-GB" sz="1200" b="0" i="0" u="none" strike="noStrike" kern="1200">
                <a:solidFill>
                  <a:schemeClr val="tx1"/>
                </a:solidFill>
                <a:effectLst/>
                <a:latin typeface="+mn-lt"/>
                <a:ea typeface="+mn-ea"/>
                <a:cs typeface="+mn-cs"/>
              </a:rPr>
              <a:t>31.8%</a:t>
            </a:r>
            <a:r>
              <a:rPr lang="en-GB"/>
              <a:t> </a:t>
            </a:r>
          </a:p>
          <a:p>
            <a:r>
              <a:rPr lang="en-GB" sz="1200" b="0" i="0" u="none" strike="noStrike" kern="1200">
                <a:solidFill>
                  <a:schemeClr val="tx1"/>
                </a:solidFill>
                <a:effectLst/>
                <a:latin typeface="+mn-lt"/>
                <a:ea typeface="+mn-ea"/>
                <a:cs typeface="+mn-cs"/>
              </a:rPr>
              <a:t>Grade 2</a:t>
            </a:r>
            <a:r>
              <a:rPr lang="en-GB"/>
              <a:t> - </a:t>
            </a:r>
            <a:r>
              <a:rPr lang="en-GB" sz="1200" b="0" i="0" u="none" strike="noStrike" kern="1200">
                <a:solidFill>
                  <a:schemeClr val="tx1"/>
                </a:solidFill>
                <a:effectLst/>
                <a:latin typeface="+mn-lt"/>
                <a:ea typeface="+mn-ea"/>
                <a:cs typeface="+mn-cs"/>
              </a:rPr>
              <a:t>88</a:t>
            </a:r>
            <a:r>
              <a:rPr lang="en-GB"/>
              <a:t> </a:t>
            </a:r>
            <a:r>
              <a:rPr lang="en-GB" sz="1200" b="0" i="0" u="none" strike="noStrike" kern="1200">
                <a:solidFill>
                  <a:schemeClr val="tx1"/>
                </a:solidFill>
                <a:effectLst/>
                <a:latin typeface="+mn-lt"/>
                <a:ea typeface="+mn-ea"/>
                <a:cs typeface="+mn-cs"/>
              </a:rPr>
              <a:t>23.3%</a:t>
            </a:r>
            <a:r>
              <a:rPr lang="en-GB"/>
              <a:t> </a:t>
            </a:r>
          </a:p>
          <a:p>
            <a:r>
              <a:rPr lang="en-GB" sz="1200" b="0" i="0" u="none" strike="noStrike" kern="1200">
                <a:solidFill>
                  <a:schemeClr val="tx1"/>
                </a:solidFill>
                <a:effectLst/>
                <a:latin typeface="+mn-lt"/>
                <a:ea typeface="+mn-ea"/>
                <a:cs typeface="+mn-cs"/>
              </a:rPr>
              <a:t>Grade 3</a:t>
            </a:r>
            <a:r>
              <a:rPr lang="en-GB"/>
              <a:t> - </a:t>
            </a:r>
            <a:r>
              <a:rPr lang="en-GB" sz="1200" b="0" i="0" u="none" strike="noStrike" kern="1200">
                <a:solidFill>
                  <a:schemeClr val="tx1"/>
                </a:solidFill>
                <a:effectLst/>
                <a:latin typeface="+mn-lt"/>
                <a:ea typeface="+mn-ea"/>
                <a:cs typeface="+mn-cs"/>
              </a:rPr>
              <a:t>49</a:t>
            </a:r>
            <a:r>
              <a:rPr lang="en-GB"/>
              <a:t> </a:t>
            </a:r>
            <a:r>
              <a:rPr lang="en-GB" sz="1200" b="0" i="0" u="none" strike="noStrike" kern="1200">
                <a:solidFill>
                  <a:schemeClr val="tx1"/>
                </a:solidFill>
                <a:effectLst/>
                <a:latin typeface="+mn-lt"/>
                <a:ea typeface="+mn-ea"/>
                <a:cs typeface="+mn-cs"/>
              </a:rPr>
              <a:t>13.0%</a:t>
            </a:r>
            <a:r>
              <a:rPr lang="en-GB"/>
              <a:t> </a:t>
            </a:r>
          </a:p>
          <a:p>
            <a:r>
              <a:rPr lang="en-GB" sz="1200" b="0" i="0" u="none" strike="noStrike" kern="1200">
                <a:solidFill>
                  <a:schemeClr val="tx1"/>
                </a:solidFill>
                <a:effectLst/>
                <a:latin typeface="+mn-lt"/>
                <a:ea typeface="+mn-ea"/>
                <a:cs typeface="+mn-cs"/>
              </a:rPr>
              <a:t>Grade 4</a:t>
            </a:r>
            <a:r>
              <a:rPr lang="en-GB"/>
              <a:t> - </a:t>
            </a:r>
            <a:r>
              <a:rPr lang="en-GB" sz="1200" b="0" i="0" u="none" strike="noStrike" kern="1200">
                <a:solidFill>
                  <a:schemeClr val="tx1"/>
                </a:solidFill>
                <a:effectLst/>
                <a:latin typeface="+mn-lt"/>
                <a:ea typeface="+mn-ea"/>
                <a:cs typeface="+mn-cs"/>
              </a:rPr>
              <a:t>50</a:t>
            </a:r>
            <a:r>
              <a:rPr lang="en-GB"/>
              <a:t> </a:t>
            </a:r>
            <a:r>
              <a:rPr lang="en-GB" sz="1200" b="0" i="0" u="none" strike="noStrike" kern="1200">
                <a:solidFill>
                  <a:schemeClr val="tx1"/>
                </a:solidFill>
                <a:effectLst/>
                <a:latin typeface="+mn-lt"/>
                <a:ea typeface="+mn-ea"/>
                <a:cs typeface="+mn-cs"/>
              </a:rPr>
              <a:t>13.3%</a:t>
            </a:r>
            <a:r>
              <a:rPr lang="en-GB"/>
              <a:t> </a:t>
            </a:r>
            <a:endParaRPr lang="en-GB" sz="1200" b="0" i="0" u="none" strike="noStrike" kern="1200">
              <a:solidFill>
                <a:schemeClr val="tx1"/>
              </a:solidFill>
              <a:effectLst/>
              <a:latin typeface="+mn-lt"/>
              <a:ea typeface="+mn-ea"/>
              <a:cs typeface="+mn-cs"/>
            </a:endParaRPr>
          </a:p>
          <a:p>
            <a:r>
              <a:rPr lang="en-GB" sz="1200" b="1" i="0" u="none" strike="noStrike" kern="1200">
                <a:solidFill>
                  <a:schemeClr val="tx1"/>
                </a:solidFill>
                <a:effectLst/>
                <a:latin typeface="+mn-lt"/>
                <a:ea typeface="+mn-ea"/>
                <a:cs typeface="+mn-cs"/>
              </a:rPr>
              <a:t>Total - 377</a:t>
            </a:r>
            <a:r>
              <a:rPr lang="en-GB"/>
              <a:t> </a:t>
            </a:r>
            <a:r>
              <a:rPr lang="en-GB" sz="1200" b="1" i="0" u="none" strike="noStrike" kern="1200">
                <a:solidFill>
                  <a:schemeClr val="tx1"/>
                </a:solidFill>
                <a:effectLst/>
                <a:latin typeface="+mn-lt"/>
                <a:ea typeface="+mn-ea"/>
                <a:cs typeface="+mn-cs"/>
              </a:rPr>
              <a:t>100.0%</a:t>
            </a:r>
            <a:r>
              <a:rPr lang="en-GB"/>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49C991-712F-484B-BE9B-E502D971ECDF}"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284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42624F-EDF9-4084-9BEE-A7AAA538490A}"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298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48F4C8F-E902-AD42-BCDF-00A69D40B457}" type="slidenum">
              <a:rPr lang="en-US" smtClean="0"/>
              <a:t>11</a:t>
            </a:fld>
            <a:endParaRPr lang="en-US"/>
          </a:p>
        </p:txBody>
      </p:sp>
    </p:spTree>
    <p:extLst>
      <p:ext uri="{BB962C8B-B14F-4D97-AF65-F5344CB8AC3E}">
        <p14:creationId xmlns:p14="http://schemas.microsoft.com/office/powerpoint/2010/main" val="2527207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Propensity matching conducted to reduce the bias due to confounding variables present in the 2 different cohorts. </a:t>
            </a:r>
          </a:p>
        </p:txBody>
      </p:sp>
      <p:sp>
        <p:nvSpPr>
          <p:cNvPr id="4" name="Slide Number Placeholder 3"/>
          <p:cNvSpPr>
            <a:spLocks noGrp="1"/>
          </p:cNvSpPr>
          <p:nvPr>
            <p:ph type="sldNum" sz="quarter" idx="5"/>
          </p:nvPr>
        </p:nvSpPr>
        <p:spPr/>
        <p:txBody>
          <a:bodyPr/>
          <a:lstStyle/>
          <a:p>
            <a:fld id="{848F4C8F-E902-AD42-BCDF-00A69D40B457}" type="slidenum">
              <a:rPr lang="en-US" smtClean="0"/>
              <a:t>13</a:t>
            </a:fld>
            <a:endParaRPr lang="en-US"/>
          </a:p>
        </p:txBody>
      </p:sp>
    </p:spTree>
    <p:extLst>
      <p:ext uri="{BB962C8B-B14F-4D97-AF65-F5344CB8AC3E}">
        <p14:creationId xmlns:p14="http://schemas.microsoft.com/office/powerpoint/2010/main" val="3314964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Propensity matching conducted to reduce the bias due to confounding variables present in the 2 different cohorts. </a:t>
            </a:r>
          </a:p>
          <a:p>
            <a:endParaRPr lang="en-GB" dirty="0"/>
          </a:p>
        </p:txBody>
      </p:sp>
      <p:sp>
        <p:nvSpPr>
          <p:cNvPr id="4" name="Slide Number Placeholder 3"/>
          <p:cNvSpPr>
            <a:spLocks noGrp="1"/>
          </p:cNvSpPr>
          <p:nvPr>
            <p:ph type="sldNum" sz="quarter" idx="5"/>
          </p:nvPr>
        </p:nvSpPr>
        <p:spPr/>
        <p:txBody>
          <a:bodyPr/>
          <a:lstStyle/>
          <a:p>
            <a:fld id="{848F4C8F-E902-AD42-BCDF-00A69D40B457}" type="slidenum">
              <a:rPr lang="en-US" smtClean="0"/>
              <a:t>14</a:t>
            </a:fld>
            <a:endParaRPr lang="en-US"/>
          </a:p>
        </p:txBody>
      </p:sp>
    </p:spTree>
    <p:extLst>
      <p:ext uri="{BB962C8B-B14F-4D97-AF65-F5344CB8AC3E}">
        <p14:creationId xmlns:p14="http://schemas.microsoft.com/office/powerpoint/2010/main" val="23685262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555E0DFC-C1E6-4D66-9430-9861223DCA2B}"/>
              </a:ext>
            </a:extLst>
          </p:cNvPr>
          <p:cNvPicPr>
            <a:picLocks noChangeAspect="1"/>
          </p:cNvPicPr>
          <p:nvPr userDrawn="1"/>
        </p:nvPicPr>
        <p:blipFill rotWithShape="1">
          <a:blip r:embed="rId2"/>
          <a:srcRect r="10040" b="10040"/>
          <a:stretch/>
        </p:blipFill>
        <p:spPr>
          <a:xfrm>
            <a:off x="-1" y="-1"/>
            <a:ext cx="12192001" cy="6858001"/>
          </a:xfrm>
          <a:prstGeom prst="rect">
            <a:avLst/>
          </a:prstGeom>
        </p:spPr>
      </p:pic>
      <p:sp>
        <p:nvSpPr>
          <p:cNvPr id="2" name="Title 1">
            <a:extLst>
              <a:ext uri="{FF2B5EF4-FFF2-40B4-BE49-F238E27FC236}">
                <a16:creationId xmlns:a16="http://schemas.microsoft.com/office/drawing/2014/main" id="{B5BDE349-7404-534B-9C0E-A52132D957CF}"/>
              </a:ext>
            </a:extLst>
          </p:cNvPr>
          <p:cNvSpPr>
            <a:spLocks noGrp="1"/>
          </p:cNvSpPr>
          <p:nvPr>
            <p:ph type="ctrTitle"/>
          </p:nvPr>
        </p:nvSpPr>
        <p:spPr>
          <a:xfrm>
            <a:off x="0" y="101601"/>
            <a:ext cx="12192000" cy="1399309"/>
          </a:xfrm>
        </p:spPr>
        <p:txBody>
          <a:bodyPr anchor="ctr">
            <a:normAutofit/>
          </a:bodyPr>
          <a:lstStyle>
            <a:lvl1pPr algn="ctr">
              <a:defRPr sz="4000">
                <a:effectLst>
                  <a:outerShdw blurRad="50800" dist="38100" dir="2700000" algn="tl" rotWithShape="0">
                    <a:prstClr val="black"/>
                  </a:outerShdw>
                </a:effectLst>
              </a:defRPr>
            </a:lvl1pPr>
          </a:lstStyle>
          <a:p>
            <a:endParaRPr lang="en-US" sz="6000" b="1" spc="70" dirty="0">
              <a:solidFill>
                <a:schemeClr val="bg1"/>
              </a:solidFill>
              <a:latin typeface="+mn-lt"/>
            </a:endParaRPr>
          </a:p>
        </p:txBody>
      </p:sp>
      <p:sp>
        <p:nvSpPr>
          <p:cNvPr id="8" name="Title 1">
            <a:extLst>
              <a:ext uri="{FF2B5EF4-FFF2-40B4-BE49-F238E27FC236}">
                <a16:creationId xmlns:a16="http://schemas.microsoft.com/office/drawing/2014/main" id="{C4F0CAEB-BFBE-4D08-96D9-206F333ABED4}"/>
              </a:ext>
            </a:extLst>
          </p:cNvPr>
          <p:cNvSpPr txBox="1">
            <a:spLocks/>
          </p:cNvSpPr>
          <p:nvPr userDrawn="1"/>
        </p:nvSpPr>
        <p:spPr>
          <a:xfrm>
            <a:off x="664027" y="566059"/>
            <a:ext cx="10515600" cy="5912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400" b="1" spc="70" dirty="0">
              <a:solidFill>
                <a:schemeClr val="bg1"/>
              </a:solidFill>
              <a:latin typeface="+mn-lt"/>
            </a:endParaRPr>
          </a:p>
        </p:txBody>
      </p:sp>
      <p:pic>
        <p:nvPicPr>
          <p:cNvPr id="14" name="Picture 13">
            <a:extLst>
              <a:ext uri="{FF2B5EF4-FFF2-40B4-BE49-F238E27FC236}">
                <a16:creationId xmlns:a16="http://schemas.microsoft.com/office/drawing/2014/main" id="{BEDE8DBA-7EC8-49E3-9978-4D1BDDFCBD1D}"/>
              </a:ext>
            </a:extLst>
          </p:cNvPr>
          <p:cNvPicPr>
            <a:picLocks noChangeAspect="1"/>
          </p:cNvPicPr>
          <p:nvPr userDrawn="1"/>
        </p:nvPicPr>
        <p:blipFill>
          <a:blip r:embed="rId3"/>
          <a:stretch>
            <a:fillRect/>
          </a:stretch>
        </p:blipFill>
        <p:spPr>
          <a:xfrm>
            <a:off x="10048017" y="5911590"/>
            <a:ext cx="2143983" cy="946410"/>
          </a:xfrm>
          <a:prstGeom prst="rect">
            <a:avLst/>
          </a:prstGeom>
          <a:effectLst>
            <a:outerShdw blurRad="38100" dist="25400" dir="2700000" algn="tl" rotWithShape="0">
              <a:prstClr val="black"/>
            </a:outerShdw>
          </a:effectLst>
        </p:spPr>
      </p:pic>
      <p:sp>
        <p:nvSpPr>
          <p:cNvPr id="15" name="Content Placeholder 2">
            <a:extLst>
              <a:ext uri="{FF2B5EF4-FFF2-40B4-BE49-F238E27FC236}">
                <a16:creationId xmlns:a16="http://schemas.microsoft.com/office/drawing/2014/main" id="{A2A7BFB7-DBF1-4E1F-8C71-9243397D18D1}"/>
              </a:ext>
            </a:extLst>
          </p:cNvPr>
          <p:cNvSpPr>
            <a:spLocks noGrp="1"/>
          </p:cNvSpPr>
          <p:nvPr>
            <p:ph idx="1"/>
          </p:nvPr>
        </p:nvSpPr>
        <p:spPr>
          <a:xfrm>
            <a:off x="0" y="1754910"/>
            <a:ext cx="12192000" cy="480290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655003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7C652-DBC9-5444-A431-3835438411CD}"/>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A82ADE2-DA75-DC44-9411-7FE30E46BCDE}"/>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01430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6ADCF-CE00-DF4A-ACE8-954CC161184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633D745-B779-9546-9731-6E4B6FE47858}"/>
              </a:ext>
            </a:extLst>
          </p:cNvPr>
          <p:cNvSpPr>
            <a:spLocks noGrp="1"/>
          </p:cNvSpPr>
          <p:nvPr>
            <p:ph sz="half" idx="1"/>
          </p:nvPr>
        </p:nvSpPr>
        <p:spPr>
          <a:xfrm>
            <a:off x="166255" y="1754911"/>
            <a:ext cx="5853545" cy="48213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ABF2E25-6735-F84D-B6E4-EB0AE14E8D04}"/>
              </a:ext>
            </a:extLst>
          </p:cNvPr>
          <p:cNvSpPr>
            <a:spLocks noGrp="1"/>
          </p:cNvSpPr>
          <p:nvPr>
            <p:ph sz="half" idx="2"/>
          </p:nvPr>
        </p:nvSpPr>
        <p:spPr>
          <a:xfrm>
            <a:off x="6172199" y="1754910"/>
            <a:ext cx="5899727" cy="48213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631057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72326FC-DBEE-9D46-B5AF-422640517206}"/>
              </a:ext>
            </a:extLst>
          </p:cNvPr>
          <p:cNvSpPr>
            <a:spLocks noGrp="1"/>
          </p:cNvSpPr>
          <p:nvPr>
            <p:ph type="dt" sz="half" idx="10"/>
          </p:nvPr>
        </p:nvSpPr>
        <p:spPr/>
        <p:txBody>
          <a:bodyPr/>
          <a:lstStyle/>
          <a:p>
            <a:fld id="{FA8123F9-0E4E-3846-940E-6C2C858468F8}" type="datetimeFigureOut">
              <a:rPr lang="de-DE" smtClean="0"/>
              <a:t>26.05.2022</a:t>
            </a:fld>
            <a:endParaRPr lang="de-DE"/>
          </a:p>
        </p:txBody>
      </p:sp>
      <p:sp>
        <p:nvSpPr>
          <p:cNvPr id="3" name="Fußzeilenplatzhalter 2">
            <a:extLst>
              <a:ext uri="{FF2B5EF4-FFF2-40B4-BE49-F238E27FC236}">
                <a16:creationId xmlns:a16="http://schemas.microsoft.com/office/drawing/2014/main" id="{40546D97-80DA-B24B-9490-AF1CF36D84C3}"/>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A9AADA40-7F69-A447-8488-7D4AB8CB0910}"/>
              </a:ext>
            </a:extLst>
          </p:cNvPr>
          <p:cNvSpPr>
            <a:spLocks noGrp="1"/>
          </p:cNvSpPr>
          <p:nvPr>
            <p:ph type="sldNum" sz="quarter" idx="12"/>
          </p:nvPr>
        </p:nvSpPr>
        <p:spPr/>
        <p:txBody>
          <a:bodyPr/>
          <a:lstStyle/>
          <a:p>
            <a:fld id="{322E0FCA-306F-6642-9A04-5137899CA7A0}" type="slidenum">
              <a:rPr lang="de-DE" smtClean="0"/>
              <a:t>‹#›</a:t>
            </a:fld>
            <a:endParaRPr lang="de-DE"/>
          </a:p>
        </p:txBody>
      </p:sp>
    </p:spTree>
    <p:extLst>
      <p:ext uri="{BB962C8B-B14F-4D97-AF65-F5344CB8AC3E}">
        <p14:creationId xmlns:p14="http://schemas.microsoft.com/office/powerpoint/2010/main" val="42229449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1632B074-B2BC-4D56-90E6-E7E91840D90B}"/>
              </a:ext>
            </a:extLst>
          </p:cNvPr>
          <p:cNvPicPr>
            <a:picLocks noChangeAspect="1"/>
          </p:cNvPicPr>
          <p:nvPr userDrawn="1"/>
        </p:nvPicPr>
        <p:blipFill>
          <a:blip r:embed="rId6"/>
          <a:stretch>
            <a:fillRect/>
          </a:stretch>
        </p:blipFill>
        <p:spPr>
          <a:xfrm>
            <a:off x="0" y="0"/>
            <a:ext cx="12191999" cy="6858000"/>
          </a:xfrm>
          <a:prstGeom prst="rect">
            <a:avLst/>
          </a:prstGeom>
        </p:spPr>
      </p:pic>
      <p:pic>
        <p:nvPicPr>
          <p:cNvPr id="8" name="Picture 7">
            <a:extLst>
              <a:ext uri="{FF2B5EF4-FFF2-40B4-BE49-F238E27FC236}">
                <a16:creationId xmlns:a16="http://schemas.microsoft.com/office/drawing/2014/main" id="{AECD3338-7EAA-48EB-8A89-5FD9F19A494A}"/>
              </a:ext>
            </a:extLst>
          </p:cNvPr>
          <p:cNvPicPr>
            <a:picLocks noChangeAspect="1"/>
          </p:cNvPicPr>
          <p:nvPr userDrawn="1"/>
        </p:nvPicPr>
        <p:blipFill>
          <a:blip r:embed="rId7"/>
          <a:stretch>
            <a:fillRect/>
          </a:stretch>
        </p:blipFill>
        <p:spPr>
          <a:xfrm>
            <a:off x="10965473" y="6316579"/>
            <a:ext cx="1226526" cy="541421"/>
          </a:xfrm>
          <a:prstGeom prst="rect">
            <a:avLst/>
          </a:prstGeom>
          <a:effectLst>
            <a:outerShdw blurRad="38100" dist="25400" dir="2700000" algn="tl" rotWithShape="0">
              <a:prstClr val="black"/>
            </a:outerShdw>
          </a:effectLst>
        </p:spPr>
      </p:pic>
      <p:sp>
        <p:nvSpPr>
          <p:cNvPr id="2" name="Title Placeholder 1">
            <a:extLst>
              <a:ext uri="{FF2B5EF4-FFF2-40B4-BE49-F238E27FC236}">
                <a16:creationId xmlns:a16="http://schemas.microsoft.com/office/drawing/2014/main" id="{69D392D7-C429-B34A-908D-84C7DB8DC805}"/>
              </a:ext>
            </a:extLst>
          </p:cNvPr>
          <p:cNvSpPr>
            <a:spLocks noGrp="1"/>
          </p:cNvSpPr>
          <p:nvPr>
            <p:ph type="title"/>
          </p:nvPr>
        </p:nvSpPr>
        <p:spPr>
          <a:xfrm>
            <a:off x="166255" y="157019"/>
            <a:ext cx="11905672" cy="14408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5519410-77C2-AC4D-98BB-A1891274F728}"/>
              </a:ext>
            </a:extLst>
          </p:cNvPr>
          <p:cNvSpPr>
            <a:spLocks noGrp="1"/>
          </p:cNvSpPr>
          <p:nvPr>
            <p:ph type="body" idx="1"/>
          </p:nvPr>
        </p:nvSpPr>
        <p:spPr>
          <a:xfrm>
            <a:off x="166255" y="1754910"/>
            <a:ext cx="11905672" cy="480290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4114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b="1" kern="1200">
          <a:solidFill>
            <a:schemeClr val="bg1"/>
          </a:solidFill>
          <a:effectLst>
            <a:outerShdw blurRad="50800" dist="38100" dir="2700000" algn="tl" rotWithShape="0">
              <a:prstClr val="black"/>
            </a:outerShdw>
          </a:effectLst>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bg1"/>
          </a:solidFill>
          <a:effectLst>
            <a:outerShdw blurRad="50800" dist="38100" dir="2700000" algn="tl" rotWithShape="0">
              <a:prstClr val="black"/>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bg1"/>
          </a:solidFill>
          <a:effectLst>
            <a:outerShdw blurRad="50800" dist="38100" dir="2700000" algn="tl" rotWithShape="0">
              <a:prstClr val="black"/>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bg1"/>
          </a:solidFill>
          <a:effectLst>
            <a:outerShdw blurRad="50800" dist="38100" dir="2700000" algn="tl" rotWithShape="0">
              <a:prstClr val="black"/>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effectLst>
            <a:outerShdw blurRad="50800" dist="38100" dir="2700000" algn="tl" rotWithShape="0">
              <a:prstClr val="black"/>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effectLst>
            <a:outerShdw blurRad="50800" dist="38100" dir="2700000" algn="tl" rotWithShape="0">
              <a:prstClr val="black"/>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xml"/><Relationship Id="rId7" Type="http://schemas.openxmlformats.org/officeDocument/2006/relationships/image" Target="../media/image6.jpe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4"/><Relationship Id="rId7" Type="http://schemas.openxmlformats.org/officeDocument/2006/relationships/image" Target="../media/image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2.xml"/><Relationship Id="rId5" Type="http://schemas.openxmlformats.org/officeDocument/2006/relationships/slideLayout" Target="../slideLayouts/slideLayout4.xml"/><Relationship Id="rId4" Type="http://schemas.openxmlformats.org/officeDocument/2006/relationships/video" Target="../media/media3.mp4"/><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DD6668-F53B-470D-B4C2-C7656D32A3A9}"/>
              </a:ext>
            </a:extLst>
          </p:cNvPr>
          <p:cNvSpPr>
            <a:spLocks noGrp="1"/>
          </p:cNvSpPr>
          <p:nvPr>
            <p:ph type="ctrTitle"/>
          </p:nvPr>
        </p:nvSpPr>
        <p:spPr>
          <a:xfrm>
            <a:off x="0" y="3268944"/>
            <a:ext cx="12192000" cy="1399309"/>
          </a:xfrm>
        </p:spPr>
        <p:txBody>
          <a:bodyPr/>
          <a:lstStyle/>
          <a:p>
            <a:pPr algn="ctr"/>
            <a:r>
              <a:rPr lang="en-US" dirty="0"/>
              <a:t>Full Name, MD, Other Credentials</a:t>
            </a:r>
          </a:p>
        </p:txBody>
      </p:sp>
      <p:sp>
        <p:nvSpPr>
          <p:cNvPr id="5" name="Subtitle 4">
            <a:extLst>
              <a:ext uri="{FF2B5EF4-FFF2-40B4-BE49-F238E27FC236}">
                <a16:creationId xmlns:a16="http://schemas.microsoft.com/office/drawing/2014/main" id="{1995CE09-D449-4792-8B6A-02EC654F2EBA}"/>
              </a:ext>
            </a:extLst>
          </p:cNvPr>
          <p:cNvSpPr>
            <a:spLocks noGrp="1"/>
          </p:cNvSpPr>
          <p:nvPr>
            <p:ph idx="1"/>
          </p:nvPr>
        </p:nvSpPr>
        <p:spPr>
          <a:xfrm>
            <a:off x="295564" y="4668253"/>
            <a:ext cx="11582399" cy="1889564"/>
          </a:xfrm>
        </p:spPr>
        <p:txBody>
          <a:bodyPr anchor="ctr">
            <a:normAutofit/>
          </a:bodyPr>
          <a:lstStyle/>
          <a:p>
            <a:pPr algn="ctr">
              <a:spcBef>
                <a:spcPts val="200"/>
              </a:spcBef>
            </a:pPr>
            <a:r>
              <a:rPr lang="en-US" sz="1600" spc="70" dirty="0">
                <a:solidFill>
                  <a:schemeClr val="bg1"/>
                </a:solidFill>
              </a:rPr>
              <a:t>Title</a:t>
            </a:r>
          </a:p>
          <a:p>
            <a:pPr algn="ctr">
              <a:spcBef>
                <a:spcPts val="200"/>
              </a:spcBef>
            </a:pPr>
            <a:r>
              <a:rPr lang="en-US" sz="1600" spc="70" dirty="0">
                <a:solidFill>
                  <a:schemeClr val="bg1"/>
                </a:solidFill>
              </a:rPr>
              <a:t>Academic Affiliation (if any)</a:t>
            </a:r>
          </a:p>
          <a:p>
            <a:pPr algn="ctr">
              <a:spcBef>
                <a:spcPts val="200"/>
              </a:spcBef>
            </a:pPr>
            <a:r>
              <a:rPr lang="en-US" sz="1600" spc="70" dirty="0">
                <a:solidFill>
                  <a:schemeClr val="bg1"/>
                </a:solidFill>
              </a:rPr>
              <a:t>City, State, Country</a:t>
            </a:r>
          </a:p>
          <a:p>
            <a:pPr algn="ctr">
              <a:spcBef>
                <a:spcPts val="200"/>
              </a:spcBef>
            </a:pPr>
            <a:endParaRPr lang="en-US" sz="1600" spc="70" dirty="0">
              <a:solidFill>
                <a:schemeClr val="bg1"/>
              </a:solidFill>
            </a:endParaRPr>
          </a:p>
          <a:p>
            <a:pPr algn="ctr">
              <a:spcBef>
                <a:spcPts val="200"/>
              </a:spcBef>
            </a:pPr>
            <a:r>
              <a:rPr lang="en-US" sz="1600" spc="70" dirty="0">
                <a:solidFill>
                  <a:schemeClr val="bg1"/>
                </a:solidFill>
              </a:rPr>
              <a:t>Title</a:t>
            </a:r>
          </a:p>
          <a:p>
            <a:pPr algn="ctr">
              <a:spcBef>
                <a:spcPts val="200"/>
              </a:spcBef>
            </a:pPr>
            <a:r>
              <a:rPr lang="en-US" sz="1600" spc="70" dirty="0">
                <a:solidFill>
                  <a:schemeClr val="bg1"/>
                </a:solidFill>
              </a:rPr>
              <a:t>Academic Affiliation (if any)</a:t>
            </a:r>
          </a:p>
          <a:p>
            <a:pPr algn="ctr">
              <a:spcBef>
                <a:spcPts val="200"/>
              </a:spcBef>
            </a:pPr>
            <a:r>
              <a:rPr lang="en-US" sz="1600" spc="70" dirty="0">
                <a:solidFill>
                  <a:schemeClr val="bg1"/>
                </a:solidFill>
              </a:rPr>
              <a:t>City, State, Country</a:t>
            </a:r>
          </a:p>
        </p:txBody>
      </p:sp>
      <p:sp>
        <p:nvSpPr>
          <p:cNvPr id="6" name="Title 3">
            <a:extLst>
              <a:ext uri="{FF2B5EF4-FFF2-40B4-BE49-F238E27FC236}">
                <a16:creationId xmlns:a16="http://schemas.microsoft.com/office/drawing/2014/main" id="{BEF5A0B6-9BF9-4F3D-A2FD-C5DBC2112734}"/>
              </a:ext>
            </a:extLst>
          </p:cNvPr>
          <p:cNvSpPr txBox="1">
            <a:spLocks/>
          </p:cNvSpPr>
          <p:nvPr/>
        </p:nvSpPr>
        <p:spPr>
          <a:xfrm>
            <a:off x="0" y="421105"/>
            <a:ext cx="12192000" cy="2241155"/>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000" b="1" kern="1200">
                <a:solidFill>
                  <a:schemeClr val="bg1"/>
                </a:solidFill>
                <a:effectLst>
                  <a:outerShdw blurRad="50800" dist="38100" dir="2700000" algn="tl" rotWithShape="0">
                    <a:prstClr val="black"/>
                  </a:outerShdw>
                </a:effectLst>
                <a:latin typeface="+mn-lt"/>
                <a:ea typeface="+mj-ea"/>
                <a:cs typeface="+mj-cs"/>
              </a:defRPr>
            </a:lvl1pPr>
          </a:lstStyle>
          <a:p>
            <a:pPr algn="ctr"/>
            <a:r>
              <a:rPr lang="en-US" sz="6600" dirty="0">
                <a:solidFill>
                  <a:schemeClr val="bg1"/>
                </a:solidFill>
              </a:rPr>
              <a:t>MIMICS-3D 3-year results: Compelling clinical outcomes with BioMimics 3D in complex patients and lesions</a:t>
            </a:r>
            <a:endParaRPr lang="en-US" sz="6600" dirty="0"/>
          </a:p>
        </p:txBody>
      </p:sp>
    </p:spTree>
    <p:extLst>
      <p:ext uri="{BB962C8B-B14F-4D97-AF65-F5344CB8AC3E}">
        <p14:creationId xmlns:p14="http://schemas.microsoft.com/office/powerpoint/2010/main" val="10514557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882319152"/>
              </p:ext>
            </p:extLst>
          </p:nvPr>
        </p:nvGraphicFramePr>
        <p:xfrm>
          <a:off x="1944610" y="1250347"/>
          <a:ext cx="8382001" cy="3683808"/>
        </p:xfrm>
        <a:graphic>
          <a:graphicData uri="http://schemas.openxmlformats.org/drawingml/2006/table">
            <a:tbl>
              <a:tblPr firstRow="1" firstCol="1" bandCol="1">
                <a:tableStyleId>{073A0DAA-6AF3-43AB-8588-CEC1D06C72B9}</a:tableStyleId>
              </a:tblPr>
              <a:tblGrid>
                <a:gridCol w="3308227">
                  <a:extLst>
                    <a:ext uri="{9D8B030D-6E8A-4147-A177-3AD203B41FA5}">
                      <a16:colId xmlns:a16="http://schemas.microsoft.com/office/drawing/2014/main" val="864374103"/>
                    </a:ext>
                  </a:extLst>
                </a:gridCol>
                <a:gridCol w="2595885">
                  <a:extLst>
                    <a:ext uri="{9D8B030D-6E8A-4147-A177-3AD203B41FA5}">
                      <a16:colId xmlns:a16="http://schemas.microsoft.com/office/drawing/2014/main" val="121274243"/>
                    </a:ext>
                  </a:extLst>
                </a:gridCol>
                <a:gridCol w="2477889">
                  <a:extLst>
                    <a:ext uri="{9D8B030D-6E8A-4147-A177-3AD203B41FA5}">
                      <a16:colId xmlns:a16="http://schemas.microsoft.com/office/drawing/2014/main" val="2742754607"/>
                    </a:ext>
                  </a:extLst>
                </a:gridCol>
              </a:tblGrid>
              <a:tr h="613968">
                <a:tc gridSpan="2">
                  <a:txBody>
                    <a:bodyPr/>
                    <a:lstStyle/>
                    <a:p>
                      <a:pPr>
                        <a:spcBef>
                          <a:spcPts val="600"/>
                        </a:spcBef>
                      </a:pPr>
                      <a:endParaRPr lang="en-US" sz="2000" b="0">
                        <a:solidFill>
                          <a:schemeClr val="tx1"/>
                        </a:solidFill>
                        <a:latin typeface="+mn-lt"/>
                      </a:endParaRPr>
                    </a:p>
                  </a:txBody>
                  <a:tcPr marL="51300" marR="51300" marT="0" marB="0" anchor="ctr">
                    <a:solidFill>
                      <a:srgbClr val="920000"/>
                    </a:solidFill>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600" b="0"/>
                    </a:p>
                  </a:txBody>
                  <a:tcPr marL="68400" marR="68400" marT="0" marB="0" anchor="ctr"/>
                </a:tc>
                <a:tc>
                  <a:txBody>
                    <a:bodyPr/>
                    <a:lstStyle/>
                    <a:p>
                      <a:pPr algn="ctr">
                        <a:spcAft>
                          <a:spcPts val="0"/>
                        </a:spcAft>
                      </a:pPr>
                      <a:r>
                        <a:rPr lang="en-GB" sz="2000" b="0" dirty="0">
                          <a:solidFill>
                            <a:schemeClr val="bg1"/>
                          </a:solidFill>
                          <a:effectLst/>
                          <a:latin typeface="+mn-lt"/>
                          <a:ea typeface="+mn-ea"/>
                        </a:rPr>
                        <a:t>Enrolled Population</a:t>
                      </a:r>
                    </a:p>
                    <a:p>
                      <a:pPr algn="ctr">
                        <a:spcAft>
                          <a:spcPts val="0"/>
                        </a:spcAft>
                      </a:pPr>
                      <a:r>
                        <a:rPr lang="en-GB" sz="2000" b="0" dirty="0">
                          <a:solidFill>
                            <a:schemeClr val="bg1"/>
                          </a:solidFill>
                          <a:effectLst/>
                          <a:latin typeface="+mn-lt"/>
                          <a:ea typeface="+mn-ea"/>
                        </a:rPr>
                        <a:t>N=507</a:t>
                      </a:r>
                    </a:p>
                  </a:txBody>
                  <a:tcPr marL="51087" marR="51087" marT="0" marB="0">
                    <a:solidFill>
                      <a:srgbClr val="920000"/>
                    </a:solidFill>
                  </a:tcPr>
                </a:tc>
                <a:extLst>
                  <a:ext uri="{0D108BD9-81ED-4DB2-BD59-A6C34878D82A}">
                    <a16:rowId xmlns:a16="http://schemas.microsoft.com/office/drawing/2014/main" val="217289647"/>
                  </a:ext>
                </a:extLst>
              </a:tr>
              <a:tr h="306984">
                <a:tc rowSpan="5">
                  <a:txBody>
                    <a:bodyPr/>
                    <a:lstStyle/>
                    <a:p>
                      <a:pPr>
                        <a:spcBef>
                          <a:spcPts val="600"/>
                        </a:spcBef>
                      </a:pPr>
                      <a:r>
                        <a:rPr lang="en-US" sz="2000" b="0">
                          <a:effectLst>
                            <a:outerShdw blurRad="38100" dist="38100" dir="2700000" algn="tl">
                              <a:srgbClr val="000000">
                                <a:alpha val="43137"/>
                              </a:srgbClr>
                            </a:outerShdw>
                          </a:effectLst>
                          <a:latin typeface="+mn-lt"/>
                        </a:rPr>
                        <a:t>BioMimics 3D Stents</a:t>
                      </a:r>
                      <a:endParaRPr lang="en-US" sz="2000" b="0">
                        <a:solidFill>
                          <a:schemeClr val="tx1"/>
                        </a:solidFill>
                        <a:effectLst>
                          <a:outerShdw blurRad="38100" dist="38100" dir="2700000" algn="tl">
                            <a:srgbClr val="000000">
                              <a:alpha val="43137"/>
                            </a:srgbClr>
                          </a:outerShdw>
                        </a:effectLst>
                        <a:latin typeface="+mn-lt"/>
                      </a:endParaRPr>
                    </a:p>
                  </a:txBody>
                  <a:tcPr marL="51300" marR="51300" marT="0" marB="0">
                    <a:solidFill>
                      <a:srgbClr val="920000"/>
                    </a:solidFill>
                  </a:tcPr>
                </a:tc>
                <a:tc>
                  <a:txBody>
                    <a:bodyPr/>
                    <a:lstStyle/>
                    <a:p>
                      <a:pPr marL="0" marR="0" indent="0" algn="l" defTabSz="457200" rtl="0" eaLnBrk="1" fontAlgn="auto" latinLnBrk="0" hangingPunct="1">
                        <a:lnSpc>
                          <a:spcPct val="100000"/>
                        </a:lnSpc>
                        <a:spcBef>
                          <a:spcPts val="600"/>
                        </a:spcBef>
                        <a:spcAft>
                          <a:spcPts val="0"/>
                        </a:spcAft>
                        <a:buClrTx/>
                        <a:buSzTx/>
                        <a:buFontTx/>
                        <a:buNone/>
                        <a:tabLst/>
                        <a:defRPr/>
                      </a:pPr>
                      <a:r>
                        <a:rPr lang="en-US" sz="2000" b="0">
                          <a:solidFill>
                            <a:schemeClr val="tx1"/>
                          </a:solidFill>
                          <a:latin typeface="+mn-lt"/>
                        </a:rPr>
                        <a:t>       # stents/lesions</a:t>
                      </a:r>
                    </a:p>
                  </a:txBody>
                  <a:tcPr marL="51300" marR="51300" marT="0" marB="0" anchor="ctr">
                    <a:solidFill>
                      <a:srgbClr val="D9D9D9"/>
                    </a:solidFill>
                  </a:tcPr>
                </a:tc>
                <a:tc>
                  <a:txBody>
                    <a:bodyPr/>
                    <a:lstStyle/>
                    <a:p>
                      <a:pPr marL="0" marR="0" indent="0" algn="ctr" defTabSz="457200" rtl="0" eaLnBrk="1" fontAlgn="auto" latinLnBrk="0" hangingPunct="1">
                        <a:lnSpc>
                          <a:spcPct val="100000"/>
                        </a:lnSpc>
                        <a:spcBef>
                          <a:spcPts val="600"/>
                        </a:spcBef>
                        <a:spcAft>
                          <a:spcPts val="0"/>
                        </a:spcAft>
                        <a:buClrTx/>
                        <a:buSzTx/>
                        <a:buFontTx/>
                        <a:buNone/>
                        <a:tabLst/>
                        <a:defRPr/>
                      </a:pPr>
                      <a:r>
                        <a:rPr lang="en-US" sz="2000" b="0">
                          <a:solidFill>
                            <a:schemeClr val="bg1"/>
                          </a:solidFill>
                          <a:latin typeface="+mn-lt"/>
                        </a:rPr>
                        <a:t>676/518</a:t>
                      </a:r>
                    </a:p>
                  </a:txBody>
                  <a:tcPr marL="51300" marR="51300" marT="0" marB="0" anchor="ctr">
                    <a:solidFill>
                      <a:schemeClr val="bg1">
                        <a:lumMod val="50000"/>
                      </a:schemeClr>
                    </a:solidFill>
                  </a:tcPr>
                </a:tc>
                <a:extLst>
                  <a:ext uri="{0D108BD9-81ED-4DB2-BD59-A6C34878D82A}">
                    <a16:rowId xmlns:a16="http://schemas.microsoft.com/office/drawing/2014/main" val="3269311345"/>
                  </a:ext>
                </a:extLst>
              </a:tr>
              <a:tr h="306984">
                <a:tc vMerge="1">
                  <a:txBody>
                    <a:bodyPr/>
                    <a:lstStyle/>
                    <a:p>
                      <a:pPr>
                        <a:spcBef>
                          <a:spcPts val="600"/>
                        </a:spcBef>
                      </a:pPr>
                      <a:endParaRPr lang="en-US" sz="1600" b="1">
                        <a:solidFill>
                          <a:schemeClr val="tx1"/>
                        </a:solidFill>
                      </a:endParaRPr>
                    </a:p>
                  </a:txBody>
                  <a:tcPr marL="68400" marR="68400" marT="0" marB="0" anchor="ctr"/>
                </a:tc>
                <a:tc>
                  <a:txBody>
                    <a:bodyPr/>
                    <a:lstStyle/>
                    <a:p>
                      <a:pPr marL="457200" marR="0" lvl="1" indent="0" algn="l" defTabSz="457200" rtl="0" eaLnBrk="1" fontAlgn="auto" latinLnBrk="0" hangingPunct="1">
                        <a:lnSpc>
                          <a:spcPct val="100000"/>
                        </a:lnSpc>
                        <a:spcBef>
                          <a:spcPts val="600"/>
                        </a:spcBef>
                        <a:spcAft>
                          <a:spcPts val="0"/>
                        </a:spcAft>
                        <a:buClrTx/>
                        <a:buSzTx/>
                        <a:buFontTx/>
                        <a:buNone/>
                        <a:tabLst/>
                        <a:defRPr/>
                      </a:pPr>
                      <a:r>
                        <a:rPr lang="en-US" sz="2000" b="0">
                          <a:solidFill>
                            <a:schemeClr val="tx1"/>
                          </a:solidFill>
                          <a:latin typeface="+mn-lt"/>
                        </a:rPr>
                        <a:t>1 stent</a:t>
                      </a:r>
                    </a:p>
                  </a:txBody>
                  <a:tcPr marL="51300" marR="51300" marT="0" marB="0" anchor="ctr">
                    <a:solidFill>
                      <a:srgbClr val="D9D9D9"/>
                    </a:solidFill>
                  </a:tcPr>
                </a:tc>
                <a:tc>
                  <a:txBody>
                    <a:bodyPr/>
                    <a:lstStyle/>
                    <a:p>
                      <a:pPr marL="0" marR="0" indent="0" algn="ctr" defTabSz="457200" rtl="0" eaLnBrk="1" fontAlgn="auto" latinLnBrk="0" hangingPunct="1">
                        <a:lnSpc>
                          <a:spcPct val="100000"/>
                        </a:lnSpc>
                        <a:spcBef>
                          <a:spcPts val="600"/>
                        </a:spcBef>
                        <a:spcAft>
                          <a:spcPts val="0"/>
                        </a:spcAft>
                        <a:buClrTx/>
                        <a:buSzTx/>
                        <a:buFontTx/>
                        <a:buNone/>
                        <a:tabLst/>
                        <a:defRPr/>
                      </a:pPr>
                      <a:r>
                        <a:rPr lang="en-US" sz="2000" b="0" kern="1200">
                          <a:solidFill>
                            <a:schemeClr val="bg1"/>
                          </a:solidFill>
                          <a:effectLst/>
                          <a:latin typeface="+mn-lt"/>
                          <a:ea typeface="+mn-ea"/>
                          <a:cs typeface="+mn-cs"/>
                        </a:rPr>
                        <a:t>76% (395/518)</a:t>
                      </a:r>
                      <a:endParaRPr lang="en-US" sz="2000" b="0">
                        <a:solidFill>
                          <a:schemeClr val="bg1"/>
                        </a:solidFill>
                        <a:latin typeface="+mn-lt"/>
                      </a:endParaRPr>
                    </a:p>
                  </a:txBody>
                  <a:tcPr marL="51300" marR="51300" marT="0" marB="0" anchor="ctr">
                    <a:solidFill>
                      <a:schemeClr val="bg1">
                        <a:lumMod val="50000"/>
                      </a:schemeClr>
                    </a:solidFill>
                  </a:tcPr>
                </a:tc>
                <a:extLst>
                  <a:ext uri="{0D108BD9-81ED-4DB2-BD59-A6C34878D82A}">
                    <a16:rowId xmlns:a16="http://schemas.microsoft.com/office/drawing/2014/main" val="1327305049"/>
                  </a:ext>
                </a:extLst>
              </a:tr>
              <a:tr h="306984">
                <a:tc vMerge="1">
                  <a:txBody>
                    <a:bodyPr/>
                    <a:lstStyle/>
                    <a:p>
                      <a:pPr>
                        <a:spcBef>
                          <a:spcPts val="600"/>
                        </a:spcBef>
                      </a:pPr>
                      <a:endParaRPr lang="en-US" sz="1600" b="1">
                        <a:solidFill>
                          <a:schemeClr val="tx1"/>
                        </a:solidFill>
                      </a:endParaRPr>
                    </a:p>
                  </a:txBody>
                  <a:tcPr marL="68400" marR="68400" marT="0" marB="0" anchor="ctr"/>
                </a:tc>
                <a:tc>
                  <a:txBody>
                    <a:bodyPr/>
                    <a:lstStyle/>
                    <a:p>
                      <a:pPr marL="457200" marR="0" lvl="1" indent="0" algn="l" defTabSz="457200" rtl="0" eaLnBrk="1" fontAlgn="auto" latinLnBrk="0" hangingPunct="1">
                        <a:lnSpc>
                          <a:spcPct val="100000"/>
                        </a:lnSpc>
                        <a:spcBef>
                          <a:spcPts val="600"/>
                        </a:spcBef>
                        <a:spcAft>
                          <a:spcPts val="0"/>
                        </a:spcAft>
                        <a:buClrTx/>
                        <a:buSzTx/>
                        <a:buFontTx/>
                        <a:buNone/>
                        <a:tabLst/>
                        <a:defRPr/>
                      </a:pPr>
                      <a:r>
                        <a:rPr lang="en-US" sz="2000" b="0">
                          <a:solidFill>
                            <a:schemeClr val="tx1"/>
                          </a:solidFill>
                          <a:latin typeface="+mn-lt"/>
                        </a:rPr>
                        <a:t>2 stents</a:t>
                      </a:r>
                    </a:p>
                  </a:txBody>
                  <a:tcPr marL="51300" marR="51300" marT="0" marB="0" anchor="ctr">
                    <a:solidFill>
                      <a:srgbClr val="D9D9D9"/>
                    </a:solidFill>
                  </a:tcPr>
                </a:tc>
                <a:tc>
                  <a:txBody>
                    <a:bodyPr/>
                    <a:lstStyle/>
                    <a:p>
                      <a:pPr marL="0" marR="0" indent="0" algn="ctr" defTabSz="457200" rtl="0" eaLnBrk="1" fontAlgn="auto" latinLnBrk="0" hangingPunct="1">
                        <a:lnSpc>
                          <a:spcPct val="100000"/>
                        </a:lnSpc>
                        <a:spcBef>
                          <a:spcPts val="600"/>
                        </a:spcBef>
                        <a:spcAft>
                          <a:spcPts val="0"/>
                        </a:spcAft>
                        <a:buClrTx/>
                        <a:buSzTx/>
                        <a:buFontTx/>
                        <a:buNone/>
                        <a:tabLst/>
                        <a:defRPr/>
                      </a:pPr>
                      <a:r>
                        <a:rPr lang="en-US" sz="2000" b="0" kern="1200">
                          <a:solidFill>
                            <a:schemeClr val="bg1"/>
                          </a:solidFill>
                          <a:effectLst/>
                          <a:latin typeface="+mn-lt"/>
                          <a:ea typeface="+mn-ea"/>
                          <a:cs typeface="+mn-cs"/>
                        </a:rPr>
                        <a:t>19% (96/518)</a:t>
                      </a:r>
                      <a:endParaRPr lang="en-US" sz="2000" b="0">
                        <a:solidFill>
                          <a:schemeClr val="bg1"/>
                        </a:solidFill>
                        <a:latin typeface="+mn-lt"/>
                      </a:endParaRPr>
                    </a:p>
                  </a:txBody>
                  <a:tcPr marL="51300" marR="51300" marT="0" marB="0" anchor="ctr">
                    <a:solidFill>
                      <a:schemeClr val="bg1">
                        <a:lumMod val="50000"/>
                      </a:schemeClr>
                    </a:solidFill>
                  </a:tcPr>
                </a:tc>
                <a:extLst>
                  <a:ext uri="{0D108BD9-81ED-4DB2-BD59-A6C34878D82A}">
                    <a16:rowId xmlns:a16="http://schemas.microsoft.com/office/drawing/2014/main" val="3784675500"/>
                  </a:ext>
                </a:extLst>
              </a:tr>
              <a:tr h="306984">
                <a:tc vMerge="1">
                  <a:txBody>
                    <a:bodyPr/>
                    <a:lstStyle/>
                    <a:p>
                      <a:pPr>
                        <a:spcBef>
                          <a:spcPts val="600"/>
                        </a:spcBef>
                      </a:pPr>
                      <a:endParaRPr lang="en-US" sz="1600" b="1">
                        <a:solidFill>
                          <a:schemeClr val="tx1"/>
                        </a:solidFill>
                      </a:endParaRPr>
                    </a:p>
                  </a:txBody>
                  <a:tcPr marL="68400" marR="68400" marT="0" marB="0" anchor="ctr"/>
                </a:tc>
                <a:tc>
                  <a:txBody>
                    <a:bodyPr/>
                    <a:lstStyle/>
                    <a:p>
                      <a:pPr marL="457200" marR="0" lvl="1" indent="0" algn="l" defTabSz="457200" rtl="0" eaLnBrk="1" fontAlgn="auto" latinLnBrk="0" hangingPunct="1">
                        <a:lnSpc>
                          <a:spcPct val="100000"/>
                        </a:lnSpc>
                        <a:spcBef>
                          <a:spcPts val="600"/>
                        </a:spcBef>
                        <a:spcAft>
                          <a:spcPts val="0"/>
                        </a:spcAft>
                        <a:buClrTx/>
                        <a:buSzTx/>
                        <a:buFontTx/>
                        <a:buNone/>
                        <a:tabLst/>
                        <a:defRPr/>
                      </a:pPr>
                      <a:r>
                        <a:rPr lang="en-US" sz="2000" b="0">
                          <a:solidFill>
                            <a:schemeClr val="tx1"/>
                          </a:solidFill>
                          <a:latin typeface="+mn-lt"/>
                        </a:rPr>
                        <a:t>3 stents</a:t>
                      </a:r>
                    </a:p>
                  </a:txBody>
                  <a:tcPr marL="51300" marR="51300" marT="0" marB="0" anchor="ctr">
                    <a:solidFill>
                      <a:srgbClr val="D9D9D9"/>
                    </a:solidFill>
                  </a:tcPr>
                </a:tc>
                <a:tc>
                  <a:txBody>
                    <a:bodyPr/>
                    <a:lstStyle/>
                    <a:p>
                      <a:pPr marL="0" marR="0" lvl="0" indent="0" algn="ctr" defTabSz="457200" rtl="0" eaLnBrk="1" fontAlgn="auto" latinLnBrk="0" hangingPunct="1">
                        <a:lnSpc>
                          <a:spcPct val="100000"/>
                        </a:lnSpc>
                        <a:spcBef>
                          <a:spcPts val="600"/>
                        </a:spcBef>
                        <a:spcAft>
                          <a:spcPts val="0"/>
                        </a:spcAft>
                        <a:buClrTx/>
                        <a:buSzTx/>
                        <a:buFontTx/>
                        <a:buNone/>
                        <a:tabLst/>
                        <a:defRPr/>
                      </a:pPr>
                      <a:r>
                        <a:rPr lang="en-US" sz="2000" b="0" kern="1200">
                          <a:solidFill>
                            <a:schemeClr val="bg1"/>
                          </a:solidFill>
                          <a:effectLst/>
                          <a:latin typeface="+mn-lt"/>
                          <a:ea typeface="+mn-ea"/>
                          <a:cs typeface="+mn-cs"/>
                        </a:rPr>
                        <a:t>4% (19/518)</a:t>
                      </a:r>
                      <a:endParaRPr lang="en-US" sz="2000" b="0">
                        <a:solidFill>
                          <a:schemeClr val="bg1"/>
                        </a:solidFill>
                        <a:latin typeface="+mn-lt"/>
                      </a:endParaRPr>
                    </a:p>
                  </a:txBody>
                  <a:tcPr marL="51300" marR="51300" marT="0" marB="0" anchor="ctr">
                    <a:solidFill>
                      <a:schemeClr val="bg1">
                        <a:lumMod val="50000"/>
                      </a:schemeClr>
                    </a:solidFill>
                  </a:tcPr>
                </a:tc>
                <a:extLst>
                  <a:ext uri="{0D108BD9-81ED-4DB2-BD59-A6C34878D82A}">
                    <a16:rowId xmlns:a16="http://schemas.microsoft.com/office/drawing/2014/main" val="265864810"/>
                  </a:ext>
                </a:extLst>
              </a:tr>
              <a:tr h="306984">
                <a:tc vMerge="1">
                  <a:txBody>
                    <a:bodyPr/>
                    <a:lstStyle/>
                    <a:p>
                      <a:pPr>
                        <a:spcBef>
                          <a:spcPts val="600"/>
                        </a:spcBef>
                      </a:pPr>
                      <a:endParaRPr lang="en-US" sz="1600" b="1">
                        <a:solidFill>
                          <a:schemeClr val="tx1"/>
                        </a:solidFill>
                      </a:endParaRPr>
                    </a:p>
                  </a:txBody>
                  <a:tcPr marL="68400" marR="68400" marT="0" marB="0" anchor="ctr"/>
                </a:tc>
                <a:tc>
                  <a:txBody>
                    <a:bodyPr/>
                    <a:lstStyle/>
                    <a:p>
                      <a:pPr marL="457200" marR="0" lvl="1" indent="0" algn="l" defTabSz="457200" rtl="0" eaLnBrk="1" fontAlgn="auto" latinLnBrk="0" hangingPunct="1">
                        <a:lnSpc>
                          <a:spcPct val="100000"/>
                        </a:lnSpc>
                        <a:spcBef>
                          <a:spcPts val="600"/>
                        </a:spcBef>
                        <a:spcAft>
                          <a:spcPts val="0"/>
                        </a:spcAft>
                        <a:buClrTx/>
                        <a:buSzTx/>
                        <a:buFontTx/>
                        <a:buNone/>
                        <a:tabLst/>
                        <a:defRPr/>
                      </a:pPr>
                      <a:r>
                        <a:rPr lang="en-US" sz="2000" b="0">
                          <a:solidFill>
                            <a:schemeClr val="tx1"/>
                          </a:solidFill>
                          <a:latin typeface="+mn-lt"/>
                        </a:rPr>
                        <a:t>4 stents</a:t>
                      </a:r>
                    </a:p>
                  </a:txBody>
                  <a:tcPr marL="51300" marR="51300" marT="0" marB="0" anchor="ctr">
                    <a:solidFill>
                      <a:srgbClr val="D9D9D9"/>
                    </a:solidFill>
                  </a:tcPr>
                </a:tc>
                <a:tc>
                  <a:txBody>
                    <a:bodyPr/>
                    <a:lstStyle/>
                    <a:p>
                      <a:pPr marL="0" marR="0" lvl="0" indent="0" algn="ctr" defTabSz="457200" rtl="0" eaLnBrk="1" fontAlgn="auto" latinLnBrk="0" hangingPunct="1">
                        <a:lnSpc>
                          <a:spcPct val="100000"/>
                        </a:lnSpc>
                        <a:spcBef>
                          <a:spcPts val="600"/>
                        </a:spcBef>
                        <a:spcAft>
                          <a:spcPts val="0"/>
                        </a:spcAft>
                        <a:buClrTx/>
                        <a:buSzTx/>
                        <a:buFontTx/>
                        <a:buNone/>
                        <a:tabLst/>
                        <a:defRPr/>
                      </a:pPr>
                      <a:r>
                        <a:rPr lang="en-US" sz="2000" b="0" kern="1200">
                          <a:solidFill>
                            <a:schemeClr val="bg1"/>
                          </a:solidFill>
                          <a:effectLst/>
                          <a:latin typeface="+mn-lt"/>
                          <a:ea typeface="+mn-ea"/>
                          <a:cs typeface="+mn-cs"/>
                        </a:rPr>
                        <a:t>2% (8/518)</a:t>
                      </a:r>
                      <a:endParaRPr lang="en-US" sz="2000" b="0">
                        <a:solidFill>
                          <a:schemeClr val="bg1"/>
                        </a:solidFill>
                        <a:latin typeface="+mn-lt"/>
                      </a:endParaRPr>
                    </a:p>
                  </a:txBody>
                  <a:tcPr marL="51300" marR="51300" marT="0" marB="0" anchor="ctr">
                    <a:solidFill>
                      <a:schemeClr val="bg1">
                        <a:lumMod val="50000"/>
                      </a:schemeClr>
                    </a:solidFill>
                  </a:tcPr>
                </a:tc>
                <a:extLst>
                  <a:ext uri="{0D108BD9-81ED-4DB2-BD59-A6C34878D82A}">
                    <a16:rowId xmlns:a16="http://schemas.microsoft.com/office/drawing/2014/main" val="1355247900"/>
                  </a:ext>
                </a:extLst>
              </a:tr>
              <a:tr h="306984">
                <a:tc>
                  <a:txBody>
                    <a:bodyPr/>
                    <a:lstStyle/>
                    <a:p>
                      <a:pPr>
                        <a:spcBef>
                          <a:spcPts val="600"/>
                        </a:spcBef>
                      </a:pPr>
                      <a:r>
                        <a:rPr lang="en-GB" sz="2000" b="0">
                          <a:effectLst>
                            <a:outerShdw blurRad="38100" dist="38100" dir="2700000" algn="tl">
                              <a:srgbClr val="000000">
                                <a:alpha val="43137"/>
                              </a:srgbClr>
                            </a:outerShdw>
                          </a:effectLst>
                          <a:latin typeface="+mn-lt"/>
                        </a:rPr>
                        <a:t>Stented Segment Length</a:t>
                      </a:r>
                      <a:endParaRPr lang="en-US" sz="2000" b="0">
                        <a:solidFill>
                          <a:schemeClr val="tx1"/>
                        </a:solidFill>
                        <a:effectLst>
                          <a:outerShdw blurRad="38100" dist="38100" dir="2700000" algn="tl">
                            <a:srgbClr val="000000">
                              <a:alpha val="43137"/>
                            </a:srgbClr>
                          </a:outerShdw>
                        </a:effectLst>
                        <a:latin typeface="+mn-lt"/>
                      </a:endParaRPr>
                    </a:p>
                  </a:txBody>
                  <a:tcPr marL="51300" marR="51300" marT="0" marB="0">
                    <a:solidFill>
                      <a:srgbClr val="920000"/>
                    </a:solidFill>
                  </a:tcPr>
                </a:tc>
                <a:tc>
                  <a:txBody>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lang="en-US" sz="2000" b="0">
                          <a:solidFill>
                            <a:schemeClr val="tx1"/>
                          </a:solidFill>
                          <a:latin typeface="+mn-lt"/>
                        </a:rPr>
                        <a:t>Mean ± SD (mm)</a:t>
                      </a:r>
                    </a:p>
                  </a:txBody>
                  <a:tcPr marL="51300" marR="51300" marT="0" marB="0" anchor="ctr">
                    <a:solidFill>
                      <a:srgbClr val="D9D9D9"/>
                    </a:solidFill>
                  </a:tcPr>
                </a:tc>
                <a:tc>
                  <a:txBody>
                    <a:bodyPr/>
                    <a:lstStyle/>
                    <a:p>
                      <a:pPr algn="ctr">
                        <a:spcBef>
                          <a:spcPts val="600"/>
                        </a:spcBef>
                      </a:pPr>
                      <a:r>
                        <a:rPr lang="en-US" sz="2000" b="0" kern="1200">
                          <a:solidFill>
                            <a:schemeClr val="bg1"/>
                          </a:solidFill>
                          <a:effectLst/>
                          <a:latin typeface="+mn-lt"/>
                          <a:ea typeface="+mn-ea"/>
                          <a:cs typeface="+mn-cs"/>
                        </a:rPr>
                        <a:t>131 ± 80.1</a:t>
                      </a:r>
                      <a:endParaRPr lang="en-US" sz="2000" b="0" kern="1200">
                        <a:solidFill>
                          <a:schemeClr val="bg1"/>
                        </a:solidFill>
                        <a:latin typeface="+mn-lt"/>
                        <a:ea typeface="+mn-ea"/>
                        <a:cs typeface="+mn-cs"/>
                      </a:endParaRPr>
                    </a:p>
                  </a:txBody>
                  <a:tcPr marL="51300" marR="51300" marT="0" marB="0" anchor="ctr">
                    <a:solidFill>
                      <a:schemeClr val="bg1">
                        <a:lumMod val="50000"/>
                      </a:schemeClr>
                    </a:solidFill>
                  </a:tcPr>
                </a:tc>
                <a:extLst>
                  <a:ext uri="{0D108BD9-81ED-4DB2-BD59-A6C34878D82A}">
                    <a16:rowId xmlns:a16="http://schemas.microsoft.com/office/drawing/2014/main" val="1892970801"/>
                  </a:ext>
                </a:extLst>
              </a:tr>
              <a:tr h="306984">
                <a:tc rowSpan="2">
                  <a:txBody>
                    <a:bodyPr/>
                    <a:lstStyle/>
                    <a:p>
                      <a:pPr>
                        <a:spcBef>
                          <a:spcPts val="600"/>
                        </a:spcBef>
                      </a:pPr>
                      <a:r>
                        <a:rPr lang="en-US" sz="2000" b="0">
                          <a:effectLst>
                            <a:outerShdw blurRad="38100" dist="38100" dir="2700000" algn="tl">
                              <a:srgbClr val="000000">
                                <a:alpha val="43137"/>
                              </a:srgbClr>
                            </a:outerShdw>
                          </a:effectLst>
                          <a:latin typeface="+mn-lt"/>
                        </a:rPr>
                        <a:t>Diameter Stenosis</a:t>
                      </a:r>
                      <a:endParaRPr lang="en-US" sz="2000" b="0">
                        <a:solidFill>
                          <a:schemeClr val="tx1"/>
                        </a:solidFill>
                        <a:effectLst>
                          <a:outerShdw blurRad="38100" dist="38100" dir="2700000" algn="tl">
                            <a:srgbClr val="000000">
                              <a:alpha val="43137"/>
                            </a:srgbClr>
                          </a:outerShdw>
                        </a:effectLst>
                        <a:latin typeface="+mn-lt"/>
                      </a:endParaRPr>
                    </a:p>
                  </a:txBody>
                  <a:tcPr marL="51300" marR="51300" marT="0" marB="0" anchor="ctr">
                    <a:solidFill>
                      <a:srgbClr val="920000"/>
                    </a:solidFill>
                  </a:tcPr>
                </a:tc>
                <a:tc>
                  <a:txBody>
                    <a:bodyPr/>
                    <a:lstStyle/>
                    <a:p>
                      <a:pPr algn="l"/>
                      <a:r>
                        <a:rPr lang="en-US" sz="2000" b="0">
                          <a:solidFill>
                            <a:schemeClr val="tx1"/>
                          </a:solidFill>
                          <a:latin typeface="+mn-lt"/>
                        </a:rPr>
                        <a:t>Pre-stent % ± SD</a:t>
                      </a:r>
                    </a:p>
                  </a:txBody>
                  <a:tcPr marL="51300" marR="51300" marT="0" marB="0" anchor="ctr">
                    <a:solidFill>
                      <a:srgbClr val="D9D9D9"/>
                    </a:solidFill>
                  </a:tcPr>
                </a:tc>
                <a:tc>
                  <a:txBody>
                    <a:bodyPr/>
                    <a:lstStyle/>
                    <a:p>
                      <a:pPr algn="ctr"/>
                      <a:r>
                        <a:rPr lang="en-US" sz="2000" b="0" kern="1200">
                          <a:solidFill>
                            <a:schemeClr val="bg1"/>
                          </a:solidFill>
                          <a:latin typeface="+mn-lt"/>
                        </a:rPr>
                        <a:t>95% ± 8.0</a:t>
                      </a:r>
                      <a:endParaRPr lang="en-US" sz="2000" b="0" kern="1200">
                        <a:solidFill>
                          <a:schemeClr val="bg1"/>
                        </a:solidFill>
                        <a:latin typeface="+mn-lt"/>
                        <a:ea typeface="+mn-ea"/>
                        <a:cs typeface="+mn-cs"/>
                      </a:endParaRPr>
                    </a:p>
                  </a:txBody>
                  <a:tcPr marL="51300" marR="51300" marT="0" marB="0" anchor="ctr">
                    <a:solidFill>
                      <a:schemeClr val="bg1">
                        <a:lumMod val="50000"/>
                      </a:schemeClr>
                    </a:solidFill>
                  </a:tcPr>
                </a:tc>
                <a:extLst>
                  <a:ext uri="{0D108BD9-81ED-4DB2-BD59-A6C34878D82A}">
                    <a16:rowId xmlns:a16="http://schemas.microsoft.com/office/drawing/2014/main" val="590984929"/>
                  </a:ext>
                </a:extLst>
              </a:tr>
              <a:tr h="306984">
                <a:tc vMerge="1">
                  <a:txBody>
                    <a:bodyPr/>
                    <a:lstStyle/>
                    <a:p>
                      <a:pPr>
                        <a:spcBef>
                          <a:spcPts val="600"/>
                        </a:spcBef>
                      </a:pPr>
                      <a:endParaRPr lang="en-US" sz="1600" b="1">
                        <a:solidFill>
                          <a:schemeClr val="tx1"/>
                        </a:solidFill>
                      </a:endParaRPr>
                    </a:p>
                  </a:txBody>
                  <a:tcPr marL="68400" marR="68400" marT="0" marB="0" anchor="ctr"/>
                </a:tc>
                <a:tc>
                  <a:txBody>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lang="en-US" sz="2000" b="0">
                          <a:solidFill>
                            <a:schemeClr val="tx1"/>
                          </a:solidFill>
                          <a:latin typeface="+mn-lt"/>
                        </a:rPr>
                        <a:t>Post-stent % ± SD</a:t>
                      </a:r>
                    </a:p>
                  </a:txBody>
                  <a:tcPr marL="51300" marR="51300" marT="0" marB="0" anchor="ctr">
                    <a:solidFill>
                      <a:srgbClr val="D9D9D9"/>
                    </a:solidFill>
                  </a:tcPr>
                </a:tc>
                <a:tc>
                  <a:txBody>
                    <a:bodyPr/>
                    <a:lstStyle/>
                    <a:p>
                      <a:pPr marL="0" marR="0" indent="0" algn="ctr" rtl="0" eaLnBrk="1" fontAlgn="auto" latinLnBrk="0" hangingPunct="1">
                        <a:lnSpc>
                          <a:spcPct val="100000"/>
                        </a:lnSpc>
                        <a:spcBef>
                          <a:spcPts val="600"/>
                        </a:spcBef>
                        <a:spcAft>
                          <a:spcPts val="0"/>
                        </a:spcAft>
                        <a:buClrTx/>
                        <a:buSzTx/>
                        <a:buFontTx/>
                        <a:buNone/>
                      </a:pPr>
                      <a:r>
                        <a:rPr lang="en-US" sz="2000" b="0" kern="1200">
                          <a:solidFill>
                            <a:schemeClr val="bg1"/>
                          </a:solidFill>
                          <a:effectLst/>
                          <a:latin typeface="+mn-lt"/>
                          <a:ea typeface="+mn-ea"/>
                          <a:cs typeface="+mn-cs"/>
                        </a:rPr>
                        <a:t>6%± 8.7</a:t>
                      </a:r>
                      <a:endParaRPr lang="en-US" sz="2000" b="0">
                        <a:solidFill>
                          <a:schemeClr val="bg1"/>
                        </a:solidFill>
                        <a:latin typeface="+mn-lt"/>
                      </a:endParaRPr>
                    </a:p>
                  </a:txBody>
                  <a:tcPr marL="51300" marR="51300" marT="0" marB="0" anchor="ctr">
                    <a:solidFill>
                      <a:schemeClr val="bg1">
                        <a:lumMod val="50000"/>
                      </a:schemeClr>
                    </a:solidFill>
                  </a:tcPr>
                </a:tc>
                <a:extLst>
                  <a:ext uri="{0D108BD9-81ED-4DB2-BD59-A6C34878D82A}">
                    <a16:rowId xmlns:a16="http://schemas.microsoft.com/office/drawing/2014/main" val="3824607371"/>
                  </a:ext>
                </a:extLst>
              </a:tr>
              <a:tr h="306984">
                <a:tc rowSpan="2">
                  <a:txBody>
                    <a:bodyPr/>
                    <a:lstStyle/>
                    <a:p>
                      <a:pPr>
                        <a:spcBef>
                          <a:spcPts val="600"/>
                        </a:spcBef>
                      </a:pPr>
                      <a:r>
                        <a:rPr lang="en-US" sz="2000" b="0" dirty="0">
                          <a:effectLst>
                            <a:outerShdw blurRad="38100" dist="38100" dir="2700000" algn="tl">
                              <a:srgbClr val="000000">
                                <a:alpha val="43137"/>
                              </a:srgbClr>
                            </a:outerShdw>
                          </a:effectLst>
                          <a:latin typeface="+mn-lt"/>
                        </a:rPr>
                        <a:t>Other Target Lesion Treatments</a:t>
                      </a:r>
                      <a:endParaRPr lang="en-US" sz="2000" b="0" dirty="0">
                        <a:solidFill>
                          <a:schemeClr val="bg1"/>
                        </a:solidFill>
                        <a:effectLst>
                          <a:outerShdw blurRad="38100" dist="38100" dir="2700000" algn="tl">
                            <a:srgbClr val="000000">
                              <a:alpha val="43137"/>
                            </a:srgbClr>
                          </a:outerShdw>
                        </a:effectLst>
                        <a:latin typeface="+mn-lt"/>
                      </a:endParaRPr>
                    </a:p>
                  </a:txBody>
                  <a:tcPr marL="51300" marR="51300" marT="0" marB="0">
                    <a:solidFill>
                      <a:srgbClr val="920000"/>
                    </a:solidFill>
                  </a:tcPr>
                </a:tc>
                <a:tc>
                  <a:txBody>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lang="en-US" sz="2000" b="0">
                          <a:solidFill>
                            <a:schemeClr val="tx1"/>
                          </a:solidFill>
                          <a:latin typeface="+mn-lt"/>
                        </a:rPr>
                        <a:t>Drug coated balloon</a:t>
                      </a:r>
                    </a:p>
                  </a:txBody>
                  <a:tcPr marL="51300" marR="51300" marT="0" marB="0" anchor="ctr">
                    <a:solidFill>
                      <a:srgbClr val="D9D9D9"/>
                    </a:solidFill>
                  </a:tcPr>
                </a:tc>
                <a:tc>
                  <a:txBody>
                    <a:bodyPr/>
                    <a:lstStyle/>
                    <a:p>
                      <a:pPr marL="0" marR="0" indent="0" algn="ctr" defTabSz="457200" rtl="0" eaLnBrk="1" fontAlgn="auto" latinLnBrk="0" hangingPunct="1">
                        <a:lnSpc>
                          <a:spcPct val="100000"/>
                        </a:lnSpc>
                        <a:spcBef>
                          <a:spcPts val="600"/>
                        </a:spcBef>
                        <a:spcAft>
                          <a:spcPts val="0"/>
                        </a:spcAft>
                        <a:buClrTx/>
                        <a:buSzTx/>
                        <a:buFontTx/>
                        <a:buNone/>
                        <a:tabLst/>
                        <a:defRPr/>
                      </a:pPr>
                      <a:r>
                        <a:rPr lang="en-US" sz="2000" b="0">
                          <a:solidFill>
                            <a:schemeClr val="bg1"/>
                          </a:solidFill>
                          <a:latin typeface="+mn-lt"/>
                        </a:rPr>
                        <a:t>50.0% (260/518)</a:t>
                      </a:r>
                    </a:p>
                  </a:txBody>
                  <a:tcPr marL="51300" marR="51300" marT="0" marB="0" anchor="ctr">
                    <a:solidFill>
                      <a:schemeClr val="bg1">
                        <a:lumMod val="50000"/>
                      </a:schemeClr>
                    </a:solidFill>
                  </a:tcPr>
                </a:tc>
                <a:extLst>
                  <a:ext uri="{0D108BD9-81ED-4DB2-BD59-A6C34878D82A}">
                    <a16:rowId xmlns:a16="http://schemas.microsoft.com/office/drawing/2014/main" val="165968431"/>
                  </a:ext>
                </a:extLst>
              </a:tr>
              <a:tr h="306984">
                <a:tc vMerge="1">
                  <a:txBody>
                    <a:bodyPr/>
                    <a:lstStyle/>
                    <a:p>
                      <a:pPr>
                        <a:spcBef>
                          <a:spcPts val="600"/>
                        </a:spcBef>
                      </a:pPr>
                      <a:endParaRPr lang="en-US" sz="1600" b="1">
                        <a:solidFill>
                          <a:schemeClr val="tx1"/>
                        </a:solidFill>
                      </a:endParaRPr>
                    </a:p>
                  </a:txBody>
                  <a:tcPr marL="68400" marR="68400" marT="0" marB="0" anchor="ctr"/>
                </a:tc>
                <a:tc>
                  <a:txBody>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lang="en-US" sz="2000" b="0">
                          <a:solidFill>
                            <a:schemeClr val="tx1"/>
                          </a:solidFill>
                          <a:latin typeface="+mn-lt"/>
                        </a:rPr>
                        <a:t>Atherectomy</a:t>
                      </a:r>
                    </a:p>
                  </a:txBody>
                  <a:tcPr marL="51300" marR="51300" marT="0" marB="0" anchor="ctr">
                    <a:solidFill>
                      <a:srgbClr val="D9D9D9"/>
                    </a:solidFill>
                  </a:tcPr>
                </a:tc>
                <a:tc>
                  <a:txBody>
                    <a:bodyPr/>
                    <a:lstStyle/>
                    <a:p>
                      <a:pPr marL="0" marR="0" indent="0" algn="ctr" defTabSz="457200" rtl="0" eaLnBrk="1" fontAlgn="auto" latinLnBrk="0" hangingPunct="1">
                        <a:lnSpc>
                          <a:spcPct val="100000"/>
                        </a:lnSpc>
                        <a:spcBef>
                          <a:spcPts val="600"/>
                        </a:spcBef>
                        <a:spcAft>
                          <a:spcPts val="0"/>
                        </a:spcAft>
                        <a:buClrTx/>
                        <a:buSzTx/>
                        <a:buFontTx/>
                        <a:buNone/>
                        <a:tabLst/>
                        <a:defRPr/>
                      </a:pPr>
                      <a:r>
                        <a:rPr lang="en-US" sz="2000" b="0" dirty="0">
                          <a:solidFill>
                            <a:schemeClr val="bg1"/>
                          </a:solidFill>
                          <a:latin typeface="+mn-lt"/>
                        </a:rPr>
                        <a:t>8% (39/518)</a:t>
                      </a:r>
                    </a:p>
                  </a:txBody>
                  <a:tcPr marL="51300" marR="51300" marT="0" marB="0" anchor="ctr">
                    <a:solidFill>
                      <a:schemeClr val="bg1">
                        <a:lumMod val="50000"/>
                      </a:schemeClr>
                    </a:solidFill>
                  </a:tcPr>
                </a:tc>
                <a:extLst>
                  <a:ext uri="{0D108BD9-81ED-4DB2-BD59-A6C34878D82A}">
                    <a16:rowId xmlns:a16="http://schemas.microsoft.com/office/drawing/2014/main" val="3971392463"/>
                  </a:ext>
                </a:extLst>
              </a:tr>
            </a:tbl>
          </a:graphicData>
        </a:graphic>
      </p:graphicFrame>
      <p:sp>
        <p:nvSpPr>
          <p:cNvPr id="7" name="Title 1">
            <a:extLst>
              <a:ext uri="{FF2B5EF4-FFF2-40B4-BE49-F238E27FC236}">
                <a16:creationId xmlns:a16="http://schemas.microsoft.com/office/drawing/2014/main" id="{3ABE60FD-FF27-47B8-BAE4-7256DD56C310}"/>
              </a:ext>
            </a:extLst>
          </p:cNvPr>
          <p:cNvSpPr>
            <a:spLocks noGrp="1"/>
          </p:cNvSpPr>
          <p:nvPr>
            <p:ph type="title"/>
          </p:nvPr>
        </p:nvSpPr>
        <p:spPr>
          <a:xfrm>
            <a:off x="1827224" y="90774"/>
            <a:ext cx="8616773" cy="445548"/>
          </a:xfrm>
        </p:spPr>
        <p:txBody>
          <a:bodyPr>
            <a:noAutofit/>
          </a:bodyPr>
          <a:lstStyle/>
          <a:p>
            <a:pPr algn="ctr"/>
            <a:r>
              <a:rPr lang="en-GB" sz="4267">
                <a:solidFill>
                  <a:schemeClr val="bg1"/>
                </a:solidFill>
                <a:latin typeface="+mn-lt"/>
              </a:rPr>
              <a:t> </a:t>
            </a:r>
            <a:br>
              <a:rPr lang="en-GB" sz="4267">
                <a:solidFill>
                  <a:schemeClr val="bg1"/>
                </a:solidFill>
                <a:latin typeface="+mn-lt"/>
              </a:rPr>
            </a:br>
            <a:r>
              <a:rPr lang="en-GB" sz="4267">
                <a:solidFill>
                  <a:schemeClr val="bg1"/>
                </a:solidFill>
                <a:latin typeface="+mn-lt"/>
              </a:rPr>
              <a:t>Baseline Procedural Data</a:t>
            </a:r>
          </a:p>
        </p:txBody>
      </p:sp>
      <p:sp>
        <p:nvSpPr>
          <p:cNvPr id="10" name="Text Placeholder 5">
            <a:extLst>
              <a:ext uri="{FF2B5EF4-FFF2-40B4-BE49-F238E27FC236}">
                <a16:creationId xmlns:a16="http://schemas.microsoft.com/office/drawing/2014/main" id="{0B2AE3A1-EC72-4A2B-8503-50E0047A5B82}"/>
              </a:ext>
            </a:extLst>
          </p:cNvPr>
          <p:cNvSpPr txBox="1">
            <a:spLocks/>
          </p:cNvSpPr>
          <p:nvPr/>
        </p:nvSpPr>
        <p:spPr>
          <a:xfrm>
            <a:off x="0" y="6513710"/>
            <a:ext cx="2620108" cy="2149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333" i="1" dirty="0">
                <a:solidFill>
                  <a:schemeClr val="bg1"/>
                </a:solidFill>
              </a:rPr>
              <a:t>Data on file at Veryan Medical</a:t>
            </a:r>
          </a:p>
        </p:txBody>
      </p:sp>
      <p:sp>
        <p:nvSpPr>
          <p:cNvPr id="11" name="Rectangle: Rounded Corners 10">
            <a:extLst>
              <a:ext uri="{FF2B5EF4-FFF2-40B4-BE49-F238E27FC236}">
                <a16:creationId xmlns:a16="http://schemas.microsoft.com/office/drawing/2014/main" id="{5ACBB5A6-9CBC-0812-AC75-9AD4B0A111EA}"/>
              </a:ext>
            </a:extLst>
          </p:cNvPr>
          <p:cNvSpPr/>
          <p:nvPr/>
        </p:nvSpPr>
        <p:spPr>
          <a:xfrm>
            <a:off x="5535756" y="2519267"/>
            <a:ext cx="4419265" cy="909733"/>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00"/>
          </a:p>
        </p:txBody>
      </p:sp>
      <p:sp>
        <p:nvSpPr>
          <p:cNvPr id="12" name="TextBox 11">
            <a:extLst>
              <a:ext uri="{FF2B5EF4-FFF2-40B4-BE49-F238E27FC236}">
                <a16:creationId xmlns:a16="http://schemas.microsoft.com/office/drawing/2014/main" id="{FBA7C401-4644-C619-3738-F8856508C471}"/>
              </a:ext>
            </a:extLst>
          </p:cNvPr>
          <p:cNvSpPr txBox="1"/>
          <p:nvPr/>
        </p:nvSpPr>
        <p:spPr>
          <a:xfrm flipH="1">
            <a:off x="2440131" y="5546830"/>
            <a:ext cx="7403952" cy="461665"/>
          </a:xfrm>
          <a:prstGeom prst="rect">
            <a:avLst/>
          </a:prstGeom>
          <a:solidFill>
            <a:srgbClr val="920000"/>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GB" sz="2400" dirty="0"/>
              <a:t>More than 1 stent used in 25% of lesions</a:t>
            </a:r>
          </a:p>
        </p:txBody>
      </p:sp>
    </p:spTree>
    <p:extLst>
      <p:ext uri="{BB962C8B-B14F-4D97-AF65-F5344CB8AC3E}">
        <p14:creationId xmlns:p14="http://schemas.microsoft.com/office/powerpoint/2010/main" val="27114600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23C6C22-2B76-A1F2-853F-9A9D12731C9E}"/>
              </a:ext>
            </a:extLst>
          </p:cNvPr>
          <p:cNvSpPr/>
          <p:nvPr/>
        </p:nvSpPr>
        <p:spPr>
          <a:xfrm>
            <a:off x="204268" y="2288613"/>
            <a:ext cx="5997977" cy="333937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EECC3296-F39A-47D3-9DA6-6DE1D196963C}"/>
              </a:ext>
            </a:extLst>
          </p:cNvPr>
          <p:cNvSpPr txBox="1"/>
          <p:nvPr/>
        </p:nvSpPr>
        <p:spPr>
          <a:xfrm>
            <a:off x="151962" y="1345284"/>
            <a:ext cx="5841773" cy="707886"/>
          </a:xfrm>
          <a:prstGeom prst="rect">
            <a:avLst/>
          </a:prstGeom>
          <a:noFill/>
        </p:spPr>
        <p:txBody>
          <a:bodyPr wrap="square">
            <a:spAutoFit/>
          </a:bodyPr>
          <a:lstStyle/>
          <a:p>
            <a:pPr algn="ctr"/>
            <a:r>
              <a:rPr lang="en-GB" sz="2000">
                <a:solidFill>
                  <a:schemeClr val="bg1"/>
                </a:solidFill>
              </a:rPr>
              <a:t>Kaplan Meier survival estimates of Freedom from Clinically-Driven TLR at 3 Years </a:t>
            </a:r>
          </a:p>
        </p:txBody>
      </p:sp>
      <p:graphicFrame>
        <p:nvGraphicFramePr>
          <p:cNvPr id="3" name="Table 3">
            <a:extLst>
              <a:ext uri="{FF2B5EF4-FFF2-40B4-BE49-F238E27FC236}">
                <a16:creationId xmlns:a16="http://schemas.microsoft.com/office/drawing/2014/main" id="{3A269E91-C6BE-4D54-B89F-56F6350BA256}"/>
              </a:ext>
            </a:extLst>
          </p:cNvPr>
          <p:cNvGraphicFramePr>
            <a:graphicFrameLocks noGrp="1"/>
          </p:cNvGraphicFramePr>
          <p:nvPr>
            <p:extLst>
              <p:ext uri="{D42A27DB-BD31-4B8C-83A1-F6EECF244321}">
                <p14:modId xmlns:p14="http://schemas.microsoft.com/office/powerpoint/2010/main" val="2845452767"/>
              </p:ext>
            </p:extLst>
          </p:nvPr>
        </p:nvGraphicFramePr>
        <p:xfrm>
          <a:off x="6318766" y="1027452"/>
          <a:ext cx="5372830" cy="5608320"/>
        </p:xfrm>
        <a:graphic>
          <a:graphicData uri="http://schemas.openxmlformats.org/drawingml/2006/table">
            <a:tbl>
              <a:tblPr bandRow="1">
                <a:tableStyleId>{5C22544A-7EE6-4342-B048-85BDC9FD1C3A}</a:tableStyleId>
              </a:tblPr>
              <a:tblGrid>
                <a:gridCol w="2686415">
                  <a:extLst>
                    <a:ext uri="{9D8B030D-6E8A-4147-A177-3AD203B41FA5}">
                      <a16:colId xmlns:a16="http://schemas.microsoft.com/office/drawing/2014/main" val="1224662945"/>
                    </a:ext>
                  </a:extLst>
                </a:gridCol>
                <a:gridCol w="2686415">
                  <a:extLst>
                    <a:ext uri="{9D8B030D-6E8A-4147-A177-3AD203B41FA5}">
                      <a16:colId xmlns:a16="http://schemas.microsoft.com/office/drawing/2014/main" val="2918159738"/>
                    </a:ext>
                  </a:extLst>
                </a:gridCol>
              </a:tblGrid>
              <a:tr h="660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900" b="0">
                          <a:solidFill>
                            <a:schemeClr val="bg1"/>
                          </a:solidFill>
                          <a:latin typeface="+mn-lt"/>
                        </a:rPr>
                        <a:t>Technical Success (procedure)</a:t>
                      </a:r>
                      <a:endParaRPr lang="en-GB" sz="1900" b="0">
                        <a:solidFill>
                          <a:schemeClr val="bg1"/>
                        </a:solidFill>
                        <a:latin typeface="+mn-lt"/>
                        <a:cs typeface="Arial" panose="020B0604020202020204" pitchFamily="34" charset="0"/>
                      </a:endParaRPr>
                    </a:p>
                  </a:txBody>
                  <a:tcPr>
                    <a:solidFill>
                      <a:schemeClr val="bg1">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a:solidFill>
                            <a:schemeClr val="bg1"/>
                          </a:solidFill>
                          <a:latin typeface="+mn-lt"/>
                          <a:cs typeface="Arial"/>
                        </a:rPr>
                        <a:t>99%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a:solidFill>
                            <a:schemeClr val="bg1"/>
                          </a:solidFill>
                          <a:latin typeface="+mn-lt"/>
                          <a:cs typeface="Arial"/>
                        </a:rPr>
                        <a:t>(501/506)*</a:t>
                      </a:r>
                      <a:endParaRPr lang="en-GB" sz="1900" b="0">
                        <a:solidFill>
                          <a:schemeClr val="bg1"/>
                        </a:solidFill>
                        <a:latin typeface="+mn-lt"/>
                        <a:cs typeface="Arial"/>
                      </a:endParaRPr>
                    </a:p>
                  </a:txBody>
                  <a:tcPr>
                    <a:solidFill>
                      <a:schemeClr val="bg1">
                        <a:lumMod val="50000"/>
                      </a:schemeClr>
                    </a:solidFill>
                  </a:tcPr>
                </a:tc>
                <a:extLst>
                  <a:ext uri="{0D108BD9-81ED-4DB2-BD59-A6C34878D82A}">
                    <a16:rowId xmlns:a16="http://schemas.microsoft.com/office/drawing/2014/main" val="3917642698"/>
                  </a:ext>
                </a:extLst>
              </a:tr>
              <a:tr h="375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900" b="0">
                          <a:solidFill>
                            <a:schemeClr val="bg1"/>
                          </a:solidFill>
                          <a:latin typeface="+mn-lt"/>
                        </a:rPr>
                        <a:t>Procedural Success</a:t>
                      </a:r>
                      <a:endParaRPr lang="en-GB" sz="1900" b="0">
                        <a:solidFill>
                          <a:schemeClr val="bg1"/>
                        </a:solidFill>
                        <a:latin typeface="+mn-lt"/>
                        <a:cs typeface="Arial" panose="020B0604020202020204" pitchFamily="34" charset="0"/>
                      </a:endParaRPr>
                    </a:p>
                  </a:txBody>
                  <a:tcPr>
                    <a:solidFill>
                      <a:schemeClr val="bg1">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a:solidFill>
                            <a:schemeClr val="bg1"/>
                          </a:solidFill>
                          <a:latin typeface="+mn-lt"/>
                          <a:cs typeface="Arial"/>
                        </a:rPr>
                        <a:t>97%</a:t>
                      </a:r>
                      <a:endParaRPr lang="en-GB" sz="1900" b="0">
                        <a:solidFill>
                          <a:schemeClr val="bg1"/>
                        </a:solidFill>
                        <a:latin typeface="+mn-lt"/>
                        <a:cs typeface="Arial"/>
                      </a:endParaRPr>
                    </a:p>
                  </a:txBody>
                  <a:tcPr>
                    <a:solidFill>
                      <a:schemeClr val="bg1">
                        <a:lumMod val="50000"/>
                      </a:schemeClr>
                    </a:solidFill>
                  </a:tcPr>
                </a:tc>
                <a:extLst>
                  <a:ext uri="{0D108BD9-81ED-4DB2-BD59-A6C34878D82A}">
                    <a16:rowId xmlns:a16="http://schemas.microsoft.com/office/drawing/2014/main" val="2378357346"/>
                  </a:ext>
                </a:extLst>
              </a:tr>
              <a:tr h="660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900" b="0">
                          <a:solidFill>
                            <a:schemeClr val="bg1"/>
                          </a:solidFill>
                          <a:latin typeface="+mn-lt"/>
                          <a:cs typeface="Arial"/>
                        </a:rPr>
                        <a:t>Primary Endpoint: </a:t>
                      </a:r>
                      <a:br>
                        <a:rPr lang="en-GB" sz="1900" b="0">
                          <a:solidFill>
                            <a:srgbClr val="FFFFFF"/>
                          </a:solidFill>
                          <a:latin typeface="+mn-lt"/>
                          <a:cs typeface="Arial"/>
                        </a:rPr>
                      </a:br>
                      <a:r>
                        <a:rPr lang="en-GB" sz="1900" b="0">
                          <a:solidFill>
                            <a:schemeClr val="bg1"/>
                          </a:solidFill>
                          <a:latin typeface="+mn-lt"/>
                          <a:cs typeface="Arial"/>
                        </a:rPr>
                        <a:t>30-day safety</a:t>
                      </a:r>
                    </a:p>
                  </a:txBody>
                  <a:tcPr>
                    <a:solidFill>
                      <a:schemeClr val="bg1">
                        <a:lumMod val="50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IE" sz="1900" kern="1200">
                          <a:solidFill>
                            <a:schemeClr val="bg1"/>
                          </a:solidFill>
                          <a:effectLst/>
                          <a:latin typeface="+mn-lt"/>
                          <a:ea typeface="+mn-ea"/>
                          <a:cs typeface="+mn-cs"/>
                        </a:rPr>
                        <a:t>99% (486/493) </a:t>
                      </a:r>
                      <a:endParaRPr lang="en-US"/>
                    </a:p>
                    <a:p>
                      <a:pPr marL="0" marR="0" lvl="0" indent="0" algn="ctr" defTabSz="914400">
                        <a:lnSpc>
                          <a:spcPct val="100000"/>
                        </a:lnSpc>
                        <a:spcBef>
                          <a:spcPts val="0"/>
                        </a:spcBef>
                        <a:spcAft>
                          <a:spcPts val="0"/>
                        </a:spcAft>
                        <a:buClrTx/>
                        <a:buSzTx/>
                        <a:buFontTx/>
                        <a:buNone/>
                        <a:tabLst/>
                        <a:defRPr/>
                      </a:pPr>
                      <a:r>
                        <a:rPr lang="en-US" sz="1900" b="0">
                          <a:solidFill>
                            <a:schemeClr val="bg1"/>
                          </a:solidFill>
                          <a:latin typeface="+mn-lt"/>
                        </a:rPr>
                        <a:t>Freedom from MAE</a:t>
                      </a:r>
                    </a:p>
                  </a:txBody>
                  <a:tcPr>
                    <a:solidFill>
                      <a:schemeClr val="bg1">
                        <a:lumMod val="50000"/>
                      </a:schemeClr>
                    </a:solidFill>
                  </a:tcPr>
                </a:tc>
                <a:extLst>
                  <a:ext uri="{0D108BD9-81ED-4DB2-BD59-A6C34878D82A}">
                    <a16:rowId xmlns:a16="http://schemas.microsoft.com/office/drawing/2014/main" val="1459091435"/>
                  </a:ext>
                </a:extLst>
              </a:tr>
              <a:tr h="660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900" b="0">
                          <a:solidFill>
                            <a:schemeClr val="bg1"/>
                          </a:solidFill>
                          <a:latin typeface="+mn-lt"/>
                          <a:cs typeface="Arial"/>
                        </a:rPr>
                        <a:t>Primary Endpoint: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900" b="0">
                          <a:solidFill>
                            <a:schemeClr val="bg1"/>
                          </a:solidFill>
                          <a:latin typeface="+mn-lt"/>
                          <a:cs typeface="Arial"/>
                        </a:rPr>
                        <a:t>1</a:t>
                      </a:r>
                      <a:r>
                        <a:rPr lang="en-GB" sz="1900" b="0">
                          <a:solidFill>
                            <a:schemeClr val="bg1"/>
                          </a:solidFill>
                          <a:latin typeface="+mn-lt"/>
                        </a:rPr>
                        <a:t>2-month effectiveness</a:t>
                      </a:r>
                      <a:endParaRPr lang="en-GB" sz="1900" b="0">
                        <a:solidFill>
                          <a:schemeClr val="bg1"/>
                        </a:solidFill>
                        <a:latin typeface="+mn-lt"/>
                        <a:cs typeface="Arial" panose="020B0604020202020204" pitchFamily="34" charset="0"/>
                      </a:endParaRPr>
                    </a:p>
                  </a:txBody>
                  <a:tcPr>
                    <a:solidFill>
                      <a:schemeClr val="bg1">
                        <a:lumMod val="50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IE" sz="1900" kern="1200">
                          <a:solidFill>
                            <a:schemeClr val="bg1"/>
                          </a:solidFill>
                          <a:effectLst/>
                          <a:latin typeface="+mn-lt"/>
                          <a:ea typeface="+mn-ea"/>
                          <a:cs typeface="+mn-cs"/>
                        </a:rPr>
                        <a:t>89% (399/448) </a:t>
                      </a:r>
                      <a:endParaRPr lang="en-US"/>
                    </a:p>
                    <a:p>
                      <a:pPr marL="0" marR="0" lvl="0" indent="0" algn="ctr" defTabSz="914400">
                        <a:lnSpc>
                          <a:spcPct val="100000"/>
                        </a:lnSpc>
                        <a:spcBef>
                          <a:spcPts val="0"/>
                        </a:spcBef>
                        <a:spcAft>
                          <a:spcPts val="0"/>
                        </a:spcAft>
                        <a:buClrTx/>
                        <a:buSzTx/>
                        <a:buFontTx/>
                        <a:buNone/>
                        <a:tabLst/>
                        <a:defRPr/>
                      </a:pPr>
                      <a:r>
                        <a:rPr lang="en-GB" sz="1900" b="0">
                          <a:solidFill>
                            <a:schemeClr val="bg1"/>
                          </a:solidFill>
                          <a:latin typeface="+mn-lt"/>
                        </a:rPr>
                        <a:t>Freedom from CDTLR</a:t>
                      </a:r>
                    </a:p>
                  </a:txBody>
                  <a:tcPr>
                    <a:solidFill>
                      <a:schemeClr val="bg1">
                        <a:lumMod val="50000"/>
                      </a:schemeClr>
                    </a:solidFill>
                  </a:tcPr>
                </a:tc>
                <a:extLst>
                  <a:ext uri="{0D108BD9-81ED-4DB2-BD59-A6C34878D82A}">
                    <a16:rowId xmlns:a16="http://schemas.microsoft.com/office/drawing/2014/main" val="860194526"/>
                  </a:ext>
                </a:extLst>
              </a:tr>
              <a:tr h="944880">
                <a:tc>
                  <a:txBody>
                    <a:bodyPr/>
                    <a:lstStyle/>
                    <a:p>
                      <a:r>
                        <a:rPr lang="en-US" sz="1900" b="0">
                          <a:solidFill>
                            <a:schemeClr val="bg1"/>
                          </a:solidFill>
                          <a:latin typeface="+mn-lt"/>
                          <a:cs typeface="Arial"/>
                        </a:rPr>
                        <a:t>36-Month KM Freedom from loss of Primary Patency**</a:t>
                      </a:r>
                      <a:endParaRPr lang="en-GB" sz="1900" b="0">
                        <a:solidFill>
                          <a:schemeClr val="bg1"/>
                        </a:solidFill>
                        <a:latin typeface="+mn-lt"/>
                        <a:cs typeface="Arial" panose="020B0604020202020204" pitchFamily="34" charset="0"/>
                      </a:endParaRPr>
                    </a:p>
                  </a:txBody>
                  <a:tcPr anchor="ctr">
                    <a:solidFill>
                      <a:srgbClr val="92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0">
                          <a:solidFill>
                            <a:schemeClr val="bg1"/>
                          </a:solidFill>
                          <a:latin typeface="+mn-lt"/>
                        </a:rPr>
                        <a:t>71%</a:t>
                      </a:r>
                      <a:endParaRPr lang="en-GB" sz="1900" b="0">
                        <a:solidFill>
                          <a:schemeClr val="bg1"/>
                        </a:solidFill>
                        <a:latin typeface="+mn-lt"/>
                        <a:cs typeface="Arial" panose="020B0604020202020204" pitchFamily="34" charset="0"/>
                      </a:endParaRPr>
                    </a:p>
                  </a:txBody>
                  <a:tcPr anchor="ctr">
                    <a:solidFill>
                      <a:srgbClr val="920000"/>
                    </a:solidFill>
                  </a:tcPr>
                </a:tc>
                <a:extLst>
                  <a:ext uri="{0D108BD9-81ED-4DB2-BD59-A6C34878D82A}">
                    <a16:rowId xmlns:a16="http://schemas.microsoft.com/office/drawing/2014/main" val="687654088"/>
                  </a:ext>
                </a:extLst>
              </a:tr>
              <a:tr h="660400">
                <a:tc>
                  <a:txBody>
                    <a:bodyPr/>
                    <a:lstStyle/>
                    <a:p>
                      <a:r>
                        <a:rPr lang="en-US" sz="1900" b="0">
                          <a:solidFill>
                            <a:schemeClr val="bg1"/>
                          </a:solidFill>
                          <a:latin typeface="+mn-lt"/>
                          <a:cs typeface="Arial"/>
                        </a:rPr>
                        <a:t>36-Month KM Freedom from CDTLR </a:t>
                      </a:r>
                      <a:endParaRPr lang="en-GB" sz="1900" b="0">
                        <a:solidFill>
                          <a:schemeClr val="bg1"/>
                        </a:solidFill>
                        <a:latin typeface="+mn-lt"/>
                        <a:cs typeface="Arial" panose="020B0604020202020204" pitchFamily="34" charset="0"/>
                      </a:endParaRPr>
                    </a:p>
                  </a:txBody>
                  <a:tcPr anchor="ctr">
                    <a:solidFill>
                      <a:srgbClr val="920000"/>
                    </a:solidFill>
                  </a:tcPr>
                </a:tc>
                <a:tc>
                  <a:txBody>
                    <a:bodyPr/>
                    <a:lstStyle/>
                    <a:p>
                      <a:pPr algn="ctr"/>
                      <a:r>
                        <a:rPr lang="en-US" sz="1900" b="0">
                          <a:solidFill>
                            <a:schemeClr val="bg1"/>
                          </a:solidFill>
                          <a:latin typeface="+mn-lt"/>
                          <a:cs typeface="Arial"/>
                        </a:rPr>
                        <a:t>78%</a:t>
                      </a:r>
                      <a:endParaRPr lang="en-GB" sz="1900" b="0">
                        <a:solidFill>
                          <a:schemeClr val="bg1"/>
                        </a:solidFill>
                        <a:latin typeface="+mn-lt"/>
                        <a:cs typeface="Arial"/>
                      </a:endParaRPr>
                    </a:p>
                  </a:txBody>
                  <a:tcPr anchor="ctr">
                    <a:solidFill>
                      <a:srgbClr val="920000"/>
                    </a:solidFill>
                  </a:tcPr>
                </a:tc>
                <a:extLst>
                  <a:ext uri="{0D108BD9-81ED-4DB2-BD59-A6C34878D82A}">
                    <a16:rowId xmlns:a16="http://schemas.microsoft.com/office/drawing/2014/main" val="2527087252"/>
                  </a:ext>
                </a:extLst>
              </a:tr>
              <a:tr h="660400">
                <a:tc>
                  <a:txBody>
                    <a:bodyPr/>
                    <a:lstStyle/>
                    <a:p>
                      <a:r>
                        <a:rPr lang="en-GB" sz="1900">
                          <a:solidFill>
                            <a:schemeClr val="bg1"/>
                          </a:solidFill>
                          <a:effectLst/>
                          <a:latin typeface="+mn-lt"/>
                          <a:ea typeface="Calibri" panose="020F0502020204030204" pitchFamily="34" charset="0"/>
                        </a:rPr>
                        <a:t>Stent fracture (site reported)</a:t>
                      </a:r>
                    </a:p>
                  </a:txBody>
                  <a:tcPr>
                    <a:solidFill>
                      <a:srgbClr val="920000"/>
                    </a:solidFill>
                  </a:tcPr>
                </a:tc>
                <a:tc>
                  <a:txBody>
                    <a:bodyPr/>
                    <a:lstStyle/>
                    <a:p>
                      <a:pPr algn="ctr"/>
                      <a:r>
                        <a:rPr lang="en-US" sz="1900">
                          <a:solidFill>
                            <a:schemeClr val="bg1"/>
                          </a:solidFill>
                          <a:effectLst/>
                          <a:latin typeface="+mn-lt"/>
                          <a:ea typeface="Calibri" panose="020F0502020204030204" pitchFamily="34" charset="0"/>
                        </a:rPr>
                        <a:t>0.6%  (4/676) </a:t>
                      </a:r>
                      <a:endParaRPr lang="en-GB" sz="1900">
                        <a:solidFill>
                          <a:schemeClr val="bg1"/>
                        </a:solidFill>
                        <a:effectLst/>
                        <a:latin typeface="+mn-lt"/>
                        <a:ea typeface="Calibri" panose="020F0502020204030204" pitchFamily="34" charset="0"/>
                      </a:endParaRPr>
                    </a:p>
                  </a:txBody>
                  <a:tcPr>
                    <a:solidFill>
                      <a:srgbClr val="920000"/>
                    </a:solidFill>
                  </a:tcPr>
                </a:tc>
                <a:extLst>
                  <a:ext uri="{0D108BD9-81ED-4DB2-BD59-A6C34878D82A}">
                    <a16:rowId xmlns:a16="http://schemas.microsoft.com/office/drawing/2014/main" val="2326712603"/>
                  </a:ext>
                </a:extLst>
              </a:tr>
              <a:tr h="914400">
                <a:tc>
                  <a:txBody>
                    <a:bodyPr/>
                    <a:lstStyle/>
                    <a:p>
                      <a:r>
                        <a:rPr lang="en-GB" sz="1900">
                          <a:solidFill>
                            <a:schemeClr val="bg1"/>
                          </a:solidFill>
                          <a:effectLst/>
                          <a:latin typeface="+mn-lt"/>
                          <a:ea typeface="Calibri" panose="020F0502020204030204" pitchFamily="34" charset="0"/>
                        </a:rPr>
                        <a:t>Stent fracture (confirmed by investigation)</a:t>
                      </a:r>
                    </a:p>
                  </a:txBody>
                  <a:tcPr>
                    <a:solidFill>
                      <a:srgbClr val="920000"/>
                    </a:solidFill>
                  </a:tcPr>
                </a:tc>
                <a:tc>
                  <a:txBody>
                    <a:bodyPr/>
                    <a:lstStyle/>
                    <a:p>
                      <a:pPr algn="ctr"/>
                      <a:r>
                        <a:rPr lang="en-US" sz="1900" dirty="0">
                          <a:solidFill>
                            <a:schemeClr val="bg1"/>
                          </a:solidFill>
                          <a:effectLst/>
                          <a:latin typeface="+mn-lt"/>
                          <a:ea typeface="Calibri" panose="020F0502020204030204" pitchFamily="34" charset="0"/>
                        </a:rPr>
                        <a:t>0.4%  (3/676)</a:t>
                      </a:r>
                      <a:endParaRPr lang="en-GB" sz="1900" dirty="0">
                        <a:solidFill>
                          <a:schemeClr val="bg1"/>
                        </a:solidFill>
                        <a:effectLst/>
                        <a:latin typeface="+mn-lt"/>
                        <a:ea typeface="Calibri" panose="020F0502020204030204" pitchFamily="34" charset="0"/>
                      </a:endParaRPr>
                    </a:p>
                  </a:txBody>
                  <a:tcPr>
                    <a:solidFill>
                      <a:srgbClr val="920000"/>
                    </a:solidFill>
                  </a:tcPr>
                </a:tc>
                <a:extLst>
                  <a:ext uri="{0D108BD9-81ED-4DB2-BD59-A6C34878D82A}">
                    <a16:rowId xmlns:a16="http://schemas.microsoft.com/office/drawing/2014/main" val="2870921382"/>
                  </a:ext>
                </a:extLst>
              </a:tr>
            </a:tbl>
          </a:graphicData>
        </a:graphic>
      </p:graphicFrame>
      <p:sp>
        <p:nvSpPr>
          <p:cNvPr id="18" name="object 2">
            <a:extLst>
              <a:ext uri="{FF2B5EF4-FFF2-40B4-BE49-F238E27FC236}">
                <a16:creationId xmlns:a16="http://schemas.microsoft.com/office/drawing/2014/main" id="{4DC9511C-943A-470B-A8D4-0D23B4B66832}"/>
              </a:ext>
            </a:extLst>
          </p:cNvPr>
          <p:cNvSpPr txBox="1">
            <a:spLocks/>
          </p:cNvSpPr>
          <p:nvPr/>
        </p:nvSpPr>
        <p:spPr>
          <a:xfrm>
            <a:off x="530353" y="281438"/>
            <a:ext cx="11268831" cy="603019"/>
          </a:xfrm>
          <a:prstGeom prst="rect">
            <a:avLst/>
          </a:prstGeom>
        </p:spPr>
        <p:txBody>
          <a:bodyPr vert="horz" wrap="square" lIns="0" tIns="11907" rIns="0" bIns="0" rtlCol="0" anchor="ctr">
            <a:spAutoFit/>
          </a:bodyPr>
          <a:lstStyle>
            <a:lvl1pPr algn="l" defTabSz="914377" rtl="0" eaLnBrk="1" latinLnBrk="0" hangingPunct="1">
              <a:lnSpc>
                <a:spcPct val="90000"/>
              </a:lnSpc>
              <a:spcBef>
                <a:spcPct val="0"/>
              </a:spcBef>
              <a:buNone/>
              <a:defRPr sz="4400" kern="1200">
                <a:solidFill>
                  <a:schemeClr val="tx2"/>
                </a:solidFill>
                <a:latin typeface="+mj-lt"/>
                <a:ea typeface="+mj-ea"/>
                <a:cs typeface="+mj-cs"/>
              </a:defRPr>
            </a:lvl1pPr>
          </a:lstStyle>
          <a:p>
            <a:pPr marL="35719">
              <a:spcBef>
                <a:spcPts val="95"/>
              </a:spcBef>
            </a:pPr>
            <a:r>
              <a:rPr lang="en-GB" sz="4267" spc="-5">
                <a:solidFill>
                  <a:schemeClr val="bg1"/>
                </a:solidFill>
                <a:latin typeface="+mn-lt"/>
              </a:rPr>
              <a:t>MIMICS</a:t>
            </a:r>
            <a:r>
              <a:rPr lang="en-GB" sz="4267" spc="-7" baseline="24305">
                <a:solidFill>
                  <a:schemeClr val="bg1"/>
                </a:solidFill>
                <a:latin typeface="+mn-lt"/>
              </a:rPr>
              <a:t>3D</a:t>
            </a:r>
            <a:r>
              <a:rPr lang="en-GB" sz="4267" spc="359" baseline="24305">
                <a:solidFill>
                  <a:schemeClr val="bg1"/>
                </a:solidFill>
                <a:latin typeface="+mn-lt"/>
              </a:rPr>
              <a:t> </a:t>
            </a:r>
            <a:r>
              <a:rPr lang="en-GB" sz="4267" spc="359">
                <a:solidFill>
                  <a:schemeClr val="bg1"/>
                </a:solidFill>
                <a:latin typeface="+mn-lt"/>
              </a:rPr>
              <a:t>European </a:t>
            </a:r>
            <a:r>
              <a:rPr lang="en-GB" sz="4267" spc="127">
                <a:solidFill>
                  <a:schemeClr val="bg1"/>
                </a:solidFill>
                <a:latin typeface="+mn-lt"/>
              </a:rPr>
              <a:t>Registry: 3-Year Results</a:t>
            </a:r>
            <a:endParaRPr lang="en-GB" sz="4267">
              <a:solidFill>
                <a:schemeClr val="bg1"/>
              </a:solidFill>
              <a:latin typeface="+mn-lt"/>
            </a:endParaRPr>
          </a:p>
        </p:txBody>
      </p:sp>
      <p:pic>
        <p:nvPicPr>
          <p:cNvPr id="1026" name="Picture 2">
            <a:extLst>
              <a:ext uri="{FF2B5EF4-FFF2-40B4-BE49-F238E27FC236}">
                <a16:creationId xmlns:a16="http://schemas.microsoft.com/office/drawing/2014/main" id="{73199BF0-AC94-4578-A06E-370149C6A0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268" y="2452099"/>
            <a:ext cx="5841773" cy="3175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19CE88E0-DCB2-49D4-99F6-A9D48F16F902}"/>
              </a:ext>
            </a:extLst>
          </p:cNvPr>
          <p:cNvCxnSpPr>
            <a:cxnSpLocks/>
          </p:cNvCxnSpPr>
          <p:nvPr/>
        </p:nvCxnSpPr>
        <p:spPr>
          <a:xfrm flipV="1">
            <a:off x="2295768" y="2630079"/>
            <a:ext cx="0" cy="2610915"/>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93B0BFE-AD64-4719-A597-833F5896525B}"/>
              </a:ext>
            </a:extLst>
          </p:cNvPr>
          <p:cNvCxnSpPr>
            <a:cxnSpLocks/>
          </p:cNvCxnSpPr>
          <p:nvPr/>
        </p:nvCxnSpPr>
        <p:spPr>
          <a:xfrm flipV="1">
            <a:off x="4975092" y="2630079"/>
            <a:ext cx="0" cy="2610915"/>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1125954-1F5C-4AAB-BB38-41454D7B2F08}"/>
              </a:ext>
            </a:extLst>
          </p:cNvPr>
          <p:cNvCxnSpPr>
            <a:cxnSpLocks/>
          </p:cNvCxnSpPr>
          <p:nvPr/>
        </p:nvCxnSpPr>
        <p:spPr>
          <a:xfrm flipV="1">
            <a:off x="3641489" y="2630079"/>
            <a:ext cx="0" cy="2610915"/>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E940FC6-6DF4-44D5-838C-17A0FB9D0CF3}"/>
              </a:ext>
            </a:extLst>
          </p:cNvPr>
          <p:cNvSpPr/>
          <p:nvPr/>
        </p:nvSpPr>
        <p:spPr>
          <a:xfrm>
            <a:off x="1547942" y="3851739"/>
            <a:ext cx="4245711" cy="868976"/>
          </a:xfrm>
          <a:prstGeom prst="rect">
            <a:avLst/>
          </a:prstGeom>
          <a:solidFill>
            <a:srgbClr val="9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3" name="Rectangle: Rounded Corners 12">
            <a:extLst>
              <a:ext uri="{FF2B5EF4-FFF2-40B4-BE49-F238E27FC236}">
                <a16:creationId xmlns:a16="http://schemas.microsoft.com/office/drawing/2014/main" id="{964A63E1-C117-4D78-BB41-ED5ECDBDD44B}"/>
              </a:ext>
            </a:extLst>
          </p:cNvPr>
          <p:cNvSpPr/>
          <p:nvPr/>
        </p:nvSpPr>
        <p:spPr>
          <a:xfrm>
            <a:off x="1680271" y="3987629"/>
            <a:ext cx="1274180" cy="597195"/>
          </a:xfrm>
          <a:prstGeom prst="roundRect">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latin typeface="Avenir Next LT Pro" panose="020B0504020202020204" pitchFamily="34" charset="0"/>
              </a:rPr>
              <a:t>1 year</a:t>
            </a:r>
          </a:p>
          <a:p>
            <a:pPr algn="ctr"/>
            <a:r>
              <a:rPr lang="en-GB">
                <a:latin typeface="Avenir Next LT Pro" panose="020B0504020202020204" pitchFamily="34" charset="0"/>
              </a:rPr>
              <a:t>90%</a:t>
            </a:r>
          </a:p>
        </p:txBody>
      </p:sp>
      <p:sp>
        <p:nvSpPr>
          <p:cNvPr id="14" name="Rectangle: Rounded Corners 13">
            <a:extLst>
              <a:ext uri="{FF2B5EF4-FFF2-40B4-BE49-F238E27FC236}">
                <a16:creationId xmlns:a16="http://schemas.microsoft.com/office/drawing/2014/main" id="{50C8720B-C546-470D-8EC6-E1AC2603C24C}"/>
              </a:ext>
            </a:extLst>
          </p:cNvPr>
          <p:cNvSpPr/>
          <p:nvPr/>
        </p:nvSpPr>
        <p:spPr>
          <a:xfrm>
            <a:off x="3033707" y="3987629"/>
            <a:ext cx="1215565" cy="597195"/>
          </a:xfrm>
          <a:prstGeom prst="roundRect">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latin typeface="Avenir Next LT Pro" panose="020B0504020202020204" pitchFamily="34" charset="0"/>
              </a:rPr>
              <a:t>2 years</a:t>
            </a:r>
          </a:p>
          <a:p>
            <a:pPr algn="ctr"/>
            <a:r>
              <a:rPr lang="en-GB">
                <a:latin typeface="Avenir Next LT Pro" panose="020B0504020202020204" pitchFamily="34" charset="0"/>
              </a:rPr>
              <a:t>82%</a:t>
            </a:r>
          </a:p>
        </p:txBody>
      </p:sp>
      <p:sp>
        <p:nvSpPr>
          <p:cNvPr id="15" name="Rectangle: Rounded Corners 14">
            <a:extLst>
              <a:ext uri="{FF2B5EF4-FFF2-40B4-BE49-F238E27FC236}">
                <a16:creationId xmlns:a16="http://schemas.microsoft.com/office/drawing/2014/main" id="{4939545A-F5C4-4D46-891E-7E1ED1508FF6}"/>
              </a:ext>
            </a:extLst>
          </p:cNvPr>
          <p:cNvSpPr/>
          <p:nvPr/>
        </p:nvSpPr>
        <p:spPr>
          <a:xfrm>
            <a:off x="4328527" y="3987629"/>
            <a:ext cx="1125692" cy="597195"/>
          </a:xfrm>
          <a:prstGeom prst="roundRect">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latin typeface="Avenir Next LT Pro" panose="020B0504020202020204" pitchFamily="34" charset="0"/>
              </a:rPr>
              <a:t>3 years</a:t>
            </a:r>
          </a:p>
          <a:p>
            <a:pPr algn="ctr"/>
            <a:r>
              <a:rPr lang="en-GB">
                <a:latin typeface="Avenir Next LT Pro" panose="020B0504020202020204" pitchFamily="34" charset="0"/>
              </a:rPr>
              <a:t>78%</a:t>
            </a:r>
          </a:p>
        </p:txBody>
      </p:sp>
      <p:sp>
        <p:nvSpPr>
          <p:cNvPr id="17" name="TextBox 16">
            <a:extLst>
              <a:ext uri="{FF2B5EF4-FFF2-40B4-BE49-F238E27FC236}">
                <a16:creationId xmlns:a16="http://schemas.microsoft.com/office/drawing/2014/main" id="{377C5B9D-D24C-4956-8AC4-787CDB93DA16}"/>
              </a:ext>
            </a:extLst>
          </p:cNvPr>
          <p:cNvSpPr txBox="1"/>
          <p:nvPr/>
        </p:nvSpPr>
        <p:spPr>
          <a:xfrm>
            <a:off x="129776" y="5627985"/>
            <a:ext cx="4179990" cy="502573"/>
          </a:xfrm>
          <a:prstGeom prst="rect">
            <a:avLst/>
          </a:prstGeom>
          <a:noFill/>
        </p:spPr>
        <p:txBody>
          <a:bodyPr wrap="none" rtlCol="0">
            <a:spAutoFit/>
          </a:bodyPr>
          <a:lstStyle/>
          <a:p>
            <a:r>
              <a:rPr lang="en-GB" sz="1333" dirty="0">
                <a:solidFill>
                  <a:schemeClr val="bg1"/>
                </a:solidFill>
              </a:rPr>
              <a:t>*1 patient did not have a final diameter stenosis recorded</a:t>
            </a:r>
          </a:p>
          <a:p>
            <a:r>
              <a:rPr lang="en-GB" sz="1333" dirty="0">
                <a:solidFill>
                  <a:schemeClr val="bg1"/>
                </a:solidFill>
              </a:rPr>
              <a:t>**ITT population. PSVR &gt;2.4</a:t>
            </a:r>
          </a:p>
        </p:txBody>
      </p:sp>
      <p:sp>
        <p:nvSpPr>
          <p:cNvPr id="20" name="Text Placeholder 5">
            <a:extLst>
              <a:ext uri="{FF2B5EF4-FFF2-40B4-BE49-F238E27FC236}">
                <a16:creationId xmlns:a16="http://schemas.microsoft.com/office/drawing/2014/main" id="{4B2ADBF8-3CB3-4C91-84F3-255A34E78E94}"/>
              </a:ext>
            </a:extLst>
          </p:cNvPr>
          <p:cNvSpPr txBox="1">
            <a:spLocks/>
          </p:cNvSpPr>
          <p:nvPr/>
        </p:nvSpPr>
        <p:spPr>
          <a:xfrm>
            <a:off x="151962" y="6503759"/>
            <a:ext cx="2620108" cy="2149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333" i="1" dirty="0">
                <a:solidFill>
                  <a:schemeClr val="bg1"/>
                </a:solidFill>
              </a:rPr>
              <a:t>Data on file at Veryan Medical</a:t>
            </a:r>
          </a:p>
        </p:txBody>
      </p:sp>
      <p:sp>
        <p:nvSpPr>
          <p:cNvPr id="2" name="Rectangle 1">
            <a:extLst>
              <a:ext uri="{FF2B5EF4-FFF2-40B4-BE49-F238E27FC236}">
                <a16:creationId xmlns:a16="http://schemas.microsoft.com/office/drawing/2014/main" id="{6261636C-544B-15F5-69C6-6849D8CA926C}"/>
              </a:ext>
            </a:extLst>
          </p:cNvPr>
          <p:cNvSpPr/>
          <p:nvPr/>
        </p:nvSpPr>
        <p:spPr>
          <a:xfrm>
            <a:off x="5528201" y="2952206"/>
            <a:ext cx="465534" cy="322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209483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7723F2E-D375-45D6-9F87-B31B94AA0D42}"/>
              </a:ext>
            </a:extLst>
          </p:cNvPr>
          <p:cNvSpPr txBox="1"/>
          <p:nvPr/>
        </p:nvSpPr>
        <p:spPr>
          <a:xfrm>
            <a:off x="1984518" y="3398505"/>
            <a:ext cx="4262705" cy="246221"/>
          </a:xfrm>
          <a:prstGeom prst="rect">
            <a:avLst/>
          </a:prstGeom>
          <a:noFill/>
        </p:spPr>
        <p:txBody>
          <a:bodyPr wrap="none" rtlCol="0">
            <a:spAutoFit/>
          </a:bodyPr>
          <a:lstStyle/>
          <a:p>
            <a:pPr algn="l"/>
            <a:r>
              <a:rPr lang="en-GB" sz="1000" i="1">
                <a:solidFill>
                  <a:schemeClr val="bg1"/>
                </a:solidFill>
              </a:rPr>
              <a:t>Core lab reported data for MIMICS and MIMICS-2, site-reported for MIMICS-3D</a:t>
            </a:r>
          </a:p>
        </p:txBody>
      </p:sp>
      <p:graphicFrame>
        <p:nvGraphicFramePr>
          <p:cNvPr id="12" name="Table 11">
            <a:extLst>
              <a:ext uri="{FF2B5EF4-FFF2-40B4-BE49-F238E27FC236}">
                <a16:creationId xmlns:a16="http://schemas.microsoft.com/office/drawing/2014/main" id="{85F37440-D565-4FB6-98FC-D638EC140A57}"/>
              </a:ext>
            </a:extLst>
          </p:cNvPr>
          <p:cNvGraphicFramePr>
            <a:graphicFrameLocks noGrp="1"/>
          </p:cNvGraphicFramePr>
          <p:nvPr>
            <p:extLst>
              <p:ext uri="{D42A27DB-BD31-4B8C-83A1-F6EECF244321}">
                <p14:modId xmlns:p14="http://schemas.microsoft.com/office/powerpoint/2010/main" val="4019030578"/>
              </p:ext>
            </p:extLst>
          </p:nvPr>
        </p:nvGraphicFramePr>
        <p:xfrm>
          <a:off x="594085" y="1638241"/>
          <a:ext cx="10863610" cy="4282526"/>
        </p:xfrm>
        <a:graphic>
          <a:graphicData uri="http://schemas.openxmlformats.org/drawingml/2006/table">
            <a:tbl>
              <a:tblPr firstRow="1" bandRow="1">
                <a:tableStyleId>{073A0DAA-6AF3-43AB-8588-CEC1D06C72B9}</a:tableStyleId>
              </a:tblPr>
              <a:tblGrid>
                <a:gridCol w="2839999">
                  <a:extLst>
                    <a:ext uri="{9D8B030D-6E8A-4147-A177-3AD203B41FA5}">
                      <a16:colId xmlns:a16="http://schemas.microsoft.com/office/drawing/2014/main" val="618220472"/>
                    </a:ext>
                  </a:extLst>
                </a:gridCol>
                <a:gridCol w="2479611">
                  <a:extLst>
                    <a:ext uri="{9D8B030D-6E8A-4147-A177-3AD203B41FA5}">
                      <a16:colId xmlns:a16="http://schemas.microsoft.com/office/drawing/2014/main" val="48691944"/>
                    </a:ext>
                  </a:extLst>
                </a:gridCol>
                <a:gridCol w="2772000">
                  <a:extLst>
                    <a:ext uri="{9D8B030D-6E8A-4147-A177-3AD203B41FA5}">
                      <a16:colId xmlns:a16="http://schemas.microsoft.com/office/drawing/2014/main" val="3729254274"/>
                    </a:ext>
                  </a:extLst>
                </a:gridCol>
                <a:gridCol w="2772000">
                  <a:extLst>
                    <a:ext uri="{9D8B030D-6E8A-4147-A177-3AD203B41FA5}">
                      <a16:colId xmlns:a16="http://schemas.microsoft.com/office/drawing/2014/main" val="3247711941"/>
                    </a:ext>
                  </a:extLst>
                </a:gridCol>
              </a:tblGrid>
              <a:tr h="47498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0">
                          <a:solidFill>
                            <a:schemeClr val="tx1"/>
                          </a:solidFill>
                          <a:latin typeface="Avenir Next LT Pro" panose="020B0504020202020204" pitchFamily="34" charset="0"/>
                        </a:rPr>
                        <a:t>Mean ± SD (mm) </a:t>
                      </a:r>
                    </a:p>
                  </a:txBody>
                  <a:tcPr marL="68580" marR="68580" marT="34291" marB="34291">
                    <a:solidFill>
                      <a:schemeClr val="bg1"/>
                    </a:solidFill>
                  </a:tcPr>
                </a:tc>
                <a:tc>
                  <a:txBody>
                    <a:bodyPr/>
                    <a:lstStyle/>
                    <a:p>
                      <a:pPr algn="ctr"/>
                      <a:r>
                        <a:rPr lang="en-GB" sz="2400" b="0">
                          <a:solidFill>
                            <a:schemeClr val="tx1"/>
                          </a:solidFill>
                          <a:latin typeface="Avenir Next LT Pro" panose="020B0504020202020204" pitchFamily="34" charset="0"/>
                        </a:rPr>
                        <a:t>MIMICS-RCT</a:t>
                      </a:r>
                    </a:p>
                  </a:txBody>
                  <a:tcPr marL="68580" marR="68580" marT="34291" marB="34291">
                    <a:solidFill>
                      <a:schemeClr val="bg1"/>
                    </a:solidFill>
                  </a:tcPr>
                </a:tc>
                <a:tc>
                  <a:txBody>
                    <a:bodyPr/>
                    <a:lstStyle/>
                    <a:p>
                      <a:pPr algn="ctr"/>
                      <a:r>
                        <a:rPr lang="en-GB" sz="2400" b="0">
                          <a:solidFill>
                            <a:schemeClr val="tx1"/>
                          </a:solidFill>
                          <a:latin typeface="Avenir Next LT Pro" panose="020B0504020202020204" pitchFamily="34" charset="0"/>
                        </a:rPr>
                        <a:t>MIMICS-2</a:t>
                      </a:r>
                    </a:p>
                  </a:txBody>
                  <a:tcPr marL="68580" marR="68580" marT="34291" marB="34291">
                    <a:solidFill>
                      <a:schemeClr val="bg1"/>
                    </a:solidFill>
                  </a:tcPr>
                </a:tc>
                <a:tc>
                  <a:txBody>
                    <a:bodyPr/>
                    <a:lstStyle/>
                    <a:p>
                      <a:pPr algn="ctr"/>
                      <a:r>
                        <a:rPr lang="en-GB" sz="2400" b="0">
                          <a:solidFill>
                            <a:schemeClr val="tx1"/>
                          </a:solidFill>
                          <a:latin typeface="Avenir Next LT Pro" panose="020B0504020202020204" pitchFamily="34" charset="0"/>
                        </a:rPr>
                        <a:t>MIMICS-3D</a:t>
                      </a:r>
                    </a:p>
                  </a:txBody>
                  <a:tcPr marL="68580" marR="68580" marT="34291" marB="34291">
                    <a:solidFill>
                      <a:schemeClr val="bg1"/>
                    </a:solidFill>
                  </a:tcPr>
                </a:tc>
                <a:extLst>
                  <a:ext uri="{0D108BD9-81ED-4DB2-BD59-A6C34878D82A}">
                    <a16:rowId xmlns:a16="http://schemas.microsoft.com/office/drawing/2014/main" val="895568137"/>
                  </a:ext>
                </a:extLst>
              </a:tr>
              <a:tr h="73154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400" b="0">
                          <a:solidFill>
                            <a:schemeClr val="bg1"/>
                          </a:solidFill>
                          <a:latin typeface="Avenir Next LT Pro" panose="020B0504020202020204" pitchFamily="34" charset="0"/>
                        </a:rPr>
                        <a:t>Lesion Length</a:t>
                      </a:r>
                    </a:p>
                  </a:txBody>
                  <a:tcPr marL="68580" marR="68580" marT="34291" marB="34291" anchor="ctr">
                    <a:solidFill>
                      <a:srgbClr val="92000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2400" b="0">
                          <a:solidFill>
                            <a:schemeClr val="bg1"/>
                          </a:solidFill>
                          <a:latin typeface="Avenir Next LT Pro" panose="020B0504020202020204" pitchFamily="34" charset="0"/>
                        </a:rPr>
                        <a:t>66 </a:t>
                      </a:r>
                      <a:r>
                        <a:rPr lang="en-US" sz="2400" b="0" kern="1200">
                          <a:solidFill>
                            <a:schemeClr val="bg1"/>
                          </a:solidFill>
                          <a:latin typeface="Avenir Next LT Pro" panose="020B0504020202020204" pitchFamily="34" charset="0"/>
                        </a:rPr>
                        <a:t>± 29 </a:t>
                      </a:r>
                      <a:endParaRPr lang="en-GB" sz="2400" b="0">
                        <a:solidFill>
                          <a:schemeClr val="bg1"/>
                        </a:solidFill>
                        <a:latin typeface="Avenir Next LT Pro" panose="020B0504020202020204" pitchFamily="34" charset="0"/>
                      </a:endParaRPr>
                    </a:p>
                  </a:txBody>
                  <a:tcPr marL="68580" marR="68580" marT="34291" marB="34291" anchor="ctr">
                    <a:solidFill>
                      <a:srgbClr val="92000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0" kern="1200">
                          <a:solidFill>
                            <a:schemeClr val="bg1"/>
                          </a:solidFill>
                          <a:latin typeface="Avenir Next LT Pro" panose="020B0504020202020204" pitchFamily="34" charset="0"/>
                        </a:rPr>
                        <a:t>81 ± 38 </a:t>
                      </a:r>
                      <a:endParaRPr lang="en-US" sz="2400" b="0" kern="1200">
                        <a:solidFill>
                          <a:schemeClr val="bg1"/>
                        </a:solidFill>
                        <a:latin typeface="Avenir Next LT Pro" panose="020B0504020202020204" pitchFamily="34" charset="0"/>
                        <a:ea typeface="+mn-ea"/>
                        <a:cs typeface="+mn-cs"/>
                      </a:endParaRPr>
                    </a:p>
                  </a:txBody>
                  <a:tcPr marL="68580" marR="68580" marT="34291" marB="34291" anchor="ctr">
                    <a:solidFill>
                      <a:srgbClr val="920000"/>
                    </a:solidFill>
                  </a:tcPr>
                </a:tc>
                <a:tc>
                  <a:txBody>
                    <a:bodyPr/>
                    <a:lstStyle/>
                    <a:p>
                      <a:pPr marL="0" marR="0" lvl="0" indent="0" algn="ctr" defTabSz="685800" rtl="0" eaLnBrk="1" fontAlgn="auto" latinLnBrk="0" hangingPunct="1">
                        <a:lnSpc>
                          <a:spcPct val="100000"/>
                        </a:lnSpc>
                        <a:spcBef>
                          <a:spcPts val="600"/>
                        </a:spcBef>
                        <a:spcAft>
                          <a:spcPts val="0"/>
                        </a:spcAft>
                        <a:buClrTx/>
                        <a:buSzTx/>
                        <a:buFontTx/>
                        <a:buNone/>
                        <a:tabLst/>
                        <a:defRPr/>
                      </a:pPr>
                      <a:r>
                        <a:rPr lang="en-US" sz="2400" b="0" kern="1200">
                          <a:solidFill>
                            <a:schemeClr val="bg1"/>
                          </a:solidFill>
                          <a:effectLst/>
                          <a:latin typeface="Avenir Next LT Pro" panose="020B0504020202020204" pitchFamily="34" charset="0"/>
                          <a:ea typeface="+mn-ea"/>
                          <a:cs typeface="+mn-cs"/>
                        </a:rPr>
                        <a:t>126 ± 91</a:t>
                      </a:r>
                      <a:endParaRPr lang="en-US" sz="2400" b="0" kern="1200">
                        <a:solidFill>
                          <a:schemeClr val="bg1"/>
                        </a:solidFill>
                        <a:latin typeface="Avenir Next LT Pro" panose="020B0504020202020204" pitchFamily="34" charset="0"/>
                        <a:ea typeface="+mn-ea"/>
                        <a:cs typeface="+mn-cs"/>
                      </a:endParaRPr>
                    </a:p>
                  </a:txBody>
                  <a:tcPr marL="68580" marR="68580" marT="34291" marB="34291" anchor="ctr">
                    <a:solidFill>
                      <a:srgbClr val="920000"/>
                    </a:solidFill>
                  </a:tcPr>
                </a:tc>
                <a:extLst>
                  <a:ext uri="{0D108BD9-81ED-4DB2-BD59-A6C34878D82A}">
                    <a16:rowId xmlns:a16="http://schemas.microsoft.com/office/drawing/2014/main" val="2812860388"/>
                  </a:ext>
                </a:extLst>
              </a:tr>
              <a:tr h="88138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400" b="0">
                          <a:solidFill>
                            <a:schemeClr val="bg1"/>
                          </a:solidFill>
                          <a:latin typeface="Avenir Next LT Pro" panose="020B0504020202020204" pitchFamily="34" charset="0"/>
                        </a:rPr>
                        <a:t>Stented Segment Length</a:t>
                      </a:r>
                    </a:p>
                  </a:txBody>
                  <a:tcPr marL="68580" marR="68580" marT="34291" marB="34291" anchor="ctr">
                    <a:solidFill>
                      <a:srgbClr val="92000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2400" b="0">
                          <a:solidFill>
                            <a:schemeClr val="bg1"/>
                          </a:solidFill>
                          <a:latin typeface="Avenir Next LT Pro" panose="020B0504020202020204" pitchFamily="34" charset="0"/>
                        </a:rPr>
                        <a:t>99</a:t>
                      </a:r>
                      <a:r>
                        <a:rPr lang="en-US" sz="2400" b="0" kern="1200">
                          <a:solidFill>
                            <a:schemeClr val="bg1"/>
                          </a:solidFill>
                          <a:latin typeface="Avenir Next LT Pro" panose="020B0504020202020204" pitchFamily="34" charset="0"/>
                        </a:rPr>
                        <a:t> ± 30 </a:t>
                      </a:r>
                      <a:endParaRPr lang="en-GB" sz="2400" b="0">
                        <a:solidFill>
                          <a:schemeClr val="bg1"/>
                        </a:solidFill>
                        <a:latin typeface="Avenir Next LT Pro" panose="020B0504020202020204" pitchFamily="34" charset="0"/>
                      </a:endParaRPr>
                    </a:p>
                  </a:txBody>
                  <a:tcPr marL="68580" marR="68580" marT="34291" marB="34291" anchor="ctr">
                    <a:solidFill>
                      <a:srgbClr val="92000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0" kern="1200">
                          <a:solidFill>
                            <a:schemeClr val="bg1"/>
                          </a:solidFill>
                          <a:latin typeface="Avenir Next LT Pro" panose="020B0504020202020204" pitchFamily="34" charset="0"/>
                        </a:rPr>
                        <a:t>112 ± 36 </a:t>
                      </a:r>
                      <a:endParaRPr lang="en-US" sz="2400" b="0" kern="1200">
                        <a:solidFill>
                          <a:schemeClr val="bg1"/>
                        </a:solidFill>
                        <a:latin typeface="Avenir Next LT Pro" panose="020B0504020202020204" pitchFamily="34" charset="0"/>
                        <a:ea typeface="+mn-ea"/>
                        <a:cs typeface="+mn-cs"/>
                      </a:endParaRPr>
                    </a:p>
                  </a:txBody>
                  <a:tcPr marL="68580" marR="68580" marT="34291" marB="34291" anchor="ctr">
                    <a:solidFill>
                      <a:srgbClr val="920000"/>
                    </a:solidFill>
                  </a:tcPr>
                </a:tc>
                <a:tc>
                  <a:txBody>
                    <a:bodyPr/>
                    <a:lstStyle/>
                    <a:p>
                      <a:pPr marL="0" marR="0" lvl="0" indent="0" algn="ctr" defTabSz="685800" rtl="0" eaLnBrk="1" fontAlgn="auto" latinLnBrk="0" hangingPunct="1">
                        <a:lnSpc>
                          <a:spcPct val="100000"/>
                        </a:lnSpc>
                        <a:spcBef>
                          <a:spcPts val="600"/>
                        </a:spcBef>
                        <a:spcAft>
                          <a:spcPts val="0"/>
                        </a:spcAft>
                        <a:buClrTx/>
                        <a:buSzTx/>
                        <a:buFontTx/>
                        <a:buNone/>
                        <a:tabLst/>
                        <a:defRPr/>
                      </a:pPr>
                      <a:r>
                        <a:rPr lang="en-US" sz="2400" b="0" kern="1200">
                          <a:solidFill>
                            <a:schemeClr val="bg1"/>
                          </a:solidFill>
                          <a:effectLst/>
                          <a:latin typeface="Avenir Next LT Pro" panose="020B0504020202020204" pitchFamily="34" charset="0"/>
                          <a:ea typeface="+mn-ea"/>
                          <a:cs typeface="+mn-cs"/>
                        </a:rPr>
                        <a:t>131 ± 80</a:t>
                      </a:r>
                      <a:endParaRPr lang="en-US" sz="2400" b="0" kern="1200">
                        <a:solidFill>
                          <a:schemeClr val="bg1"/>
                        </a:solidFill>
                        <a:latin typeface="Avenir Next LT Pro" panose="020B0504020202020204" pitchFamily="34" charset="0"/>
                        <a:ea typeface="+mn-ea"/>
                        <a:cs typeface="+mn-cs"/>
                      </a:endParaRPr>
                    </a:p>
                  </a:txBody>
                  <a:tcPr marL="68580" marR="68580" marT="34291" marB="34291" anchor="ctr">
                    <a:solidFill>
                      <a:srgbClr val="920000"/>
                    </a:solidFill>
                  </a:tcPr>
                </a:tc>
                <a:extLst>
                  <a:ext uri="{0D108BD9-81ED-4DB2-BD59-A6C34878D82A}">
                    <a16:rowId xmlns:a16="http://schemas.microsoft.com/office/drawing/2014/main" val="3997723201"/>
                  </a:ext>
                </a:extLst>
              </a:tr>
              <a:tr h="73154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400" b="0">
                          <a:solidFill>
                            <a:schemeClr val="bg1"/>
                          </a:solidFill>
                          <a:latin typeface="Avenir Next LT Pro" panose="020B0504020202020204" pitchFamily="34" charset="0"/>
                        </a:rPr>
                        <a:t>CTO</a:t>
                      </a:r>
                    </a:p>
                  </a:txBody>
                  <a:tcPr marL="68580" marR="68580" marT="34291" marB="34291" anchor="ctr">
                    <a:solidFill>
                      <a:srgbClr val="920000"/>
                    </a:solidFill>
                  </a:tcPr>
                </a:tc>
                <a:tc>
                  <a:txBody>
                    <a:bodyPr/>
                    <a:lstStyle/>
                    <a:p>
                      <a:pPr algn="ctr"/>
                      <a:r>
                        <a:rPr lang="en-GB" sz="2400" b="0">
                          <a:solidFill>
                            <a:schemeClr val="bg1"/>
                          </a:solidFill>
                          <a:latin typeface="Avenir Next LT Pro" panose="020B0504020202020204" pitchFamily="34" charset="0"/>
                        </a:rPr>
                        <a:t>44%</a:t>
                      </a:r>
                    </a:p>
                  </a:txBody>
                  <a:tcPr marL="68580" marR="68580" marT="34291" marB="34291" anchor="ctr">
                    <a:solidFill>
                      <a:srgbClr val="92000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0" kern="1200">
                          <a:solidFill>
                            <a:schemeClr val="bg1"/>
                          </a:solidFill>
                          <a:latin typeface="Avenir Next LT Pro" panose="020B0504020202020204" pitchFamily="34" charset="0"/>
                          <a:ea typeface="+mn-ea"/>
                          <a:cs typeface="+mn-cs"/>
                        </a:rPr>
                        <a:t>30%</a:t>
                      </a:r>
                    </a:p>
                  </a:txBody>
                  <a:tcPr marL="68580" marR="68580" marT="34291" marB="34291" anchor="ctr">
                    <a:solidFill>
                      <a:srgbClr val="920000"/>
                    </a:solidFill>
                  </a:tcPr>
                </a:tc>
                <a:tc>
                  <a:txBody>
                    <a:bodyPr/>
                    <a:lstStyle/>
                    <a:p>
                      <a:pPr algn="ctr">
                        <a:spcBef>
                          <a:spcPts val="600"/>
                        </a:spcBef>
                      </a:pPr>
                      <a:r>
                        <a:rPr lang="en-US" sz="2400" b="0" kern="1200">
                          <a:solidFill>
                            <a:schemeClr val="bg1"/>
                          </a:solidFill>
                          <a:latin typeface="Avenir Next LT Pro" panose="020B0504020202020204" pitchFamily="34" charset="0"/>
                          <a:ea typeface="+mn-ea"/>
                          <a:cs typeface="+mn-cs"/>
                        </a:rPr>
                        <a:t>57%</a:t>
                      </a:r>
                    </a:p>
                  </a:txBody>
                  <a:tcPr marL="68580" marR="68580" marT="34291" marB="34291" anchor="ctr">
                    <a:solidFill>
                      <a:srgbClr val="920000"/>
                    </a:solidFill>
                  </a:tcPr>
                </a:tc>
                <a:extLst>
                  <a:ext uri="{0D108BD9-81ED-4DB2-BD59-A6C34878D82A}">
                    <a16:rowId xmlns:a16="http://schemas.microsoft.com/office/drawing/2014/main" val="1144827221"/>
                  </a:ext>
                </a:extLst>
              </a:tr>
              <a:tr h="73154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400" b="0">
                          <a:solidFill>
                            <a:schemeClr val="bg1"/>
                          </a:solidFill>
                          <a:latin typeface="Avenir Next LT Pro" panose="020B0504020202020204" pitchFamily="34" charset="0"/>
                        </a:rPr>
                        <a:t>Mod/Severe Ca++</a:t>
                      </a:r>
                    </a:p>
                  </a:txBody>
                  <a:tcPr marL="68580" marR="68580" marT="34291" marB="34291" anchor="ctr">
                    <a:solidFill>
                      <a:srgbClr val="920000"/>
                    </a:solidFill>
                  </a:tcPr>
                </a:tc>
                <a:tc>
                  <a:txBody>
                    <a:bodyPr/>
                    <a:lstStyle/>
                    <a:p>
                      <a:pPr algn="ctr"/>
                      <a:r>
                        <a:rPr lang="en-GB" sz="2400" b="0">
                          <a:solidFill>
                            <a:schemeClr val="bg1"/>
                          </a:solidFill>
                          <a:latin typeface="Avenir Next LT Pro" panose="020B0504020202020204" pitchFamily="34" charset="0"/>
                        </a:rPr>
                        <a:t>52%</a:t>
                      </a:r>
                    </a:p>
                  </a:txBody>
                  <a:tcPr marL="68580" marR="68580" marT="34291" marB="34291" anchor="ctr">
                    <a:solidFill>
                      <a:srgbClr val="92000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0" kern="1200">
                          <a:solidFill>
                            <a:schemeClr val="bg1"/>
                          </a:solidFill>
                          <a:latin typeface="Avenir Next LT Pro" panose="020B0504020202020204" pitchFamily="34" charset="0"/>
                          <a:ea typeface="+mn-ea"/>
                          <a:cs typeface="+mn-cs"/>
                        </a:rPr>
                        <a:t>46%</a:t>
                      </a:r>
                    </a:p>
                  </a:txBody>
                  <a:tcPr marL="68580" marR="68580" marT="34291" marB="34291" anchor="ctr">
                    <a:solidFill>
                      <a:srgbClr val="920000"/>
                    </a:solidFill>
                  </a:tcPr>
                </a:tc>
                <a:tc>
                  <a:txBody>
                    <a:bodyPr/>
                    <a:lstStyle/>
                    <a:p>
                      <a:pPr algn="ctr">
                        <a:spcBef>
                          <a:spcPts val="600"/>
                        </a:spcBef>
                      </a:pPr>
                      <a:r>
                        <a:rPr lang="en-US" sz="2400" b="0" kern="1200" dirty="0">
                          <a:solidFill>
                            <a:schemeClr val="bg1"/>
                          </a:solidFill>
                          <a:latin typeface="Avenir Next LT Pro" panose="020B0504020202020204" pitchFamily="34" charset="0"/>
                          <a:ea typeface="+mn-ea"/>
                          <a:cs typeface="+mn-cs"/>
                        </a:rPr>
                        <a:t>53%</a:t>
                      </a:r>
                    </a:p>
                  </a:txBody>
                  <a:tcPr marL="68580" marR="68580" marT="34291" marB="34291" anchor="ctr">
                    <a:solidFill>
                      <a:srgbClr val="920000"/>
                    </a:solidFill>
                  </a:tcPr>
                </a:tc>
                <a:extLst>
                  <a:ext uri="{0D108BD9-81ED-4DB2-BD59-A6C34878D82A}">
                    <a16:rowId xmlns:a16="http://schemas.microsoft.com/office/drawing/2014/main" val="1547657692"/>
                  </a:ext>
                </a:extLst>
              </a:tr>
              <a:tr h="73154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400" b="0" dirty="0">
                          <a:solidFill>
                            <a:schemeClr val="bg1"/>
                          </a:solidFill>
                          <a:latin typeface="Avenir Next LT Pro" panose="020B0504020202020204" pitchFamily="34" charset="0"/>
                        </a:rPr>
                        <a:t>CLTI</a:t>
                      </a:r>
                    </a:p>
                  </a:txBody>
                  <a:tcPr marL="68580" marR="68580" marT="34291" marB="34291" anchor="ctr">
                    <a:solidFill>
                      <a:srgbClr val="920000"/>
                    </a:solidFill>
                  </a:tcPr>
                </a:tc>
                <a:tc>
                  <a:txBody>
                    <a:bodyPr/>
                    <a:lstStyle/>
                    <a:p>
                      <a:pPr algn="ctr"/>
                      <a:r>
                        <a:rPr lang="en-GB" sz="2400" b="0">
                          <a:solidFill>
                            <a:schemeClr val="bg1"/>
                          </a:solidFill>
                          <a:latin typeface="Avenir Next LT Pro" panose="020B0504020202020204" pitchFamily="34" charset="0"/>
                        </a:rPr>
                        <a:t>6%</a:t>
                      </a:r>
                    </a:p>
                  </a:txBody>
                  <a:tcPr marL="68580" marR="68580" marT="34291" marB="34291" anchor="ctr">
                    <a:solidFill>
                      <a:srgbClr val="92000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0" kern="1200">
                          <a:solidFill>
                            <a:schemeClr val="bg1"/>
                          </a:solidFill>
                          <a:latin typeface="Avenir Next LT Pro" panose="020B0504020202020204" pitchFamily="34" charset="0"/>
                          <a:ea typeface="+mn-ea"/>
                          <a:cs typeface="+mn-cs"/>
                        </a:rPr>
                        <a:t>6%</a:t>
                      </a:r>
                    </a:p>
                  </a:txBody>
                  <a:tcPr marL="68580" marR="68580" marT="34291" marB="34291" anchor="ctr">
                    <a:solidFill>
                      <a:srgbClr val="920000"/>
                    </a:solidFill>
                  </a:tcPr>
                </a:tc>
                <a:tc>
                  <a:txBody>
                    <a:bodyPr/>
                    <a:lstStyle/>
                    <a:p>
                      <a:pPr algn="ctr">
                        <a:spcBef>
                          <a:spcPts val="600"/>
                        </a:spcBef>
                      </a:pPr>
                      <a:r>
                        <a:rPr lang="en-US" sz="2400" b="0" kern="1200" dirty="0">
                          <a:solidFill>
                            <a:schemeClr val="bg1"/>
                          </a:solidFill>
                          <a:latin typeface="Avenir Next LT Pro" panose="020B0504020202020204" pitchFamily="34" charset="0"/>
                          <a:ea typeface="+mn-ea"/>
                          <a:cs typeface="+mn-cs"/>
                        </a:rPr>
                        <a:t>24%</a:t>
                      </a:r>
                    </a:p>
                  </a:txBody>
                  <a:tcPr marL="68580" marR="68580" marT="34291" marB="34291" anchor="ctr">
                    <a:solidFill>
                      <a:srgbClr val="920000"/>
                    </a:solidFill>
                  </a:tcPr>
                </a:tc>
                <a:extLst>
                  <a:ext uri="{0D108BD9-81ED-4DB2-BD59-A6C34878D82A}">
                    <a16:rowId xmlns:a16="http://schemas.microsoft.com/office/drawing/2014/main" val="1350947329"/>
                  </a:ext>
                </a:extLst>
              </a:tr>
            </a:tbl>
          </a:graphicData>
        </a:graphic>
      </p:graphicFrame>
      <p:sp>
        <p:nvSpPr>
          <p:cNvPr id="8" name="Title 2">
            <a:extLst>
              <a:ext uri="{FF2B5EF4-FFF2-40B4-BE49-F238E27FC236}">
                <a16:creationId xmlns:a16="http://schemas.microsoft.com/office/drawing/2014/main" id="{28D0C9C2-0699-4065-B327-091CF720275A}"/>
              </a:ext>
            </a:extLst>
          </p:cNvPr>
          <p:cNvSpPr>
            <a:spLocks noGrp="1"/>
          </p:cNvSpPr>
          <p:nvPr>
            <p:ph type="title"/>
          </p:nvPr>
        </p:nvSpPr>
        <p:spPr>
          <a:xfrm>
            <a:off x="594085" y="312563"/>
            <a:ext cx="11001171" cy="445548"/>
          </a:xfrm>
        </p:spPr>
        <p:txBody>
          <a:bodyPr>
            <a:noAutofit/>
          </a:bodyPr>
          <a:lstStyle/>
          <a:p>
            <a:pPr algn="ctr"/>
            <a:r>
              <a:rPr lang="en-GB" sz="3733">
                <a:solidFill>
                  <a:schemeClr val="bg1"/>
                </a:solidFill>
                <a:latin typeface="+mn-lt"/>
              </a:rPr>
              <a:t>MIMICS Clinical Program</a:t>
            </a:r>
          </a:p>
        </p:txBody>
      </p:sp>
      <p:sp>
        <p:nvSpPr>
          <p:cNvPr id="2" name="Rectangle 1">
            <a:extLst>
              <a:ext uri="{FF2B5EF4-FFF2-40B4-BE49-F238E27FC236}">
                <a16:creationId xmlns:a16="http://schemas.microsoft.com/office/drawing/2014/main" id="{1A159ADD-FC28-45BE-B910-A37FF01975B8}"/>
              </a:ext>
            </a:extLst>
          </p:cNvPr>
          <p:cNvSpPr/>
          <p:nvPr/>
        </p:nvSpPr>
        <p:spPr>
          <a:xfrm>
            <a:off x="1266891" y="955551"/>
            <a:ext cx="9517990" cy="584775"/>
          </a:xfrm>
          <a:prstGeom prst="rect">
            <a:avLst/>
          </a:prstGeom>
        </p:spPr>
        <p:txBody>
          <a:bodyPr wrap="none">
            <a:spAutoFit/>
          </a:bodyPr>
          <a:lstStyle/>
          <a:p>
            <a:pPr algn="ctr"/>
            <a:r>
              <a:rPr lang="en-GB" sz="3200">
                <a:solidFill>
                  <a:schemeClr val="bg1"/>
                </a:solidFill>
              </a:rPr>
              <a:t>Enrolling progressively longer and more complex lesions</a:t>
            </a:r>
          </a:p>
        </p:txBody>
      </p:sp>
      <p:sp>
        <p:nvSpPr>
          <p:cNvPr id="11" name="Text Placeholder 5">
            <a:extLst>
              <a:ext uri="{FF2B5EF4-FFF2-40B4-BE49-F238E27FC236}">
                <a16:creationId xmlns:a16="http://schemas.microsoft.com/office/drawing/2014/main" id="{869F1A9B-A764-4A95-BB9D-3239371D4B1A}"/>
              </a:ext>
            </a:extLst>
          </p:cNvPr>
          <p:cNvSpPr txBox="1">
            <a:spLocks/>
          </p:cNvSpPr>
          <p:nvPr/>
        </p:nvSpPr>
        <p:spPr>
          <a:xfrm>
            <a:off x="0" y="6625086"/>
            <a:ext cx="2620108" cy="2149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333" i="1" dirty="0">
                <a:solidFill>
                  <a:schemeClr val="bg1"/>
                </a:solidFill>
              </a:rPr>
              <a:t>Data on file at Veryan Medical</a:t>
            </a:r>
          </a:p>
        </p:txBody>
      </p:sp>
      <p:sp>
        <p:nvSpPr>
          <p:cNvPr id="7" name="Rectangle 6">
            <a:extLst>
              <a:ext uri="{FF2B5EF4-FFF2-40B4-BE49-F238E27FC236}">
                <a16:creationId xmlns:a16="http://schemas.microsoft.com/office/drawing/2014/main" id="{7EEEA1F4-6C77-325F-1654-FD0ACCE8B89A}"/>
              </a:ext>
            </a:extLst>
          </p:cNvPr>
          <p:cNvSpPr/>
          <p:nvPr/>
        </p:nvSpPr>
        <p:spPr>
          <a:xfrm>
            <a:off x="594085" y="3725527"/>
            <a:ext cx="10863610" cy="1494232"/>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5BCDA02-5A08-E9FC-17F2-25515DF3CFDC}"/>
              </a:ext>
            </a:extLst>
          </p:cNvPr>
          <p:cNvSpPr txBox="1"/>
          <p:nvPr/>
        </p:nvSpPr>
        <p:spPr>
          <a:xfrm flipH="1">
            <a:off x="69223" y="6149554"/>
            <a:ext cx="11913325" cy="461665"/>
          </a:xfrm>
          <a:prstGeom prst="rect">
            <a:avLst/>
          </a:prstGeom>
          <a:solidFill>
            <a:srgbClr val="920000"/>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GB" sz="2400" dirty="0"/>
              <a:t>Sub group analyses conducted on the impact of CTO/calcium on CDTLR and patency</a:t>
            </a:r>
          </a:p>
        </p:txBody>
      </p:sp>
    </p:spTree>
    <p:extLst>
      <p:ext uri="{BB962C8B-B14F-4D97-AF65-F5344CB8AC3E}">
        <p14:creationId xmlns:p14="http://schemas.microsoft.com/office/powerpoint/2010/main" val="40837575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3F0D-80DA-886D-89B4-DCF18C6B505E}"/>
              </a:ext>
            </a:extLst>
          </p:cNvPr>
          <p:cNvSpPr>
            <a:spLocks noGrp="1"/>
          </p:cNvSpPr>
          <p:nvPr>
            <p:ph type="title"/>
          </p:nvPr>
        </p:nvSpPr>
        <p:spPr>
          <a:xfrm>
            <a:off x="345" y="209448"/>
            <a:ext cx="12237492" cy="1325563"/>
          </a:xfrm>
        </p:spPr>
        <p:txBody>
          <a:bodyPr>
            <a:normAutofit fontScale="90000"/>
          </a:bodyPr>
          <a:lstStyle/>
          <a:p>
            <a:r>
              <a:rPr lang="en-GB" dirty="0">
                <a:solidFill>
                  <a:schemeClr val="bg1"/>
                </a:solidFill>
              </a:rPr>
              <a:t>MIMICS-3D Subgroup </a:t>
            </a:r>
            <a:r>
              <a:rPr lang="en-GB" i="1" dirty="0">
                <a:solidFill>
                  <a:srgbClr val="FFFF00"/>
                </a:solidFill>
              </a:rPr>
              <a:t>Propensity Matched </a:t>
            </a:r>
            <a:r>
              <a:rPr lang="en-GB" dirty="0">
                <a:solidFill>
                  <a:schemeClr val="bg1"/>
                </a:solidFill>
              </a:rPr>
              <a:t>Analysis: </a:t>
            </a:r>
            <a:r>
              <a:rPr lang="en-GB" b="1" i="1" dirty="0">
                <a:solidFill>
                  <a:srgbClr val="FFFF00"/>
                </a:solidFill>
              </a:rPr>
              <a:t>CTO</a:t>
            </a:r>
            <a:br>
              <a:rPr lang="en-GB" dirty="0">
                <a:solidFill>
                  <a:schemeClr val="bg1"/>
                </a:solidFill>
              </a:rPr>
            </a:br>
            <a:r>
              <a:rPr lang="en-GB" dirty="0">
                <a:solidFill>
                  <a:schemeClr val="bg1"/>
                </a:solidFill>
              </a:rPr>
              <a:t>KM Freedom from CDTLR comparison</a:t>
            </a:r>
          </a:p>
        </p:txBody>
      </p:sp>
      <p:sp>
        <p:nvSpPr>
          <p:cNvPr id="3" name="Content Placeholder 2">
            <a:extLst>
              <a:ext uri="{FF2B5EF4-FFF2-40B4-BE49-F238E27FC236}">
                <a16:creationId xmlns:a16="http://schemas.microsoft.com/office/drawing/2014/main" id="{42AAF84F-ABDD-1F5A-1E75-EEF69D549839}"/>
              </a:ext>
            </a:extLst>
          </p:cNvPr>
          <p:cNvSpPr>
            <a:spLocks noGrp="1"/>
          </p:cNvSpPr>
          <p:nvPr>
            <p:ph idx="1"/>
          </p:nvPr>
        </p:nvSpPr>
        <p:spPr/>
        <p:txBody>
          <a:bodyPr/>
          <a:lstStyle/>
          <a:p>
            <a:pPr marL="0" indent="0">
              <a:buNone/>
            </a:pPr>
            <a:endParaRPr lang="en-GB" dirty="0">
              <a:solidFill>
                <a:schemeClr val="bg1"/>
              </a:solidFill>
            </a:endParaRPr>
          </a:p>
          <a:p>
            <a:endParaRPr lang="en-GB" dirty="0">
              <a:solidFill>
                <a:schemeClr val="bg1"/>
              </a:solidFill>
            </a:endParaRPr>
          </a:p>
        </p:txBody>
      </p:sp>
      <p:sp>
        <p:nvSpPr>
          <p:cNvPr id="4" name="Rectangle 3">
            <a:extLst>
              <a:ext uri="{FF2B5EF4-FFF2-40B4-BE49-F238E27FC236}">
                <a16:creationId xmlns:a16="http://schemas.microsoft.com/office/drawing/2014/main" id="{E5D974AF-2D27-626E-74DA-7C2516C52FB9}"/>
              </a:ext>
            </a:extLst>
          </p:cNvPr>
          <p:cNvSpPr/>
          <p:nvPr/>
        </p:nvSpPr>
        <p:spPr>
          <a:xfrm>
            <a:off x="243250" y="1770641"/>
            <a:ext cx="7935465" cy="47657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78E200CC-45F1-219B-B9C9-D496599EFA7A}"/>
              </a:ext>
            </a:extLst>
          </p:cNvPr>
          <p:cNvSpPr txBox="1"/>
          <p:nvPr/>
        </p:nvSpPr>
        <p:spPr>
          <a:xfrm>
            <a:off x="8439409" y="2848029"/>
            <a:ext cx="3752591" cy="1815882"/>
          </a:xfrm>
          <a:prstGeom prst="rect">
            <a:avLst/>
          </a:prstGeom>
          <a:noFill/>
        </p:spPr>
        <p:txBody>
          <a:bodyPr wrap="square" lIns="91440" tIns="45720" rIns="91440" bIns="45720" rtlCol="0" anchor="t">
            <a:spAutoFit/>
          </a:bodyPr>
          <a:lstStyle/>
          <a:p>
            <a:pPr marL="24765">
              <a:spcBef>
                <a:spcPts val="750"/>
              </a:spcBef>
              <a:tabLst>
                <a:tab pos="239913" algn="l"/>
                <a:tab pos="240509" algn="l"/>
              </a:tabLst>
              <a:defRPr/>
            </a:pPr>
            <a:r>
              <a:rPr lang="en-US" sz="2000" dirty="0">
                <a:solidFill>
                  <a:srgbClr val="FFFF00"/>
                </a:solidFill>
                <a:cs typeface="Myriad Pro Light"/>
              </a:rPr>
              <a:t>Freedom from CDTLR at 3 years</a:t>
            </a:r>
            <a:endParaRPr lang="en-US" u="none" strike="noStrike" kern="1200" cap="none" spc="-33" normalizeH="0" baseline="0" noProof="0" dirty="0">
              <a:ln>
                <a:noFill/>
              </a:ln>
              <a:solidFill>
                <a:srgbClr val="FFFFFF"/>
              </a:solidFill>
              <a:effectLst/>
              <a:uLnTx/>
              <a:uFillTx/>
              <a:cs typeface="Myriad Pro Light"/>
            </a:endParaRPr>
          </a:p>
          <a:p>
            <a:pPr marL="239395" indent="-214630">
              <a:spcBef>
                <a:spcPts val="750"/>
              </a:spcBef>
              <a:buFontTx/>
              <a:buChar char="•"/>
              <a:tabLst>
                <a:tab pos="239913" algn="l"/>
                <a:tab pos="240509" algn="l"/>
              </a:tabLst>
              <a:defRPr/>
            </a:pPr>
            <a:r>
              <a:rPr lang="en-US" spc="-33" dirty="0">
                <a:solidFill>
                  <a:srgbClr val="FFFF00"/>
                </a:solidFill>
                <a:cs typeface="Myriad Pro Light"/>
              </a:rPr>
              <a:t>80% </a:t>
            </a:r>
            <a:r>
              <a:rPr lang="en-US" spc="-33" dirty="0">
                <a:solidFill>
                  <a:srgbClr val="FFFFFF"/>
                </a:solidFill>
                <a:cs typeface="Myriad Pro Light"/>
              </a:rPr>
              <a:t>in Any CTO cohort</a:t>
            </a:r>
          </a:p>
          <a:p>
            <a:pPr marL="239395" indent="-214630">
              <a:spcBef>
                <a:spcPts val="750"/>
              </a:spcBef>
              <a:buFontTx/>
              <a:buChar char="•"/>
              <a:tabLst>
                <a:tab pos="239913" algn="l"/>
                <a:tab pos="240509" algn="l"/>
              </a:tabLst>
              <a:defRPr/>
            </a:pPr>
            <a:r>
              <a:rPr lang="en-US" spc="-33" dirty="0">
                <a:solidFill>
                  <a:srgbClr val="FFFF00"/>
                </a:solidFill>
                <a:cs typeface="Myriad Pro Light"/>
              </a:rPr>
              <a:t>79</a:t>
            </a:r>
            <a:r>
              <a:rPr kumimoji="0" lang="en-US" u="none" strike="noStrike" kern="1200" cap="none" spc="-33" normalizeH="0" baseline="0" noProof="0" dirty="0">
                <a:ln>
                  <a:noFill/>
                </a:ln>
                <a:solidFill>
                  <a:srgbClr val="FFFF00"/>
                </a:solidFill>
                <a:effectLst/>
                <a:uLnTx/>
                <a:uFillTx/>
                <a:cs typeface="Myriad Pro Light"/>
              </a:rPr>
              <a:t>% </a:t>
            </a:r>
            <a:r>
              <a:rPr kumimoji="0" lang="en-US" u="none" strike="noStrike" kern="1200" cap="none" spc="-33" normalizeH="0" baseline="0" noProof="0" dirty="0">
                <a:ln>
                  <a:noFill/>
                </a:ln>
                <a:solidFill>
                  <a:srgbClr val="FFFFFF"/>
                </a:solidFill>
                <a:effectLst/>
                <a:uLnTx/>
                <a:uFillTx/>
                <a:cs typeface="Myriad Pro Light"/>
              </a:rPr>
              <a:t>in </a:t>
            </a:r>
            <a:r>
              <a:rPr lang="en-US" spc="-33" dirty="0">
                <a:solidFill>
                  <a:srgbClr val="FFFFFF"/>
                </a:solidFill>
                <a:cs typeface="Myriad Pro Light"/>
              </a:rPr>
              <a:t>No </a:t>
            </a:r>
            <a:r>
              <a:rPr kumimoji="0" lang="en-US" u="none" strike="noStrike" kern="1200" cap="none" spc="-33" normalizeH="0" baseline="0" noProof="0" dirty="0">
                <a:ln>
                  <a:noFill/>
                </a:ln>
                <a:solidFill>
                  <a:srgbClr val="FFFFFF"/>
                </a:solidFill>
                <a:effectLst/>
                <a:uLnTx/>
                <a:uFillTx/>
                <a:cs typeface="Myriad Pro Light"/>
              </a:rPr>
              <a:t>CTO cohort</a:t>
            </a:r>
            <a:endParaRPr lang="en-US" u="none" strike="noStrike" kern="1200" cap="none" spc="-33" normalizeH="0" baseline="0" noProof="0" dirty="0">
              <a:ln>
                <a:noFill/>
              </a:ln>
              <a:solidFill>
                <a:srgbClr val="FFFFFF"/>
              </a:solidFill>
              <a:effectLst/>
              <a:uLnTx/>
              <a:uFillTx/>
              <a:cs typeface="Myriad Pro Light"/>
            </a:endParaRPr>
          </a:p>
          <a:p>
            <a:pPr marL="24765">
              <a:spcBef>
                <a:spcPts val="750"/>
              </a:spcBef>
              <a:tabLst>
                <a:tab pos="239913" algn="l"/>
                <a:tab pos="240509" algn="l"/>
              </a:tabLst>
              <a:defRPr/>
            </a:pPr>
            <a:r>
              <a:rPr lang="en-US" spc="-33" dirty="0">
                <a:solidFill>
                  <a:srgbClr val="FFFFFF"/>
                </a:solidFill>
                <a:cs typeface="Myriad Pro Light"/>
              </a:rPr>
              <a:t>No statistical significance between the 2 cohorts</a:t>
            </a:r>
            <a:endParaRPr lang="en-US" u="none" strike="noStrike" kern="1200" cap="none" spc="0" normalizeH="0" baseline="0" noProof="0" dirty="0">
              <a:ln>
                <a:noFill/>
              </a:ln>
              <a:solidFill>
                <a:srgbClr val="FFFFFF"/>
              </a:solidFill>
              <a:effectLst/>
              <a:uLnTx/>
              <a:uFillTx/>
              <a:cs typeface="Myriad Pro Light"/>
            </a:endParaRPr>
          </a:p>
        </p:txBody>
      </p:sp>
      <p:graphicFrame>
        <p:nvGraphicFramePr>
          <p:cNvPr id="14" name="Table 10">
            <a:extLst>
              <a:ext uri="{FF2B5EF4-FFF2-40B4-BE49-F238E27FC236}">
                <a16:creationId xmlns:a16="http://schemas.microsoft.com/office/drawing/2014/main" id="{7C7A6E91-9C43-3BDE-109F-801D8DBEE38D}"/>
              </a:ext>
            </a:extLst>
          </p:cNvPr>
          <p:cNvGraphicFramePr>
            <a:graphicFrameLocks noGrp="1"/>
          </p:cNvGraphicFramePr>
          <p:nvPr>
            <p:extLst>
              <p:ext uri="{D42A27DB-BD31-4B8C-83A1-F6EECF244321}">
                <p14:modId xmlns:p14="http://schemas.microsoft.com/office/powerpoint/2010/main" val="4089565690"/>
              </p:ext>
            </p:extLst>
          </p:nvPr>
        </p:nvGraphicFramePr>
        <p:xfrm>
          <a:off x="8554273" y="1771990"/>
          <a:ext cx="3064844" cy="741680"/>
        </p:xfrm>
        <a:graphic>
          <a:graphicData uri="http://schemas.openxmlformats.org/drawingml/2006/table">
            <a:tbl>
              <a:tblPr firstRow="1" bandRow="1">
                <a:tableStyleId>{5C22544A-7EE6-4342-B048-85BDC9FD1C3A}</a:tableStyleId>
              </a:tblPr>
              <a:tblGrid>
                <a:gridCol w="2103783">
                  <a:extLst>
                    <a:ext uri="{9D8B030D-6E8A-4147-A177-3AD203B41FA5}">
                      <a16:colId xmlns:a16="http://schemas.microsoft.com/office/drawing/2014/main" val="42392730"/>
                    </a:ext>
                  </a:extLst>
                </a:gridCol>
                <a:gridCol w="961061">
                  <a:extLst>
                    <a:ext uri="{9D8B030D-6E8A-4147-A177-3AD203B41FA5}">
                      <a16:colId xmlns:a16="http://schemas.microsoft.com/office/drawing/2014/main" val="2949163660"/>
                    </a:ext>
                  </a:extLst>
                </a:gridCol>
              </a:tblGrid>
              <a:tr h="370840">
                <a:tc gridSpan="2">
                  <a:txBody>
                    <a:bodyPr/>
                    <a:lstStyle/>
                    <a:p>
                      <a:r>
                        <a:rPr lang="en-GB" dirty="0"/>
                        <a:t>% incidence in MIMICS-3D</a:t>
                      </a:r>
                    </a:p>
                  </a:txBody>
                  <a:tcPr anchor="ctr">
                    <a:solidFill>
                      <a:srgbClr val="920000"/>
                    </a:solidFill>
                  </a:tcPr>
                </a:tc>
                <a:tc hMerge="1">
                  <a:txBody>
                    <a:bodyPr/>
                    <a:lstStyle/>
                    <a:p>
                      <a:endParaRPr lang="en-GB" dirty="0"/>
                    </a:p>
                  </a:txBody>
                  <a:tcPr anchor="ctr"/>
                </a:tc>
                <a:extLst>
                  <a:ext uri="{0D108BD9-81ED-4DB2-BD59-A6C34878D82A}">
                    <a16:rowId xmlns:a16="http://schemas.microsoft.com/office/drawing/2014/main" val="1398884419"/>
                  </a:ext>
                </a:extLst>
              </a:tr>
              <a:tr h="370840">
                <a:tc>
                  <a:txBody>
                    <a:bodyPr/>
                    <a:lstStyle/>
                    <a:p>
                      <a:r>
                        <a:rPr lang="en-GB" dirty="0">
                          <a:solidFill>
                            <a:schemeClr val="bg1"/>
                          </a:solidFill>
                        </a:rPr>
                        <a:t>CTOs</a:t>
                      </a:r>
                    </a:p>
                  </a:txBody>
                  <a:tcPr anchor="ctr">
                    <a:solidFill>
                      <a:schemeClr val="bg1">
                        <a:lumMod val="50000"/>
                      </a:schemeClr>
                    </a:solidFill>
                  </a:tcPr>
                </a:tc>
                <a:tc>
                  <a:txBody>
                    <a:bodyPr/>
                    <a:lstStyle/>
                    <a:p>
                      <a:r>
                        <a:rPr lang="en-GB" dirty="0">
                          <a:solidFill>
                            <a:schemeClr val="bg1"/>
                          </a:solidFill>
                        </a:rPr>
                        <a:t>57%</a:t>
                      </a:r>
                    </a:p>
                  </a:txBody>
                  <a:tcPr anchor="ctr">
                    <a:solidFill>
                      <a:schemeClr val="bg1">
                        <a:lumMod val="50000"/>
                      </a:schemeClr>
                    </a:solidFill>
                  </a:tcPr>
                </a:tc>
                <a:extLst>
                  <a:ext uri="{0D108BD9-81ED-4DB2-BD59-A6C34878D82A}">
                    <a16:rowId xmlns:a16="http://schemas.microsoft.com/office/drawing/2014/main" val="1174063466"/>
                  </a:ext>
                </a:extLst>
              </a:tr>
            </a:tbl>
          </a:graphicData>
        </a:graphic>
      </p:graphicFrame>
      <p:sp>
        <p:nvSpPr>
          <p:cNvPr id="15" name="Text Placeholder 5">
            <a:extLst>
              <a:ext uri="{FF2B5EF4-FFF2-40B4-BE49-F238E27FC236}">
                <a16:creationId xmlns:a16="http://schemas.microsoft.com/office/drawing/2014/main" id="{A7EAD9E2-E1A9-3E1D-4ECB-4008EBDF3177}"/>
              </a:ext>
            </a:extLst>
          </p:cNvPr>
          <p:cNvSpPr txBox="1">
            <a:spLocks/>
          </p:cNvSpPr>
          <p:nvPr/>
        </p:nvSpPr>
        <p:spPr>
          <a:xfrm>
            <a:off x="0" y="6548781"/>
            <a:ext cx="2620108" cy="2149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333" i="1" dirty="0">
                <a:solidFill>
                  <a:schemeClr val="bg1"/>
                </a:solidFill>
              </a:rPr>
              <a:t>Data on file at Veryan Medical</a:t>
            </a:r>
          </a:p>
        </p:txBody>
      </p:sp>
      <p:pic>
        <p:nvPicPr>
          <p:cNvPr id="16" name="Picture 15" descr="Chart, line chart&#10;&#10;Description automatically generated">
            <a:extLst>
              <a:ext uri="{FF2B5EF4-FFF2-40B4-BE49-F238E27FC236}">
                <a16:creationId xmlns:a16="http://schemas.microsoft.com/office/drawing/2014/main" id="{03CBAE93-E898-7544-EF19-27B4C1C3B95B}"/>
              </a:ext>
            </a:extLst>
          </p:cNvPr>
          <p:cNvPicPr>
            <a:picLocks noChangeAspect="1"/>
          </p:cNvPicPr>
          <p:nvPr/>
        </p:nvPicPr>
        <p:blipFill>
          <a:blip r:embed="rId3"/>
          <a:stretch>
            <a:fillRect/>
          </a:stretch>
        </p:blipFill>
        <p:spPr>
          <a:xfrm>
            <a:off x="363822" y="2646379"/>
            <a:ext cx="6805289" cy="3696520"/>
          </a:xfrm>
          <a:prstGeom prst="rect">
            <a:avLst/>
          </a:prstGeom>
        </p:spPr>
      </p:pic>
      <p:sp>
        <p:nvSpPr>
          <p:cNvPr id="8" name="TextBox 7">
            <a:extLst>
              <a:ext uri="{FF2B5EF4-FFF2-40B4-BE49-F238E27FC236}">
                <a16:creationId xmlns:a16="http://schemas.microsoft.com/office/drawing/2014/main" id="{1F197C7B-6A73-AD31-2157-E3A10A074F5C}"/>
              </a:ext>
            </a:extLst>
          </p:cNvPr>
          <p:cNvSpPr txBox="1"/>
          <p:nvPr/>
        </p:nvSpPr>
        <p:spPr>
          <a:xfrm>
            <a:off x="1620981" y="5240371"/>
            <a:ext cx="4645348" cy="646331"/>
          </a:xfrm>
          <a:prstGeom prst="rect">
            <a:avLst/>
          </a:prstGeom>
          <a:solidFill>
            <a:schemeClr val="bg1"/>
          </a:solidFill>
        </p:spPr>
        <p:txBody>
          <a:bodyPr wrap="square" rtlCol="0">
            <a:spAutoFit/>
          </a:bodyPr>
          <a:lstStyle/>
          <a:p>
            <a:r>
              <a:rPr lang="en-GB" dirty="0"/>
              <a:t>             Any CTO</a:t>
            </a:r>
          </a:p>
          <a:p>
            <a:r>
              <a:rPr lang="en-GB" dirty="0">
                <a:solidFill>
                  <a:srgbClr val="C00000"/>
                </a:solidFill>
              </a:rPr>
              <a:t>--------  </a:t>
            </a:r>
            <a:r>
              <a:rPr lang="en-GB" dirty="0"/>
              <a:t>No CTO</a:t>
            </a:r>
          </a:p>
        </p:txBody>
      </p:sp>
      <p:cxnSp>
        <p:nvCxnSpPr>
          <p:cNvPr id="10" name="Straight Connector 9">
            <a:extLst>
              <a:ext uri="{FF2B5EF4-FFF2-40B4-BE49-F238E27FC236}">
                <a16:creationId xmlns:a16="http://schemas.microsoft.com/office/drawing/2014/main" id="{69C10846-B9D2-A512-AB68-923977295469}"/>
              </a:ext>
            </a:extLst>
          </p:cNvPr>
          <p:cNvCxnSpPr>
            <a:cxnSpLocks/>
          </p:cNvCxnSpPr>
          <p:nvPr/>
        </p:nvCxnSpPr>
        <p:spPr>
          <a:xfrm>
            <a:off x="1707551" y="5400265"/>
            <a:ext cx="54277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B3706B1-7B7B-4C5F-FF13-F2EB8BD7DDA6}"/>
              </a:ext>
            </a:extLst>
          </p:cNvPr>
          <p:cNvSpPr txBox="1"/>
          <p:nvPr/>
        </p:nvSpPr>
        <p:spPr>
          <a:xfrm>
            <a:off x="6154063" y="2981614"/>
            <a:ext cx="1075765" cy="646331"/>
          </a:xfrm>
          <a:prstGeom prst="rect">
            <a:avLst/>
          </a:prstGeom>
          <a:solidFill>
            <a:schemeClr val="bg1"/>
          </a:solidFill>
        </p:spPr>
        <p:txBody>
          <a:bodyPr wrap="square" lIns="91440" tIns="45720" rIns="91440" bIns="45720" rtlCol="0" anchor="t">
            <a:spAutoFit/>
          </a:bodyPr>
          <a:lstStyle/>
          <a:p>
            <a:r>
              <a:rPr lang="en-GB" dirty="0"/>
              <a:t>80%</a:t>
            </a:r>
          </a:p>
          <a:p>
            <a:r>
              <a:rPr lang="en-GB" dirty="0"/>
              <a:t>79%</a:t>
            </a:r>
          </a:p>
        </p:txBody>
      </p:sp>
      <p:sp>
        <p:nvSpPr>
          <p:cNvPr id="7" name="TextBox 6">
            <a:extLst>
              <a:ext uri="{FF2B5EF4-FFF2-40B4-BE49-F238E27FC236}">
                <a16:creationId xmlns:a16="http://schemas.microsoft.com/office/drawing/2014/main" id="{99C8408F-AA99-EFE7-A26C-BCB7F498FA85}"/>
              </a:ext>
            </a:extLst>
          </p:cNvPr>
          <p:cNvSpPr txBox="1"/>
          <p:nvPr/>
        </p:nvSpPr>
        <p:spPr>
          <a:xfrm>
            <a:off x="5599755" y="3752763"/>
            <a:ext cx="1604735" cy="369332"/>
          </a:xfrm>
          <a:prstGeom prst="rect">
            <a:avLst/>
          </a:prstGeom>
          <a:noFill/>
        </p:spPr>
        <p:txBody>
          <a:bodyPr wrap="none" lIns="91440" tIns="45720" rIns="91440" bIns="45720" rtlCol="0" anchor="t">
            <a:spAutoFit/>
          </a:bodyPr>
          <a:lstStyle/>
          <a:p>
            <a:r>
              <a:rPr lang="en-GB" dirty="0"/>
              <a:t>P value = 0.890</a:t>
            </a:r>
          </a:p>
        </p:txBody>
      </p:sp>
    </p:spTree>
    <p:extLst>
      <p:ext uri="{BB962C8B-B14F-4D97-AF65-F5344CB8AC3E}">
        <p14:creationId xmlns:p14="http://schemas.microsoft.com/office/powerpoint/2010/main" val="23989204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3F0D-80DA-886D-89B4-DCF18C6B505E}"/>
              </a:ext>
            </a:extLst>
          </p:cNvPr>
          <p:cNvSpPr>
            <a:spLocks noGrp="1"/>
          </p:cNvSpPr>
          <p:nvPr>
            <p:ph type="title"/>
          </p:nvPr>
        </p:nvSpPr>
        <p:spPr>
          <a:xfrm>
            <a:off x="109612" y="111134"/>
            <a:ext cx="12291599" cy="1325563"/>
          </a:xfrm>
        </p:spPr>
        <p:txBody>
          <a:bodyPr>
            <a:normAutofit fontScale="90000"/>
          </a:bodyPr>
          <a:lstStyle/>
          <a:p>
            <a:r>
              <a:rPr lang="en-GB" dirty="0">
                <a:solidFill>
                  <a:schemeClr val="bg1"/>
                </a:solidFill>
              </a:rPr>
              <a:t>MIMICS-3D Subgroup </a:t>
            </a:r>
            <a:r>
              <a:rPr lang="en-GB" i="1" dirty="0">
                <a:solidFill>
                  <a:srgbClr val="FFFF00"/>
                </a:solidFill>
              </a:rPr>
              <a:t>Propensity Matched </a:t>
            </a:r>
            <a:r>
              <a:rPr lang="en-GB" dirty="0">
                <a:solidFill>
                  <a:schemeClr val="bg1"/>
                </a:solidFill>
              </a:rPr>
              <a:t>Analysis: </a:t>
            </a:r>
            <a:r>
              <a:rPr lang="en-GB" b="1" i="1" dirty="0">
                <a:solidFill>
                  <a:srgbClr val="FFFF00"/>
                </a:solidFill>
              </a:rPr>
              <a:t>CTO</a:t>
            </a:r>
            <a:br>
              <a:rPr lang="en-GB" dirty="0">
                <a:solidFill>
                  <a:schemeClr val="bg1"/>
                </a:solidFill>
              </a:rPr>
            </a:br>
            <a:r>
              <a:rPr lang="en-GB" dirty="0">
                <a:solidFill>
                  <a:schemeClr val="bg1"/>
                </a:solidFill>
              </a:rPr>
              <a:t>KM freedom from loss of primary patency comparison</a:t>
            </a:r>
          </a:p>
        </p:txBody>
      </p:sp>
      <p:sp>
        <p:nvSpPr>
          <p:cNvPr id="3" name="Content Placeholder 2">
            <a:extLst>
              <a:ext uri="{FF2B5EF4-FFF2-40B4-BE49-F238E27FC236}">
                <a16:creationId xmlns:a16="http://schemas.microsoft.com/office/drawing/2014/main" id="{42AAF84F-ABDD-1F5A-1E75-EEF69D549839}"/>
              </a:ext>
            </a:extLst>
          </p:cNvPr>
          <p:cNvSpPr>
            <a:spLocks noGrp="1"/>
          </p:cNvSpPr>
          <p:nvPr>
            <p:ph idx="1"/>
          </p:nvPr>
        </p:nvSpPr>
        <p:spPr/>
        <p:txBody>
          <a:bodyPr/>
          <a:lstStyle/>
          <a:p>
            <a:pPr marL="0" indent="0">
              <a:buNone/>
            </a:pPr>
            <a:endParaRPr lang="en-GB" dirty="0">
              <a:solidFill>
                <a:schemeClr val="bg1"/>
              </a:solidFill>
            </a:endParaRPr>
          </a:p>
          <a:p>
            <a:endParaRPr lang="en-GB" dirty="0">
              <a:solidFill>
                <a:schemeClr val="bg1"/>
              </a:solidFill>
            </a:endParaRPr>
          </a:p>
        </p:txBody>
      </p:sp>
      <p:sp>
        <p:nvSpPr>
          <p:cNvPr id="4" name="Rectangle 3">
            <a:extLst>
              <a:ext uri="{FF2B5EF4-FFF2-40B4-BE49-F238E27FC236}">
                <a16:creationId xmlns:a16="http://schemas.microsoft.com/office/drawing/2014/main" id="{E5D974AF-2D27-626E-74DA-7C2516C52FB9}"/>
              </a:ext>
            </a:extLst>
          </p:cNvPr>
          <p:cNvSpPr/>
          <p:nvPr/>
        </p:nvSpPr>
        <p:spPr>
          <a:xfrm>
            <a:off x="243250" y="1770641"/>
            <a:ext cx="7935465" cy="47657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78E200CC-45F1-219B-B9C9-D496599EFA7A}"/>
              </a:ext>
            </a:extLst>
          </p:cNvPr>
          <p:cNvSpPr txBox="1"/>
          <p:nvPr/>
        </p:nvSpPr>
        <p:spPr>
          <a:xfrm>
            <a:off x="8585568" y="2821319"/>
            <a:ext cx="3460714" cy="2882840"/>
          </a:xfrm>
          <a:prstGeom prst="rect">
            <a:avLst/>
          </a:prstGeom>
          <a:noFill/>
        </p:spPr>
        <p:txBody>
          <a:bodyPr wrap="square" rtlCol="0">
            <a:spAutoFit/>
          </a:bodyPr>
          <a:lstStyle/>
          <a:p>
            <a:pPr marL="25002">
              <a:spcBef>
                <a:spcPts val="750"/>
              </a:spcBef>
              <a:tabLst>
                <a:tab pos="239913" algn="l"/>
                <a:tab pos="240509" algn="l"/>
              </a:tabLst>
              <a:defRPr/>
            </a:pPr>
            <a:r>
              <a:rPr lang="en-US" sz="2000" dirty="0">
                <a:solidFill>
                  <a:srgbClr val="FFFF00"/>
                </a:solidFill>
                <a:cs typeface="Myriad Pro Light"/>
              </a:rPr>
              <a:t>Freedom from loss of primary patency at 3 years</a:t>
            </a:r>
            <a:endParaRPr kumimoji="0" lang="en-US" u="none" strike="noStrike" kern="1200" cap="none" spc="-33" normalizeH="0" baseline="0" noProof="0" dirty="0">
              <a:ln>
                <a:noFill/>
              </a:ln>
              <a:solidFill>
                <a:srgbClr val="FFFFFF"/>
              </a:solidFill>
              <a:effectLst/>
              <a:uLnTx/>
              <a:uFillTx/>
              <a:cs typeface="Myriad Pro Light"/>
            </a:endParaRPr>
          </a:p>
          <a:p>
            <a:pPr marL="239913" indent="-214911">
              <a:spcBef>
                <a:spcPts val="750"/>
              </a:spcBef>
              <a:buFontTx/>
              <a:buChar char="•"/>
              <a:tabLst>
                <a:tab pos="239913" algn="l"/>
                <a:tab pos="240509" algn="l"/>
              </a:tabLst>
              <a:defRPr/>
            </a:pPr>
            <a:r>
              <a:rPr lang="en-US" spc="-33" dirty="0">
                <a:solidFill>
                  <a:srgbClr val="FFFF00"/>
                </a:solidFill>
                <a:cs typeface="Myriad Pro Light"/>
              </a:rPr>
              <a:t>76% </a:t>
            </a:r>
            <a:r>
              <a:rPr lang="en-US" spc="-33" dirty="0">
                <a:solidFill>
                  <a:schemeClr val="bg1"/>
                </a:solidFill>
                <a:cs typeface="Myriad Pro Light"/>
              </a:rPr>
              <a:t>in </a:t>
            </a:r>
            <a:r>
              <a:rPr lang="en-US" spc="-33" dirty="0">
                <a:solidFill>
                  <a:srgbClr val="FFFFFF"/>
                </a:solidFill>
                <a:cs typeface="Myriad Pro Light"/>
              </a:rPr>
              <a:t>No CTO cohort</a:t>
            </a:r>
          </a:p>
          <a:p>
            <a:pPr marL="239913" indent="-214911">
              <a:spcBef>
                <a:spcPts val="750"/>
              </a:spcBef>
              <a:buFontTx/>
              <a:buChar char="•"/>
              <a:tabLst>
                <a:tab pos="239913" algn="l"/>
                <a:tab pos="240509" algn="l"/>
              </a:tabLst>
              <a:defRPr/>
            </a:pPr>
            <a:r>
              <a:rPr kumimoji="0" lang="en-US" u="none" strike="noStrike" kern="1200" cap="none" spc="-33" normalizeH="0" baseline="0" noProof="0" dirty="0">
                <a:ln>
                  <a:noFill/>
                </a:ln>
                <a:solidFill>
                  <a:srgbClr val="FFFF00"/>
                </a:solidFill>
                <a:effectLst/>
                <a:uLnTx/>
                <a:uFillTx/>
                <a:cs typeface="Myriad Pro Light"/>
              </a:rPr>
              <a:t>71% </a:t>
            </a:r>
            <a:r>
              <a:rPr kumimoji="0" lang="en-US" u="none" strike="noStrike" kern="1200" cap="none" spc="-33" normalizeH="0" baseline="0" noProof="0" dirty="0">
                <a:ln>
                  <a:noFill/>
                </a:ln>
                <a:solidFill>
                  <a:schemeClr val="bg1"/>
                </a:solidFill>
                <a:effectLst/>
                <a:uLnTx/>
                <a:uFillTx/>
                <a:cs typeface="Myriad Pro Light"/>
              </a:rPr>
              <a:t>in</a:t>
            </a:r>
            <a:r>
              <a:rPr kumimoji="0" lang="en-US" u="none" strike="noStrike" kern="1200" cap="none" spc="-33" normalizeH="0" baseline="0" noProof="0" dirty="0">
                <a:ln>
                  <a:noFill/>
                </a:ln>
                <a:solidFill>
                  <a:srgbClr val="FFFF00"/>
                </a:solidFill>
                <a:effectLst/>
                <a:uLnTx/>
                <a:uFillTx/>
                <a:cs typeface="Myriad Pro Light"/>
              </a:rPr>
              <a:t> </a:t>
            </a:r>
            <a:r>
              <a:rPr lang="en-US" spc="-33" dirty="0">
                <a:solidFill>
                  <a:srgbClr val="FFFFFF"/>
                </a:solidFill>
                <a:cs typeface="Myriad Pro Light"/>
              </a:rPr>
              <a:t>Any CTO </a:t>
            </a:r>
            <a:r>
              <a:rPr kumimoji="0" lang="en-US" u="none" strike="noStrike" kern="1200" cap="none" spc="-33" normalizeH="0" baseline="0" noProof="0" dirty="0">
                <a:ln>
                  <a:noFill/>
                </a:ln>
                <a:solidFill>
                  <a:srgbClr val="FFFFFF"/>
                </a:solidFill>
                <a:effectLst/>
                <a:uLnTx/>
                <a:uFillTx/>
                <a:cs typeface="Myriad Pro Light"/>
              </a:rPr>
              <a:t>cohort</a:t>
            </a:r>
          </a:p>
          <a:p>
            <a:pPr marL="25002">
              <a:spcBef>
                <a:spcPts val="750"/>
              </a:spcBef>
              <a:tabLst>
                <a:tab pos="239913" algn="l"/>
                <a:tab pos="240509" algn="l"/>
              </a:tabLst>
              <a:defRPr/>
            </a:pPr>
            <a:r>
              <a:rPr lang="en-US" spc="-33" dirty="0">
                <a:solidFill>
                  <a:srgbClr val="FFFFFF"/>
                </a:solidFill>
                <a:cs typeface="Myriad Pro Light"/>
              </a:rPr>
              <a:t>No statistical significance between the 2 cohorts</a:t>
            </a:r>
            <a:endParaRPr kumimoji="0" lang="en-US" u="none" strike="noStrike" kern="1200" cap="none" spc="-33" normalizeH="0" baseline="0" noProof="0" dirty="0">
              <a:ln>
                <a:noFill/>
              </a:ln>
              <a:solidFill>
                <a:srgbClr val="FFFFFF"/>
              </a:solidFill>
              <a:effectLst/>
              <a:uLnTx/>
              <a:uFillTx/>
              <a:cs typeface="Myriad Pro Light"/>
            </a:endParaRPr>
          </a:p>
          <a:p>
            <a:pPr marL="25002">
              <a:spcBef>
                <a:spcPts val="750"/>
              </a:spcBef>
              <a:tabLst>
                <a:tab pos="239913" algn="l"/>
                <a:tab pos="240509" algn="l"/>
              </a:tabLst>
              <a:defRPr/>
            </a:pPr>
            <a:endParaRPr kumimoji="0" lang="en-US" u="none" strike="noStrike" kern="1200" cap="none" spc="-33" normalizeH="0" baseline="0" noProof="0" dirty="0">
              <a:ln>
                <a:noFill/>
              </a:ln>
              <a:solidFill>
                <a:srgbClr val="FFFFFF"/>
              </a:solidFill>
              <a:effectLst/>
              <a:uLnTx/>
              <a:uFillTx/>
              <a:cs typeface="Myriad Pro Light"/>
            </a:endParaRPr>
          </a:p>
          <a:p>
            <a:pPr marL="239913" indent="-214911">
              <a:spcBef>
                <a:spcPts val="750"/>
              </a:spcBef>
              <a:buFontTx/>
              <a:buChar char="•"/>
              <a:tabLst>
                <a:tab pos="239913" algn="l"/>
                <a:tab pos="240509" algn="l"/>
              </a:tabLst>
              <a:defRPr/>
            </a:pPr>
            <a:endParaRPr kumimoji="0" lang="en-US" u="none" strike="noStrike" kern="1200" cap="none" spc="0" normalizeH="0" baseline="0" noProof="0" dirty="0">
              <a:ln>
                <a:noFill/>
              </a:ln>
              <a:solidFill>
                <a:srgbClr val="FFFFFF"/>
              </a:solidFill>
              <a:effectLst/>
              <a:uLnTx/>
              <a:uFillTx/>
              <a:cs typeface="Myriad Pro Light"/>
            </a:endParaRPr>
          </a:p>
        </p:txBody>
      </p:sp>
      <p:graphicFrame>
        <p:nvGraphicFramePr>
          <p:cNvPr id="18" name="Table 10">
            <a:extLst>
              <a:ext uri="{FF2B5EF4-FFF2-40B4-BE49-F238E27FC236}">
                <a16:creationId xmlns:a16="http://schemas.microsoft.com/office/drawing/2014/main" id="{BB490259-1B9D-5A16-E0BB-92CBA27B5EC7}"/>
              </a:ext>
            </a:extLst>
          </p:cNvPr>
          <p:cNvGraphicFramePr>
            <a:graphicFrameLocks noGrp="1"/>
          </p:cNvGraphicFramePr>
          <p:nvPr>
            <p:extLst>
              <p:ext uri="{D42A27DB-BD31-4B8C-83A1-F6EECF244321}">
                <p14:modId xmlns:p14="http://schemas.microsoft.com/office/powerpoint/2010/main" val="2844307234"/>
              </p:ext>
            </p:extLst>
          </p:nvPr>
        </p:nvGraphicFramePr>
        <p:xfrm>
          <a:off x="8689114" y="1758168"/>
          <a:ext cx="3064844" cy="741680"/>
        </p:xfrm>
        <a:graphic>
          <a:graphicData uri="http://schemas.openxmlformats.org/drawingml/2006/table">
            <a:tbl>
              <a:tblPr firstRow="1" bandRow="1">
                <a:tableStyleId>{5C22544A-7EE6-4342-B048-85BDC9FD1C3A}</a:tableStyleId>
              </a:tblPr>
              <a:tblGrid>
                <a:gridCol w="2103783">
                  <a:extLst>
                    <a:ext uri="{9D8B030D-6E8A-4147-A177-3AD203B41FA5}">
                      <a16:colId xmlns:a16="http://schemas.microsoft.com/office/drawing/2014/main" val="42392730"/>
                    </a:ext>
                  </a:extLst>
                </a:gridCol>
                <a:gridCol w="961061">
                  <a:extLst>
                    <a:ext uri="{9D8B030D-6E8A-4147-A177-3AD203B41FA5}">
                      <a16:colId xmlns:a16="http://schemas.microsoft.com/office/drawing/2014/main" val="2949163660"/>
                    </a:ext>
                  </a:extLst>
                </a:gridCol>
              </a:tblGrid>
              <a:tr h="370840">
                <a:tc gridSpan="2">
                  <a:txBody>
                    <a:bodyPr/>
                    <a:lstStyle/>
                    <a:p>
                      <a:r>
                        <a:rPr lang="en-GB" dirty="0"/>
                        <a:t>% incidence in MIMICS-3D</a:t>
                      </a:r>
                    </a:p>
                  </a:txBody>
                  <a:tcPr anchor="ctr">
                    <a:solidFill>
                      <a:srgbClr val="920000"/>
                    </a:solidFill>
                  </a:tcPr>
                </a:tc>
                <a:tc hMerge="1">
                  <a:txBody>
                    <a:bodyPr/>
                    <a:lstStyle/>
                    <a:p>
                      <a:endParaRPr lang="en-GB" dirty="0"/>
                    </a:p>
                  </a:txBody>
                  <a:tcPr anchor="ctr"/>
                </a:tc>
                <a:extLst>
                  <a:ext uri="{0D108BD9-81ED-4DB2-BD59-A6C34878D82A}">
                    <a16:rowId xmlns:a16="http://schemas.microsoft.com/office/drawing/2014/main" val="1398884419"/>
                  </a:ext>
                </a:extLst>
              </a:tr>
              <a:tr h="370840">
                <a:tc>
                  <a:txBody>
                    <a:bodyPr/>
                    <a:lstStyle/>
                    <a:p>
                      <a:r>
                        <a:rPr lang="en-GB" dirty="0">
                          <a:solidFill>
                            <a:schemeClr val="bg1"/>
                          </a:solidFill>
                        </a:rPr>
                        <a:t>CTOs</a:t>
                      </a:r>
                    </a:p>
                  </a:txBody>
                  <a:tcPr anchor="ctr">
                    <a:solidFill>
                      <a:schemeClr val="bg1">
                        <a:lumMod val="50000"/>
                      </a:schemeClr>
                    </a:solidFill>
                  </a:tcPr>
                </a:tc>
                <a:tc>
                  <a:txBody>
                    <a:bodyPr/>
                    <a:lstStyle/>
                    <a:p>
                      <a:r>
                        <a:rPr lang="en-GB" dirty="0">
                          <a:solidFill>
                            <a:schemeClr val="bg1"/>
                          </a:solidFill>
                        </a:rPr>
                        <a:t>57%</a:t>
                      </a:r>
                    </a:p>
                  </a:txBody>
                  <a:tcPr anchor="ctr">
                    <a:solidFill>
                      <a:schemeClr val="bg1">
                        <a:lumMod val="50000"/>
                      </a:schemeClr>
                    </a:solidFill>
                  </a:tcPr>
                </a:tc>
                <a:extLst>
                  <a:ext uri="{0D108BD9-81ED-4DB2-BD59-A6C34878D82A}">
                    <a16:rowId xmlns:a16="http://schemas.microsoft.com/office/drawing/2014/main" val="1174063466"/>
                  </a:ext>
                </a:extLst>
              </a:tr>
            </a:tbl>
          </a:graphicData>
        </a:graphic>
      </p:graphicFrame>
      <p:sp>
        <p:nvSpPr>
          <p:cNvPr id="21" name="TextBox 20">
            <a:extLst>
              <a:ext uri="{FF2B5EF4-FFF2-40B4-BE49-F238E27FC236}">
                <a16:creationId xmlns:a16="http://schemas.microsoft.com/office/drawing/2014/main" id="{12C2CED7-4BA6-2CB1-CBF4-C6C88FBB11FD}"/>
              </a:ext>
            </a:extLst>
          </p:cNvPr>
          <p:cNvSpPr txBox="1"/>
          <p:nvPr/>
        </p:nvSpPr>
        <p:spPr>
          <a:xfrm>
            <a:off x="337005" y="6126161"/>
            <a:ext cx="6148972" cy="369332"/>
          </a:xfrm>
          <a:prstGeom prst="rect">
            <a:avLst/>
          </a:prstGeom>
          <a:noFill/>
        </p:spPr>
        <p:txBody>
          <a:bodyPr wrap="square">
            <a:spAutoFit/>
          </a:bodyPr>
          <a:lstStyle/>
          <a:p>
            <a:r>
              <a:rPr lang="en-GB" sz="1800" dirty="0"/>
              <a:t>ITT population. PSVR &gt;2.4</a:t>
            </a:r>
            <a:endParaRPr lang="en-GB" dirty="0"/>
          </a:p>
        </p:txBody>
      </p:sp>
      <p:sp>
        <p:nvSpPr>
          <p:cNvPr id="17" name="Text Placeholder 5">
            <a:extLst>
              <a:ext uri="{FF2B5EF4-FFF2-40B4-BE49-F238E27FC236}">
                <a16:creationId xmlns:a16="http://schemas.microsoft.com/office/drawing/2014/main" id="{8C84645C-8726-76F7-7C00-EF28AD6617FC}"/>
              </a:ext>
            </a:extLst>
          </p:cNvPr>
          <p:cNvSpPr txBox="1">
            <a:spLocks/>
          </p:cNvSpPr>
          <p:nvPr/>
        </p:nvSpPr>
        <p:spPr>
          <a:xfrm>
            <a:off x="0" y="6548781"/>
            <a:ext cx="2620108" cy="2149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333" i="1" dirty="0">
                <a:solidFill>
                  <a:schemeClr val="bg1"/>
                </a:solidFill>
              </a:rPr>
              <a:t>Data on file at Veryan Medical</a:t>
            </a:r>
          </a:p>
        </p:txBody>
      </p:sp>
      <p:pic>
        <p:nvPicPr>
          <p:cNvPr id="12" name="Picture 11" descr="Chart, line chart&#10;&#10;Description automatically generated">
            <a:extLst>
              <a:ext uri="{FF2B5EF4-FFF2-40B4-BE49-F238E27FC236}">
                <a16:creationId xmlns:a16="http://schemas.microsoft.com/office/drawing/2014/main" id="{ADB1384C-A4A3-AE90-0765-0CE1FF5A281E}"/>
              </a:ext>
            </a:extLst>
          </p:cNvPr>
          <p:cNvPicPr>
            <a:picLocks noChangeAspect="1"/>
          </p:cNvPicPr>
          <p:nvPr/>
        </p:nvPicPr>
        <p:blipFill>
          <a:blip r:embed="rId3"/>
          <a:stretch>
            <a:fillRect/>
          </a:stretch>
        </p:blipFill>
        <p:spPr>
          <a:xfrm>
            <a:off x="348860" y="2484920"/>
            <a:ext cx="7304795" cy="3967843"/>
          </a:xfrm>
          <a:prstGeom prst="rect">
            <a:avLst/>
          </a:prstGeom>
        </p:spPr>
      </p:pic>
      <p:sp>
        <p:nvSpPr>
          <p:cNvPr id="16" name="TextBox 15">
            <a:extLst>
              <a:ext uri="{FF2B5EF4-FFF2-40B4-BE49-F238E27FC236}">
                <a16:creationId xmlns:a16="http://schemas.microsoft.com/office/drawing/2014/main" id="{F237B654-5CCC-C0DF-787C-B93F29D5648D}"/>
              </a:ext>
            </a:extLst>
          </p:cNvPr>
          <p:cNvSpPr txBox="1"/>
          <p:nvPr/>
        </p:nvSpPr>
        <p:spPr>
          <a:xfrm>
            <a:off x="1678583" y="5300845"/>
            <a:ext cx="4645348" cy="646331"/>
          </a:xfrm>
          <a:prstGeom prst="rect">
            <a:avLst/>
          </a:prstGeom>
          <a:solidFill>
            <a:schemeClr val="bg1"/>
          </a:solidFill>
        </p:spPr>
        <p:txBody>
          <a:bodyPr wrap="square" rtlCol="0">
            <a:spAutoFit/>
          </a:bodyPr>
          <a:lstStyle/>
          <a:p>
            <a:r>
              <a:rPr lang="en-GB" dirty="0"/>
              <a:t>             Any CTO</a:t>
            </a:r>
          </a:p>
          <a:p>
            <a:r>
              <a:rPr lang="en-GB" dirty="0">
                <a:solidFill>
                  <a:srgbClr val="C00000"/>
                </a:solidFill>
              </a:rPr>
              <a:t>--------  </a:t>
            </a:r>
            <a:r>
              <a:rPr lang="en-GB" dirty="0"/>
              <a:t>No CTO</a:t>
            </a:r>
          </a:p>
        </p:txBody>
      </p:sp>
      <p:cxnSp>
        <p:nvCxnSpPr>
          <p:cNvPr id="19" name="Straight Connector 18">
            <a:extLst>
              <a:ext uri="{FF2B5EF4-FFF2-40B4-BE49-F238E27FC236}">
                <a16:creationId xmlns:a16="http://schemas.microsoft.com/office/drawing/2014/main" id="{C8A46AAD-6048-F7BD-5026-47FD119D07A4}"/>
              </a:ext>
            </a:extLst>
          </p:cNvPr>
          <p:cNvCxnSpPr>
            <a:cxnSpLocks/>
          </p:cNvCxnSpPr>
          <p:nvPr/>
        </p:nvCxnSpPr>
        <p:spPr>
          <a:xfrm>
            <a:off x="1806893" y="5469589"/>
            <a:ext cx="54277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6FFCD82-8341-7FCB-DD66-5CA2E98F487A}"/>
              </a:ext>
            </a:extLst>
          </p:cNvPr>
          <p:cNvSpPr txBox="1"/>
          <p:nvPr/>
        </p:nvSpPr>
        <p:spPr>
          <a:xfrm>
            <a:off x="7062087" y="3105834"/>
            <a:ext cx="1075765" cy="646331"/>
          </a:xfrm>
          <a:prstGeom prst="rect">
            <a:avLst/>
          </a:prstGeom>
          <a:solidFill>
            <a:schemeClr val="bg1"/>
          </a:solidFill>
        </p:spPr>
        <p:txBody>
          <a:bodyPr wrap="square" rtlCol="0">
            <a:spAutoFit/>
          </a:bodyPr>
          <a:lstStyle/>
          <a:p>
            <a:r>
              <a:rPr lang="en-GB" dirty="0"/>
              <a:t>76%</a:t>
            </a:r>
          </a:p>
          <a:p>
            <a:r>
              <a:rPr lang="en-GB" dirty="0"/>
              <a:t>71%</a:t>
            </a:r>
          </a:p>
        </p:txBody>
      </p:sp>
      <p:sp>
        <p:nvSpPr>
          <p:cNvPr id="7" name="TextBox 6">
            <a:extLst>
              <a:ext uri="{FF2B5EF4-FFF2-40B4-BE49-F238E27FC236}">
                <a16:creationId xmlns:a16="http://schemas.microsoft.com/office/drawing/2014/main" id="{99C8408F-AA99-EFE7-A26C-BCB7F498FA85}"/>
              </a:ext>
            </a:extLst>
          </p:cNvPr>
          <p:cNvSpPr txBox="1"/>
          <p:nvPr/>
        </p:nvSpPr>
        <p:spPr>
          <a:xfrm>
            <a:off x="6398065" y="3803834"/>
            <a:ext cx="1662443" cy="369332"/>
          </a:xfrm>
          <a:prstGeom prst="rect">
            <a:avLst/>
          </a:prstGeom>
          <a:noFill/>
        </p:spPr>
        <p:txBody>
          <a:bodyPr wrap="none" rtlCol="0">
            <a:spAutoFit/>
          </a:bodyPr>
          <a:lstStyle/>
          <a:p>
            <a:r>
              <a:rPr lang="en-GB" dirty="0"/>
              <a:t>P value = 0.388</a:t>
            </a:r>
          </a:p>
        </p:txBody>
      </p:sp>
    </p:spTree>
    <p:extLst>
      <p:ext uri="{BB962C8B-B14F-4D97-AF65-F5344CB8AC3E}">
        <p14:creationId xmlns:p14="http://schemas.microsoft.com/office/powerpoint/2010/main" val="28938842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3F0D-80DA-886D-89B4-DCF18C6B505E}"/>
              </a:ext>
            </a:extLst>
          </p:cNvPr>
          <p:cNvSpPr>
            <a:spLocks noGrp="1"/>
          </p:cNvSpPr>
          <p:nvPr>
            <p:ph type="title"/>
          </p:nvPr>
        </p:nvSpPr>
        <p:spPr>
          <a:xfrm>
            <a:off x="109613" y="111134"/>
            <a:ext cx="10515600" cy="1325563"/>
          </a:xfrm>
        </p:spPr>
        <p:txBody>
          <a:bodyPr/>
          <a:lstStyle/>
          <a:p>
            <a:r>
              <a:rPr lang="en-GB" dirty="0">
                <a:solidFill>
                  <a:schemeClr val="bg1"/>
                </a:solidFill>
              </a:rPr>
              <a:t>MIMICS-3D Subgroup Analysis : </a:t>
            </a:r>
            <a:r>
              <a:rPr lang="en-GB" b="1" i="1" dirty="0">
                <a:solidFill>
                  <a:srgbClr val="FFFF00"/>
                </a:solidFill>
              </a:rPr>
              <a:t>Calcium</a:t>
            </a:r>
            <a:br>
              <a:rPr lang="en-GB" dirty="0">
                <a:solidFill>
                  <a:schemeClr val="bg1"/>
                </a:solidFill>
              </a:rPr>
            </a:br>
            <a:r>
              <a:rPr lang="en-GB" dirty="0">
                <a:solidFill>
                  <a:schemeClr val="bg1"/>
                </a:solidFill>
              </a:rPr>
              <a:t>KM Freedom from CDTLR comparison</a:t>
            </a:r>
          </a:p>
        </p:txBody>
      </p:sp>
      <p:sp>
        <p:nvSpPr>
          <p:cNvPr id="3" name="Content Placeholder 2">
            <a:extLst>
              <a:ext uri="{FF2B5EF4-FFF2-40B4-BE49-F238E27FC236}">
                <a16:creationId xmlns:a16="http://schemas.microsoft.com/office/drawing/2014/main" id="{42AAF84F-ABDD-1F5A-1E75-EEF69D549839}"/>
              </a:ext>
            </a:extLst>
          </p:cNvPr>
          <p:cNvSpPr>
            <a:spLocks noGrp="1"/>
          </p:cNvSpPr>
          <p:nvPr>
            <p:ph idx="1"/>
          </p:nvPr>
        </p:nvSpPr>
        <p:spPr/>
        <p:txBody>
          <a:bodyPr/>
          <a:lstStyle/>
          <a:p>
            <a:pPr marL="0" indent="0">
              <a:buNone/>
            </a:pPr>
            <a:endParaRPr lang="en-GB" dirty="0">
              <a:solidFill>
                <a:schemeClr val="bg1"/>
              </a:solidFill>
            </a:endParaRPr>
          </a:p>
          <a:p>
            <a:endParaRPr lang="en-GB" dirty="0">
              <a:solidFill>
                <a:schemeClr val="bg1"/>
              </a:solidFill>
            </a:endParaRPr>
          </a:p>
        </p:txBody>
      </p:sp>
      <p:sp>
        <p:nvSpPr>
          <p:cNvPr id="4" name="Rectangle 3">
            <a:extLst>
              <a:ext uri="{FF2B5EF4-FFF2-40B4-BE49-F238E27FC236}">
                <a16:creationId xmlns:a16="http://schemas.microsoft.com/office/drawing/2014/main" id="{E5D974AF-2D27-626E-74DA-7C2516C52FB9}"/>
              </a:ext>
            </a:extLst>
          </p:cNvPr>
          <p:cNvSpPr/>
          <p:nvPr/>
        </p:nvSpPr>
        <p:spPr>
          <a:xfrm>
            <a:off x="243250" y="1488954"/>
            <a:ext cx="7776087" cy="50474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Content Placeholder 4" descr="Chart, line chart&#10;&#10;Description automatically generated">
            <a:extLst>
              <a:ext uri="{FF2B5EF4-FFF2-40B4-BE49-F238E27FC236}">
                <a16:creationId xmlns:a16="http://schemas.microsoft.com/office/drawing/2014/main" id="{379B3D72-A2C8-BC3C-60FD-DA3E218F75F6}"/>
              </a:ext>
            </a:extLst>
          </p:cNvPr>
          <p:cNvPicPr>
            <a:picLocks noChangeAspect="1"/>
          </p:cNvPicPr>
          <p:nvPr/>
        </p:nvPicPr>
        <p:blipFill rotWithShape="1">
          <a:blip r:embed="rId3"/>
          <a:srcRect l="8622"/>
          <a:stretch/>
        </p:blipFill>
        <p:spPr>
          <a:xfrm>
            <a:off x="505296" y="2150408"/>
            <a:ext cx="7112981" cy="4231231"/>
          </a:xfrm>
          <a:prstGeom prst="rect">
            <a:avLst/>
          </a:prstGeom>
        </p:spPr>
      </p:pic>
      <p:sp>
        <p:nvSpPr>
          <p:cNvPr id="6" name="TextBox 5">
            <a:extLst>
              <a:ext uri="{FF2B5EF4-FFF2-40B4-BE49-F238E27FC236}">
                <a16:creationId xmlns:a16="http://schemas.microsoft.com/office/drawing/2014/main" id="{78E200CC-45F1-219B-B9C9-D496599EFA7A}"/>
              </a:ext>
            </a:extLst>
          </p:cNvPr>
          <p:cNvSpPr txBox="1"/>
          <p:nvPr/>
        </p:nvSpPr>
        <p:spPr>
          <a:xfrm>
            <a:off x="8152282" y="3924109"/>
            <a:ext cx="3959827" cy="1815882"/>
          </a:xfrm>
          <a:prstGeom prst="rect">
            <a:avLst/>
          </a:prstGeom>
          <a:noFill/>
        </p:spPr>
        <p:txBody>
          <a:bodyPr wrap="square" rtlCol="0">
            <a:spAutoFit/>
          </a:bodyPr>
          <a:lstStyle/>
          <a:p>
            <a:pPr marL="25002">
              <a:spcBef>
                <a:spcPts val="750"/>
              </a:spcBef>
              <a:tabLst>
                <a:tab pos="239913" algn="l"/>
                <a:tab pos="240509" algn="l"/>
              </a:tabLst>
              <a:defRPr/>
            </a:pPr>
            <a:r>
              <a:rPr lang="en-US" sz="2000" dirty="0">
                <a:solidFill>
                  <a:srgbClr val="FFFF00"/>
                </a:solidFill>
                <a:cs typeface="Myriad Pro Light"/>
              </a:rPr>
              <a:t>Freedom from CDTLR at 3 years</a:t>
            </a:r>
            <a:endParaRPr kumimoji="0" lang="en-US" u="none" strike="noStrike" kern="1200" cap="none" spc="-33" normalizeH="0" baseline="0" noProof="0" dirty="0">
              <a:ln>
                <a:noFill/>
              </a:ln>
              <a:solidFill>
                <a:srgbClr val="FFFFFF"/>
              </a:solidFill>
              <a:effectLst/>
              <a:uLnTx/>
              <a:uFillTx/>
              <a:cs typeface="Myriad Pro Light"/>
            </a:endParaRPr>
          </a:p>
          <a:p>
            <a:pPr marL="239913" indent="-214911">
              <a:spcBef>
                <a:spcPts val="750"/>
              </a:spcBef>
              <a:buFontTx/>
              <a:buChar char="•"/>
              <a:tabLst>
                <a:tab pos="239913" algn="l"/>
                <a:tab pos="240509" algn="l"/>
              </a:tabLst>
              <a:defRPr/>
            </a:pPr>
            <a:r>
              <a:rPr lang="en-US" spc="-33" dirty="0">
                <a:solidFill>
                  <a:srgbClr val="FFFF00"/>
                </a:solidFill>
                <a:cs typeface="Myriad Pro Light"/>
              </a:rPr>
              <a:t>81% </a:t>
            </a:r>
            <a:r>
              <a:rPr lang="en-US" spc="-33" dirty="0">
                <a:solidFill>
                  <a:srgbClr val="FFFFFF"/>
                </a:solidFill>
                <a:cs typeface="Myriad Pro Light"/>
              </a:rPr>
              <a:t>in moderate/severe cohort</a:t>
            </a:r>
          </a:p>
          <a:p>
            <a:pPr marL="239913" indent="-214911">
              <a:spcBef>
                <a:spcPts val="750"/>
              </a:spcBef>
              <a:buFontTx/>
              <a:buChar char="•"/>
              <a:tabLst>
                <a:tab pos="239913" algn="l"/>
                <a:tab pos="240509" algn="l"/>
              </a:tabLst>
              <a:defRPr/>
            </a:pPr>
            <a:r>
              <a:rPr kumimoji="0" lang="en-US" u="none" strike="noStrike" kern="1200" cap="none" spc="-33" normalizeH="0" baseline="0" noProof="0" dirty="0">
                <a:ln>
                  <a:noFill/>
                </a:ln>
                <a:solidFill>
                  <a:srgbClr val="FFFF00"/>
                </a:solidFill>
                <a:effectLst/>
                <a:uLnTx/>
                <a:uFillTx/>
                <a:cs typeface="Myriad Pro Light"/>
              </a:rPr>
              <a:t>76% </a:t>
            </a:r>
            <a:r>
              <a:rPr kumimoji="0" lang="en-US" u="none" strike="noStrike" kern="1200" cap="none" spc="-33" normalizeH="0" baseline="0" noProof="0" dirty="0">
                <a:ln>
                  <a:noFill/>
                </a:ln>
                <a:solidFill>
                  <a:srgbClr val="FFFFFF"/>
                </a:solidFill>
                <a:effectLst/>
                <a:uLnTx/>
                <a:uFillTx/>
                <a:cs typeface="Myriad Pro Light"/>
              </a:rPr>
              <a:t>in none/mild cohort</a:t>
            </a:r>
          </a:p>
          <a:p>
            <a:pPr marL="25002">
              <a:spcBef>
                <a:spcPts val="750"/>
              </a:spcBef>
              <a:tabLst>
                <a:tab pos="239913" algn="l"/>
                <a:tab pos="240509" algn="l"/>
              </a:tabLst>
              <a:defRPr/>
            </a:pPr>
            <a:r>
              <a:rPr lang="en-US" spc="-33" dirty="0">
                <a:solidFill>
                  <a:srgbClr val="FFFFFF"/>
                </a:solidFill>
                <a:cs typeface="Myriad Pro Light"/>
              </a:rPr>
              <a:t>No statistical significance between the 2 cohorts</a:t>
            </a:r>
            <a:endParaRPr kumimoji="0" lang="en-US" u="none" strike="noStrike" kern="1200" cap="none" spc="0" normalizeH="0" baseline="0" noProof="0" dirty="0">
              <a:ln>
                <a:noFill/>
              </a:ln>
              <a:solidFill>
                <a:srgbClr val="FFFFFF"/>
              </a:solidFill>
              <a:effectLst/>
              <a:uLnTx/>
              <a:uFillTx/>
              <a:cs typeface="Myriad Pro Light"/>
            </a:endParaRPr>
          </a:p>
        </p:txBody>
      </p:sp>
      <p:sp>
        <p:nvSpPr>
          <p:cNvPr id="7" name="TextBox 6">
            <a:extLst>
              <a:ext uri="{FF2B5EF4-FFF2-40B4-BE49-F238E27FC236}">
                <a16:creationId xmlns:a16="http://schemas.microsoft.com/office/drawing/2014/main" id="{99C8408F-AA99-EFE7-A26C-BCB7F498FA85}"/>
              </a:ext>
            </a:extLst>
          </p:cNvPr>
          <p:cNvSpPr txBox="1"/>
          <p:nvPr/>
        </p:nvSpPr>
        <p:spPr>
          <a:xfrm>
            <a:off x="6275588" y="3274118"/>
            <a:ext cx="1604735" cy="369332"/>
          </a:xfrm>
          <a:prstGeom prst="rect">
            <a:avLst/>
          </a:prstGeom>
          <a:noFill/>
        </p:spPr>
        <p:txBody>
          <a:bodyPr wrap="none" rtlCol="0">
            <a:spAutoFit/>
          </a:bodyPr>
          <a:lstStyle/>
          <a:p>
            <a:r>
              <a:rPr lang="en-GB" dirty="0"/>
              <a:t>P value = 0.256</a:t>
            </a:r>
          </a:p>
        </p:txBody>
      </p:sp>
      <p:sp>
        <p:nvSpPr>
          <p:cNvPr id="8" name="TextBox 7">
            <a:extLst>
              <a:ext uri="{FF2B5EF4-FFF2-40B4-BE49-F238E27FC236}">
                <a16:creationId xmlns:a16="http://schemas.microsoft.com/office/drawing/2014/main" id="{1F197C7B-6A73-AD31-2157-E3A10A074F5C}"/>
              </a:ext>
            </a:extLst>
          </p:cNvPr>
          <p:cNvSpPr txBox="1"/>
          <p:nvPr/>
        </p:nvSpPr>
        <p:spPr>
          <a:xfrm>
            <a:off x="1219094" y="5168124"/>
            <a:ext cx="4645348" cy="646331"/>
          </a:xfrm>
          <a:prstGeom prst="rect">
            <a:avLst/>
          </a:prstGeom>
          <a:solidFill>
            <a:schemeClr val="bg1"/>
          </a:solidFill>
        </p:spPr>
        <p:txBody>
          <a:bodyPr wrap="square" rtlCol="0">
            <a:spAutoFit/>
          </a:bodyPr>
          <a:lstStyle/>
          <a:p>
            <a:r>
              <a:rPr lang="en-GB" dirty="0"/>
              <a:t>             Mod/severe</a:t>
            </a:r>
          </a:p>
          <a:p>
            <a:r>
              <a:rPr lang="en-GB" dirty="0">
                <a:solidFill>
                  <a:srgbClr val="C00000"/>
                </a:solidFill>
              </a:rPr>
              <a:t>--------  </a:t>
            </a:r>
            <a:r>
              <a:rPr lang="en-GB" dirty="0"/>
              <a:t>None/mild</a:t>
            </a:r>
          </a:p>
        </p:txBody>
      </p:sp>
      <p:cxnSp>
        <p:nvCxnSpPr>
          <p:cNvPr id="10" name="Straight Connector 9">
            <a:extLst>
              <a:ext uri="{FF2B5EF4-FFF2-40B4-BE49-F238E27FC236}">
                <a16:creationId xmlns:a16="http://schemas.microsoft.com/office/drawing/2014/main" id="{69C10846-B9D2-A512-AB68-923977295469}"/>
              </a:ext>
            </a:extLst>
          </p:cNvPr>
          <p:cNvCxnSpPr>
            <a:cxnSpLocks/>
          </p:cNvCxnSpPr>
          <p:nvPr/>
        </p:nvCxnSpPr>
        <p:spPr>
          <a:xfrm>
            <a:off x="1352039" y="5369045"/>
            <a:ext cx="54277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B3706B1-7B7B-4C5F-FF13-F2EB8BD7DDA6}"/>
              </a:ext>
            </a:extLst>
          </p:cNvPr>
          <p:cNvSpPr txBox="1"/>
          <p:nvPr/>
        </p:nvSpPr>
        <p:spPr>
          <a:xfrm>
            <a:off x="6789181" y="2620762"/>
            <a:ext cx="1075765" cy="646331"/>
          </a:xfrm>
          <a:prstGeom prst="rect">
            <a:avLst/>
          </a:prstGeom>
          <a:solidFill>
            <a:schemeClr val="bg1"/>
          </a:solidFill>
        </p:spPr>
        <p:txBody>
          <a:bodyPr wrap="square" rtlCol="0">
            <a:spAutoFit/>
          </a:bodyPr>
          <a:lstStyle/>
          <a:p>
            <a:r>
              <a:rPr lang="en-GB" dirty="0"/>
              <a:t>81%</a:t>
            </a:r>
          </a:p>
          <a:p>
            <a:r>
              <a:rPr lang="en-GB" dirty="0"/>
              <a:t>76%</a:t>
            </a:r>
          </a:p>
        </p:txBody>
      </p:sp>
      <p:graphicFrame>
        <p:nvGraphicFramePr>
          <p:cNvPr id="9" name="Table 10">
            <a:extLst>
              <a:ext uri="{FF2B5EF4-FFF2-40B4-BE49-F238E27FC236}">
                <a16:creationId xmlns:a16="http://schemas.microsoft.com/office/drawing/2014/main" id="{670CB506-8B2A-0D91-296E-CCE223D89F56}"/>
              </a:ext>
            </a:extLst>
          </p:cNvPr>
          <p:cNvGraphicFramePr>
            <a:graphicFrameLocks noGrp="1"/>
          </p:cNvGraphicFramePr>
          <p:nvPr>
            <p:extLst>
              <p:ext uri="{D42A27DB-BD31-4B8C-83A1-F6EECF244321}">
                <p14:modId xmlns:p14="http://schemas.microsoft.com/office/powerpoint/2010/main" val="3246476764"/>
              </p:ext>
            </p:extLst>
          </p:nvPr>
        </p:nvGraphicFramePr>
        <p:xfrm>
          <a:off x="8196159" y="1481469"/>
          <a:ext cx="3891524" cy="1651000"/>
        </p:xfrm>
        <a:graphic>
          <a:graphicData uri="http://schemas.openxmlformats.org/drawingml/2006/table">
            <a:tbl>
              <a:tblPr firstRow="1" bandRow="1">
                <a:tableStyleId>{5C22544A-7EE6-4342-B048-85BDC9FD1C3A}</a:tableStyleId>
              </a:tblPr>
              <a:tblGrid>
                <a:gridCol w="2671236">
                  <a:extLst>
                    <a:ext uri="{9D8B030D-6E8A-4147-A177-3AD203B41FA5}">
                      <a16:colId xmlns:a16="http://schemas.microsoft.com/office/drawing/2014/main" val="42392730"/>
                    </a:ext>
                  </a:extLst>
                </a:gridCol>
                <a:gridCol w="1220288">
                  <a:extLst>
                    <a:ext uri="{9D8B030D-6E8A-4147-A177-3AD203B41FA5}">
                      <a16:colId xmlns:a16="http://schemas.microsoft.com/office/drawing/2014/main" val="2949163660"/>
                    </a:ext>
                  </a:extLst>
                </a:gridCol>
              </a:tblGrid>
              <a:tr h="370840">
                <a:tc gridSpan="2">
                  <a:txBody>
                    <a:bodyPr/>
                    <a:lstStyle/>
                    <a:p>
                      <a:r>
                        <a:rPr lang="en-GB" dirty="0"/>
                        <a:t>% incidence in MIMICS-3D</a:t>
                      </a:r>
                    </a:p>
                  </a:txBody>
                  <a:tcPr anchor="ctr">
                    <a:solidFill>
                      <a:srgbClr val="920000"/>
                    </a:solidFill>
                  </a:tcPr>
                </a:tc>
                <a:tc hMerge="1">
                  <a:txBody>
                    <a:bodyPr/>
                    <a:lstStyle/>
                    <a:p>
                      <a:endParaRPr lang="en-GB" dirty="0"/>
                    </a:p>
                  </a:txBody>
                  <a:tcPr anchor="ctr"/>
                </a:tc>
                <a:extLst>
                  <a:ext uri="{0D108BD9-81ED-4DB2-BD59-A6C34878D82A}">
                    <a16:rowId xmlns:a16="http://schemas.microsoft.com/office/drawing/2014/main" val="1398884419"/>
                  </a:ext>
                </a:extLst>
              </a:tr>
              <a:tr h="370840">
                <a:tc>
                  <a:txBody>
                    <a:bodyPr/>
                    <a:lstStyle/>
                    <a:p>
                      <a:r>
                        <a:rPr lang="en-GB" dirty="0">
                          <a:solidFill>
                            <a:schemeClr val="bg1"/>
                          </a:solidFill>
                        </a:rPr>
                        <a:t>Moderate to severe calcification </a:t>
                      </a:r>
                    </a:p>
                  </a:txBody>
                  <a:tcPr anchor="ctr">
                    <a:solidFill>
                      <a:schemeClr val="bg1">
                        <a:lumMod val="50000"/>
                      </a:schemeClr>
                    </a:solidFill>
                  </a:tcPr>
                </a:tc>
                <a:tc>
                  <a:txBody>
                    <a:bodyPr/>
                    <a:lstStyle/>
                    <a:p>
                      <a:pPr algn="ctr"/>
                      <a:r>
                        <a:rPr lang="en-GB" dirty="0">
                          <a:solidFill>
                            <a:schemeClr val="bg1"/>
                          </a:solidFill>
                        </a:rPr>
                        <a:t>53%</a:t>
                      </a:r>
                    </a:p>
                  </a:txBody>
                  <a:tcPr anchor="ctr">
                    <a:solidFill>
                      <a:schemeClr val="bg1">
                        <a:lumMod val="50000"/>
                      </a:schemeClr>
                    </a:solidFill>
                  </a:tcPr>
                </a:tc>
                <a:extLst>
                  <a:ext uri="{0D108BD9-81ED-4DB2-BD59-A6C34878D82A}">
                    <a16:rowId xmlns:a16="http://schemas.microsoft.com/office/drawing/2014/main" val="1788540097"/>
                  </a:ext>
                </a:extLst>
              </a:tr>
              <a:tr h="370840">
                <a:tc>
                  <a:txBody>
                    <a:bodyPr/>
                    <a:lstStyle/>
                    <a:p>
                      <a:r>
                        <a:rPr lang="en-GB" dirty="0"/>
                        <a:t>Severe, bilateral wall calcium </a:t>
                      </a:r>
                    </a:p>
                  </a:txBody>
                  <a:tcPr anchor="ctr"/>
                </a:tc>
                <a:tc>
                  <a:txBody>
                    <a:bodyPr/>
                    <a:lstStyle/>
                    <a:p>
                      <a:pPr algn="ctr"/>
                      <a:r>
                        <a:rPr lang="en-GB"/>
                        <a:t>28%</a:t>
                      </a:r>
                    </a:p>
                  </a:txBody>
                  <a:tcPr anchor="ctr"/>
                </a:tc>
                <a:extLst>
                  <a:ext uri="{0D108BD9-81ED-4DB2-BD59-A6C34878D82A}">
                    <a16:rowId xmlns:a16="http://schemas.microsoft.com/office/drawing/2014/main" val="1239738200"/>
                  </a:ext>
                </a:extLst>
              </a:tr>
            </a:tbl>
          </a:graphicData>
        </a:graphic>
      </p:graphicFrame>
      <p:sp>
        <p:nvSpPr>
          <p:cNvPr id="14" name="Text Placeholder 5">
            <a:extLst>
              <a:ext uri="{FF2B5EF4-FFF2-40B4-BE49-F238E27FC236}">
                <a16:creationId xmlns:a16="http://schemas.microsoft.com/office/drawing/2014/main" id="{DC561F1E-95A8-1E57-E6B9-3430DB2B85CA}"/>
              </a:ext>
            </a:extLst>
          </p:cNvPr>
          <p:cNvSpPr txBox="1">
            <a:spLocks/>
          </p:cNvSpPr>
          <p:nvPr/>
        </p:nvSpPr>
        <p:spPr>
          <a:xfrm>
            <a:off x="0" y="6548781"/>
            <a:ext cx="2620108" cy="2149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333" i="1" dirty="0">
                <a:solidFill>
                  <a:schemeClr val="bg1"/>
                </a:solidFill>
              </a:rPr>
              <a:t>Data on file at Veryan Medical</a:t>
            </a:r>
          </a:p>
        </p:txBody>
      </p:sp>
    </p:spTree>
    <p:extLst>
      <p:ext uri="{BB962C8B-B14F-4D97-AF65-F5344CB8AC3E}">
        <p14:creationId xmlns:p14="http://schemas.microsoft.com/office/powerpoint/2010/main" val="23725880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3F0D-80DA-886D-89B4-DCF18C6B505E}"/>
              </a:ext>
            </a:extLst>
          </p:cNvPr>
          <p:cNvSpPr>
            <a:spLocks noGrp="1"/>
          </p:cNvSpPr>
          <p:nvPr>
            <p:ph type="title" idx="4294967295"/>
          </p:nvPr>
        </p:nvSpPr>
        <p:spPr>
          <a:xfrm>
            <a:off x="0" y="111125"/>
            <a:ext cx="11758613" cy="1325563"/>
          </a:xfrm>
        </p:spPr>
        <p:txBody>
          <a:bodyPr>
            <a:normAutofit fontScale="90000"/>
          </a:bodyPr>
          <a:lstStyle/>
          <a:p>
            <a:r>
              <a:rPr lang="en-GB" dirty="0">
                <a:solidFill>
                  <a:schemeClr val="bg1"/>
                </a:solidFill>
              </a:rPr>
              <a:t>MIMICS-3D Subgroup Analysis : </a:t>
            </a:r>
            <a:r>
              <a:rPr lang="en-GB" b="1" i="1" dirty="0">
                <a:solidFill>
                  <a:srgbClr val="FFFF00"/>
                </a:solidFill>
              </a:rPr>
              <a:t>Calcium</a:t>
            </a:r>
            <a:br>
              <a:rPr lang="en-GB" dirty="0">
                <a:solidFill>
                  <a:schemeClr val="bg1"/>
                </a:solidFill>
              </a:rPr>
            </a:br>
            <a:r>
              <a:rPr lang="en-GB" dirty="0">
                <a:solidFill>
                  <a:schemeClr val="bg1"/>
                </a:solidFill>
              </a:rPr>
              <a:t>KM freedom from loss of primary patency comparison</a:t>
            </a:r>
          </a:p>
        </p:txBody>
      </p:sp>
      <p:sp>
        <p:nvSpPr>
          <p:cNvPr id="3" name="Content Placeholder 2">
            <a:extLst>
              <a:ext uri="{FF2B5EF4-FFF2-40B4-BE49-F238E27FC236}">
                <a16:creationId xmlns:a16="http://schemas.microsoft.com/office/drawing/2014/main" id="{42AAF84F-ABDD-1F5A-1E75-EEF69D549839}"/>
              </a:ext>
            </a:extLst>
          </p:cNvPr>
          <p:cNvSpPr>
            <a:spLocks noGrp="1"/>
          </p:cNvSpPr>
          <p:nvPr>
            <p:ph idx="4294967295"/>
          </p:nvPr>
        </p:nvSpPr>
        <p:spPr>
          <a:xfrm>
            <a:off x="287338" y="1754188"/>
            <a:ext cx="11904662" cy="4803775"/>
          </a:xfrm>
        </p:spPr>
        <p:txBody>
          <a:bodyPr/>
          <a:lstStyle/>
          <a:p>
            <a:pPr marL="0" indent="0">
              <a:buNone/>
            </a:pPr>
            <a:endParaRPr lang="en-GB" dirty="0">
              <a:solidFill>
                <a:schemeClr val="bg1"/>
              </a:solidFill>
            </a:endParaRPr>
          </a:p>
          <a:p>
            <a:endParaRPr lang="en-GB" dirty="0">
              <a:solidFill>
                <a:schemeClr val="bg1"/>
              </a:solidFill>
            </a:endParaRPr>
          </a:p>
        </p:txBody>
      </p:sp>
      <p:sp>
        <p:nvSpPr>
          <p:cNvPr id="4" name="Rectangle 3">
            <a:extLst>
              <a:ext uri="{FF2B5EF4-FFF2-40B4-BE49-F238E27FC236}">
                <a16:creationId xmlns:a16="http://schemas.microsoft.com/office/drawing/2014/main" id="{E5D974AF-2D27-626E-74DA-7C2516C52FB9}"/>
              </a:ext>
            </a:extLst>
          </p:cNvPr>
          <p:cNvSpPr/>
          <p:nvPr/>
        </p:nvSpPr>
        <p:spPr>
          <a:xfrm>
            <a:off x="243251" y="1569663"/>
            <a:ext cx="7244380" cy="49667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78E200CC-45F1-219B-B9C9-D496599EFA7A}"/>
              </a:ext>
            </a:extLst>
          </p:cNvPr>
          <p:cNvSpPr txBox="1"/>
          <p:nvPr/>
        </p:nvSpPr>
        <p:spPr>
          <a:xfrm>
            <a:off x="7665521" y="3733253"/>
            <a:ext cx="4345694" cy="2123658"/>
          </a:xfrm>
          <a:prstGeom prst="rect">
            <a:avLst/>
          </a:prstGeom>
          <a:noFill/>
        </p:spPr>
        <p:txBody>
          <a:bodyPr wrap="square" rtlCol="0">
            <a:spAutoFit/>
          </a:bodyPr>
          <a:lstStyle/>
          <a:p>
            <a:pPr marL="25002">
              <a:spcBef>
                <a:spcPts val="750"/>
              </a:spcBef>
              <a:tabLst>
                <a:tab pos="239913" algn="l"/>
                <a:tab pos="240509" algn="l"/>
              </a:tabLst>
              <a:defRPr/>
            </a:pPr>
            <a:r>
              <a:rPr lang="en-US" sz="2000" dirty="0">
                <a:solidFill>
                  <a:srgbClr val="FFFF00"/>
                </a:solidFill>
                <a:cs typeface="Myriad Pro Light"/>
              </a:rPr>
              <a:t>Freedom from loss of primary patency at 3 years</a:t>
            </a:r>
            <a:endParaRPr kumimoji="0" lang="en-US" u="none" strike="noStrike" kern="1200" cap="none" spc="-33" normalizeH="0" baseline="0" noProof="0" dirty="0">
              <a:ln>
                <a:noFill/>
              </a:ln>
              <a:solidFill>
                <a:srgbClr val="FFFFFF"/>
              </a:solidFill>
              <a:effectLst/>
              <a:uLnTx/>
              <a:uFillTx/>
              <a:cs typeface="Myriad Pro Light"/>
            </a:endParaRPr>
          </a:p>
          <a:p>
            <a:pPr marL="239913" indent="-214911">
              <a:spcBef>
                <a:spcPts val="750"/>
              </a:spcBef>
              <a:buFontTx/>
              <a:buChar char="•"/>
              <a:tabLst>
                <a:tab pos="239913" algn="l"/>
                <a:tab pos="240509" algn="l"/>
              </a:tabLst>
              <a:defRPr/>
            </a:pPr>
            <a:r>
              <a:rPr lang="en-US" spc="-33" dirty="0">
                <a:solidFill>
                  <a:srgbClr val="FFFF00"/>
                </a:solidFill>
                <a:cs typeface="Myriad Pro Light"/>
              </a:rPr>
              <a:t>74% </a:t>
            </a:r>
            <a:r>
              <a:rPr lang="en-US" spc="-33" dirty="0">
                <a:solidFill>
                  <a:srgbClr val="FFFFFF"/>
                </a:solidFill>
                <a:cs typeface="Myriad Pro Light"/>
              </a:rPr>
              <a:t>in moderate/severe cohort</a:t>
            </a:r>
          </a:p>
          <a:p>
            <a:pPr marL="239913" indent="-214911">
              <a:spcBef>
                <a:spcPts val="750"/>
              </a:spcBef>
              <a:buFontTx/>
              <a:buChar char="•"/>
              <a:tabLst>
                <a:tab pos="239913" algn="l"/>
                <a:tab pos="240509" algn="l"/>
              </a:tabLst>
              <a:defRPr/>
            </a:pPr>
            <a:r>
              <a:rPr kumimoji="0" lang="en-US" u="none" strike="noStrike" kern="1200" cap="none" spc="-33" normalizeH="0" baseline="0" noProof="0" dirty="0">
                <a:ln>
                  <a:noFill/>
                </a:ln>
                <a:solidFill>
                  <a:srgbClr val="FFFF00"/>
                </a:solidFill>
                <a:effectLst/>
                <a:uLnTx/>
                <a:uFillTx/>
                <a:cs typeface="Myriad Pro Light"/>
              </a:rPr>
              <a:t>70% </a:t>
            </a:r>
            <a:r>
              <a:rPr kumimoji="0" lang="en-US" u="none" strike="noStrike" kern="1200" cap="none" spc="-33" normalizeH="0" baseline="0" noProof="0" dirty="0">
                <a:ln>
                  <a:noFill/>
                </a:ln>
                <a:solidFill>
                  <a:srgbClr val="FFFFFF"/>
                </a:solidFill>
                <a:effectLst/>
                <a:uLnTx/>
                <a:uFillTx/>
                <a:cs typeface="Myriad Pro Light"/>
              </a:rPr>
              <a:t>in none/mild cohort</a:t>
            </a:r>
          </a:p>
          <a:p>
            <a:pPr marL="25002">
              <a:spcBef>
                <a:spcPts val="750"/>
              </a:spcBef>
              <a:tabLst>
                <a:tab pos="239913" algn="l"/>
                <a:tab pos="240509" algn="l"/>
              </a:tabLst>
              <a:defRPr/>
            </a:pPr>
            <a:r>
              <a:rPr lang="en-US" spc="-33" dirty="0">
                <a:solidFill>
                  <a:srgbClr val="FFFFFF"/>
                </a:solidFill>
                <a:cs typeface="Myriad Pro Light"/>
              </a:rPr>
              <a:t>No statistical significance between the 2 cohorts</a:t>
            </a:r>
            <a:endParaRPr kumimoji="0" lang="en-US" u="none" strike="noStrike" kern="1200" cap="none" spc="-33" normalizeH="0" baseline="0" noProof="0" dirty="0">
              <a:ln>
                <a:noFill/>
              </a:ln>
              <a:solidFill>
                <a:srgbClr val="FFFFFF"/>
              </a:solidFill>
              <a:effectLst/>
              <a:uLnTx/>
              <a:uFillTx/>
              <a:cs typeface="Myriad Pro Light"/>
            </a:endParaRPr>
          </a:p>
        </p:txBody>
      </p:sp>
      <p:pic>
        <p:nvPicPr>
          <p:cNvPr id="15" name="Picture 14" descr="Chart, line chart&#10;&#10;Description automatically generated">
            <a:extLst>
              <a:ext uri="{FF2B5EF4-FFF2-40B4-BE49-F238E27FC236}">
                <a16:creationId xmlns:a16="http://schemas.microsoft.com/office/drawing/2014/main" id="{3C859D09-2CA1-318A-3DF1-68EACBCB63B2}"/>
              </a:ext>
            </a:extLst>
          </p:cNvPr>
          <p:cNvPicPr>
            <a:picLocks noChangeAspect="1"/>
          </p:cNvPicPr>
          <p:nvPr/>
        </p:nvPicPr>
        <p:blipFill>
          <a:blip r:embed="rId3"/>
          <a:stretch>
            <a:fillRect/>
          </a:stretch>
        </p:blipFill>
        <p:spPr>
          <a:xfrm>
            <a:off x="243250" y="2369863"/>
            <a:ext cx="6400813" cy="3479299"/>
          </a:xfrm>
          <a:prstGeom prst="rect">
            <a:avLst/>
          </a:prstGeom>
        </p:spPr>
      </p:pic>
      <p:sp>
        <p:nvSpPr>
          <p:cNvPr id="8" name="TextBox 7">
            <a:extLst>
              <a:ext uri="{FF2B5EF4-FFF2-40B4-BE49-F238E27FC236}">
                <a16:creationId xmlns:a16="http://schemas.microsoft.com/office/drawing/2014/main" id="{1F197C7B-6A73-AD31-2157-E3A10A074F5C}"/>
              </a:ext>
            </a:extLst>
          </p:cNvPr>
          <p:cNvSpPr txBox="1"/>
          <p:nvPr/>
        </p:nvSpPr>
        <p:spPr>
          <a:xfrm>
            <a:off x="1412083" y="4766714"/>
            <a:ext cx="4645348" cy="646331"/>
          </a:xfrm>
          <a:prstGeom prst="rect">
            <a:avLst/>
          </a:prstGeom>
          <a:solidFill>
            <a:schemeClr val="bg1"/>
          </a:solidFill>
        </p:spPr>
        <p:txBody>
          <a:bodyPr wrap="square" rtlCol="0">
            <a:spAutoFit/>
          </a:bodyPr>
          <a:lstStyle/>
          <a:p>
            <a:r>
              <a:rPr lang="en-GB" dirty="0"/>
              <a:t>             Mod/severe</a:t>
            </a:r>
          </a:p>
          <a:p>
            <a:r>
              <a:rPr lang="en-GB" dirty="0">
                <a:solidFill>
                  <a:srgbClr val="C00000"/>
                </a:solidFill>
              </a:rPr>
              <a:t>--------  </a:t>
            </a:r>
            <a:r>
              <a:rPr lang="en-GB" dirty="0"/>
              <a:t>None/mild</a:t>
            </a:r>
          </a:p>
        </p:txBody>
      </p:sp>
      <p:cxnSp>
        <p:nvCxnSpPr>
          <p:cNvPr id="10" name="Straight Connector 9">
            <a:extLst>
              <a:ext uri="{FF2B5EF4-FFF2-40B4-BE49-F238E27FC236}">
                <a16:creationId xmlns:a16="http://schemas.microsoft.com/office/drawing/2014/main" id="{69C10846-B9D2-A512-AB68-923977295469}"/>
              </a:ext>
            </a:extLst>
          </p:cNvPr>
          <p:cNvCxnSpPr>
            <a:cxnSpLocks/>
          </p:cNvCxnSpPr>
          <p:nvPr/>
        </p:nvCxnSpPr>
        <p:spPr>
          <a:xfrm>
            <a:off x="1515848" y="4972968"/>
            <a:ext cx="54277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9C8408F-AA99-EFE7-A26C-BCB7F498FA85}"/>
              </a:ext>
            </a:extLst>
          </p:cNvPr>
          <p:cNvSpPr txBox="1"/>
          <p:nvPr/>
        </p:nvSpPr>
        <p:spPr>
          <a:xfrm>
            <a:off x="5530674" y="3619168"/>
            <a:ext cx="1604735" cy="369332"/>
          </a:xfrm>
          <a:prstGeom prst="rect">
            <a:avLst/>
          </a:prstGeom>
          <a:noFill/>
        </p:spPr>
        <p:txBody>
          <a:bodyPr wrap="none" rtlCol="0">
            <a:spAutoFit/>
          </a:bodyPr>
          <a:lstStyle/>
          <a:p>
            <a:r>
              <a:rPr lang="en-GB" dirty="0"/>
              <a:t>P value = 0.544</a:t>
            </a:r>
          </a:p>
        </p:txBody>
      </p:sp>
      <p:sp>
        <p:nvSpPr>
          <p:cNvPr id="13" name="TextBox 12">
            <a:extLst>
              <a:ext uri="{FF2B5EF4-FFF2-40B4-BE49-F238E27FC236}">
                <a16:creationId xmlns:a16="http://schemas.microsoft.com/office/drawing/2014/main" id="{2B3706B1-7B7B-4C5F-FF13-F2EB8BD7DDA6}"/>
              </a:ext>
            </a:extLst>
          </p:cNvPr>
          <p:cNvSpPr txBox="1"/>
          <p:nvPr/>
        </p:nvSpPr>
        <p:spPr>
          <a:xfrm>
            <a:off x="5948095" y="2972837"/>
            <a:ext cx="1075765" cy="646331"/>
          </a:xfrm>
          <a:prstGeom prst="rect">
            <a:avLst/>
          </a:prstGeom>
          <a:solidFill>
            <a:schemeClr val="bg1"/>
          </a:solidFill>
        </p:spPr>
        <p:txBody>
          <a:bodyPr wrap="square" rtlCol="0">
            <a:spAutoFit/>
          </a:bodyPr>
          <a:lstStyle/>
          <a:p>
            <a:r>
              <a:rPr lang="en-GB" dirty="0"/>
              <a:t>74%</a:t>
            </a:r>
          </a:p>
          <a:p>
            <a:r>
              <a:rPr lang="en-GB" dirty="0"/>
              <a:t>70%</a:t>
            </a:r>
          </a:p>
        </p:txBody>
      </p:sp>
      <p:sp>
        <p:nvSpPr>
          <p:cNvPr id="17" name="TextBox 16">
            <a:extLst>
              <a:ext uri="{FF2B5EF4-FFF2-40B4-BE49-F238E27FC236}">
                <a16:creationId xmlns:a16="http://schemas.microsoft.com/office/drawing/2014/main" id="{8CEC5FB5-8936-FEFA-FA7D-07043F4621E0}"/>
              </a:ext>
            </a:extLst>
          </p:cNvPr>
          <p:cNvSpPr txBox="1"/>
          <p:nvPr/>
        </p:nvSpPr>
        <p:spPr>
          <a:xfrm>
            <a:off x="337005" y="6126161"/>
            <a:ext cx="6148972" cy="369332"/>
          </a:xfrm>
          <a:prstGeom prst="rect">
            <a:avLst/>
          </a:prstGeom>
          <a:noFill/>
        </p:spPr>
        <p:txBody>
          <a:bodyPr wrap="square">
            <a:spAutoFit/>
          </a:bodyPr>
          <a:lstStyle/>
          <a:p>
            <a:r>
              <a:rPr lang="en-GB" sz="1800" dirty="0"/>
              <a:t>ITT population. PSVR &gt;2.4</a:t>
            </a:r>
            <a:endParaRPr lang="en-GB" dirty="0"/>
          </a:p>
        </p:txBody>
      </p:sp>
      <p:graphicFrame>
        <p:nvGraphicFramePr>
          <p:cNvPr id="19" name="Table 10">
            <a:extLst>
              <a:ext uri="{FF2B5EF4-FFF2-40B4-BE49-F238E27FC236}">
                <a16:creationId xmlns:a16="http://schemas.microsoft.com/office/drawing/2014/main" id="{56F14621-BE72-87FB-0E2E-13E20BD67829}"/>
              </a:ext>
            </a:extLst>
          </p:cNvPr>
          <p:cNvGraphicFramePr>
            <a:graphicFrameLocks noGrp="1"/>
          </p:cNvGraphicFramePr>
          <p:nvPr>
            <p:extLst>
              <p:ext uri="{D42A27DB-BD31-4B8C-83A1-F6EECF244321}">
                <p14:modId xmlns:p14="http://schemas.microsoft.com/office/powerpoint/2010/main" val="3515884575"/>
              </p:ext>
            </p:extLst>
          </p:nvPr>
        </p:nvGraphicFramePr>
        <p:xfrm>
          <a:off x="7727986" y="1574400"/>
          <a:ext cx="4220764" cy="1381760"/>
        </p:xfrm>
        <a:graphic>
          <a:graphicData uri="http://schemas.openxmlformats.org/drawingml/2006/table">
            <a:tbl>
              <a:tblPr firstRow="1" bandRow="1">
                <a:tableStyleId>{5C22544A-7EE6-4342-B048-85BDC9FD1C3A}</a:tableStyleId>
              </a:tblPr>
              <a:tblGrid>
                <a:gridCol w="2897234">
                  <a:extLst>
                    <a:ext uri="{9D8B030D-6E8A-4147-A177-3AD203B41FA5}">
                      <a16:colId xmlns:a16="http://schemas.microsoft.com/office/drawing/2014/main" val="42392730"/>
                    </a:ext>
                  </a:extLst>
                </a:gridCol>
                <a:gridCol w="1323530">
                  <a:extLst>
                    <a:ext uri="{9D8B030D-6E8A-4147-A177-3AD203B41FA5}">
                      <a16:colId xmlns:a16="http://schemas.microsoft.com/office/drawing/2014/main" val="2949163660"/>
                    </a:ext>
                  </a:extLst>
                </a:gridCol>
              </a:tblGrid>
              <a:tr h="370840">
                <a:tc gridSpan="2">
                  <a:txBody>
                    <a:bodyPr/>
                    <a:lstStyle/>
                    <a:p>
                      <a:r>
                        <a:rPr lang="en-GB" dirty="0"/>
                        <a:t>% incidence in MIMICS-3D</a:t>
                      </a:r>
                    </a:p>
                  </a:txBody>
                  <a:tcPr anchor="ctr">
                    <a:solidFill>
                      <a:srgbClr val="920000"/>
                    </a:solidFill>
                  </a:tcPr>
                </a:tc>
                <a:tc hMerge="1">
                  <a:txBody>
                    <a:bodyPr/>
                    <a:lstStyle/>
                    <a:p>
                      <a:endParaRPr lang="en-GB" dirty="0"/>
                    </a:p>
                  </a:txBody>
                  <a:tcPr anchor="ctr"/>
                </a:tc>
                <a:extLst>
                  <a:ext uri="{0D108BD9-81ED-4DB2-BD59-A6C34878D82A}">
                    <a16:rowId xmlns:a16="http://schemas.microsoft.com/office/drawing/2014/main" val="1398884419"/>
                  </a:ext>
                </a:extLst>
              </a:tr>
              <a:tr h="370840">
                <a:tc>
                  <a:txBody>
                    <a:bodyPr/>
                    <a:lstStyle/>
                    <a:p>
                      <a:r>
                        <a:rPr lang="en-GB" dirty="0">
                          <a:solidFill>
                            <a:schemeClr val="bg1"/>
                          </a:solidFill>
                        </a:rPr>
                        <a:t>Moderate to severe calcification </a:t>
                      </a:r>
                    </a:p>
                  </a:txBody>
                  <a:tcPr anchor="ctr">
                    <a:solidFill>
                      <a:schemeClr val="bg1">
                        <a:lumMod val="50000"/>
                      </a:schemeClr>
                    </a:solidFill>
                  </a:tcPr>
                </a:tc>
                <a:tc>
                  <a:txBody>
                    <a:bodyPr/>
                    <a:lstStyle/>
                    <a:p>
                      <a:pPr algn="ctr"/>
                      <a:r>
                        <a:rPr lang="en-GB" dirty="0">
                          <a:solidFill>
                            <a:schemeClr val="bg1"/>
                          </a:solidFill>
                        </a:rPr>
                        <a:t>53%</a:t>
                      </a:r>
                    </a:p>
                  </a:txBody>
                  <a:tcPr anchor="ctr">
                    <a:solidFill>
                      <a:schemeClr val="bg1">
                        <a:lumMod val="50000"/>
                      </a:schemeClr>
                    </a:solidFill>
                  </a:tcPr>
                </a:tc>
                <a:extLst>
                  <a:ext uri="{0D108BD9-81ED-4DB2-BD59-A6C34878D82A}">
                    <a16:rowId xmlns:a16="http://schemas.microsoft.com/office/drawing/2014/main" val="1788540097"/>
                  </a:ext>
                </a:extLst>
              </a:tr>
              <a:tr h="370840">
                <a:tc>
                  <a:txBody>
                    <a:bodyPr/>
                    <a:lstStyle/>
                    <a:p>
                      <a:r>
                        <a:rPr lang="en-GB" dirty="0"/>
                        <a:t>Severe, bilateral wall calcium </a:t>
                      </a:r>
                    </a:p>
                  </a:txBody>
                  <a:tcPr anchor="ctr"/>
                </a:tc>
                <a:tc>
                  <a:txBody>
                    <a:bodyPr/>
                    <a:lstStyle/>
                    <a:p>
                      <a:pPr algn="ctr"/>
                      <a:r>
                        <a:rPr lang="en-GB" dirty="0"/>
                        <a:t>28%</a:t>
                      </a:r>
                    </a:p>
                  </a:txBody>
                  <a:tcPr anchor="ctr"/>
                </a:tc>
                <a:extLst>
                  <a:ext uri="{0D108BD9-81ED-4DB2-BD59-A6C34878D82A}">
                    <a16:rowId xmlns:a16="http://schemas.microsoft.com/office/drawing/2014/main" val="1239738200"/>
                  </a:ext>
                </a:extLst>
              </a:tr>
            </a:tbl>
          </a:graphicData>
        </a:graphic>
      </p:graphicFrame>
      <p:sp>
        <p:nvSpPr>
          <p:cNvPr id="20" name="Text Placeholder 5">
            <a:extLst>
              <a:ext uri="{FF2B5EF4-FFF2-40B4-BE49-F238E27FC236}">
                <a16:creationId xmlns:a16="http://schemas.microsoft.com/office/drawing/2014/main" id="{FDDD3597-6028-F2A6-D1B8-7282C7D7AA7E}"/>
              </a:ext>
            </a:extLst>
          </p:cNvPr>
          <p:cNvSpPr txBox="1">
            <a:spLocks/>
          </p:cNvSpPr>
          <p:nvPr/>
        </p:nvSpPr>
        <p:spPr>
          <a:xfrm>
            <a:off x="102029" y="6553760"/>
            <a:ext cx="2620108" cy="2149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333" i="1" dirty="0">
                <a:solidFill>
                  <a:schemeClr val="bg1"/>
                </a:solidFill>
              </a:rPr>
              <a:t>Data on file at Veryan Medical</a:t>
            </a:r>
          </a:p>
        </p:txBody>
      </p:sp>
    </p:spTree>
    <p:extLst>
      <p:ext uri="{BB962C8B-B14F-4D97-AF65-F5344CB8AC3E}">
        <p14:creationId xmlns:p14="http://schemas.microsoft.com/office/powerpoint/2010/main" val="6053161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AAD4F71-3478-FCC3-DAFB-B456284FAB55}"/>
              </a:ext>
            </a:extLst>
          </p:cNvPr>
          <p:cNvSpPr/>
          <p:nvPr/>
        </p:nvSpPr>
        <p:spPr>
          <a:xfrm>
            <a:off x="6615032" y="1649708"/>
            <a:ext cx="5271052" cy="37347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3BBD706-40E5-E215-2E8E-01023F264ABC}"/>
              </a:ext>
            </a:extLst>
          </p:cNvPr>
          <p:cNvSpPr/>
          <p:nvPr/>
        </p:nvSpPr>
        <p:spPr>
          <a:xfrm>
            <a:off x="381281" y="1670645"/>
            <a:ext cx="5089444" cy="37336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C7FF70E-FF6A-CB45-8170-26EE15175BED}"/>
              </a:ext>
            </a:extLst>
          </p:cNvPr>
          <p:cNvSpPr>
            <a:spLocks noGrp="1"/>
          </p:cNvSpPr>
          <p:nvPr>
            <p:ph type="ctrTitle" idx="4294967295"/>
          </p:nvPr>
        </p:nvSpPr>
        <p:spPr>
          <a:xfrm>
            <a:off x="0" y="-110263"/>
            <a:ext cx="12192000" cy="1398588"/>
          </a:xfrm>
        </p:spPr>
        <p:txBody>
          <a:bodyPr/>
          <a:lstStyle/>
          <a:p>
            <a:pPr algn="ctr"/>
            <a:r>
              <a:rPr lang="en-US" dirty="0"/>
              <a:t>3-Year Outcomes in </a:t>
            </a:r>
            <a:r>
              <a:rPr lang="en-US" dirty="0">
                <a:solidFill>
                  <a:srgbClr val="FFFF00"/>
                </a:solidFill>
              </a:rPr>
              <a:t>Severe</a:t>
            </a:r>
            <a:r>
              <a:rPr lang="en-US" dirty="0"/>
              <a:t> Calcium Cohort</a:t>
            </a:r>
          </a:p>
        </p:txBody>
      </p:sp>
      <p:sp>
        <p:nvSpPr>
          <p:cNvPr id="10" name="TextBox 9">
            <a:extLst>
              <a:ext uri="{FF2B5EF4-FFF2-40B4-BE49-F238E27FC236}">
                <a16:creationId xmlns:a16="http://schemas.microsoft.com/office/drawing/2014/main" id="{74CDC2E2-496B-39A8-20EC-30E5869C4588}"/>
              </a:ext>
            </a:extLst>
          </p:cNvPr>
          <p:cNvSpPr txBox="1"/>
          <p:nvPr/>
        </p:nvSpPr>
        <p:spPr>
          <a:xfrm>
            <a:off x="1335321" y="1062099"/>
            <a:ext cx="3287951" cy="523220"/>
          </a:xfrm>
          <a:prstGeom prst="rect">
            <a:avLst/>
          </a:prstGeom>
          <a:noFill/>
        </p:spPr>
        <p:txBody>
          <a:bodyPr wrap="none" rtlCol="0">
            <a:spAutoFit/>
          </a:bodyPr>
          <a:lstStyle/>
          <a:p>
            <a:r>
              <a:rPr lang="en-GB" sz="2800" dirty="0">
                <a:solidFill>
                  <a:schemeClr val="bg1"/>
                </a:solidFill>
              </a:rPr>
              <a:t>Freedom from CDTLR</a:t>
            </a:r>
          </a:p>
        </p:txBody>
      </p:sp>
      <p:sp>
        <p:nvSpPr>
          <p:cNvPr id="20" name="TextBox 19">
            <a:extLst>
              <a:ext uri="{FF2B5EF4-FFF2-40B4-BE49-F238E27FC236}">
                <a16:creationId xmlns:a16="http://schemas.microsoft.com/office/drawing/2014/main" id="{B6AA3199-2646-0E68-3BD3-A012CF7D4511}"/>
              </a:ext>
            </a:extLst>
          </p:cNvPr>
          <p:cNvSpPr txBox="1"/>
          <p:nvPr/>
        </p:nvSpPr>
        <p:spPr>
          <a:xfrm>
            <a:off x="6317501" y="1017085"/>
            <a:ext cx="5821209" cy="523220"/>
          </a:xfrm>
          <a:prstGeom prst="rect">
            <a:avLst/>
          </a:prstGeom>
          <a:noFill/>
        </p:spPr>
        <p:txBody>
          <a:bodyPr wrap="none" rtlCol="0">
            <a:spAutoFit/>
          </a:bodyPr>
          <a:lstStyle/>
          <a:p>
            <a:r>
              <a:rPr lang="en-GB" sz="2800" dirty="0">
                <a:solidFill>
                  <a:schemeClr val="bg1"/>
                </a:solidFill>
              </a:rPr>
              <a:t>Freedom from loss of Primary Patency </a:t>
            </a:r>
          </a:p>
        </p:txBody>
      </p:sp>
      <p:sp>
        <p:nvSpPr>
          <p:cNvPr id="24" name="TextBox 23">
            <a:extLst>
              <a:ext uri="{FF2B5EF4-FFF2-40B4-BE49-F238E27FC236}">
                <a16:creationId xmlns:a16="http://schemas.microsoft.com/office/drawing/2014/main" id="{C0C2DB84-BCEF-BD54-2C0D-99AB4B79F8C3}"/>
              </a:ext>
            </a:extLst>
          </p:cNvPr>
          <p:cNvSpPr txBox="1"/>
          <p:nvPr/>
        </p:nvSpPr>
        <p:spPr>
          <a:xfrm>
            <a:off x="2178360" y="5513668"/>
            <a:ext cx="7835279"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rgbClr val="FFFF00"/>
                </a:solidFill>
              </a:rPr>
              <a:t>28% </a:t>
            </a:r>
            <a:r>
              <a:rPr lang="en-US" sz="2400" dirty="0">
                <a:solidFill>
                  <a:schemeClr val="bg1"/>
                </a:solidFill>
              </a:rPr>
              <a:t>of lesions had severe/bilateral wall calcification</a:t>
            </a:r>
          </a:p>
          <a:p>
            <a:pPr marL="342900" indent="-342900">
              <a:buFont typeface="Arial" panose="020B0604020202020204" pitchFamily="34" charset="0"/>
              <a:buChar char="•"/>
            </a:pPr>
            <a:r>
              <a:rPr lang="en-US" sz="2400" dirty="0">
                <a:solidFill>
                  <a:srgbClr val="FFFF00"/>
                </a:solidFill>
              </a:rPr>
              <a:t>59% </a:t>
            </a:r>
            <a:r>
              <a:rPr lang="en-US" sz="2400" dirty="0">
                <a:solidFill>
                  <a:schemeClr val="bg1"/>
                </a:solidFill>
              </a:rPr>
              <a:t>of severely calcified lesions were CTOs</a:t>
            </a:r>
          </a:p>
          <a:p>
            <a:pPr marL="342900" indent="-342900">
              <a:buFont typeface="Arial" panose="020B0604020202020204" pitchFamily="34" charset="0"/>
              <a:buChar char="•"/>
            </a:pPr>
            <a:r>
              <a:rPr lang="en-US" sz="2400" dirty="0">
                <a:solidFill>
                  <a:srgbClr val="FFFF00"/>
                </a:solidFill>
              </a:rPr>
              <a:t>144mm +/-94 </a:t>
            </a:r>
            <a:r>
              <a:rPr lang="en-US" sz="2400" dirty="0">
                <a:solidFill>
                  <a:schemeClr val="bg1"/>
                </a:solidFill>
              </a:rPr>
              <a:t>avg lesion length in severely calcified cohort</a:t>
            </a:r>
          </a:p>
        </p:txBody>
      </p:sp>
      <p:sp>
        <p:nvSpPr>
          <p:cNvPr id="25" name="Text Placeholder 5">
            <a:extLst>
              <a:ext uri="{FF2B5EF4-FFF2-40B4-BE49-F238E27FC236}">
                <a16:creationId xmlns:a16="http://schemas.microsoft.com/office/drawing/2014/main" id="{E408DFC4-1FCD-E3D7-718D-85F24A2A8472}"/>
              </a:ext>
            </a:extLst>
          </p:cNvPr>
          <p:cNvSpPr txBox="1">
            <a:spLocks/>
          </p:cNvSpPr>
          <p:nvPr/>
        </p:nvSpPr>
        <p:spPr>
          <a:xfrm>
            <a:off x="102029" y="6553760"/>
            <a:ext cx="2620108" cy="2149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333" i="1" dirty="0">
                <a:solidFill>
                  <a:schemeClr val="bg1"/>
                </a:solidFill>
              </a:rPr>
              <a:t>Data on file at Veryan Medical</a:t>
            </a:r>
          </a:p>
        </p:txBody>
      </p:sp>
      <p:pic>
        <p:nvPicPr>
          <p:cNvPr id="4" name="Picture 3" descr="Chart, line chart&#10;&#10;Description automatically generated">
            <a:extLst>
              <a:ext uri="{FF2B5EF4-FFF2-40B4-BE49-F238E27FC236}">
                <a16:creationId xmlns:a16="http://schemas.microsoft.com/office/drawing/2014/main" id="{7BA89B5B-A64B-2175-E1FE-1BD88C2A49B0}"/>
              </a:ext>
            </a:extLst>
          </p:cNvPr>
          <p:cNvPicPr>
            <a:picLocks noChangeAspect="1"/>
          </p:cNvPicPr>
          <p:nvPr/>
        </p:nvPicPr>
        <p:blipFill rotWithShape="1">
          <a:blip r:embed="rId2"/>
          <a:srcRect l="13089" r="8315"/>
          <a:stretch/>
        </p:blipFill>
        <p:spPr>
          <a:xfrm>
            <a:off x="439936" y="1855365"/>
            <a:ext cx="5030789" cy="3479299"/>
          </a:xfrm>
          <a:prstGeom prst="rect">
            <a:avLst/>
          </a:prstGeom>
        </p:spPr>
      </p:pic>
      <p:sp>
        <p:nvSpPr>
          <p:cNvPr id="21" name="TextBox 20">
            <a:extLst>
              <a:ext uri="{FF2B5EF4-FFF2-40B4-BE49-F238E27FC236}">
                <a16:creationId xmlns:a16="http://schemas.microsoft.com/office/drawing/2014/main" id="{665BBC6B-D642-D082-2EDE-5B351F0636AD}"/>
              </a:ext>
            </a:extLst>
          </p:cNvPr>
          <p:cNvSpPr txBox="1"/>
          <p:nvPr/>
        </p:nvSpPr>
        <p:spPr>
          <a:xfrm>
            <a:off x="1518479" y="3101545"/>
            <a:ext cx="2921634" cy="707886"/>
          </a:xfrm>
          <a:prstGeom prst="rect">
            <a:avLst/>
          </a:prstGeom>
          <a:noFill/>
        </p:spPr>
        <p:txBody>
          <a:bodyPr wrap="none" rtlCol="0">
            <a:spAutoFit/>
          </a:bodyPr>
          <a:lstStyle/>
          <a:p>
            <a:r>
              <a:rPr lang="en-GB" sz="2000" b="1" dirty="0"/>
              <a:t>78%</a:t>
            </a:r>
            <a:r>
              <a:rPr lang="en-GB" sz="2000" dirty="0"/>
              <a:t> in severe calcification</a:t>
            </a:r>
          </a:p>
          <a:p>
            <a:r>
              <a:rPr lang="en-GB" sz="2000" dirty="0"/>
              <a:t> </a:t>
            </a:r>
          </a:p>
        </p:txBody>
      </p:sp>
      <p:pic>
        <p:nvPicPr>
          <p:cNvPr id="9" name="Picture 8" descr="Chart, line chart&#10;&#10;Description automatically generated">
            <a:extLst>
              <a:ext uri="{FF2B5EF4-FFF2-40B4-BE49-F238E27FC236}">
                <a16:creationId xmlns:a16="http://schemas.microsoft.com/office/drawing/2014/main" id="{EEB599E7-25F9-121E-9582-7BAB1B99C74F}"/>
              </a:ext>
            </a:extLst>
          </p:cNvPr>
          <p:cNvPicPr>
            <a:picLocks noChangeAspect="1"/>
          </p:cNvPicPr>
          <p:nvPr/>
        </p:nvPicPr>
        <p:blipFill rotWithShape="1">
          <a:blip r:embed="rId3"/>
          <a:srcRect l="13049" r="8355"/>
          <a:stretch/>
        </p:blipFill>
        <p:spPr>
          <a:xfrm>
            <a:off x="6630066" y="1792285"/>
            <a:ext cx="5121998" cy="3542379"/>
          </a:xfrm>
          <a:prstGeom prst="rect">
            <a:avLst/>
          </a:prstGeom>
        </p:spPr>
      </p:pic>
      <p:sp>
        <p:nvSpPr>
          <p:cNvPr id="22" name="TextBox 21">
            <a:extLst>
              <a:ext uri="{FF2B5EF4-FFF2-40B4-BE49-F238E27FC236}">
                <a16:creationId xmlns:a16="http://schemas.microsoft.com/office/drawing/2014/main" id="{CEAB5069-7707-4010-194D-5C495506C0F6}"/>
              </a:ext>
            </a:extLst>
          </p:cNvPr>
          <p:cNvSpPr txBox="1"/>
          <p:nvPr/>
        </p:nvSpPr>
        <p:spPr>
          <a:xfrm>
            <a:off x="7789741" y="3055378"/>
            <a:ext cx="2921634" cy="400110"/>
          </a:xfrm>
          <a:prstGeom prst="rect">
            <a:avLst/>
          </a:prstGeom>
          <a:noFill/>
        </p:spPr>
        <p:txBody>
          <a:bodyPr wrap="none" rtlCol="0">
            <a:spAutoFit/>
          </a:bodyPr>
          <a:lstStyle/>
          <a:p>
            <a:r>
              <a:rPr lang="en-GB" sz="2000" b="1" dirty="0"/>
              <a:t>71% </a:t>
            </a:r>
            <a:r>
              <a:rPr lang="en-GB" sz="2000" dirty="0"/>
              <a:t>in severe calcification</a:t>
            </a:r>
          </a:p>
        </p:txBody>
      </p:sp>
      <p:sp>
        <p:nvSpPr>
          <p:cNvPr id="19" name="TextBox 18">
            <a:extLst>
              <a:ext uri="{FF2B5EF4-FFF2-40B4-BE49-F238E27FC236}">
                <a16:creationId xmlns:a16="http://schemas.microsoft.com/office/drawing/2014/main" id="{8740F48D-5628-1E49-22E0-6C055A36C94F}"/>
              </a:ext>
            </a:extLst>
          </p:cNvPr>
          <p:cNvSpPr txBox="1"/>
          <p:nvPr/>
        </p:nvSpPr>
        <p:spPr>
          <a:xfrm>
            <a:off x="6953179" y="4540471"/>
            <a:ext cx="1247577" cy="369332"/>
          </a:xfrm>
          <a:prstGeom prst="rect">
            <a:avLst/>
          </a:prstGeom>
          <a:noFill/>
        </p:spPr>
        <p:txBody>
          <a:bodyPr wrap="square">
            <a:spAutoFit/>
          </a:bodyPr>
          <a:lstStyle/>
          <a:p>
            <a:r>
              <a:rPr lang="en-GB" sz="1800" dirty="0"/>
              <a:t>PSVR &gt;2.4</a:t>
            </a:r>
            <a:endParaRPr lang="en-GB" dirty="0"/>
          </a:p>
        </p:txBody>
      </p:sp>
    </p:spTree>
    <p:extLst>
      <p:ext uri="{BB962C8B-B14F-4D97-AF65-F5344CB8AC3E}">
        <p14:creationId xmlns:p14="http://schemas.microsoft.com/office/powerpoint/2010/main" val="14695223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descr="A close up of an animal&#10;&#10;Description generated with high confidence">
            <a:extLst>
              <a:ext uri="{FF2B5EF4-FFF2-40B4-BE49-F238E27FC236}">
                <a16:creationId xmlns:a16="http://schemas.microsoft.com/office/drawing/2014/main" id="{D6B4D0E1-C9E7-4B89-88C6-140ADE306A3F}"/>
              </a:ext>
            </a:extLst>
          </p:cNvPr>
          <p:cNvPicPr>
            <a:picLocks noChangeAspect="1"/>
          </p:cNvPicPr>
          <p:nvPr/>
        </p:nvPicPr>
        <p:blipFill rotWithShape="1">
          <a:blip r:embed="rId2"/>
          <a:srcRect l="28827" t="-3174" r="31807" b="3174"/>
          <a:stretch/>
        </p:blipFill>
        <p:spPr>
          <a:xfrm>
            <a:off x="9544968" y="1277630"/>
            <a:ext cx="2560320" cy="4062383"/>
          </a:xfrm>
          <a:prstGeom prst="rect">
            <a:avLst/>
          </a:prstGeom>
        </p:spPr>
      </p:pic>
      <p:sp>
        <p:nvSpPr>
          <p:cNvPr id="2" name="Title 1">
            <a:extLst>
              <a:ext uri="{FF2B5EF4-FFF2-40B4-BE49-F238E27FC236}">
                <a16:creationId xmlns:a16="http://schemas.microsoft.com/office/drawing/2014/main" id="{FA91838F-3B1E-45C0-8499-492C32AF2660}"/>
              </a:ext>
            </a:extLst>
          </p:cNvPr>
          <p:cNvSpPr>
            <a:spLocks noGrp="1"/>
          </p:cNvSpPr>
          <p:nvPr>
            <p:ph type="title"/>
          </p:nvPr>
        </p:nvSpPr>
        <p:spPr>
          <a:xfrm>
            <a:off x="505283" y="188311"/>
            <a:ext cx="10972800" cy="1143000"/>
          </a:xfrm>
        </p:spPr>
        <p:txBody>
          <a:bodyPr>
            <a:normAutofit/>
          </a:bodyPr>
          <a:lstStyle/>
          <a:p>
            <a:r>
              <a:rPr lang="en-GB" sz="4267">
                <a:solidFill>
                  <a:schemeClr val="bg1"/>
                </a:solidFill>
                <a:latin typeface="+mn-lt"/>
              </a:rPr>
              <a:t>Conclusions</a:t>
            </a:r>
          </a:p>
        </p:txBody>
      </p:sp>
      <p:sp>
        <p:nvSpPr>
          <p:cNvPr id="3" name="Content Placeholder 2">
            <a:extLst>
              <a:ext uri="{FF2B5EF4-FFF2-40B4-BE49-F238E27FC236}">
                <a16:creationId xmlns:a16="http://schemas.microsoft.com/office/drawing/2014/main" id="{AD4DD852-1805-48A8-BE18-621708AE8583}"/>
              </a:ext>
            </a:extLst>
          </p:cNvPr>
          <p:cNvSpPr>
            <a:spLocks noGrp="1"/>
          </p:cNvSpPr>
          <p:nvPr>
            <p:ph idx="1"/>
          </p:nvPr>
        </p:nvSpPr>
        <p:spPr>
          <a:xfrm>
            <a:off x="368731" y="1090285"/>
            <a:ext cx="9176237" cy="3526793"/>
          </a:xfrm>
          <a:noFill/>
        </p:spPr>
        <p:txBody>
          <a:bodyPr>
            <a:noAutofit/>
          </a:bodyPr>
          <a:lstStyle/>
          <a:p>
            <a:pPr marL="285744" indent="-285744"/>
            <a:r>
              <a:rPr lang="en-US" sz="2400" dirty="0">
                <a:solidFill>
                  <a:schemeClr val="bg1"/>
                </a:solidFill>
                <a:effectLst/>
              </a:rPr>
              <a:t>More challenging population than typically enrolled in registry studies, including longer, more complex lesions: </a:t>
            </a:r>
            <a:endParaRPr lang="en-US" sz="2400" dirty="0">
              <a:solidFill>
                <a:schemeClr val="bg1"/>
              </a:solidFill>
              <a:effectLst/>
              <a:cs typeface="Calibri"/>
            </a:endParaRPr>
          </a:p>
          <a:p>
            <a:pPr lvl="1">
              <a:buFont typeface="Arial" panose="020B0604020202020204" pitchFamily="34" charset="0"/>
              <a:buChar char="•"/>
            </a:pPr>
            <a:r>
              <a:rPr lang="en-US" dirty="0">
                <a:solidFill>
                  <a:schemeClr val="bg1"/>
                </a:solidFill>
                <a:effectLst/>
              </a:rPr>
              <a:t>24% CLTI</a:t>
            </a:r>
            <a:endParaRPr lang="en-US" dirty="0">
              <a:solidFill>
                <a:schemeClr val="bg1"/>
              </a:solidFill>
              <a:effectLst/>
              <a:cs typeface="Calibri"/>
            </a:endParaRPr>
          </a:p>
          <a:p>
            <a:pPr lvl="1">
              <a:buFont typeface="Arial" panose="020B0604020202020204" pitchFamily="34" charset="0"/>
              <a:buChar char="•"/>
            </a:pPr>
            <a:r>
              <a:rPr lang="en-US" dirty="0">
                <a:solidFill>
                  <a:schemeClr val="bg1"/>
                </a:solidFill>
                <a:effectLst/>
              </a:rPr>
              <a:t>53% moderate to severe calcification</a:t>
            </a:r>
          </a:p>
          <a:p>
            <a:pPr lvl="1">
              <a:buFont typeface="Arial" panose="020B0604020202020204" pitchFamily="34" charset="0"/>
              <a:buChar char="•"/>
            </a:pPr>
            <a:r>
              <a:rPr lang="en-US" dirty="0">
                <a:solidFill>
                  <a:schemeClr val="bg1"/>
                </a:solidFill>
                <a:effectLst/>
              </a:rPr>
              <a:t>57% CTO</a:t>
            </a:r>
          </a:p>
          <a:p>
            <a:pPr marL="285744" indent="-285744"/>
            <a:r>
              <a:rPr lang="en-US" sz="2400" dirty="0">
                <a:solidFill>
                  <a:schemeClr val="bg1"/>
                </a:solidFill>
                <a:effectLst/>
              </a:rPr>
              <a:t>71% KM freedom from loss of primary stent patency at 3 years </a:t>
            </a:r>
            <a:endParaRPr lang="en-US" sz="2400" b="1" dirty="0">
              <a:solidFill>
                <a:schemeClr val="bg1"/>
              </a:solidFill>
              <a:effectLst/>
            </a:endParaRPr>
          </a:p>
          <a:p>
            <a:pPr marL="285744" indent="-285744"/>
            <a:r>
              <a:rPr lang="en-US" sz="2400" dirty="0">
                <a:solidFill>
                  <a:schemeClr val="bg1"/>
                </a:solidFill>
                <a:effectLst/>
              </a:rPr>
              <a:t>78% KM freedom from CDTLR at 3 years</a:t>
            </a:r>
          </a:p>
          <a:p>
            <a:pPr marL="285744" indent="-285744"/>
            <a:r>
              <a:rPr lang="en-US" sz="2400" dirty="0">
                <a:solidFill>
                  <a:schemeClr val="bg1"/>
                </a:solidFill>
                <a:effectLst/>
              </a:rPr>
              <a:t>Presence of moderate/severe calcification and/or CTO had no impact on patency or CDTLR </a:t>
            </a:r>
            <a:endParaRPr lang="en-US" sz="2400" b="1" dirty="0">
              <a:solidFill>
                <a:schemeClr val="bg1"/>
              </a:solidFill>
              <a:effectLst/>
              <a:cs typeface="Calibri"/>
            </a:endParaRPr>
          </a:p>
          <a:p>
            <a:pPr marL="285744" indent="-285744"/>
            <a:r>
              <a:rPr lang="en-US" sz="2400" dirty="0">
                <a:solidFill>
                  <a:schemeClr val="bg1"/>
                </a:solidFill>
                <a:effectLst/>
                <a:cs typeface="Arial"/>
              </a:rPr>
              <a:t>Comparable outcomes to DES and </a:t>
            </a:r>
            <a:r>
              <a:rPr lang="en-US" sz="2400" dirty="0" err="1">
                <a:solidFill>
                  <a:schemeClr val="bg1"/>
                </a:solidFill>
                <a:effectLst/>
                <a:cs typeface="Arial"/>
              </a:rPr>
              <a:t>Supera</a:t>
            </a:r>
            <a:r>
              <a:rPr lang="en-US" sz="2400" dirty="0">
                <a:solidFill>
                  <a:schemeClr val="bg1"/>
                </a:solidFill>
                <a:effectLst/>
                <a:cs typeface="Arial"/>
              </a:rPr>
              <a:t> despite more </a:t>
            </a:r>
            <a:r>
              <a:rPr lang="en-GB" sz="2400" dirty="0">
                <a:solidFill>
                  <a:schemeClr val="bg1"/>
                </a:solidFill>
                <a:effectLst/>
                <a:cs typeface="Arial"/>
              </a:rPr>
              <a:t>challenging lesions and without the need for extensive lesion preparation</a:t>
            </a:r>
          </a:p>
        </p:txBody>
      </p:sp>
      <p:sp>
        <p:nvSpPr>
          <p:cNvPr id="9" name="Text Placeholder 5">
            <a:extLst>
              <a:ext uri="{FF2B5EF4-FFF2-40B4-BE49-F238E27FC236}">
                <a16:creationId xmlns:a16="http://schemas.microsoft.com/office/drawing/2014/main" id="{92816D80-4965-45E7-8C47-C5351AAEEEFF}"/>
              </a:ext>
            </a:extLst>
          </p:cNvPr>
          <p:cNvSpPr txBox="1">
            <a:spLocks/>
          </p:cNvSpPr>
          <p:nvPr/>
        </p:nvSpPr>
        <p:spPr>
          <a:xfrm>
            <a:off x="52950" y="6503759"/>
            <a:ext cx="2620108" cy="2149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333" i="1">
                <a:solidFill>
                  <a:schemeClr val="bg1"/>
                </a:solidFill>
              </a:rPr>
              <a:t>Data on file at Veryan Medical</a:t>
            </a:r>
          </a:p>
        </p:txBody>
      </p:sp>
    </p:spTree>
    <p:extLst>
      <p:ext uri="{BB962C8B-B14F-4D97-AF65-F5344CB8AC3E}">
        <p14:creationId xmlns:p14="http://schemas.microsoft.com/office/powerpoint/2010/main" val="3416930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FFFF00"/>
                                      </p:to>
                                    </p:animClr>
                                  </p:sub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FFFF00"/>
                                      </p:to>
                                    </p:animClr>
                                  </p:sub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FFFF00"/>
                                      </p:to>
                                    </p:animClr>
                                  </p:sub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FFFF00"/>
                                      </p:to>
                                    </p:animClr>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FFFF00"/>
                                      </p:to>
                                    </p:animClr>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rgbClr val="FFFF00"/>
                                      </p:to>
                                    </p:animClr>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rgbClr val="FFFF00"/>
                                      </p:to>
                                    </p:animClr>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7" end="7"/>
                                            </p:txEl>
                                          </p:spTgt>
                                        </p:tgtEl>
                                        <p:attrNameLst>
                                          <p:attrName>ppt_c</p:attrName>
                                        </p:attrNameLst>
                                      </p:cBhvr>
                                      <p:to>
                                        <a:srgbClr val="FFFF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DD6668-F53B-470D-B4C2-C7656D32A3A9}"/>
              </a:ext>
            </a:extLst>
          </p:cNvPr>
          <p:cNvSpPr>
            <a:spLocks noGrp="1"/>
          </p:cNvSpPr>
          <p:nvPr>
            <p:ph type="title"/>
          </p:nvPr>
        </p:nvSpPr>
        <p:spPr/>
        <p:txBody>
          <a:bodyPr>
            <a:normAutofit/>
          </a:bodyPr>
          <a:lstStyle/>
          <a:p>
            <a:r>
              <a:rPr lang="en-US" sz="4800" dirty="0"/>
              <a:t>Disclosures</a:t>
            </a:r>
          </a:p>
        </p:txBody>
      </p:sp>
      <p:sp>
        <p:nvSpPr>
          <p:cNvPr id="5" name="Subtitle 4">
            <a:extLst>
              <a:ext uri="{FF2B5EF4-FFF2-40B4-BE49-F238E27FC236}">
                <a16:creationId xmlns:a16="http://schemas.microsoft.com/office/drawing/2014/main" id="{1995CE09-D449-4792-8B6A-02EC654F2EBA}"/>
              </a:ext>
            </a:extLst>
          </p:cNvPr>
          <p:cNvSpPr>
            <a:spLocks noGrp="1"/>
          </p:cNvSpPr>
          <p:nvPr>
            <p:ph sz="half" idx="1"/>
          </p:nvPr>
        </p:nvSpPr>
        <p:spPr/>
        <p:txBody>
          <a:bodyPr>
            <a:normAutofit/>
          </a:bodyPr>
          <a:lstStyle/>
          <a:p>
            <a:pPr marL="0" indent="0">
              <a:spcBef>
                <a:spcPts val="200"/>
              </a:spcBef>
              <a:buNone/>
            </a:pPr>
            <a:r>
              <a:rPr lang="en-US" spc="70" dirty="0">
                <a:solidFill>
                  <a:schemeClr val="bg1"/>
                </a:solidFill>
              </a:rPr>
              <a:t>Consultant:</a:t>
            </a:r>
          </a:p>
          <a:p>
            <a:pPr marL="0" indent="0">
              <a:spcBef>
                <a:spcPts val="200"/>
              </a:spcBef>
              <a:buNone/>
            </a:pPr>
            <a:endParaRPr lang="en-US" spc="70" dirty="0"/>
          </a:p>
          <a:p>
            <a:pPr marL="0" indent="0">
              <a:spcBef>
                <a:spcPts val="200"/>
              </a:spcBef>
              <a:buNone/>
            </a:pPr>
            <a:endParaRPr lang="en-US" spc="70" dirty="0"/>
          </a:p>
          <a:p>
            <a:pPr marL="0" indent="0">
              <a:spcBef>
                <a:spcPts val="200"/>
              </a:spcBef>
              <a:buNone/>
            </a:pPr>
            <a:endParaRPr lang="en-US" spc="70" dirty="0"/>
          </a:p>
          <a:p>
            <a:pPr marL="0" indent="0">
              <a:spcBef>
                <a:spcPts val="200"/>
              </a:spcBef>
              <a:buNone/>
            </a:pPr>
            <a:endParaRPr lang="en-US" spc="70" dirty="0"/>
          </a:p>
          <a:p>
            <a:pPr marL="0" indent="0">
              <a:spcBef>
                <a:spcPts val="200"/>
              </a:spcBef>
              <a:buNone/>
            </a:pPr>
            <a:endParaRPr lang="en-US" spc="70" dirty="0"/>
          </a:p>
          <a:p>
            <a:pPr marL="0" indent="0">
              <a:spcBef>
                <a:spcPts val="200"/>
              </a:spcBef>
              <a:buNone/>
            </a:pPr>
            <a:r>
              <a:rPr lang="en-US" dirty="0"/>
              <a:t>Speaker’s Bureau:</a:t>
            </a:r>
            <a:endParaRPr lang="en-US" spc="70" dirty="0">
              <a:solidFill>
                <a:schemeClr val="bg1"/>
              </a:solidFill>
            </a:endParaRPr>
          </a:p>
        </p:txBody>
      </p:sp>
      <p:sp>
        <p:nvSpPr>
          <p:cNvPr id="2" name="Content Placeholder 1">
            <a:extLst>
              <a:ext uri="{FF2B5EF4-FFF2-40B4-BE49-F238E27FC236}">
                <a16:creationId xmlns:a16="http://schemas.microsoft.com/office/drawing/2014/main" id="{A2D4D6DB-447B-429F-9B80-070772A0616D}"/>
              </a:ext>
            </a:extLst>
          </p:cNvPr>
          <p:cNvSpPr>
            <a:spLocks noGrp="1"/>
          </p:cNvSpPr>
          <p:nvPr>
            <p:ph sz="half" idx="2"/>
          </p:nvPr>
        </p:nvSpPr>
        <p:spPr/>
        <p:txBody>
          <a:bodyPr/>
          <a:lstStyle/>
          <a:p>
            <a:pPr marL="0" indent="0">
              <a:buNone/>
            </a:pPr>
            <a:r>
              <a:rPr lang="en-US" dirty="0"/>
              <a:t> Major Stockholder:</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Other Support:</a:t>
            </a:r>
          </a:p>
        </p:txBody>
      </p:sp>
    </p:spTree>
    <p:extLst>
      <p:ext uri="{BB962C8B-B14F-4D97-AF65-F5344CB8AC3E}">
        <p14:creationId xmlns:p14="http://schemas.microsoft.com/office/powerpoint/2010/main" val="35350316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41A39-F996-49E3-A8CC-260A7E73A472}"/>
              </a:ext>
            </a:extLst>
          </p:cNvPr>
          <p:cNvSpPr>
            <a:spLocks noGrp="1"/>
          </p:cNvSpPr>
          <p:nvPr>
            <p:ph type="title"/>
          </p:nvPr>
        </p:nvSpPr>
        <p:spPr>
          <a:xfrm>
            <a:off x="102832" y="85741"/>
            <a:ext cx="12089169" cy="1325563"/>
          </a:xfrm>
        </p:spPr>
        <p:txBody>
          <a:bodyPr>
            <a:noAutofit/>
          </a:bodyPr>
          <a:lstStyle/>
          <a:p>
            <a:pPr algn="ctr"/>
            <a:r>
              <a:rPr lang="en-GB" sz="4250" dirty="0" err="1">
                <a:latin typeface="+mn-lt"/>
              </a:rPr>
              <a:t>BioMimics</a:t>
            </a:r>
            <a:r>
              <a:rPr lang="en-GB" sz="4250" dirty="0">
                <a:latin typeface="+mn-lt"/>
              </a:rPr>
              <a:t> 3D</a:t>
            </a:r>
            <a:r>
              <a:rPr lang="en-GB" sz="4250" baseline="30000" dirty="0"/>
              <a:t>®</a:t>
            </a:r>
            <a:endParaRPr lang="en-GB" sz="4250" dirty="0">
              <a:latin typeface="+mn-lt"/>
              <a:cs typeface="Calibri"/>
            </a:endParaRPr>
          </a:p>
        </p:txBody>
      </p:sp>
      <p:sp>
        <p:nvSpPr>
          <p:cNvPr id="3" name="Content Placeholder 2">
            <a:extLst>
              <a:ext uri="{FF2B5EF4-FFF2-40B4-BE49-F238E27FC236}">
                <a16:creationId xmlns:a16="http://schemas.microsoft.com/office/drawing/2014/main" id="{7F4F26CE-4B45-4858-987F-78A5C0F2FD36}"/>
              </a:ext>
            </a:extLst>
          </p:cNvPr>
          <p:cNvSpPr>
            <a:spLocks noGrp="1"/>
          </p:cNvSpPr>
          <p:nvPr>
            <p:ph idx="1"/>
          </p:nvPr>
        </p:nvSpPr>
        <p:spPr>
          <a:xfrm>
            <a:off x="1297845" y="4180874"/>
            <a:ext cx="4455829" cy="1265823"/>
          </a:xfrm>
        </p:spPr>
        <p:txBody>
          <a:bodyPr>
            <a:noAutofit/>
          </a:bodyPr>
          <a:lstStyle/>
          <a:p>
            <a:pPr marL="180962" indent="-180962">
              <a:spcBef>
                <a:spcPts val="1200"/>
              </a:spcBef>
            </a:pPr>
            <a:r>
              <a:rPr lang="en-US" altLang="x-none" sz="2400" dirty="0">
                <a:solidFill>
                  <a:schemeClr val="bg1"/>
                </a:solidFill>
              </a:rPr>
              <a:t>Helical centreline</a:t>
            </a:r>
          </a:p>
          <a:p>
            <a:pPr marL="180962" indent="-180962">
              <a:spcBef>
                <a:spcPts val="1200"/>
              </a:spcBef>
            </a:pPr>
            <a:r>
              <a:rPr lang="en-US" altLang="x-none" sz="2400" dirty="0">
                <a:solidFill>
                  <a:schemeClr val="bg1"/>
                </a:solidFill>
              </a:rPr>
              <a:t>Simple, accurate placement using standard delivery system</a:t>
            </a:r>
          </a:p>
        </p:txBody>
      </p:sp>
      <p:sp>
        <p:nvSpPr>
          <p:cNvPr id="7" name="Text Placeholder 5">
            <a:extLst>
              <a:ext uri="{FF2B5EF4-FFF2-40B4-BE49-F238E27FC236}">
                <a16:creationId xmlns:a16="http://schemas.microsoft.com/office/drawing/2014/main" id="{B9AECB6C-34F2-484B-8813-80FA31E69B19}"/>
              </a:ext>
            </a:extLst>
          </p:cNvPr>
          <p:cNvSpPr txBox="1">
            <a:spLocks/>
          </p:cNvSpPr>
          <p:nvPr/>
        </p:nvSpPr>
        <p:spPr>
          <a:xfrm>
            <a:off x="1474193" y="5906352"/>
            <a:ext cx="2387811" cy="4032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AutoNum type="arabicPeriod"/>
            </a:pPr>
            <a:r>
              <a:rPr lang="en-GB" sz="1000" i="1">
                <a:solidFill>
                  <a:schemeClr val="bg1"/>
                </a:solidFill>
                <a:latin typeface="Avenir Next LT Pro" panose="020B0504020202020204" pitchFamily="34" charset="0"/>
                <a:cs typeface="Arial" panose="020B0604020202020204" pitchFamily="34" charset="0"/>
              </a:rPr>
              <a:t>Data on file at Veryan Medical</a:t>
            </a:r>
          </a:p>
          <a:p>
            <a:pPr marL="0" indent="0">
              <a:lnSpc>
                <a:spcPct val="100000"/>
              </a:lnSpc>
              <a:spcBef>
                <a:spcPts val="0"/>
              </a:spcBef>
              <a:buFont typeface="Arial" panose="020B0604020202020204" pitchFamily="34" charset="0"/>
              <a:buAutoNum type="arabicPeriod"/>
            </a:pPr>
            <a:r>
              <a:rPr lang="en-GB" altLang="en-US" sz="1000" i="1">
                <a:solidFill>
                  <a:schemeClr val="bg1"/>
                </a:solidFill>
                <a:latin typeface="Avenir Next LT Pro" panose="020B0504020202020204" pitchFamily="34" charset="0"/>
              </a:rPr>
              <a:t>Caro et al., 2013</a:t>
            </a:r>
          </a:p>
          <a:p>
            <a:pPr marL="0" indent="0">
              <a:lnSpc>
                <a:spcPct val="100000"/>
              </a:lnSpc>
              <a:spcBef>
                <a:spcPts val="0"/>
              </a:spcBef>
              <a:buNone/>
            </a:pPr>
            <a:endParaRPr lang="en-GB" sz="1000" i="1">
              <a:solidFill>
                <a:schemeClr val="bg1"/>
              </a:solidFill>
              <a:latin typeface="Avenir Next LT Pro" panose="020B0504020202020204" pitchFamily="34" charset="0"/>
              <a:cs typeface="Arial" panose="020B0604020202020204" pitchFamily="34" charset="0"/>
            </a:endParaRPr>
          </a:p>
          <a:p>
            <a:pPr marL="0" indent="0">
              <a:lnSpc>
                <a:spcPct val="100000"/>
              </a:lnSpc>
              <a:spcBef>
                <a:spcPts val="0"/>
              </a:spcBef>
              <a:buAutoNum type="arabicPeriod"/>
            </a:pPr>
            <a:endParaRPr lang="en-GB" sz="1000" i="1">
              <a:solidFill>
                <a:schemeClr val="bg1"/>
              </a:solidFill>
              <a:latin typeface="Avenir Next LT Pro" panose="020B0504020202020204" pitchFamily="34" charset="0"/>
              <a:cs typeface="Arial" panose="020B0604020202020204" pitchFamily="34" charset="0"/>
            </a:endParaRPr>
          </a:p>
          <a:p>
            <a:pPr indent="0">
              <a:lnSpc>
                <a:spcPct val="100000"/>
              </a:lnSpc>
              <a:buAutoNum type="arabicPeriod"/>
            </a:pPr>
            <a:endParaRPr lang="en-GB" sz="1000" i="1">
              <a:solidFill>
                <a:schemeClr val="bg1"/>
              </a:solidFill>
              <a:latin typeface="Avenir Next LT Pro" panose="020B0504020202020204" pitchFamily="34" charset="0"/>
              <a:cs typeface="Arial" panose="020B0604020202020204" pitchFamily="34" charset="0"/>
            </a:endParaRPr>
          </a:p>
          <a:p>
            <a:pPr>
              <a:buAutoNum type="arabicPeriod"/>
            </a:pPr>
            <a:endParaRPr lang="en-GB" sz="1000" i="1" dirty="0">
              <a:solidFill>
                <a:schemeClr val="bg1"/>
              </a:solidFill>
              <a:latin typeface="Avenir Next LT Pro" panose="020B0504020202020204" pitchFamily="34" charset="0"/>
              <a:cs typeface="Arial" panose="020B0604020202020204" pitchFamily="34" charset="0"/>
            </a:endParaRPr>
          </a:p>
        </p:txBody>
      </p:sp>
      <p:sp>
        <p:nvSpPr>
          <p:cNvPr id="8" name="TextBox 21">
            <a:extLst>
              <a:ext uri="{FF2B5EF4-FFF2-40B4-BE49-F238E27FC236}">
                <a16:creationId xmlns:a16="http://schemas.microsoft.com/office/drawing/2014/main" id="{EFC337F2-3051-4FF7-83BB-F073A908C2F5}"/>
              </a:ext>
            </a:extLst>
          </p:cNvPr>
          <p:cNvSpPr txBox="1">
            <a:spLocks noChangeArrowheads="1"/>
          </p:cNvSpPr>
          <p:nvPr/>
        </p:nvSpPr>
        <p:spPr bwMode="auto">
          <a:xfrm>
            <a:off x="54763" y="5906352"/>
            <a:ext cx="18131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20" tIns="60960" rIns="121920" bIns="60960" anchor="t">
            <a:spAutoFit/>
          </a:bodyPr>
          <a:lstStyle>
            <a:defPPr>
              <a:defRPr lang="de-DE"/>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just"/>
            <a:r>
              <a:rPr lang="en-GB" altLang="en-US" sz="1000" i="1" dirty="0">
                <a:solidFill>
                  <a:schemeClr val="bg1"/>
                </a:solidFill>
                <a:latin typeface="Avenir Next LT Pro" panose="020B0504020202020204" pitchFamily="34" charset="0"/>
                <a:cs typeface="Arial"/>
              </a:rPr>
              <a:t>PAM 313 version 1.0       </a:t>
            </a:r>
            <a:endParaRPr lang="en-GB" altLang="en-US" sz="1000" i="1" dirty="0">
              <a:solidFill>
                <a:schemeClr val="bg1"/>
              </a:solidFill>
              <a:latin typeface="Avenir Next LT Pro" panose="020B0504020202020204" pitchFamily="34" charset="0"/>
            </a:endParaRPr>
          </a:p>
        </p:txBody>
      </p:sp>
      <p:sp>
        <p:nvSpPr>
          <p:cNvPr id="4" name="Rectangle 3">
            <a:extLst>
              <a:ext uri="{FF2B5EF4-FFF2-40B4-BE49-F238E27FC236}">
                <a16:creationId xmlns:a16="http://schemas.microsoft.com/office/drawing/2014/main" id="{B51181D3-6883-4815-810D-E09F6D98A5F6}"/>
              </a:ext>
            </a:extLst>
          </p:cNvPr>
          <p:cNvSpPr/>
          <p:nvPr/>
        </p:nvSpPr>
        <p:spPr>
          <a:xfrm>
            <a:off x="5648771" y="4006255"/>
            <a:ext cx="5816476" cy="2831544"/>
          </a:xfrm>
          <a:prstGeom prst="rect">
            <a:avLst/>
          </a:prstGeom>
        </p:spPr>
        <p:txBody>
          <a:bodyPr wrap="square">
            <a:spAutoFit/>
          </a:bodyPr>
          <a:lstStyle/>
          <a:p>
            <a:pPr marL="180962" indent="-180962">
              <a:spcBef>
                <a:spcPts val="1200"/>
              </a:spcBef>
              <a:buFont typeface="Arial" panose="020B0604020202020204" pitchFamily="34" charset="0"/>
              <a:buChar char="•"/>
            </a:pPr>
            <a:r>
              <a:rPr lang="en-US" altLang="x-none" sz="2400" dirty="0">
                <a:solidFill>
                  <a:schemeClr val="bg1"/>
                </a:solidFill>
              </a:rPr>
              <a:t>Imparts non-planar curvature to stented femoropopliteal segment which generates </a:t>
            </a:r>
            <a:r>
              <a:rPr lang="en-IE" altLang="x-none" sz="2400" dirty="0">
                <a:solidFill>
                  <a:schemeClr val="bg1"/>
                </a:solidFill>
              </a:rPr>
              <a:t>s</a:t>
            </a:r>
            <a:r>
              <a:rPr lang="en-IE" altLang="en-US" sz="2400" dirty="0">
                <a:solidFill>
                  <a:schemeClr val="bg1"/>
                </a:solidFill>
              </a:rPr>
              <a:t>wirling flow to raise wall shear stress, providing an antiproliferative effect without the need for a drug</a:t>
            </a:r>
            <a:r>
              <a:rPr lang="en-IE" altLang="en-US" sz="2400" baseline="30000" dirty="0">
                <a:solidFill>
                  <a:schemeClr val="bg1"/>
                </a:solidFill>
              </a:rPr>
              <a:t>1, 2</a:t>
            </a:r>
            <a:endParaRPr lang="en-US" altLang="x-none" sz="2400" dirty="0">
              <a:solidFill>
                <a:schemeClr val="bg1"/>
              </a:solidFill>
            </a:endParaRPr>
          </a:p>
          <a:p>
            <a:pPr marL="180962" indent="-180962">
              <a:spcBef>
                <a:spcPts val="1200"/>
              </a:spcBef>
              <a:buFont typeface="Arial" panose="020B0604020202020204" pitchFamily="34" charset="0"/>
              <a:buChar char="•"/>
            </a:pPr>
            <a:r>
              <a:rPr lang="en-US" altLang="x-none" sz="2400" dirty="0">
                <a:solidFill>
                  <a:schemeClr val="bg1"/>
                </a:solidFill>
              </a:rPr>
              <a:t>Improved biomechanical performance compared to straight stents</a:t>
            </a:r>
            <a:r>
              <a:rPr lang="en-US" altLang="x-none" sz="2400" baseline="30000" dirty="0">
                <a:solidFill>
                  <a:schemeClr val="bg1"/>
                </a:solidFill>
              </a:rPr>
              <a:t>1</a:t>
            </a:r>
          </a:p>
        </p:txBody>
      </p:sp>
      <p:pic>
        <p:nvPicPr>
          <p:cNvPr id="17" name="Picture 16" descr="A black and white image of a feather&#10;&#10;Description automatically generated with medium confidence">
            <a:extLst>
              <a:ext uri="{FF2B5EF4-FFF2-40B4-BE49-F238E27FC236}">
                <a16:creationId xmlns:a16="http://schemas.microsoft.com/office/drawing/2014/main" id="{6B373111-7C9A-441F-B006-80355DE0771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704" t="31658" r="7205" b="33619"/>
          <a:stretch/>
        </p:blipFill>
        <p:spPr>
          <a:xfrm>
            <a:off x="1297845" y="1384900"/>
            <a:ext cx="10053511" cy="2381353"/>
          </a:xfrm>
          <a:prstGeom prst="rect">
            <a:avLst/>
          </a:prstGeom>
        </p:spPr>
      </p:pic>
      <p:sp>
        <p:nvSpPr>
          <p:cNvPr id="9" name="TextBox 8">
            <a:extLst>
              <a:ext uri="{FF2B5EF4-FFF2-40B4-BE49-F238E27FC236}">
                <a16:creationId xmlns:a16="http://schemas.microsoft.com/office/drawing/2014/main" id="{8028FE1E-04AB-B18A-EF02-BF040384C715}"/>
              </a:ext>
            </a:extLst>
          </p:cNvPr>
          <p:cNvSpPr txBox="1"/>
          <p:nvPr/>
        </p:nvSpPr>
        <p:spPr>
          <a:xfrm>
            <a:off x="102832" y="6386467"/>
            <a:ext cx="6123866" cy="400110"/>
          </a:xfrm>
          <a:prstGeom prst="rect">
            <a:avLst/>
          </a:prstGeom>
          <a:noFill/>
        </p:spPr>
        <p:txBody>
          <a:bodyPr wrap="square">
            <a:spAutoFit/>
          </a:bodyPr>
          <a:lstStyle/>
          <a:p>
            <a:r>
              <a:rPr lang="en-US" sz="1000" dirty="0">
                <a:solidFill>
                  <a:schemeClr val="bg1"/>
                </a:solidFill>
                <a:cs typeface="Arial" panose="020B0604020202020204" pitchFamily="34" charset="0"/>
              </a:rPr>
              <a:t>The BioMimics 3D Vascular Stent System has FDA, PMDA and CE Mark approval.</a:t>
            </a:r>
          </a:p>
          <a:p>
            <a:r>
              <a:rPr lang="en-US" sz="1000" dirty="0">
                <a:solidFill>
                  <a:schemeClr val="bg1"/>
                </a:solidFill>
                <a:cs typeface="Arial" panose="020B0604020202020204" pitchFamily="34" charset="0"/>
              </a:rPr>
              <a:t>CAUTION: Federal law restricts this device to sale by or on the order of a physician</a:t>
            </a:r>
            <a:endParaRPr lang="en-GB" sz="1000" dirty="0">
              <a:solidFill>
                <a:schemeClr val="bg1"/>
              </a:solidFill>
            </a:endParaRPr>
          </a:p>
        </p:txBody>
      </p:sp>
    </p:spTree>
    <p:extLst>
      <p:ext uri="{BB962C8B-B14F-4D97-AF65-F5344CB8AC3E}">
        <p14:creationId xmlns:p14="http://schemas.microsoft.com/office/powerpoint/2010/main" val="2962401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a:extLst>
              <a:ext uri="{FF2B5EF4-FFF2-40B4-BE49-F238E27FC236}">
                <a16:creationId xmlns:a16="http://schemas.microsoft.com/office/drawing/2014/main" id="{C88FBEF4-22E8-3245-94AD-23DC17E3775E}"/>
              </a:ext>
            </a:extLst>
          </p:cNvPr>
          <p:cNvSpPr/>
          <p:nvPr/>
        </p:nvSpPr>
        <p:spPr>
          <a:xfrm>
            <a:off x="5680457" y="3967646"/>
            <a:ext cx="2923433" cy="509287"/>
          </a:xfrm>
          <a:prstGeom prst="roundRect">
            <a:avLst>
              <a:gd name="adj" fmla="val 50000"/>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81B3664C-405C-FF46-9FB5-EC9EAA546B94}"/>
              </a:ext>
            </a:extLst>
          </p:cNvPr>
          <p:cNvSpPr/>
          <p:nvPr/>
        </p:nvSpPr>
        <p:spPr>
          <a:xfrm>
            <a:off x="5750607" y="5836258"/>
            <a:ext cx="2875631" cy="509287"/>
          </a:xfrm>
          <a:prstGeom prst="roundRect">
            <a:avLst>
              <a:gd name="adj" fmla="val 50000"/>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a:extLst>
              <a:ext uri="{FF2B5EF4-FFF2-40B4-BE49-F238E27FC236}">
                <a16:creationId xmlns:a16="http://schemas.microsoft.com/office/drawing/2014/main" id="{8538C457-0011-F441-809E-42817254911C}"/>
              </a:ext>
            </a:extLst>
          </p:cNvPr>
          <p:cNvSpPr/>
          <p:nvPr/>
        </p:nvSpPr>
        <p:spPr>
          <a:xfrm>
            <a:off x="5728259" y="5237757"/>
            <a:ext cx="2875631" cy="509287"/>
          </a:xfrm>
          <a:prstGeom prst="roundRect">
            <a:avLst>
              <a:gd name="adj" fmla="val 50000"/>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10">
            <a:extLst>
              <a:ext uri="{FF2B5EF4-FFF2-40B4-BE49-F238E27FC236}">
                <a16:creationId xmlns:a16="http://schemas.microsoft.com/office/drawing/2014/main" id="{4339434D-CC2B-4ABD-8D98-0D697ACFA91C}"/>
              </a:ext>
            </a:extLst>
          </p:cNvPr>
          <p:cNvSpPr/>
          <p:nvPr/>
        </p:nvSpPr>
        <p:spPr>
          <a:xfrm rot="16200000">
            <a:off x="4840212" y="4680773"/>
            <a:ext cx="2797803" cy="531739"/>
          </a:xfrm>
          <a:prstGeom prst="rightArrow">
            <a:avLst/>
          </a:prstGeom>
          <a:gradFill flip="none" rotWithShape="1">
            <a:gsLst>
              <a:gs pos="0">
                <a:srgbClr val="A5203E"/>
              </a:gs>
              <a:gs pos="18000">
                <a:srgbClr val="1C2B95"/>
              </a:gs>
              <a:gs pos="52000">
                <a:srgbClr val="00B050"/>
              </a:gs>
              <a:gs pos="33000">
                <a:srgbClr val="1BBBD1"/>
              </a:gs>
              <a:gs pos="100000">
                <a:srgbClr val="92D050"/>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4">
              <a:defRPr/>
            </a:pPr>
            <a:endParaRPr lang="en-GB">
              <a:solidFill>
                <a:srgbClr val="FFFFFF"/>
              </a:solidFill>
              <a:latin typeface="Calibri Light"/>
            </a:endParaRPr>
          </a:p>
        </p:txBody>
      </p:sp>
      <p:pic>
        <p:nvPicPr>
          <p:cNvPr id="5" name="Picture 4">
            <a:extLst>
              <a:ext uri="{FF2B5EF4-FFF2-40B4-BE49-F238E27FC236}">
                <a16:creationId xmlns:a16="http://schemas.microsoft.com/office/drawing/2014/main" id="{2A07BE38-8D4A-4256-A16C-948285F7385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960" b="89927" l="5052" r="89895">
                        <a14:foregroundMark x1="5052" y1="6960" x2="8885" y2="11355"/>
                        <a14:foregroundMark x1="29443" y1="39011" x2="36760" y2="44689"/>
                        <a14:backgroundMark x1="25261" y1="28388" x2="25261" y2="28388"/>
                        <a14:backgroundMark x1="9756" y1="31868" x2="9756" y2="31868"/>
                        <a14:backgroundMark x1="13589" y1="66484" x2="28571" y2="80586"/>
                        <a14:backgroundMark x1="45819" y1="44689" x2="50523" y2="50733"/>
                        <a14:backgroundMark x1="69861" y1="24542" x2="82404" y2="37912"/>
                        <a14:backgroundMark x1="82404" y1="37912" x2="82404" y2="38095"/>
                        <a14:backgroundMark x1="9756" y1="31136" x2="11498" y2="31136"/>
                      </a14:backgroundRemoval>
                    </a14:imgEffect>
                  </a14:imgLayer>
                </a14:imgProps>
              </a:ext>
              <a:ext uri="{28A0092B-C50C-407E-A947-70E740481C1C}">
                <a14:useLocalDpi xmlns:a14="http://schemas.microsoft.com/office/drawing/2010/main"/>
              </a:ext>
            </a:extLst>
          </a:blip>
          <a:srcRect/>
          <a:stretch/>
        </p:blipFill>
        <p:spPr>
          <a:xfrm>
            <a:off x="8729265" y="3441268"/>
            <a:ext cx="3408387" cy="3338240"/>
          </a:xfrm>
          <a:prstGeom prst="rect">
            <a:avLst/>
          </a:prstGeom>
          <a:noFill/>
          <a:ln>
            <a:noFill/>
          </a:ln>
        </p:spPr>
        <p:style>
          <a:lnRef idx="0">
            <a:scrgbClr r="0" g="0" b="0"/>
          </a:lnRef>
          <a:fillRef idx="1001">
            <a:schemeClr val="lt1"/>
          </a:fillRef>
          <a:effectRef idx="0">
            <a:scrgbClr r="0" g="0" b="0"/>
          </a:effectRef>
          <a:fontRef idx="major"/>
        </p:style>
      </p:pic>
      <p:sp>
        <p:nvSpPr>
          <p:cNvPr id="6" name="Rectangle 5">
            <a:extLst>
              <a:ext uri="{FF2B5EF4-FFF2-40B4-BE49-F238E27FC236}">
                <a16:creationId xmlns:a16="http://schemas.microsoft.com/office/drawing/2014/main" id="{854336BD-674C-43C1-8352-77B41155FB1D}"/>
              </a:ext>
            </a:extLst>
          </p:cNvPr>
          <p:cNvSpPr/>
          <p:nvPr/>
        </p:nvSpPr>
        <p:spPr>
          <a:xfrm>
            <a:off x="4866265" y="2844235"/>
            <a:ext cx="3667347" cy="406951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4">
              <a:defRPr/>
            </a:pPr>
            <a:endParaRPr lang="en-GB">
              <a:solidFill>
                <a:srgbClr val="FFFFFF"/>
              </a:solidFill>
              <a:latin typeface="Calibri Light"/>
            </a:endParaRPr>
          </a:p>
        </p:txBody>
      </p:sp>
      <p:sp>
        <p:nvSpPr>
          <p:cNvPr id="7" name="TextBox 6">
            <a:extLst>
              <a:ext uri="{FF2B5EF4-FFF2-40B4-BE49-F238E27FC236}">
                <a16:creationId xmlns:a16="http://schemas.microsoft.com/office/drawing/2014/main" id="{60538047-F740-4265-BB1D-1AE73F7EA670}"/>
              </a:ext>
            </a:extLst>
          </p:cNvPr>
          <p:cNvSpPr txBox="1"/>
          <p:nvPr/>
        </p:nvSpPr>
        <p:spPr>
          <a:xfrm>
            <a:off x="6555721" y="4071976"/>
            <a:ext cx="2573721" cy="400110"/>
          </a:xfrm>
          <a:prstGeom prst="rect">
            <a:avLst/>
          </a:prstGeom>
          <a:noFill/>
          <a:effectLst/>
        </p:spPr>
        <p:txBody>
          <a:bodyPr>
            <a:spAutoFit/>
          </a:bodyPr>
          <a:lstStyle/>
          <a:p>
            <a:pPr defTabSz="914354">
              <a:defRPr/>
            </a:pPr>
            <a:r>
              <a:rPr lang="en-GB" sz="2000" b="1">
                <a:solidFill>
                  <a:schemeClr val="accent6"/>
                </a:solidFill>
                <a:latin typeface="Avenir Next LT Pro" panose="020B0504020202020204" pitchFamily="34" charset="0"/>
              </a:rPr>
              <a:t>PROTECTIVE</a:t>
            </a:r>
          </a:p>
        </p:txBody>
      </p:sp>
      <p:sp>
        <p:nvSpPr>
          <p:cNvPr id="8" name="TextBox 7">
            <a:extLst>
              <a:ext uri="{FF2B5EF4-FFF2-40B4-BE49-F238E27FC236}">
                <a16:creationId xmlns:a16="http://schemas.microsoft.com/office/drawing/2014/main" id="{131A2A44-E9A2-42C2-9528-D7CFFE8D82C0}"/>
              </a:ext>
            </a:extLst>
          </p:cNvPr>
          <p:cNvSpPr txBox="1"/>
          <p:nvPr/>
        </p:nvSpPr>
        <p:spPr>
          <a:xfrm>
            <a:off x="6532785" y="5331896"/>
            <a:ext cx="2573721" cy="400110"/>
          </a:xfrm>
          <a:prstGeom prst="rect">
            <a:avLst/>
          </a:prstGeom>
          <a:noFill/>
          <a:effectLst/>
        </p:spPr>
        <p:txBody>
          <a:bodyPr>
            <a:spAutoFit/>
          </a:bodyPr>
          <a:lstStyle/>
          <a:p>
            <a:pPr defTabSz="914354">
              <a:defRPr/>
            </a:pPr>
            <a:r>
              <a:rPr lang="en-GB" sz="2000" b="1">
                <a:solidFill>
                  <a:srgbClr val="0070C0"/>
                </a:solidFill>
                <a:latin typeface="Avenir Next LT Pro" panose="020B0504020202020204" pitchFamily="34" charset="0"/>
              </a:rPr>
              <a:t>SUBOPTIMAL</a:t>
            </a:r>
          </a:p>
        </p:txBody>
      </p:sp>
      <p:sp>
        <p:nvSpPr>
          <p:cNvPr id="9" name="TextBox 8">
            <a:extLst>
              <a:ext uri="{FF2B5EF4-FFF2-40B4-BE49-F238E27FC236}">
                <a16:creationId xmlns:a16="http://schemas.microsoft.com/office/drawing/2014/main" id="{C356D01C-2548-4648-A4CD-1A647F5A411B}"/>
              </a:ext>
            </a:extLst>
          </p:cNvPr>
          <p:cNvSpPr txBox="1"/>
          <p:nvPr/>
        </p:nvSpPr>
        <p:spPr>
          <a:xfrm>
            <a:off x="6500605" y="5890845"/>
            <a:ext cx="2573719" cy="400110"/>
          </a:xfrm>
          <a:prstGeom prst="rect">
            <a:avLst/>
          </a:prstGeom>
          <a:noFill/>
          <a:effectLst/>
        </p:spPr>
        <p:txBody>
          <a:bodyPr>
            <a:spAutoFit/>
          </a:bodyPr>
          <a:lstStyle/>
          <a:p>
            <a:pPr defTabSz="914354">
              <a:defRPr/>
            </a:pPr>
            <a:r>
              <a:rPr lang="en-GB" sz="2000" b="1">
                <a:solidFill>
                  <a:srgbClr val="962147"/>
                </a:solidFill>
                <a:latin typeface="Avenir Next LT Pro" panose="020B0504020202020204" pitchFamily="34" charset="0"/>
              </a:rPr>
              <a:t>PATHOGENIC</a:t>
            </a:r>
          </a:p>
        </p:txBody>
      </p:sp>
      <p:sp>
        <p:nvSpPr>
          <p:cNvPr id="14" name="TextBox 16">
            <a:extLst>
              <a:ext uri="{FF2B5EF4-FFF2-40B4-BE49-F238E27FC236}">
                <a16:creationId xmlns:a16="http://schemas.microsoft.com/office/drawing/2014/main" id="{6C47EF4C-A927-4248-A5A4-F6D542643C20}"/>
              </a:ext>
            </a:extLst>
          </p:cNvPr>
          <p:cNvSpPr txBox="1">
            <a:spLocks noChangeArrowheads="1"/>
          </p:cNvSpPr>
          <p:nvPr/>
        </p:nvSpPr>
        <p:spPr bwMode="auto">
          <a:xfrm>
            <a:off x="6283737" y="3125423"/>
            <a:ext cx="56455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354">
              <a:defRPr/>
            </a:pPr>
            <a:r>
              <a:rPr lang="en-GB" altLang="en-US" sz="2000">
                <a:solidFill>
                  <a:schemeClr val="bg1"/>
                </a:solidFill>
                <a:latin typeface="+mn-lt"/>
              </a:rPr>
              <a:t>Wall Shear Stress in Femoropopliteal Segment</a:t>
            </a:r>
          </a:p>
        </p:txBody>
      </p:sp>
      <p:sp>
        <p:nvSpPr>
          <p:cNvPr id="2" name="Title 1"/>
          <p:cNvSpPr>
            <a:spLocks noGrp="1"/>
          </p:cNvSpPr>
          <p:nvPr>
            <p:ph type="title" idx="4294967295"/>
          </p:nvPr>
        </p:nvSpPr>
        <p:spPr>
          <a:xfrm>
            <a:off x="501932" y="100840"/>
            <a:ext cx="11328747" cy="1467273"/>
          </a:xfrm>
        </p:spPr>
        <p:txBody>
          <a:bodyPr>
            <a:noAutofit/>
          </a:bodyPr>
          <a:lstStyle/>
          <a:p>
            <a:pPr algn="ctr"/>
            <a:r>
              <a:rPr lang="en-IE" sz="4267" spc="300" dirty="0">
                <a:solidFill>
                  <a:schemeClr val="bg1"/>
                </a:solidFill>
                <a:cs typeface="Calibri"/>
              </a:rPr>
              <a:t>Atheroprotective &amp; anti-restenotic effects of elevated wall shear stress</a:t>
            </a:r>
            <a:endParaRPr lang="en-US" sz="4267" spc="300" dirty="0">
              <a:solidFill>
                <a:schemeClr val="bg1"/>
              </a:solidFill>
              <a:cs typeface="Calibri"/>
            </a:endParaRPr>
          </a:p>
        </p:txBody>
      </p:sp>
      <p:sp>
        <p:nvSpPr>
          <p:cNvPr id="18" name="Content Placeholder 17">
            <a:extLst>
              <a:ext uri="{FF2B5EF4-FFF2-40B4-BE49-F238E27FC236}">
                <a16:creationId xmlns:a16="http://schemas.microsoft.com/office/drawing/2014/main" id="{F8951727-391B-4556-BCF1-223425AFBEE3}"/>
              </a:ext>
            </a:extLst>
          </p:cNvPr>
          <p:cNvSpPr>
            <a:spLocks noGrp="1"/>
          </p:cNvSpPr>
          <p:nvPr>
            <p:ph type="body" sz="quarter" idx="4294967295"/>
          </p:nvPr>
        </p:nvSpPr>
        <p:spPr>
          <a:xfrm>
            <a:off x="886204" y="1520961"/>
            <a:ext cx="9379665" cy="1467273"/>
          </a:xfrm>
          <a:noFill/>
          <a:ln>
            <a:noFill/>
          </a:ln>
        </p:spPr>
        <p:txBody>
          <a:bodyPr vert="horz" lIns="91440" tIns="45720" rIns="91440" bIns="45720" rtlCol="0" anchor="t">
            <a:noAutofit/>
          </a:bodyPr>
          <a:lstStyle/>
          <a:p>
            <a:pPr marL="380356" indent="-380356">
              <a:spcBef>
                <a:spcPts val="1200"/>
              </a:spcBef>
              <a:defRPr/>
            </a:pPr>
            <a:r>
              <a:rPr lang="en-IE" altLang="en-US" sz="2133">
                <a:solidFill>
                  <a:schemeClr val="bg1"/>
                </a:solidFill>
              </a:rPr>
              <a:t>Non-planar vascular curvature promotes swirling blood flow</a:t>
            </a:r>
            <a:r>
              <a:rPr lang="en-IE" altLang="en-US" sz="2133" baseline="30000">
                <a:solidFill>
                  <a:schemeClr val="bg1"/>
                </a:solidFill>
              </a:rPr>
              <a:t>1</a:t>
            </a:r>
            <a:endParaRPr lang="en-IE" altLang="en-US" sz="2133">
              <a:solidFill>
                <a:schemeClr val="bg1"/>
              </a:solidFill>
              <a:cs typeface="Arial" panose="020B0604020202020204"/>
            </a:endParaRPr>
          </a:p>
          <a:p>
            <a:pPr marL="380356" indent="-380356">
              <a:spcBef>
                <a:spcPts val="1200"/>
              </a:spcBef>
              <a:defRPr/>
            </a:pPr>
            <a:r>
              <a:rPr lang="en-GB" sz="2133">
                <a:solidFill>
                  <a:schemeClr val="bg1"/>
                </a:solidFill>
              </a:rPr>
              <a:t>Swirling flow increases wall shear stress on endothelial cells</a:t>
            </a:r>
            <a:r>
              <a:rPr lang="en-GB" sz="2133" baseline="30000">
                <a:solidFill>
                  <a:schemeClr val="bg1"/>
                </a:solidFill>
              </a:rPr>
              <a:t>2</a:t>
            </a:r>
            <a:endParaRPr lang="en-IE" altLang="en-US" sz="2133">
              <a:solidFill>
                <a:schemeClr val="bg1"/>
              </a:solidFill>
              <a:cs typeface="Arial" panose="020B0604020202020204"/>
            </a:endParaRPr>
          </a:p>
          <a:p>
            <a:pPr marL="380356" indent="-380356">
              <a:spcBef>
                <a:spcPts val="1200"/>
              </a:spcBef>
              <a:defRPr/>
            </a:pPr>
            <a:r>
              <a:rPr lang="en-US" sz="2133">
                <a:solidFill>
                  <a:schemeClr val="bg1"/>
                </a:solidFill>
              </a:rPr>
              <a:t>Elevated wall shear stress has been shown to reduce intimal hyperplasia</a:t>
            </a:r>
            <a:r>
              <a:rPr lang="en-US" sz="2133" baseline="30000">
                <a:solidFill>
                  <a:schemeClr val="bg1"/>
                </a:solidFill>
              </a:rPr>
              <a:t>3</a:t>
            </a:r>
            <a:endParaRPr lang="en-US" sz="2133">
              <a:solidFill>
                <a:schemeClr val="bg1"/>
              </a:solidFill>
              <a:cs typeface="Arial"/>
            </a:endParaRPr>
          </a:p>
        </p:txBody>
      </p:sp>
      <p:sp>
        <p:nvSpPr>
          <p:cNvPr id="4" name="Rectangle: Rounded Corners 3">
            <a:extLst>
              <a:ext uri="{FF2B5EF4-FFF2-40B4-BE49-F238E27FC236}">
                <a16:creationId xmlns:a16="http://schemas.microsoft.com/office/drawing/2014/main" id="{C33AA516-922C-4E31-A9D1-EE7DC503899F}"/>
              </a:ext>
            </a:extLst>
          </p:cNvPr>
          <p:cNvSpPr/>
          <p:nvPr/>
        </p:nvSpPr>
        <p:spPr>
          <a:xfrm>
            <a:off x="5635633" y="2993148"/>
            <a:ext cx="6502019" cy="3541560"/>
          </a:xfrm>
          <a:prstGeom prst="round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6" name="Picture 15">
            <a:extLst>
              <a:ext uri="{FF2B5EF4-FFF2-40B4-BE49-F238E27FC236}">
                <a16:creationId xmlns:a16="http://schemas.microsoft.com/office/drawing/2014/main" id="{F40A076C-7D25-4118-A72F-3300861614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377" y="3507754"/>
            <a:ext cx="5226891" cy="2177687"/>
          </a:xfrm>
          <a:prstGeom prst="rect">
            <a:avLst/>
          </a:prstGeom>
        </p:spPr>
      </p:pic>
      <p:sp>
        <p:nvSpPr>
          <p:cNvPr id="19" name="TextBox 18">
            <a:extLst>
              <a:ext uri="{FF2B5EF4-FFF2-40B4-BE49-F238E27FC236}">
                <a16:creationId xmlns:a16="http://schemas.microsoft.com/office/drawing/2014/main" id="{E0336BC6-1E82-4EE1-A1B7-49378DED0C21}"/>
              </a:ext>
            </a:extLst>
          </p:cNvPr>
          <p:cNvSpPr txBox="1"/>
          <p:nvPr/>
        </p:nvSpPr>
        <p:spPr>
          <a:xfrm>
            <a:off x="5259243" y="6353317"/>
            <a:ext cx="263214" cy="276999"/>
          </a:xfrm>
          <a:prstGeom prst="rect">
            <a:avLst/>
          </a:prstGeom>
          <a:noFill/>
        </p:spPr>
        <p:txBody>
          <a:bodyPr wrap="none" rtlCol="0">
            <a:spAutoFit/>
          </a:bodyPr>
          <a:lstStyle/>
          <a:p>
            <a:r>
              <a:rPr lang="en-GB" baseline="30000">
                <a:solidFill>
                  <a:schemeClr val="bg1"/>
                </a:solidFill>
              </a:rPr>
              <a:t>3</a:t>
            </a:r>
          </a:p>
        </p:txBody>
      </p:sp>
      <p:pic>
        <p:nvPicPr>
          <p:cNvPr id="3" name="Revolving stent">
            <a:hlinkClick r:id="" action="ppaction://media"/>
            <a:extLst>
              <a:ext uri="{FF2B5EF4-FFF2-40B4-BE49-F238E27FC236}">
                <a16:creationId xmlns:a16="http://schemas.microsoft.com/office/drawing/2014/main" id="{8CF9379D-1FC5-40D6-86FE-9FD9AF6C74A0}"/>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64606" y="3175717"/>
            <a:ext cx="5315767" cy="2990119"/>
          </a:xfrm>
          <a:prstGeom prst="rect">
            <a:avLst/>
          </a:prstGeom>
        </p:spPr>
      </p:pic>
      <p:sp>
        <p:nvSpPr>
          <p:cNvPr id="11" name="TextBox 10">
            <a:extLst>
              <a:ext uri="{FF2B5EF4-FFF2-40B4-BE49-F238E27FC236}">
                <a16:creationId xmlns:a16="http://schemas.microsoft.com/office/drawing/2014/main" id="{8BCE542C-7840-4078-82CC-D6675C1EAAA2}"/>
              </a:ext>
            </a:extLst>
          </p:cNvPr>
          <p:cNvSpPr txBox="1"/>
          <p:nvPr/>
        </p:nvSpPr>
        <p:spPr>
          <a:xfrm>
            <a:off x="2161115" y="6592155"/>
            <a:ext cx="8678979" cy="256545"/>
          </a:xfrm>
          <a:prstGeom prst="rect">
            <a:avLst/>
          </a:prstGeom>
          <a:noFill/>
        </p:spPr>
        <p:txBody>
          <a:bodyPr wrap="none" rtlCol="0">
            <a:spAutoFit/>
          </a:bodyPr>
          <a:lstStyle/>
          <a:p>
            <a:r>
              <a:rPr lang="en-GB" sz="1067" i="1">
                <a:solidFill>
                  <a:schemeClr val="bg1"/>
                </a:solidFill>
              </a:rPr>
              <a:t>1.Malek AM et al, JAMA 1999;252:2035–2042 2. Caro CG, </a:t>
            </a:r>
            <a:r>
              <a:rPr lang="en-GB" sz="1067" i="1" err="1">
                <a:solidFill>
                  <a:schemeClr val="bg1"/>
                </a:solidFill>
              </a:rPr>
              <a:t>Arterioscler</a:t>
            </a:r>
            <a:r>
              <a:rPr lang="en-GB" sz="1067" i="1">
                <a:solidFill>
                  <a:schemeClr val="bg1"/>
                </a:solidFill>
              </a:rPr>
              <a:t> </a:t>
            </a:r>
            <a:r>
              <a:rPr lang="en-GB" sz="1067" i="1" err="1">
                <a:solidFill>
                  <a:schemeClr val="bg1"/>
                </a:solidFill>
              </a:rPr>
              <a:t>Thromb</a:t>
            </a:r>
            <a:r>
              <a:rPr lang="en-GB" sz="1067" i="1">
                <a:solidFill>
                  <a:schemeClr val="bg1"/>
                </a:solidFill>
              </a:rPr>
              <a:t> </a:t>
            </a:r>
            <a:r>
              <a:rPr lang="en-GB" sz="1067" i="1" err="1">
                <a:solidFill>
                  <a:schemeClr val="bg1"/>
                </a:solidFill>
              </a:rPr>
              <a:t>Vasc</a:t>
            </a:r>
            <a:r>
              <a:rPr lang="en-GB" sz="1067" i="1">
                <a:solidFill>
                  <a:schemeClr val="bg1"/>
                </a:solidFill>
              </a:rPr>
              <a:t> </a:t>
            </a:r>
            <a:r>
              <a:rPr lang="en-GB" sz="1067" i="1" err="1">
                <a:solidFill>
                  <a:schemeClr val="bg1"/>
                </a:solidFill>
              </a:rPr>
              <a:t>Biol</a:t>
            </a:r>
            <a:r>
              <a:rPr lang="en-GB" sz="1067" i="1">
                <a:solidFill>
                  <a:schemeClr val="bg1"/>
                </a:solidFill>
              </a:rPr>
              <a:t> 2009, 29:158-161 3. Caro CG et al, J R Soc Interface 10: 20130578</a:t>
            </a:r>
          </a:p>
        </p:txBody>
      </p:sp>
    </p:spTree>
    <p:extLst>
      <p:ext uri="{BB962C8B-B14F-4D97-AF65-F5344CB8AC3E}">
        <p14:creationId xmlns:p14="http://schemas.microsoft.com/office/powerpoint/2010/main" val="273384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8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3"/>
                                        </p:tgtEl>
                                      </p:cBhvr>
                                    </p:cmd>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1B4F200-0E17-475B-A857-8ACDBF57CBF5}"/>
              </a:ext>
            </a:extLst>
          </p:cNvPr>
          <p:cNvSpPr txBox="1"/>
          <p:nvPr/>
        </p:nvSpPr>
        <p:spPr>
          <a:xfrm>
            <a:off x="400523" y="251081"/>
            <a:ext cx="10507799" cy="738664"/>
          </a:xfrm>
          <a:prstGeom prst="rect">
            <a:avLst/>
          </a:prstGeom>
          <a:noFill/>
        </p:spPr>
        <p:txBody>
          <a:bodyPr wrap="square" rtlCol="0">
            <a:spAutoFit/>
          </a:bodyPr>
          <a:lstStyle/>
          <a:p>
            <a:r>
              <a:rPr lang="en-US" sz="4200" b="1" dirty="0">
                <a:solidFill>
                  <a:schemeClr val="bg1"/>
                </a:solidFill>
                <a:effectLst>
                  <a:outerShdw blurRad="38100" dist="38100" dir="2700000" algn="tl">
                    <a:srgbClr val="000000">
                      <a:alpha val="43137"/>
                    </a:srgbClr>
                  </a:outerShdw>
                </a:effectLst>
                <a:ea typeface="Lato Black" panose="020F0502020204030203" pitchFamily="34" charset="0"/>
                <a:cs typeface="Lato Black" panose="020F0502020204030203" pitchFamily="34" charset="0"/>
              </a:rPr>
              <a:t>BioMimics 3D: Improving the Biomechanics</a:t>
            </a:r>
          </a:p>
        </p:txBody>
      </p:sp>
      <p:pic>
        <p:nvPicPr>
          <p:cNvPr id="4" name="Content Placeholder 12" descr="A picture containing photo, white, man, black&#10;&#10;Description automatically generated">
            <a:extLst>
              <a:ext uri="{FF2B5EF4-FFF2-40B4-BE49-F238E27FC236}">
                <a16:creationId xmlns:a16="http://schemas.microsoft.com/office/drawing/2014/main" id="{728EBFD9-179D-42B9-80FC-6889E4F1C25B}"/>
              </a:ext>
            </a:extLst>
          </p:cNvPr>
          <p:cNvPicPr>
            <a:picLocks noChangeAspect="1"/>
          </p:cNvPicPr>
          <p:nvPr/>
        </p:nvPicPr>
        <p:blipFill rotWithShape="1">
          <a:blip r:embed="rId7"/>
          <a:srcRect l="12338" t="27562" r="59820" b="20412"/>
          <a:stretch/>
        </p:blipFill>
        <p:spPr>
          <a:xfrm>
            <a:off x="1405555" y="1880497"/>
            <a:ext cx="1868158" cy="34907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8" name="scene4">
            <a:hlinkClick r:id="" action="ppaction://media"/>
            <a:extLst>
              <a:ext uri="{FF2B5EF4-FFF2-40B4-BE49-F238E27FC236}">
                <a16:creationId xmlns:a16="http://schemas.microsoft.com/office/drawing/2014/main" id="{E842F1B5-D9FD-469C-9CB8-201B724892B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507411" y="4036550"/>
            <a:ext cx="2937691" cy="1984898"/>
          </a:xfrm>
          <a:prstGeom prst="rect">
            <a:avLst/>
          </a:prstGeom>
          <a:ln>
            <a:noFill/>
          </a:ln>
        </p:spPr>
      </p:pic>
      <p:pic>
        <p:nvPicPr>
          <p:cNvPr id="9" name="scene3.mp4">
            <a:hlinkClick r:id="" action="ppaction://ole?verb=0"/>
            <a:extLst>
              <a:ext uri="{FF2B5EF4-FFF2-40B4-BE49-F238E27FC236}">
                <a16:creationId xmlns:a16="http://schemas.microsoft.com/office/drawing/2014/main" id="{43CAC6BC-D71C-41B2-BD8A-E0B2B6B3E2F2}"/>
              </a:ext>
            </a:extLst>
          </p:cNvPr>
          <p:cNvPicPr>
            <a:picLocks/>
          </p:cNvPicPr>
          <p:nvPr>
            <a:videoFile r:link="rId4"/>
            <p:extLst>
              <p:ext uri="{DAA4B4D4-6D71-4841-9C94-3DE7FCFB9230}">
                <p14:media xmlns:p14="http://schemas.microsoft.com/office/powerpoint/2010/main" r:embed="rId3"/>
              </p:ext>
            </p:extLst>
          </p:nvPr>
        </p:nvPicPr>
        <p:blipFill>
          <a:blip r:embed="rId9"/>
          <a:stretch>
            <a:fillRect/>
          </a:stretch>
        </p:blipFill>
        <p:spPr>
          <a:xfrm>
            <a:off x="8163295" y="4036550"/>
            <a:ext cx="3051612" cy="1984898"/>
          </a:xfrm>
          <a:prstGeom prst="rect">
            <a:avLst/>
          </a:prstGeom>
          <a:ln w="12700">
            <a:noFill/>
            <a:miter lim="400000"/>
          </a:ln>
        </p:spPr>
      </p:pic>
      <p:sp>
        <p:nvSpPr>
          <p:cNvPr id="10" name="TextBox 9">
            <a:extLst>
              <a:ext uri="{FF2B5EF4-FFF2-40B4-BE49-F238E27FC236}">
                <a16:creationId xmlns:a16="http://schemas.microsoft.com/office/drawing/2014/main" id="{B02F459E-BAC4-4EB8-8E6E-816C07DD4A38}"/>
              </a:ext>
            </a:extLst>
          </p:cNvPr>
          <p:cNvSpPr txBox="1"/>
          <p:nvPr/>
        </p:nvSpPr>
        <p:spPr>
          <a:xfrm>
            <a:off x="4507411" y="2147669"/>
            <a:ext cx="3019400" cy="1868460"/>
          </a:xfrm>
          <a:prstGeom prst="rect">
            <a:avLst/>
          </a:prstGeom>
          <a:noFill/>
        </p:spPr>
        <p:txBody>
          <a:bodyPr wrap="square" lIns="68580" tIns="34290" rIns="68580" bIns="34290" anchor="t">
            <a:spAutoFit/>
          </a:bodyPr>
          <a:lstStyle/>
          <a:p>
            <a:pPr marL="0" marR="0" lvl="0" indent="0" algn="l" defTabSz="685800" rtl="0" eaLnBrk="1" fontAlgn="auto" latinLnBrk="0" hangingPunct="1">
              <a:lnSpc>
                <a:spcPct val="105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ea typeface="Lato" panose="020F0502020204030203" pitchFamily="34" charset="0"/>
                <a:cs typeface="Lato" panose="020F0502020204030203" pitchFamily="34" charset="0"/>
              </a:rPr>
              <a:t>BioMimics 3D</a:t>
            </a:r>
          </a:p>
          <a:p>
            <a:pPr marL="0" marR="0" lvl="0" indent="0" algn="l" defTabSz="685800" rtl="0" eaLnBrk="1" fontAlgn="auto" latinLnBrk="0" hangingPunct="1">
              <a:lnSpc>
                <a:spcPct val="105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bg1"/>
                </a:solidFill>
                <a:effectLst/>
                <a:uLnTx/>
                <a:uFillTx/>
                <a:ea typeface="Lato" panose="020F0502020204030203" pitchFamily="34" charset="0"/>
                <a:cs typeface="Lato" panose="020F0502020204030203" pitchFamily="34" charset="0"/>
              </a:rPr>
              <a:t>3D helical geometry of the BioMimics 3D stent is designed to adapt to the morphological changes and reduce the risk of buckling / kinking during knee flexion/extension</a:t>
            </a:r>
          </a:p>
        </p:txBody>
      </p:sp>
      <p:sp>
        <p:nvSpPr>
          <p:cNvPr id="11" name="TextBox 10">
            <a:extLst>
              <a:ext uri="{FF2B5EF4-FFF2-40B4-BE49-F238E27FC236}">
                <a16:creationId xmlns:a16="http://schemas.microsoft.com/office/drawing/2014/main" id="{062BC769-4AC3-48BD-BB52-E431B1CEE46B}"/>
              </a:ext>
            </a:extLst>
          </p:cNvPr>
          <p:cNvSpPr txBox="1"/>
          <p:nvPr/>
        </p:nvSpPr>
        <p:spPr>
          <a:xfrm>
            <a:off x="8167730" y="2147669"/>
            <a:ext cx="2857816" cy="1609928"/>
          </a:xfrm>
          <a:prstGeom prst="rect">
            <a:avLst/>
          </a:prstGeom>
          <a:noFill/>
        </p:spPr>
        <p:txBody>
          <a:bodyPr wrap="square" lIns="68580" tIns="34290" rIns="68580" bIns="34290" anchor="t">
            <a:spAutoFit/>
          </a:bodyPr>
          <a:lstStyle>
            <a:defPPr>
              <a:defRPr lang="en-US"/>
            </a:defPPr>
            <a:lvl1pPr marR="0" lvl="0" indent="0" defTabSz="685800" fontAlgn="auto">
              <a:lnSpc>
                <a:spcPct val="105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defRPr>
            </a:lvl1pPr>
          </a:lstStyle>
          <a:p>
            <a:r>
              <a:rPr lang="en-GB" sz="1600" dirty="0">
                <a:latin typeface="+mn-lt"/>
              </a:rPr>
              <a:t>Straight Stents</a:t>
            </a:r>
          </a:p>
          <a:p>
            <a:r>
              <a:rPr lang="en-GB" sz="1600" b="0" dirty="0">
                <a:latin typeface="+mn-lt"/>
              </a:rPr>
              <a:t>Straight laser-cut stents do not allow the physiological compensation required when the knee bends and the femoropopliteal artery shortens</a:t>
            </a:r>
          </a:p>
        </p:txBody>
      </p:sp>
      <p:sp>
        <p:nvSpPr>
          <p:cNvPr id="13" name="TextBox 12">
            <a:extLst>
              <a:ext uri="{FF2B5EF4-FFF2-40B4-BE49-F238E27FC236}">
                <a16:creationId xmlns:a16="http://schemas.microsoft.com/office/drawing/2014/main" id="{0100B328-44A2-4C4D-BE7C-85DB4C09A3F3}"/>
              </a:ext>
            </a:extLst>
          </p:cNvPr>
          <p:cNvSpPr txBox="1"/>
          <p:nvPr/>
        </p:nvSpPr>
        <p:spPr>
          <a:xfrm>
            <a:off x="10817906" y="6562470"/>
            <a:ext cx="1374094" cy="207749"/>
          </a:xfrm>
          <a:prstGeom prst="rect">
            <a:avLst/>
          </a:prstGeom>
          <a:noFill/>
        </p:spPr>
        <p:txBody>
          <a:bodyPr wrap="none" rtlCol="0">
            <a:spAutoFit/>
          </a:bodyPr>
          <a:lstStyle/>
          <a:p>
            <a:pPr algn="just"/>
            <a:r>
              <a:rPr lang="en-GB" sz="750">
                <a:solidFill>
                  <a:srgbClr val="407EC9"/>
                </a:solidFill>
              </a:rPr>
              <a:t>Data on file at </a:t>
            </a:r>
            <a:r>
              <a:rPr lang="en-GB" sz="750" err="1">
                <a:solidFill>
                  <a:srgbClr val="407EC9"/>
                </a:solidFill>
              </a:rPr>
              <a:t>Veryan</a:t>
            </a:r>
            <a:r>
              <a:rPr lang="en-GB" sz="750">
                <a:solidFill>
                  <a:srgbClr val="407EC9"/>
                </a:solidFill>
              </a:rPr>
              <a:t> Medical</a:t>
            </a:r>
          </a:p>
        </p:txBody>
      </p:sp>
      <p:cxnSp>
        <p:nvCxnSpPr>
          <p:cNvPr id="16" name="Straight Connector 15">
            <a:extLst>
              <a:ext uri="{FF2B5EF4-FFF2-40B4-BE49-F238E27FC236}">
                <a16:creationId xmlns:a16="http://schemas.microsoft.com/office/drawing/2014/main" id="{3A105237-1F08-4CEB-8C30-4964F363DA33}"/>
              </a:ext>
            </a:extLst>
          </p:cNvPr>
          <p:cNvCxnSpPr>
            <a:cxnSpLocks/>
          </p:cNvCxnSpPr>
          <p:nvPr/>
        </p:nvCxnSpPr>
        <p:spPr>
          <a:xfrm>
            <a:off x="7772401" y="1764595"/>
            <a:ext cx="0" cy="349076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082710FC-6629-CB51-E237-C85AD988A918}"/>
              </a:ext>
            </a:extLst>
          </p:cNvPr>
          <p:cNvSpPr txBox="1">
            <a:spLocks/>
          </p:cNvSpPr>
          <p:nvPr/>
        </p:nvSpPr>
        <p:spPr>
          <a:xfrm>
            <a:off x="-606762" y="6519445"/>
            <a:ext cx="2635860" cy="3385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000" i="1" dirty="0">
                <a:solidFill>
                  <a:schemeClr val="bg1"/>
                </a:solidFill>
                <a:latin typeface="Avenir Next LT Pro" panose="020B0504020202020204" pitchFamily="34" charset="0"/>
                <a:cs typeface="Arial" panose="020B0604020202020204" pitchFamily="34" charset="0"/>
              </a:rPr>
              <a:t>Data on file at Veryan Medical</a:t>
            </a:r>
          </a:p>
        </p:txBody>
      </p:sp>
    </p:spTree>
    <p:extLst>
      <p:ext uri="{BB962C8B-B14F-4D97-AF65-F5344CB8AC3E}">
        <p14:creationId xmlns:p14="http://schemas.microsoft.com/office/powerpoint/2010/main" val="9633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5" fill="hold"/>
                                        <p:tgtEl>
                                          <p:spTgt spid="8"/>
                                        </p:tgtEl>
                                      </p:cBhvr>
                                    </p:cmd>
                                  </p:childTnLst>
                                </p:cTn>
                              </p:par>
                            </p:childTnLst>
                          </p:cTn>
                        </p:par>
                        <p:par>
                          <p:cTn id="7" fill="hold">
                            <p:stCondLst>
                              <p:cond delay="1625"/>
                            </p:stCondLst>
                            <p:childTnLst>
                              <p:par>
                                <p:cTn id="8" presetID="1" presetClass="mediacall" presetSubtype="0" fill="hold" nodeType="afterEffect">
                                  <p:stCondLst>
                                    <p:cond delay="0"/>
                                  </p:stCondLst>
                                  <p:childTnLst>
                                    <p:cmd type="call" cmd="playFrom(0.0)">
                                      <p:cBhvr>
                                        <p:cTn id="9" dur="164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8"/>
                                        </p:tgtEl>
                                      </p:cBhvr>
                                    </p:cmd>
                                  </p:childTnLst>
                                </p:cTn>
                              </p:par>
                            </p:childTnLst>
                          </p:cTn>
                        </p:par>
                      </p:childTnLst>
                    </p:cTn>
                  </p:par>
                </p:childTnLst>
              </p:cTn>
              <p:nextCondLst>
                <p:cond evt="onClick" delay="0">
                  <p:tgtEl>
                    <p:spTgt spid="8"/>
                  </p:tgtEl>
                </p:cond>
              </p:nextCondLst>
            </p:seq>
            <p:video>
              <p:cMediaNode vol="80000">
                <p:cTn id="15" repeatCount="indefinite" fill="hold" display="0">
                  <p:stCondLst>
                    <p:cond delay="indefinite"/>
                  </p:stCondLst>
                </p:cTn>
                <p:tgtEl>
                  <p:spTgt spid="8"/>
                </p:tgtEl>
              </p:cMediaNode>
            </p:video>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9"/>
                                        </p:tgtEl>
                                      </p:cBhvr>
                                    </p:cmd>
                                  </p:childTnLst>
                                </p:cTn>
                              </p:par>
                            </p:childTnLst>
                          </p:cTn>
                        </p:par>
                      </p:childTnLst>
                    </p:cTn>
                  </p:par>
                </p:childTnLst>
              </p:cTn>
              <p:nextCondLst>
                <p:cond evt="onClick" delay="0">
                  <p:tgtEl>
                    <p:spTgt spid="9"/>
                  </p:tgtEl>
                </p:cond>
              </p:nextCondLst>
            </p:seq>
            <p:video>
              <p:cMediaNode vol="100000">
                <p:cTn id="21" repeatCount="indefinite" fill="hold" display="0">
                  <p:stCondLst>
                    <p:cond delay="indefinite"/>
                  </p:stCondLst>
                </p:cTn>
                <p:tgtEl>
                  <p:spTgt spid="9"/>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1A678-0BCA-4532-9EBB-963E3B986C12}"/>
              </a:ext>
            </a:extLst>
          </p:cNvPr>
          <p:cNvSpPr>
            <a:spLocks noGrp="1"/>
          </p:cNvSpPr>
          <p:nvPr>
            <p:ph type="title"/>
          </p:nvPr>
        </p:nvSpPr>
        <p:spPr>
          <a:xfrm>
            <a:off x="2271715" y="-68260"/>
            <a:ext cx="7886700" cy="1325563"/>
          </a:xfrm>
        </p:spPr>
        <p:txBody>
          <a:bodyPr>
            <a:normAutofit/>
          </a:bodyPr>
          <a:lstStyle/>
          <a:p>
            <a:pPr algn="ctr"/>
            <a:r>
              <a:rPr lang="en-GB" sz="4267">
                <a:solidFill>
                  <a:schemeClr val="bg1"/>
                </a:solidFill>
                <a:latin typeface="+mn-lt"/>
              </a:rPr>
              <a:t>MIMICS Clinical Programme</a:t>
            </a:r>
          </a:p>
        </p:txBody>
      </p:sp>
      <p:sp>
        <p:nvSpPr>
          <p:cNvPr id="10" name="Text Placeholder 5">
            <a:extLst>
              <a:ext uri="{FF2B5EF4-FFF2-40B4-BE49-F238E27FC236}">
                <a16:creationId xmlns:a16="http://schemas.microsoft.com/office/drawing/2014/main" id="{B3F8EE8C-B7C0-4377-AFEA-7C3077B3069F}"/>
              </a:ext>
            </a:extLst>
          </p:cNvPr>
          <p:cNvSpPr txBox="1">
            <a:spLocks/>
          </p:cNvSpPr>
          <p:nvPr/>
        </p:nvSpPr>
        <p:spPr>
          <a:xfrm>
            <a:off x="-606762" y="6519445"/>
            <a:ext cx="2635860" cy="3385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000" i="1" dirty="0">
                <a:solidFill>
                  <a:schemeClr val="bg1"/>
                </a:solidFill>
                <a:latin typeface="Avenir Next LT Pro" panose="020B0504020202020204" pitchFamily="34" charset="0"/>
                <a:cs typeface="Arial" panose="020B0604020202020204" pitchFamily="34" charset="0"/>
              </a:rPr>
              <a:t>Data on file at Veryan Medical</a:t>
            </a:r>
          </a:p>
        </p:txBody>
      </p:sp>
      <p:pic>
        <p:nvPicPr>
          <p:cNvPr id="12" name="Graphic 11">
            <a:extLst>
              <a:ext uri="{FF2B5EF4-FFF2-40B4-BE49-F238E27FC236}">
                <a16:creationId xmlns:a16="http://schemas.microsoft.com/office/drawing/2014/main" id="{D426F047-5D8F-4327-9FA0-F90FBBF8521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74290" y="4945800"/>
            <a:ext cx="2043421" cy="1820304"/>
          </a:xfrm>
          <a:prstGeom prst="rect">
            <a:avLst/>
          </a:prstGeom>
          <a:effectLst>
            <a:outerShdw blurRad="279400" dist="38100" dir="16200000" rotWithShape="0">
              <a:srgbClr val="0D4E9D">
                <a:alpha val="40000"/>
              </a:srgbClr>
            </a:outerShdw>
          </a:effectLst>
        </p:spPr>
      </p:pic>
      <p:sp>
        <p:nvSpPr>
          <p:cNvPr id="13" name="TextBox 12">
            <a:extLst>
              <a:ext uri="{FF2B5EF4-FFF2-40B4-BE49-F238E27FC236}">
                <a16:creationId xmlns:a16="http://schemas.microsoft.com/office/drawing/2014/main" id="{AED7520F-4A77-40F5-B318-827979442A81}"/>
              </a:ext>
            </a:extLst>
          </p:cNvPr>
          <p:cNvSpPr txBox="1"/>
          <p:nvPr/>
        </p:nvSpPr>
        <p:spPr>
          <a:xfrm>
            <a:off x="6734994" y="5387075"/>
            <a:ext cx="1712991" cy="913199"/>
          </a:xfrm>
          <a:prstGeom prst="rect">
            <a:avLst/>
          </a:prstGeom>
          <a:noFill/>
          <a:ln>
            <a:noFill/>
          </a:ln>
        </p:spPr>
        <p:txBody>
          <a:bodyPr wrap="square" rtlCol="0">
            <a:spAutoFit/>
          </a:bodyPr>
          <a:lstStyle/>
          <a:p>
            <a:pPr defTabSz="914354">
              <a:defRPr/>
            </a:pPr>
            <a:r>
              <a:rPr lang="en-GB" sz="2667">
                <a:solidFill>
                  <a:schemeClr val="bg1"/>
                </a:solidFill>
              </a:rPr>
              <a:t>1750+ patients</a:t>
            </a:r>
          </a:p>
        </p:txBody>
      </p:sp>
      <p:pic>
        <p:nvPicPr>
          <p:cNvPr id="1026" name="Picture 2">
            <a:extLst>
              <a:ext uri="{FF2B5EF4-FFF2-40B4-BE49-F238E27FC236}">
                <a16:creationId xmlns:a16="http://schemas.microsoft.com/office/drawing/2014/main" id="{D3A1A1F8-6926-4B97-BB3B-2C1BE9A7A6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25" y="1805642"/>
            <a:ext cx="11706276" cy="265372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BD631AC-797B-CC7E-52EC-F86C6ACBC0B9}"/>
              </a:ext>
            </a:extLst>
          </p:cNvPr>
          <p:cNvSpPr/>
          <p:nvPr/>
        </p:nvSpPr>
        <p:spPr>
          <a:xfrm>
            <a:off x="6096000" y="1604119"/>
            <a:ext cx="1893243" cy="3176887"/>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714951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139075"/>
            <a:ext cx="8229600" cy="1143000"/>
          </a:xfrm>
        </p:spPr>
        <p:txBody>
          <a:bodyPr>
            <a:normAutofit/>
          </a:bodyPr>
          <a:lstStyle/>
          <a:p>
            <a:pPr algn="ctr"/>
            <a:r>
              <a:rPr lang="en-GB" sz="4267">
                <a:solidFill>
                  <a:schemeClr val="bg1"/>
                </a:solidFill>
                <a:latin typeface="+mn-lt"/>
              </a:rPr>
              <a:t>MIMICS-3D Registry</a:t>
            </a:r>
          </a:p>
        </p:txBody>
      </p:sp>
      <p:graphicFrame>
        <p:nvGraphicFramePr>
          <p:cNvPr id="6" name="Table 14">
            <a:extLst>
              <a:ext uri="{FF2B5EF4-FFF2-40B4-BE49-F238E27FC236}">
                <a16:creationId xmlns:a16="http://schemas.microsoft.com/office/drawing/2014/main" id="{C5AEBA6D-ABD3-4D7E-A6CA-1E1E18A84D30}"/>
              </a:ext>
            </a:extLst>
          </p:cNvPr>
          <p:cNvGraphicFramePr>
            <a:graphicFrameLocks noGrp="1"/>
          </p:cNvGraphicFramePr>
          <p:nvPr>
            <p:extLst>
              <p:ext uri="{D42A27DB-BD31-4B8C-83A1-F6EECF244321}">
                <p14:modId xmlns:p14="http://schemas.microsoft.com/office/powerpoint/2010/main" val="3436466901"/>
              </p:ext>
            </p:extLst>
          </p:nvPr>
        </p:nvGraphicFramePr>
        <p:xfrm>
          <a:off x="1755859" y="1615548"/>
          <a:ext cx="8839200" cy="4742905"/>
        </p:xfrm>
        <a:graphic>
          <a:graphicData uri="http://schemas.openxmlformats.org/drawingml/2006/table">
            <a:tbl>
              <a:tblPr firstRow="1" bandRow="1">
                <a:tableStyleId>{5940675A-B579-460E-94D1-54222C63F5DA}</a:tableStyleId>
              </a:tblPr>
              <a:tblGrid>
                <a:gridCol w="4432689">
                  <a:extLst>
                    <a:ext uri="{9D8B030D-6E8A-4147-A177-3AD203B41FA5}">
                      <a16:colId xmlns:a16="http://schemas.microsoft.com/office/drawing/2014/main" val="2579802513"/>
                    </a:ext>
                  </a:extLst>
                </a:gridCol>
                <a:gridCol w="4406511">
                  <a:extLst>
                    <a:ext uri="{9D8B030D-6E8A-4147-A177-3AD203B41FA5}">
                      <a16:colId xmlns:a16="http://schemas.microsoft.com/office/drawing/2014/main" val="2903804905"/>
                    </a:ext>
                  </a:extLst>
                </a:gridCol>
              </a:tblGrid>
              <a:tr h="1717040">
                <a:tc gridSpan="2">
                  <a:txBody>
                    <a:bodyPr/>
                    <a:lstStyle/>
                    <a:p>
                      <a:pPr marL="342900" indent="-342900">
                        <a:buFont typeface="Arial" panose="020B0604020202020204" pitchFamily="34" charset="0"/>
                        <a:buChar char="•"/>
                      </a:pPr>
                      <a:r>
                        <a:rPr lang="en-US" sz="2100" b="0" i="0">
                          <a:solidFill>
                            <a:schemeClr val="bg1"/>
                          </a:solidFill>
                          <a:latin typeface="+mn-lt"/>
                          <a:cs typeface="Arial"/>
                        </a:rPr>
                        <a:t>PI: Michael Lichtenberg</a:t>
                      </a:r>
                      <a:endParaRPr lang="en-GB" sz="2100" b="0" i="0">
                        <a:solidFill>
                          <a:schemeClr val="bg1"/>
                        </a:solidFill>
                        <a:latin typeface="+mn-lt"/>
                        <a:cs typeface="Arial"/>
                      </a:endParaRPr>
                    </a:p>
                    <a:p>
                      <a:pPr marL="342900" indent="-342900">
                        <a:buFont typeface="Arial" panose="020B0604020202020204" pitchFamily="34" charset="0"/>
                        <a:buChar char="•"/>
                      </a:pPr>
                      <a:r>
                        <a:rPr lang="en-US" sz="2100" b="0" i="0">
                          <a:solidFill>
                            <a:schemeClr val="bg1"/>
                          </a:solidFill>
                          <a:latin typeface="+mn-lt"/>
                          <a:cs typeface="Arial"/>
                        </a:rPr>
                        <a:t>23 Investigational sites</a:t>
                      </a:r>
                    </a:p>
                    <a:p>
                      <a:pPr marL="342900" indent="-342900">
                        <a:buFont typeface="Arial" panose="020B0604020202020204" pitchFamily="34" charset="0"/>
                        <a:buChar char="•"/>
                      </a:pPr>
                      <a:r>
                        <a:rPr lang="en-US" sz="2100" b="0" i="0">
                          <a:solidFill>
                            <a:schemeClr val="bg1"/>
                          </a:solidFill>
                          <a:latin typeface="+mn-lt"/>
                          <a:cs typeface="Arial"/>
                        </a:rPr>
                        <a:t>507 patients</a:t>
                      </a:r>
                    </a:p>
                    <a:p>
                      <a:pPr marL="342900" indent="-342900">
                        <a:buFont typeface="Arial" panose="020B0604020202020204" pitchFamily="34" charset="0"/>
                        <a:buChar char="•"/>
                      </a:pPr>
                      <a:r>
                        <a:rPr lang="en-GB" sz="2100" b="0" i="0" u="none">
                          <a:solidFill>
                            <a:schemeClr val="bg1"/>
                          </a:solidFill>
                          <a:latin typeface="+mn-lt"/>
                        </a:rPr>
                        <a:t>Independent Clinical Event Committee (</a:t>
                      </a:r>
                      <a:r>
                        <a:rPr lang="en-GB" sz="2100" b="0" i="0" u="none">
                          <a:solidFill>
                            <a:schemeClr val="bg1"/>
                          </a:solidFill>
                          <a:latin typeface="+mn-lt"/>
                          <a:sym typeface="Wingdings" panose="05000000000000000000" pitchFamily="2" charset="2"/>
                        </a:rPr>
                        <a:t>adjudication)</a:t>
                      </a:r>
                    </a:p>
                    <a:p>
                      <a:pPr marL="342900" indent="-342900">
                        <a:buFont typeface="Arial" panose="020B0604020202020204" pitchFamily="34" charset="0"/>
                        <a:buChar char="•"/>
                      </a:pPr>
                      <a:r>
                        <a:rPr lang="en-GB" sz="2100" b="0" i="0" u="none">
                          <a:solidFill>
                            <a:schemeClr val="bg1"/>
                          </a:solidFill>
                          <a:latin typeface="+mn-lt"/>
                          <a:sym typeface="Wingdings" panose="05000000000000000000" pitchFamily="2" charset="2"/>
                        </a:rPr>
                        <a:t>3-year follow up</a:t>
                      </a:r>
                      <a:r>
                        <a:rPr lang="en-GB" sz="2100" b="0" i="0" u="none">
                          <a:solidFill>
                            <a:schemeClr val="bg1"/>
                          </a:solidFill>
                          <a:latin typeface="+mn-lt"/>
                        </a:rPr>
                        <a:t>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0000"/>
                    </a:solidFill>
                  </a:tcPr>
                </a:tc>
                <a:tc hMerge="1">
                  <a:txBody>
                    <a:bodyPr/>
                    <a:lstStyle/>
                    <a:p>
                      <a:endParaRPr lang="en-GB"/>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3521542774"/>
                  </a:ext>
                </a:extLst>
              </a:tr>
              <a:tr h="660400">
                <a:tc>
                  <a:txBody>
                    <a:bodyPr/>
                    <a:lstStyle/>
                    <a:p>
                      <a:pPr algn="l"/>
                      <a:r>
                        <a:rPr lang="en-GB" sz="2100" b="0">
                          <a:solidFill>
                            <a:schemeClr val="bg1"/>
                          </a:solidFill>
                          <a:latin typeface="+mn-lt"/>
                        </a:rPr>
                        <a:t>Technical Success (procedure)</a:t>
                      </a:r>
                      <a:endParaRPr lang="en-GB" sz="2100" b="0">
                        <a:solidFill>
                          <a:schemeClr val="bg1"/>
                        </a:solidFill>
                        <a:latin typeface="+mn-lt"/>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0000"/>
                    </a:solidFill>
                  </a:tcPr>
                </a:tc>
                <a:tc>
                  <a:txBody>
                    <a:bodyPr/>
                    <a:lstStyle/>
                    <a:p>
                      <a:pPr algn="l"/>
                      <a:r>
                        <a:rPr lang="en-US" sz="2100" b="0">
                          <a:solidFill>
                            <a:schemeClr val="bg1"/>
                          </a:solidFill>
                          <a:latin typeface="+mn-lt"/>
                          <a:cs typeface="Arial"/>
                        </a:rPr>
                        <a:t>99%</a:t>
                      </a:r>
                      <a:endParaRPr lang="en-GB" sz="2100" b="0">
                        <a:solidFill>
                          <a:schemeClr val="bg1"/>
                        </a:solidFill>
                        <a:latin typeface="+mn-lt"/>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0000"/>
                    </a:solidFill>
                  </a:tcPr>
                </a:tc>
                <a:extLst>
                  <a:ext uri="{0D108BD9-81ED-4DB2-BD59-A6C34878D82A}">
                    <a16:rowId xmlns:a16="http://schemas.microsoft.com/office/drawing/2014/main" val="1485536971"/>
                  </a:ext>
                </a:extLst>
              </a:tr>
              <a:tr h="617945">
                <a:tc>
                  <a:txBody>
                    <a:bodyPr/>
                    <a:lstStyle/>
                    <a:p>
                      <a:pPr algn="l"/>
                      <a:r>
                        <a:rPr lang="en-GB" sz="2100" b="0">
                          <a:solidFill>
                            <a:schemeClr val="bg1"/>
                          </a:solidFill>
                          <a:latin typeface="+mn-lt"/>
                        </a:rPr>
                        <a:t>Procedural Success</a:t>
                      </a:r>
                      <a:endParaRPr lang="en-GB" sz="2100" b="0">
                        <a:solidFill>
                          <a:schemeClr val="bg1"/>
                        </a:solidFill>
                        <a:latin typeface="+mn-lt"/>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0000"/>
                    </a:solidFill>
                  </a:tcPr>
                </a:tc>
                <a:tc>
                  <a:txBody>
                    <a:bodyPr/>
                    <a:lstStyle/>
                    <a:p>
                      <a:pPr algn="l"/>
                      <a:r>
                        <a:rPr lang="en-US" sz="2100" b="0">
                          <a:solidFill>
                            <a:schemeClr val="bg1"/>
                          </a:solidFill>
                          <a:latin typeface="+mn-lt"/>
                          <a:cs typeface="Arial"/>
                        </a:rPr>
                        <a:t>97%</a:t>
                      </a:r>
                      <a:endParaRPr lang="en-GB" sz="2100" b="0">
                        <a:solidFill>
                          <a:schemeClr val="bg1"/>
                        </a:solidFill>
                        <a:latin typeface="+mn-lt"/>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0000"/>
                    </a:solidFill>
                  </a:tcPr>
                </a:tc>
                <a:extLst>
                  <a:ext uri="{0D108BD9-81ED-4DB2-BD59-A6C34878D82A}">
                    <a16:rowId xmlns:a16="http://schemas.microsoft.com/office/drawing/2014/main" val="2193407949"/>
                  </a:ext>
                </a:extLst>
              </a:tr>
              <a:tr h="741680">
                <a:tc>
                  <a:txBody>
                    <a:bodyPr/>
                    <a:lstStyle/>
                    <a:p>
                      <a:pPr algn="l"/>
                      <a:r>
                        <a:rPr lang="en-GB" sz="2100" b="0">
                          <a:solidFill>
                            <a:schemeClr val="bg1"/>
                          </a:solidFill>
                          <a:latin typeface="+mn-lt"/>
                          <a:cs typeface="Arial"/>
                        </a:rPr>
                        <a:t>Primary Endpoint – 30-Day Safety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b="0">
                          <a:solidFill>
                            <a:schemeClr val="bg1"/>
                          </a:solidFill>
                          <a:latin typeface="+mn-lt"/>
                        </a:rPr>
                        <a:t>99% (486/493) Freedom from MAE</a:t>
                      </a:r>
                    </a:p>
                    <a:p>
                      <a:pPr algn="l"/>
                      <a:endParaRPr lang="en-GB" sz="2100" b="0">
                        <a:solidFill>
                          <a:schemeClr val="bg1"/>
                        </a:solidFill>
                        <a:latin typeface="+mn-lt"/>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0000"/>
                    </a:solidFill>
                  </a:tcPr>
                </a:tc>
                <a:extLst>
                  <a:ext uri="{0D108BD9-81ED-4DB2-BD59-A6C34878D82A}">
                    <a16:rowId xmlns:a16="http://schemas.microsoft.com/office/drawing/2014/main" val="2433142223"/>
                  </a:ext>
                </a:extLst>
              </a:tr>
              <a:tr h="1005840">
                <a:tc>
                  <a:txBody>
                    <a:bodyPr/>
                    <a:lstStyle/>
                    <a:p>
                      <a:pPr algn="l"/>
                      <a:r>
                        <a:rPr lang="en-GB" sz="2100" b="0">
                          <a:solidFill>
                            <a:schemeClr val="bg1"/>
                          </a:solidFill>
                          <a:latin typeface="+mn-lt"/>
                          <a:cs typeface="Arial"/>
                        </a:rPr>
                        <a:t>Primary Endpoint - </a:t>
                      </a:r>
                      <a:r>
                        <a:rPr lang="en-GB" sz="2100" b="0">
                          <a:solidFill>
                            <a:schemeClr val="bg1"/>
                          </a:solidFill>
                          <a:latin typeface="+mn-lt"/>
                        </a:rPr>
                        <a:t>12-month Effectiveness</a:t>
                      </a:r>
                      <a:endParaRPr lang="en-GB" sz="2100" b="0">
                        <a:solidFill>
                          <a:schemeClr val="bg1"/>
                        </a:solidFill>
                        <a:latin typeface="+mn-lt"/>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100" b="0">
                          <a:solidFill>
                            <a:schemeClr val="bg1"/>
                          </a:solidFill>
                          <a:latin typeface="+mn-lt"/>
                        </a:rPr>
                        <a:t>89% (399/448) Freedom from CDTLR</a:t>
                      </a:r>
                    </a:p>
                    <a:p>
                      <a:pPr algn="l"/>
                      <a:endParaRPr lang="en-GB" sz="2100" b="0">
                        <a:solidFill>
                          <a:schemeClr val="bg1"/>
                        </a:solidFill>
                        <a:latin typeface="+mn-lt"/>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0000"/>
                    </a:solidFill>
                  </a:tcPr>
                </a:tc>
                <a:extLst>
                  <a:ext uri="{0D108BD9-81ED-4DB2-BD59-A6C34878D82A}">
                    <a16:rowId xmlns:a16="http://schemas.microsoft.com/office/drawing/2014/main" val="172834831"/>
                  </a:ext>
                </a:extLst>
              </a:tr>
            </a:tbl>
          </a:graphicData>
        </a:graphic>
      </p:graphicFrame>
      <p:sp>
        <p:nvSpPr>
          <p:cNvPr id="7" name="Content Placeholder 6"/>
          <p:cNvSpPr>
            <a:spLocks noGrp="1"/>
          </p:cNvSpPr>
          <p:nvPr>
            <p:ph idx="1"/>
          </p:nvPr>
        </p:nvSpPr>
        <p:spPr>
          <a:xfrm>
            <a:off x="205374" y="680416"/>
            <a:ext cx="11940172" cy="392041"/>
          </a:xfrm>
        </p:spPr>
        <p:txBody>
          <a:bodyPr>
            <a:noAutofit/>
          </a:bodyPr>
          <a:lstStyle/>
          <a:p>
            <a:pPr marL="0" indent="0" algn="ctr">
              <a:spcBef>
                <a:spcPts val="1351"/>
              </a:spcBef>
              <a:buNone/>
            </a:pPr>
            <a:r>
              <a:rPr lang="en-GB">
                <a:solidFill>
                  <a:schemeClr val="bg1"/>
                </a:solidFill>
                <a:latin typeface="+mj-lt"/>
              </a:rPr>
              <a:t>A Prospective, Multicentre Observational Study to Evaluate BioMimics 3D Stent in PAD in the Real World</a:t>
            </a:r>
          </a:p>
        </p:txBody>
      </p:sp>
      <p:sp>
        <p:nvSpPr>
          <p:cNvPr id="8" name="Text Placeholder 5">
            <a:extLst>
              <a:ext uri="{FF2B5EF4-FFF2-40B4-BE49-F238E27FC236}">
                <a16:creationId xmlns:a16="http://schemas.microsoft.com/office/drawing/2014/main" id="{1AA7B9BD-EC61-4F80-9C60-C520C114D0BC}"/>
              </a:ext>
            </a:extLst>
          </p:cNvPr>
          <p:cNvSpPr txBox="1">
            <a:spLocks/>
          </p:cNvSpPr>
          <p:nvPr/>
        </p:nvSpPr>
        <p:spPr>
          <a:xfrm>
            <a:off x="39098" y="6503759"/>
            <a:ext cx="2620108" cy="2149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333" i="1" dirty="0">
                <a:solidFill>
                  <a:schemeClr val="bg1"/>
                </a:solidFill>
              </a:rPr>
              <a:t>Data on file at Veryan Medical</a:t>
            </a:r>
          </a:p>
        </p:txBody>
      </p:sp>
    </p:spTree>
    <p:extLst>
      <p:ext uri="{BB962C8B-B14F-4D97-AF65-F5344CB8AC3E}">
        <p14:creationId xmlns:p14="http://schemas.microsoft.com/office/powerpoint/2010/main" val="1837995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69391786"/>
              </p:ext>
            </p:extLst>
          </p:nvPr>
        </p:nvGraphicFramePr>
        <p:xfrm>
          <a:off x="1714501" y="1407343"/>
          <a:ext cx="8762999" cy="4450080"/>
        </p:xfrm>
        <a:graphic>
          <a:graphicData uri="http://schemas.openxmlformats.org/drawingml/2006/table">
            <a:tbl>
              <a:tblPr firstRow="1" firstCol="1" bandCol="1">
                <a:tableStyleId>{073A0DAA-6AF3-43AB-8588-CEC1D06C72B9}</a:tableStyleId>
              </a:tblPr>
              <a:tblGrid>
                <a:gridCol w="2600071">
                  <a:extLst>
                    <a:ext uri="{9D8B030D-6E8A-4147-A177-3AD203B41FA5}">
                      <a16:colId xmlns:a16="http://schemas.microsoft.com/office/drawing/2014/main" val="20000"/>
                    </a:ext>
                  </a:extLst>
                </a:gridCol>
                <a:gridCol w="3252195">
                  <a:extLst>
                    <a:ext uri="{9D8B030D-6E8A-4147-A177-3AD203B41FA5}">
                      <a16:colId xmlns:a16="http://schemas.microsoft.com/office/drawing/2014/main" val="20001"/>
                    </a:ext>
                  </a:extLst>
                </a:gridCol>
                <a:gridCol w="2910733">
                  <a:extLst>
                    <a:ext uri="{9D8B030D-6E8A-4147-A177-3AD203B41FA5}">
                      <a16:colId xmlns:a16="http://schemas.microsoft.com/office/drawing/2014/main" val="20002"/>
                    </a:ext>
                  </a:extLst>
                </a:gridCol>
              </a:tblGrid>
              <a:tr h="609600">
                <a:tc gridSpan="2">
                  <a:txBody>
                    <a:bodyPr/>
                    <a:lstStyle/>
                    <a:p>
                      <a:endParaRPr lang="en-GB" sz="2000" b="0">
                        <a:solidFill>
                          <a:schemeClr val="bg1"/>
                        </a:solidFill>
                        <a:effectLst/>
                        <a:latin typeface="+mn-lt"/>
                      </a:endParaRPr>
                    </a:p>
                  </a:txBody>
                  <a:tcPr marL="51087" marR="51087" marT="0" marB="0" anchor="ctr">
                    <a:solidFill>
                      <a:srgbClr val="920000"/>
                    </a:solidFill>
                  </a:tcPr>
                </a:tc>
                <a:tc hMerge="1">
                  <a:txBody>
                    <a:bodyPr/>
                    <a:lstStyle/>
                    <a:p>
                      <a:endParaRPr lang="en-GB"/>
                    </a:p>
                  </a:txBody>
                  <a:tcPr/>
                </a:tc>
                <a:tc>
                  <a:txBody>
                    <a:bodyPr/>
                    <a:lstStyle/>
                    <a:p>
                      <a:pPr algn="ctr">
                        <a:spcAft>
                          <a:spcPts val="0"/>
                        </a:spcAft>
                      </a:pPr>
                      <a:r>
                        <a:rPr lang="en-GB" sz="2000" b="0">
                          <a:solidFill>
                            <a:schemeClr val="bg1"/>
                          </a:solidFill>
                          <a:effectLst/>
                          <a:latin typeface="+mn-lt"/>
                          <a:ea typeface="+mn-ea"/>
                        </a:rPr>
                        <a:t>Enrolled Population</a:t>
                      </a:r>
                    </a:p>
                    <a:p>
                      <a:pPr algn="ctr">
                        <a:spcAft>
                          <a:spcPts val="0"/>
                        </a:spcAft>
                      </a:pPr>
                      <a:r>
                        <a:rPr lang="en-GB" sz="2000" b="0">
                          <a:solidFill>
                            <a:schemeClr val="bg1"/>
                          </a:solidFill>
                          <a:effectLst/>
                          <a:latin typeface="+mn-lt"/>
                          <a:ea typeface="+mn-ea"/>
                        </a:rPr>
                        <a:t>N=507</a:t>
                      </a:r>
                    </a:p>
                  </a:txBody>
                  <a:tcPr marL="51087" marR="51087" marT="0" marB="0">
                    <a:solidFill>
                      <a:srgbClr val="920000"/>
                    </a:solidFill>
                  </a:tcPr>
                </a:tc>
                <a:extLst>
                  <a:ext uri="{0D108BD9-81ED-4DB2-BD59-A6C34878D82A}">
                    <a16:rowId xmlns:a16="http://schemas.microsoft.com/office/drawing/2014/main" val="10000"/>
                  </a:ext>
                </a:extLst>
              </a:tr>
              <a:tr h="304800">
                <a:tc>
                  <a:txBody>
                    <a:bodyPr/>
                    <a:lstStyle/>
                    <a:p>
                      <a:pPr>
                        <a:spcAft>
                          <a:spcPts val="0"/>
                        </a:spcAft>
                      </a:pPr>
                      <a:r>
                        <a:rPr lang="en-US" sz="2000" b="0">
                          <a:effectLst/>
                          <a:latin typeface="+mn-lt"/>
                        </a:rPr>
                        <a:t>Age</a:t>
                      </a:r>
                      <a:endParaRPr lang="en-GB" sz="2000" b="0">
                        <a:solidFill>
                          <a:schemeClr val="bg1"/>
                        </a:solidFill>
                        <a:effectLst/>
                        <a:latin typeface="+mn-lt"/>
                        <a:ea typeface="Times New Roman"/>
                      </a:endParaRPr>
                    </a:p>
                  </a:txBody>
                  <a:tcPr marL="51087" marR="51087" marT="0" marB="0" anchor="ctr">
                    <a:solidFill>
                      <a:srgbClr val="920000"/>
                    </a:solidFill>
                  </a:tcPr>
                </a:tc>
                <a:tc>
                  <a:txBody>
                    <a:bodyPr/>
                    <a:lstStyle/>
                    <a:p>
                      <a:pPr indent="-6985" algn="ctr">
                        <a:spcAft>
                          <a:spcPts val="0"/>
                        </a:spcAft>
                      </a:pPr>
                      <a:r>
                        <a:rPr lang="en-US" sz="2000" b="0">
                          <a:solidFill>
                            <a:schemeClr val="tx1"/>
                          </a:solidFill>
                          <a:effectLst/>
                          <a:latin typeface="+mn-lt"/>
                        </a:rPr>
                        <a:t>Mean years ± SD (N)</a:t>
                      </a:r>
                      <a:endParaRPr lang="en-GB" sz="2000" b="0">
                        <a:solidFill>
                          <a:schemeClr val="tx1"/>
                        </a:solidFill>
                        <a:effectLst/>
                        <a:latin typeface="+mn-lt"/>
                        <a:ea typeface="Times New Roman"/>
                      </a:endParaRPr>
                    </a:p>
                  </a:txBody>
                  <a:tcPr marL="51087" marR="51087" marT="0" marB="0">
                    <a:solidFill>
                      <a:srgbClr val="D9D9D9"/>
                    </a:solidFill>
                  </a:tcPr>
                </a:tc>
                <a:tc>
                  <a:txBody>
                    <a:bodyPr/>
                    <a:lstStyle/>
                    <a:p>
                      <a:pPr algn="ctr">
                        <a:spcAft>
                          <a:spcPts val="0"/>
                        </a:spcAft>
                      </a:pPr>
                      <a:r>
                        <a:rPr lang="en-US" sz="2000" b="0" kern="1200">
                          <a:solidFill>
                            <a:schemeClr val="bg1"/>
                          </a:solidFill>
                          <a:effectLst/>
                          <a:latin typeface="+mn-lt"/>
                          <a:ea typeface="+mn-ea"/>
                          <a:cs typeface="+mn-cs"/>
                        </a:rPr>
                        <a:t>70.1 ± 10</a:t>
                      </a:r>
                      <a:endParaRPr lang="en-GB" sz="2000" b="0">
                        <a:solidFill>
                          <a:schemeClr val="bg1"/>
                        </a:solidFill>
                        <a:effectLst/>
                        <a:latin typeface="+mn-lt"/>
                        <a:ea typeface="Times New Roman"/>
                      </a:endParaRPr>
                    </a:p>
                  </a:txBody>
                  <a:tcPr marL="51087" marR="51087" marT="0" marB="0">
                    <a:solidFill>
                      <a:schemeClr val="bg1">
                        <a:lumMod val="50000"/>
                      </a:schemeClr>
                    </a:solidFill>
                  </a:tcPr>
                </a:tc>
                <a:extLst>
                  <a:ext uri="{0D108BD9-81ED-4DB2-BD59-A6C34878D82A}">
                    <a16:rowId xmlns:a16="http://schemas.microsoft.com/office/drawing/2014/main" val="10001"/>
                  </a:ext>
                </a:extLst>
              </a:tr>
              <a:tr h="304800">
                <a:tc>
                  <a:txBody>
                    <a:bodyPr/>
                    <a:lstStyle/>
                    <a:p>
                      <a:pPr>
                        <a:spcAft>
                          <a:spcPts val="0"/>
                        </a:spcAft>
                      </a:pPr>
                      <a:r>
                        <a:rPr lang="en-US" sz="2000" b="0">
                          <a:effectLst/>
                          <a:latin typeface="+mn-lt"/>
                        </a:rPr>
                        <a:t>Gender</a:t>
                      </a:r>
                      <a:endParaRPr lang="en-GB" sz="2000" b="0">
                        <a:solidFill>
                          <a:schemeClr val="bg1"/>
                        </a:solidFill>
                        <a:effectLst/>
                        <a:latin typeface="+mn-lt"/>
                        <a:ea typeface="Times New Roman"/>
                      </a:endParaRPr>
                    </a:p>
                  </a:txBody>
                  <a:tcPr marL="51087" marR="51087" marT="0" marB="0" anchor="ctr">
                    <a:solidFill>
                      <a:srgbClr val="920000"/>
                    </a:solidFill>
                  </a:tcPr>
                </a:tc>
                <a:tc>
                  <a:txBody>
                    <a:bodyPr/>
                    <a:lstStyle/>
                    <a:p>
                      <a:pPr indent="-6985" algn="ctr">
                        <a:spcAft>
                          <a:spcPts val="0"/>
                        </a:spcAft>
                      </a:pPr>
                      <a:r>
                        <a:rPr lang="en-US" sz="2000" b="0">
                          <a:solidFill>
                            <a:schemeClr val="tx1"/>
                          </a:solidFill>
                          <a:effectLst/>
                          <a:latin typeface="+mn-lt"/>
                        </a:rPr>
                        <a:t>% Male</a:t>
                      </a:r>
                      <a:endParaRPr lang="en-GB" sz="2000" b="0">
                        <a:solidFill>
                          <a:schemeClr val="tx1"/>
                        </a:solidFill>
                        <a:effectLst/>
                        <a:latin typeface="+mn-lt"/>
                        <a:ea typeface="Times New Roman"/>
                      </a:endParaRPr>
                    </a:p>
                  </a:txBody>
                  <a:tcPr marL="51087" marR="51087" marT="0" marB="0">
                    <a:solidFill>
                      <a:srgbClr val="D9D9D9"/>
                    </a:solidFill>
                  </a:tcPr>
                </a:tc>
                <a:tc>
                  <a:txBody>
                    <a:bodyPr/>
                    <a:lstStyle/>
                    <a:p>
                      <a:pPr algn="ctr">
                        <a:spcAft>
                          <a:spcPts val="0"/>
                        </a:spcAft>
                      </a:pPr>
                      <a:r>
                        <a:rPr lang="en-US" sz="2000" b="0" kern="1200">
                          <a:solidFill>
                            <a:schemeClr val="bg1"/>
                          </a:solidFill>
                          <a:effectLst/>
                          <a:latin typeface="+mn-lt"/>
                          <a:ea typeface="+mn-ea"/>
                          <a:cs typeface="+mn-cs"/>
                        </a:rPr>
                        <a:t>66% (332/507)</a:t>
                      </a:r>
                      <a:endParaRPr lang="en-GB" sz="2000" b="0">
                        <a:solidFill>
                          <a:schemeClr val="bg1"/>
                        </a:solidFill>
                        <a:effectLst/>
                        <a:latin typeface="+mn-lt"/>
                        <a:ea typeface="Times New Roman"/>
                      </a:endParaRPr>
                    </a:p>
                  </a:txBody>
                  <a:tcPr marL="51087" marR="51087" marT="0" marB="0">
                    <a:solidFill>
                      <a:schemeClr val="bg1">
                        <a:lumMod val="50000"/>
                      </a:schemeClr>
                    </a:solidFill>
                  </a:tcPr>
                </a:tc>
                <a:extLst>
                  <a:ext uri="{0D108BD9-81ED-4DB2-BD59-A6C34878D82A}">
                    <a16:rowId xmlns:a16="http://schemas.microsoft.com/office/drawing/2014/main" val="10002"/>
                  </a:ext>
                </a:extLst>
              </a:tr>
              <a:tr h="304800">
                <a:tc rowSpan="2">
                  <a:txBody>
                    <a:bodyPr/>
                    <a:lstStyle/>
                    <a:p>
                      <a:pPr>
                        <a:spcAft>
                          <a:spcPts val="0"/>
                        </a:spcAft>
                      </a:pPr>
                      <a:r>
                        <a:rPr lang="en-US" sz="2000" b="0">
                          <a:effectLst/>
                          <a:latin typeface="+mn-lt"/>
                        </a:rPr>
                        <a:t>Risk Factors</a:t>
                      </a:r>
                      <a:endParaRPr lang="en-GB" sz="2000" b="0">
                        <a:solidFill>
                          <a:schemeClr val="bg1"/>
                        </a:solidFill>
                        <a:effectLst/>
                        <a:latin typeface="+mn-lt"/>
                        <a:ea typeface="Times New Roman"/>
                      </a:endParaRPr>
                    </a:p>
                  </a:txBody>
                  <a:tcPr marL="51087" marR="51087" marT="0" marB="0" anchor="ctr">
                    <a:solidFill>
                      <a:srgbClr val="920000"/>
                    </a:solidFill>
                  </a:tcPr>
                </a:tc>
                <a:tc>
                  <a:txBody>
                    <a:bodyPr/>
                    <a:lstStyle/>
                    <a:p>
                      <a:pPr indent="-6985" algn="ctr">
                        <a:spcAft>
                          <a:spcPts val="0"/>
                        </a:spcAft>
                      </a:pPr>
                      <a:r>
                        <a:rPr lang="en-US" sz="2000" b="0">
                          <a:solidFill>
                            <a:schemeClr val="tx1"/>
                          </a:solidFill>
                          <a:effectLst/>
                          <a:latin typeface="+mn-lt"/>
                        </a:rPr>
                        <a:t>Diabetes Mellitus</a:t>
                      </a:r>
                      <a:endParaRPr lang="en-GB" sz="2000" b="0">
                        <a:solidFill>
                          <a:schemeClr val="tx1"/>
                        </a:solidFill>
                        <a:effectLst/>
                        <a:latin typeface="+mn-lt"/>
                        <a:ea typeface="Times New Roman"/>
                      </a:endParaRPr>
                    </a:p>
                  </a:txBody>
                  <a:tcPr marL="51087" marR="51087" marT="0" marB="0">
                    <a:solidFill>
                      <a:srgbClr val="D9D9D9"/>
                    </a:solidFill>
                  </a:tcPr>
                </a:tc>
                <a:tc>
                  <a:txBody>
                    <a:bodyPr/>
                    <a:lstStyle/>
                    <a:p>
                      <a:pPr algn="ctr">
                        <a:spcAft>
                          <a:spcPts val="0"/>
                        </a:spcAft>
                      </a:pPr>
                      <a:r>
                        <a:rPr lang="en-US" sz="2000" b="0" kern="1200">
                          <a:solidFill>
                            <a:schemeClr val="bg1"/>
                          </a:solidFill>
                          <a:effectLst/>
                          <a:latin typeface="+mn-lt"/>
                          <a:ea typeface="+mn-ea"/>
                          <a:cs typeface="+mn-cs"/>
                        </a:rPr>
                        <a:t>37% (187/507)</a:t>
                      </a:r>
                      <a:endParaRPr lang="en-GB" sz="2000" b="0">
                        <a:solidFill>
                          <a:schemeClr val="bg1"/>
                        </a:solidFill>
                        <a:effectLst/>
                        <a:latin typeface="+mn-lt"/>
                        <a:ea typeface="Times New Roman"/>
                      </a:endParaRPr>
                    </a:p>
                  </a:txBody>
                  <a:tcPr marL="51087" marR="51087" marT="0" marB="0">
                    <a:solidFill>
                      <a:schemeClr val="bg1">
                        <a:lumMod val="50000"/>
                      </a:schemeClr>
                    </a:solidFill>
                  </a:tcPr>
                </a:tc>
                <a:extLst>
                  <a:ext uri="{0D108BD9-81ED-4DB2-BD59-A6C34878D82A}">
                    <a16:rowId xmlns:a16="http://schemas.microsoft.com/office/drawing/2014/main" val="10003"/>
                  </a:ext>
                </a:extLst>
              </a:tr>
              <a:tr h="304800">
                <a:tc vMerge="1">
                  <a:txBody>
                    <a:bodyPr/>
                    <a:lstStyle/>
                    <a:p>
                      <a:endParaRPr lang="en-GB"/>
                    </a:p>
                  </a:txBody>
                  <a:tcPr/>
                </a:tc>
                <a:tc>
                  <a:txBody>
                    <a:bodyPr/>
                    <a:lstStyle/>
                    <a:p>
                      <a:pPr algn="ctr">
                        <a:spcAft>
                          <a:spcPts val="0"/>
                        </a:spcAft>
                      </a:pPr>
                      <a:r>
                        <a:rPr lang="en-US" sz="2000" b="0">
                          <a:solidFill>
                            <a:schemeClr val="tx1"/>
                          </a:solidFill>
                          <a:effectLst/>
                          <a:latin typeface="+mn-lt"/>
                        </a:rPr>
                        <a:t>Smoker Current </a:t>
                      </a:r>
                      <a:endParaRPr lang="en-GB" sz="2000" b="0">
                        <a:solidFill>
                          <a:schemeClr val="tx1"/>
                        </a:solidFill>
                        <a:effectLst/>
                        <a:latin typeface="+mn-lt"/>
                        <a:ea typeface="Times New Roman"/>
                      </a:endParaRPr>
                    </a:p>
                  </a:txBody>
                  <a:tcPr marL="51087" marR="51087" marT="0" marB="0">
                    <a:solidFill>
                      <a:srgbClr val="D9D9D9"/>
                    </a:solidFill>
                  </a:tcPr>
                </a:tc>
                <a:tc>
                  <a:txBody>
                    <a:bodyPr/>
                    <a:lstStyle/>
                    <a:p>
                      <a:pPr algn="ctr">
                        <a:spcAft>
                          <a:spcPts val="0"/>
                        </a:spcAft>
                      </a:pPr>
                      <a:r>
                        <a:rPr lang="en-US" sz="2000" b="0" kern="1200">
                          <a:solidFill>
                            <a:schemeClr val="bg1"/>
                          </a:solidFill>
                          <a:effectLst/>
                          <a:latin typeface="+mn-lt"/>
                          <a:ea typeface="+mn-ea"/>
                          <a:cs typeface="+mn-cs"/>
                        </a:rPr>
                        <a:t>38% (191/507)</a:t>
                      </a:r>
                      <a:endParaRPr lang="en-GB" sz="2000" b="0">
                        <a:solidFill>
                          <a:schemeClr val="bg1"/>
                        </a:solidFill>
                        <a:effectLst/>
                        <a:latin typeface="+mn-lt"/>
                        <a:ea typeface="Times New Roman"/>
                      </a:endParaRPr>
                    </a:p>
                  </a:txBody>
                  <a:tcPr marL="51087" marR="51087" marT="0" marB="0">
                    <a:solidFill>
                      <a:schemeClr val="bg1">
                        <a:lumMod val="50000"/>
                      </a:schemeClr>
                    </a:solidFill>
                  </a:tcPr>
                </a:tc>
                <a:extLst>
                  <a:ext uri="{0D108BD9-81ED-4DB2-BD59-A6C34878D82A}">
                    <a16:rowId xmlns:a16="http://schemas.microsoft.com/office/drawing/2014/main" val="10006"/>
                  </a:ext>
                </a:extLst>
              </a:tr>
              <a:tr h="304800">
                <a:tc rowSpan="7">
                  <a:txBody>
                    <a:bodyPr/>
                    <a:lstStyle/>
                    <a:p>
                      <a:pPr marR="590550">
                        <a:spcAft>
                          <a:spcPts val="0"/>
                        </a:spcAft>
                      </a:pPr>
                      <a:r>
                        <a:rPr lang="en-US" sz="2000" b="0">
                          <a:effectLst/>
                          <a:latin typeface="+mn-lt"/>
                        </a:rPr>
                        <a:t>Rutherford Category</a:t>
                      </a:r>
                      <a:endParaRPr lang="en-GB" sz="2000" b="0">
                        <a:solidFill>
                          <a:schemeClr val="bg1"/>
                        </a:solidFill>
                        <a:effectLst/>
                        <a:latin typeface="+mn-lt"/>
                        <a:ea typeface="Times New Roman"/>
                      </a:endParaRPr>
                    </a:p>
                  </a:txBody>
                  <a:tcPr marL="51087" marR="51087" marT="0" marB="0" anchor="ctr">
                    <a:solidFill>
                      <a:srgbClr val="920000"/>
                    </a:solidFill>
                  </a:tcPr>
                </a:tc>
                <a:tc>
                  <a:txBody>
                    <a:bodyPr/>
                    <a:lstStyle/>
                    <a:p>
                      <a:pPr algn="ctr">
                        <a:spcAft>
                          <a:spcPts val="0"/>
                        </a:spcAft>
                      </a:pPr>
                      <a:r>
                        <a:rPr lang="en-GB" sz="2000" b="0">
                          <a:solidFill>
                            <a:schemeClr val="tx1"/>
                          </a:solidFill>
                          <a:effectLst/>
                          <a:latin typeface="+mn-lt"/>
                        </a:rPr>
                        <a:t>0</a:t>
                      </a:r>
                      <a:endParaRPr lang="en-GB" sz="2000" b="0">
                        <a:solidFill>
                          <a:schemeClr val="tx1"/>
                        </a:solidFill>
                        <a:effectLst/>
                        <a:latin typeface="+mn-lt"/>
                        <a:ea typeface="Times New Roman"/>
                      </a:endParaRPr>
                    </a:p>
                  </a:txBody>
                  <a:tcPr marL="51087" marR="51087" marT="0" marB="0">
                    <a:solidFill>
                      <a:srgbClr val="D9D9D9"/>
                    </a:solidFill>
                  </a:tcPr>
                </a:tc>
                <a:tc>
                  <a:txBody>
                    <a:bodyPr/>
                    <a:lstStyle/>
                    <a:p>
                      <a:pPr algn="ctr">
                        <a:spcAft>
                          <a:spcPts val="0"/>
                        </a:spcAft>
                      </a:pPr>
                      <a:r>
                        <a:rPr lang="en-US" sz="2000" b="0" kern="1200">
                          <a:solidFill>
                            <a:schemeClr val="bg1"/>
                          </a:solidFill>
                          <a:effectLst/>
                          <a:latin typeface="+mn-lt"/>
                          <a:ea typeface="+mn-ea"/>
                          <a:cs typeface="+mn-cs"/>
                        </a:rPr>
                        <a:t>0.4% (2/504)</a:t>
                      </a:r>
                      <a:endParaRPr lang="en-GB" sz="2000" b="0">
                        <a:solidFill>
                          <a:schemeClr val="bg1"/>
                        </a:solidFill>
                        <a:effectLst/>
                        <a:latin typeface="+mn-lt"/>
                      </a:endParaRPr>
                    </a:p>
                  </a:txBody>
                  <a:tcPr marL="51087" marR="51087" marT="0" marB="0">
                    <a:solidFill>
                      <a:schemeClr val="bg1">
                        <a:lumMod val="50000"/>
                      </a:schemeClr>
                    </a:solidFill>
                  </a:tcPr>
                </a:tc>
                <a:extLst>
                  <a:ext uri="{0D108BD9-81ED-4DB2-BD59-A6C34878D82A}">
                    <a16:rowId xmlns:a16="http://schemas.microsoft.com/office/drawing/2014/main" val="3076362553"/>
                  </a:ext>
                </a:extLst>
              </a:tr>
              <a:tr h="304800">
                <a:tc vMerge="1">
                  <a:txBody>
                    <a:bodyPr/>
                    <a:lstStyle/>
                    <a:p>
                      <a:pPr marR="590550">
                        <a:spcAft>
                          <a:spcPts val="0"/>
                        </a:spcAft>
                      </a:pPr>
                      <a:endParaRPr lang="en-GB" sz="1600" b="1">
                        <a:effectLst/>
                        <a:latin typeface="+mn-lt"/>
                        <a:ea typeface="Times New Roman"/>
                      </a:endParaRPr>
                    </a:p>
                  </a:txBody>
                  <a:tcPr marL="68116" marR="68116" marT="0" marB="0"/>
                </a:tc>
                <a:tc>
                  <a:txBody>
                    <a:bodyPr/>
                    <a:lstStyle/>
                    <a:p>
                      <a:pPr algn="ctr">
                        <a:spcAft>
                          <a:spcPts val="0"/>
                        </a:spcAft>
                      </a:pPr>
                      <a:r>
                        <a:rPr lang="en-US" sz="2000" b="0">
                          <a:solidFill>
                            <a:schemeClr val="tx1"/>
                          </a:solidFill>
                          <a:effectLst/>
                          <a:latin typeface="+mn-lt"/>
                        </a:rPr>
                        <a:t>1</a:t>
                      </a:r>
                      <a:endParaRPr lang="en-GB" sz="2000" b="0">
                        <a:solidFill>
                          <a:schemeClr val="tx1"/>
                        </a:solidFill>
                        <a:effectLst/>
                        <a:latin typeface="+mn-lt"/>
                        <a:ea typeface="Times New Roman"/>
                      </a:endParaRPr>
                    </a:p>
                  </a:txBody>
                  <a:tcPr marL="51087" marR="51087" marT="0" marB="0">
                    <a:solidFill>
                      <a:srgbClr val="D9D9D9"/>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0" kern="1200">
                          <a:solidFill>
                            <a:schemeClr val="bg1"/>
                          </a:solidFill>
                          <a:effectLst/>
                          <a:latin typeface="+mn-lt"/>
                          <a:ea typeface="+mn-ea"/>
                          <a:cs typeface="+mn-cs"/>
                        </a:rPr>
                        <a:t>1% (6/504)</a:t>
                      </a:r>
                      <a:endParaRPr kumimoji="0" lang="en-GB" sz="2000" b="0" u="none" strike="noStrike" kern="1200" cap="none" spc="0" normalizeH="0" baseline="0" noProof="0">
                        <a:ln>
                          <a:noFill/>
                        </a:ln>
                        <a:solidFill>
                          <a:schemeClr val="bg1"/>
                        </a:solidFill>
                        <a:effectLst/>
                        <a:uLnTx/>
                        <a:uFillTx/>
                        <a:latin typeface="+mn-lt"/>
                      </a:endParaRPr>
                    </a:p>
                  </a:txBody>
                  <a:tcPr marL="51087" marR="51087" marT="0" marB="0">
                    <a:solidFill>
                      <a:schemeClr val="bg1">
                        <a:lumMod val="50000"/>
                      </a:schemeClr>
                    </a:solidFill>
                  </a:tcPr>
                </a:tc>
                <a:extLst>
                  <a:ext uri="{0D108BD9-81ED-4DB2-BD59-A6C34878D82A}">
                    <a16:rowId xmlns:a16="http://schemas.microsoft.com/office/drawing/2014/main" val="10011"/>
                  </a:ext>
                </a:extLst>
              </a:tr>
              <a:tr h="304800">
                <a:tc vMerge="1">
                  <a:txBody>
                    <a:bodyPr/>
                    <a:lstStyle/>
                    <a:p>
                      <a:endParaRPr lang="en-GB"/>
                    </a:p>
                  </a:txBody>
                  <a:tcPr/>
                </a:tc>
                <a:tc>
                  <a:txBody>
                    <a:bodyPr/>
                    <a:lstStyle/>
                    <a:p>
                      <a:pPr algn="ctr">
                        <a:spcAft>
                          <a:spcPts val="0"/>
                        </a:spcAft>
                      </a:pPr>
                      <a:r>
                        <a:rPr lang="en-US" sz="2000" b="0">
                          <a:solidFill>
                            <a:schemeClr val="tx1"/>
                          </a:solidFill>
                          <a:effectLst/>
                          <a:latin typeface="+mn-lt"/>
                        </a:rPr>
                        <a:t>2</a:t>
                      </a:r>
                      <a:endParaRPr lang="en-GB" sz="2000" b="0">
                        <a:solidFill>
                          <a:schemeClr val="tx1"/>
                        </a:solidFill>
                        <a:effectLst/>
                        <a:latin typeface="+mn-lt"/>
                        <a:ea typeface="Times New Roman"/>
                      </a:endParaRPr>
                    </a:p>
                  </a:txBody>
                  <a:tcPr marL="51087" marR="51087" marT="0" marB="0">
                    <a:solidFill>
                      <a:srgbClr val="D9D9D9"/>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0" kern="1200">
                          <a:solidFill>
                            <a:schemeClr val="bg1"/>
                          </a:solidFill>
                          <a:effectLst/>
                          <a:latin typeface="+mn-lt"/>
                          <a:ea typeface="+mn-ea"/>
                          <a:cs typeface="+mn-cs"/>
                        </a:rPr>
                        <a:t>17% (86/504)</a:t>
                      </a:r>
                      <a:endParaRPr kumimoji="0" lang="en-GB" sz="2000" b="0" u="none" strike="noStrike" kern="1200" cap="none" spc="0" normalizeH="0" baseline="0" noProof="0">
                        <a:ln>
                          <a:noFill/>
                        </a:ln>
                        <a:solidFill>
                          <a:schemeClr val="bg1"/>
                        </a:solidFill>
                        <a:effectLst/>
                        <a:uLnTx/>
                        <a:uFillTx/>
                        <a:latin typeface="+mn-lt"/>
                      </a:endParaRPr>
                    </a:p>
                  </a:txBody>
                  <a:tcPr marL="51087" marR="51087" marT="0" marB="0">
                    <a:solidFill>
                      <a:schemeClr val="bg1">
                        <a:lumMod val="50000"/>
                      </a:schemeClr>
                    </a:solidFill>
                  </a:tcPr>
                </a:tc>
                <a:extLst>
                  <a:ext uri="{0D108BD9-81ED-4DB2-BD59-A6C34878D82A}">
                    <a16:rowId xmlns:a16="http://schemas.microsoft.com/office/drawing/2014/main" val="10012"/>
                  </a:ext>
                </a:extLst>
              </a:tr>
              <a:tr h="304800">
                <a:tc vMerge="1">
                  <a:txBody>
                    <a:bodyPr/>
                    <a:lstStyle/>
                    <a:p>
                      <a:endParaRPr lang="en-GB"/>
                    </a:p>
                  </a:txBody>
                  <a:tcPr/>
                </a:tc>
                <a:tc>
                  <a:txBody>
                    <a:bodyPr/>
                    <a:lstStyle/>
                    <a:p>
                      <a:pPr algn="ctr">
                        <a:spcAft>
                          <a:spcPts val="0"/>
                        </a:spcAft>
                      </a:pPr>
                      <a:r>
                        <a:rPr lang="en-US" sz="2000" b="0">
                          <a:solidFill>
                            <a:schemeClr val="tx1"/>
                          </a:solidFill>
                          <a:effectLst/>
                          <a:latin typeface="+mn-lt"/>
                        </a:rPr>
                        <a:t>3</a:t>
                      </a:r>
                      <a:endParaRPr lang="en-GB" sz="2000" b="0">
                        <a:solidFill>
                          <a:schemeClr val="tx1"/>
                        </a:solidFill>
                        <a:effectLst/>
                        <a:latin typeface="+mn-lt"/>
                        <a:ea typeface="Times New Roman"/>
                      </a:endParaRPr>
                    </a:p>
                  </a:txBody>
                  <a:tcPr marL="51087" marR="51087" marT="0" marB="0">
                    <a:solidFill>
                      <a:srgbClr val="D9D9D9"/>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0" kern="1200">
                          <a:solidFill>
                            <a:schemeClr val="bg1"/>
                          </a:solidFill>
                          <a:effectLst/>
                          <a:latin typeface="+mn-lt"/>
                          <a:ea typeface="+mn-ea"/>
                          <a:cs typeface="+mn-cs"/>
                        </a:rPr>
                        <a:t>57% (289/504)</a:t>
                      </a:r>
                      <a:endParaRPr kumimoji="0" lang="en-GB" sz="2000" b="0" u="none" strike="noStrike" kern="1200" cap="none" spc="0" normalizeH="0" baseline="0" noProof="0">
                        <a:ln>
                          <a:noFill/>
                        </a:ln>
                        <a:solidFill>
                          <a:schemeClr val="bg1"/>
                        </a:solidFill>
                        <a:effectLst/>
                        <a:uLnTx/>
                        <a:uFillTx/>
                        <a:latin typeface="+mn-lt"/>
                      </a:endParaRPr>
                    </a:p>
                  </a:txBody>
                  <a:tcPr marL="51087" marR="51087" marT="0" marB="0">
                    <a:solidFill>
                      <a:schemeClr val="bg1">
                        <a:lumMod val="50000"/>
                      </a:schemeClr>
                    </a:solidFill>
                  </a:tcPr>
                </a:tc>
                <a:extLst>
                  <a:ext uri="{0D108BD9-81ED-4DB2-BD59-A6C34878D82A}">
                    <a16:rowId xmlns:a16="http://schemas.microsoft.com/office/drawing/2014/main" val="10013"/>
                  </a:ext>
                </a:extLst>
              </a:tr>
              <a:tr h="304800">
                <a:tc vMerge="1">
                  <a:txBody>
                    <a:bodyPr/>
                    <a:lstStyle/>
                    <a:p>
                      <a:endParaRPr lang="en-GB"/>
                    </a:p>
                  </a:txBody>
                  <a:tcPr/>
                </a:tc>
                <a:tc>
                  <a:txBody>
                    <a:bodyPr/>
                    <a:lstStyle/>
                    <a:p>
                      <a:pPr algn="ctr">
                        <a:spcAft>
                          <a:spcPts val="0"/>
                        </a:spcAft>
                      </a:pPr>
                      <a:r>
                        <a:rPr lang="en-US" sz="2000" b="0">
                          <a:solidFill>
                            <a:schemeClr val="tx1"/>
                          </a:solidFill>
                          <a:effectLst/>
                          <a:latin typeface="+mn-lt"/>
                        </a:rPr>
                        <a:t>4</a:t>
                      </a:r>
                      <a:endParaRPr lang="en-GB" sz="2000" b="0">
                        <a:solidFill>
                          <a:schemeClr val="tx1"/>
                        </a:solidFill>
                        <a:effectLst/>
                        <a:latin typeface="+mn-lt"/>
                        <a:ea typeface="Times New Roman"/>
                      </a:endParaRPr>
                    </a:p>
                  </a:txBody>
                  <a:tcPr marL="51087" marR="51087" marT="0" marB="0">
                    <a:solidFill>
                      <a:srgbClr val="D9D9D9"/>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0" kern="1200">
                          <a:solidFill>
                            <a:schemeClr val="bg1"/>
                          </a:solidFill>
                          <a:effectLst/>
                          <a:latin typeface="+mn-lt"/>
                          <a:ea typeface="+mn-ea"/>
                          <a:cs typeface="+mn-cs"/>
                        </a:rPr>
                        <a:t>8% (38/504)</a:t>
                      </a:r>
                      <a:endParaRPr kumimoji="0" lang="en-GB" sz="2000" b="0" u="none" strike="noStrike" kern="1200" cap="none" spc="0" normalizeH="0" baseline="0" noProof="0">
                        <a:ln>
                          <a:noFill/>
                        </a:ln>
                        <a:solidFill>
                          <a:schemeClr val="bg1"/>
                        </a:solidFill>
                        <a:effectLst/>
                        <a:uLnTx/>
                        <a:uFillTx/>
                        <a:latin typeface="+mn-lt"/>
                      </a:endParaRPr>
                    </a:p>
                  </a:txBody>
                  <a:tcPr marL="51087" marR="51087" marT="0" marB="0">
                    <a:solidFill>
                      <a:schemeClr val="bg1">
                        <a:lumMod val="50000"/>
                      </a:schemeClr>
                    </a:solidFill>
                  </a:tcPr>
                </a:tc>
                <a:extLst>
                  <a:ext uri="{0D108BD9-81ED-4DB2-BD59-A6C34878D82A}">
                    <a16:rowId xmlns:a16="http://schemas.microsoft.com/office/drawing/2014/main" val="10014"/>
                  </a:ext>
                </a:extLst>
              </a:tr>
              <a:tr h="304800">
                <a:tc vMerge="1">
                  <a:txBody>
                    <a:bodyPr/>
                    <a:lstStyle/>
                    <a:p>
                      <a:pPr marR="590550">
                        <a:spcAft>
                          <a:spcPts val="0"/>
                        </a:spcAft>
                      </a:pPr>
                      <a:endParaRPr lang="en-GB" sz="1600" b="1">
                        <a:effectLst/>
                        <a:latin typeface="+mn-lt"/>
                        <a:ea typeface="Times New Roman"/>
                      </a:endParaRPr>
                    </a:p>
                  </a:txBody>
                  <a:tcPr marL="68116" marR="68116" marT="0" marB="0">
                    <a:lnR w="12700" cap="flat" cmpd="sng" algn="ctr">
                      <a:solidFill>
                        <a:schemeClr val="accent1">
                          <a:lumMod val="60000"/>
                          <a:lumOff val="40000"/>
                        </a:schemeClr>
                      </a:solidFill>
                      <a:prstDash val="solid"/>
                      <a:round/>
                      <a:headEnd type="none" w="med" len="med"/>
                      <a:tailEnd type="none" w="med" len="med"/>
                    </a:lnR>
                  </a:tcPr>
                </a:tc>
                <a:tc>
                  <a:txBody>
                    <a:bodyPr/>
                    <a:lstStyle/>
                    <a:p>
                      <a:pPr algn="ctr">
                        <a:spcAft>
                          <a:spcPts val="0"/>
                        </a:spcAft>
                      </a:pPr>
                      <a:r>
                        <a:rPr lang="en-GB" sz="2000" b="0">
                          <a:solidFill>
                            <a:schemeClr val="tx1"/>
                          </a:solidFill>
                          <a:effectLst/>
                          <a:latin typeface="+mn-lt"/>
                        </a:rPr>
                        <a:t>5</a:t>
                      </a:r>
                      <a:endParaRPr lang="en-GB" sz="2000" b="0">
                        <a:solidFill>
                          <a:schemeClr val="tx1"/>
                        </a:solidFill>
                        <a:effectLst/>
                        <a:latin typeface="+mn-lt"/>
                        <a:ea typeface="Times New Roman"/>
                      </a:endParaRPr>
                    </a:p>
                  </a:txBody>
                  <a:tcPr marL="51087" marR="51087" marT="0" marB="0">
                    <a:solidFill>
                      <a:srgbClr val="D9D9D9"/>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0" kern="1200">
                          <a:solidFill>
                            <a:schemeClr val="bg1"/>
                          </a:solidFill>
                          <a:effectLst/>
                          <a:latin typeface="+mn-lt"/>
                          <a:ea typeface="+mn-ea"/>
                          <a:cs typeface="+mn-cs"/>
                        </a:rPr>
                        <a:t>14% (72/504)</a:t>
                      </a:r>
                      <a:endParaRPr kumimoji="0" lang="en-GB" sz="2000" b="0" u="none" strike="noStrike" kern="1200" cap="none" spc="0" normalizeH="0" baseline="0" noProof="0">
                        <a:ln>
                          <a:noFill/>
                        </a:ln>
                        <a:solidFill>
                          <a:schemeClr val="bg1"/>
                        </a:solidFill>
                        <a:effectLst/>
                        <a:uLnTx/>
                        <a:uFillTx/>
                        <a:latin typeface="+mn-lt"/>
                      </a:endParaRPr>
                    </a:p>
                  </a:txBody>
                  <a:tcPr marL="51087" marR="51087" marT="0" marB="0">
                    <a:solidFill>
                      <a:schemeClr val="bg1">
                        <a:lumMod val="50000"/>
                      </a:schemeClr>
                    </a:solidFill>
                  </a:tcPr>
                </a:tc>
                <a:extLst>
                  <a:ext uri="{0D108BD9-81ED-4DB2-BD59-A6C34878D82A}">
                    <a16:rowId xmlns:a16="http://schemas.microsoft.com/office/drawing/2014/main" val="3027531750"/>
                  </a:ext>
                </a:extLst>
              </a:tr>
              <a:tr h="304800">
                <a:tc vMerge="1">
                  <a:txBody>
                    <a:bodyPr/>
                    <a:lstStyle/>
                    <a:p>
                      <a:pPr marR="590550">
                        <a:spcAft>
                          <a:spcPts val="0"/>
                        </a:spcAft>
                      </a:pPr>
                      <a:endParaRPr lang="en-GB" sz="1600" b="1">
                        <a:effectLst/>
                        <a:latin typeface="+mn-lt"/>
                        <a:ea typeface="Times New Roman"/>
                      </a:endParaRPr>
                    </a:p>
                  </a:txBody>
                  <a:tcPr marL="68116" marR="68116" marT="0" marB="0"/>
                </a:tc>
                <a:tc>
                  <a:txBody>
                    <a:bodyPr/>
                    <a:lstStyle/>
                    <a:p>
                      <a:pPr algn="ctr">
                        <a:spcAft>
                          <a:spcPts val="0"/>
                        </a:spcAft>
                      </a:pPr>
                      <a:r>
                        <a:rPr lang="en-GB" sz="2000" b="0">
                          <a:solidFill>
                            <a:schemeClr val="tx1"/>
                          </a:solidFill>
                          <a:effectLst/>
                          <a:latin typeface="+mn-lt"/>
                        </a:rPr>
                        <a:t>6</a:t>
                      </a:r>
                      <a:endParaRPr lang="en-GB" sz="2000" b="0">
                        <a:solidFill>
                          <a:schemeClr val="tx1"/>
                        </a:solidFill>
                        <a:effectLst/>
                        <a:latin typeface="+mn-lt"/>
                        <a:ea typeface="Times New Roman"/>
                      </a:endParaRPr>
                    </a:p>
                  </a:txBody>
                  <a:tcPr marL="51087" marR="51087" marT="0" marB="0">
                    <a:solidFill>
                      <a:srgbClr val="D9D9D9"/>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0" kern="1200">
                          <a:solidFill>
                            <a:schemeClr val="bg1"/>
                          </a:solidFill>
                          <a:effectLst/>
                          <a:latin typeface="+mn-lt"/>
                          <a:ea typeface="+mn-ea"/>
                          <a:cs typeface="+mn-cs"/>
                        </a:rPr>
                        <a:t>2% (11/504)</a:t>
                      </a:r>
                      <a:endParaRPr kumimoji="0" lang="en-GB" sz="2000" b="0" u="none" strike="noStrike" kern="1200" cap="none" spc="0" normalizeH="0" baseline="0" noProof="0">
                        <a:ln>
                          <a:noFill/>
                        </a:ln>
                        <a:solidFill>
                          <a:schemeClr val="bg1"/>
                        </a:solidFill>
                        <a:effectLst/>
                        <a:uLnTx/>
                        <a:uFillTx/>
                        <a:latin typeface="+mn-lt"/>
                      </a:endParaRPr>
                    </a:p>
                  </a:txBody>
                  <a:tcPr marL="51087" marR="51087" marT="0" marB="0">
                    <a:solidFill>
                      <a:schemeClr val="bg1">
                        <a:lumMod val="50000"/>
                      </a:schemeClr>
                    </a:solidFill>
                  </a:tcPr>
                </a:tc>
                <a:extLst>
                  <a:ext uri="{0D108BD9-81ED-4DB2-BD59-A6C34878D82A}">
                    <a16:rowId xmlns:a16="http://schemas.microsoft.com/office/drawing/2014/main" val="2354668377"/>
                  </a:ext>
                </a:extLst>
              </a:tr>
              <a:tr h="487680">
                <a:tc>
                  <a:txBody>
                    <a:bodyPr/>
                    <a:lstStyle/>
                    <a:p>
                      <a:pPr indent="32385">
                        <a:spcAft>
                          <a:spcPts val="0"/>
                        </a:spcAft>
                      </a:pPr>
                      <a:r>
                        <a:rPr lang="en-US" sz="2000" b="0">
                          <a:effectLst/>
                          <a:latin typeface="+mn-lt"/>
                        </a:rPr>
                        <a:t>Ankle Brachial Index</a:t>
                      </a:r>
                      <a:endParaRPr lang="en-GB" sz="2000" b="0">
                        <a:solidFill>
                          <a:schemeClr val="bg1"/>
                        </a:solidFill>
                        <a:effectLst/>
                        <a:latin typeface="+mn-lt"/>
                        <a:ea typeface="Times New Roman"/>
                      </a:endParaRPr>
                    </a:p>
                  </a:txBody>
                  <a:tcPr marL="51087" marR="51087" marT="0" marB="0" anchor="ctr">
                    <a:solidFill>
                      <a:srgbClr val="920000"/>
                    </a:solidFill>
                  </a:tcPr>
                </a:tc>
                <a:tc>
                  <a:txBody>
                    <a:bodyPr/>
                    <a:lstStyle/>
                    <a:p>
                      <a:pPr algn="ctr">
                        <a:spcAft>
                          <a:spcPts val="0"/>
                        </a:spcAft>
                      </a:pPr>
                      <a:r>
                        <a:rPr lang="en-US" sz="2000" b="0">
                          <a:solidFill>
                            <a:schemeClr val="tx1"/>
                          </a:solidFill>
                          <a:effectLst/>
                          <a:latin typeface="+mn-lt"/>
                        </a:rPr>
                        <a:t>Mean ± SD (N)</a:t>
                      </a:r>
                      <a:endParaRPr lang="en-GB" sz="2000" b="0">
                        <a:solidFill>
                          <a:schemeClr val="tx1"/>
                        </a:solidFill>
                        <a:effectLst/>
                        <a:latin typeface="+mn-lt"/>
                        <a:ea typeface="Times New Roman"/>
                      </a:endParaRPr>
                    </a:p>
                  </a:txBody>
                  <a:tcPr marL="51087" marR="51087" marT="0" marB="0" anchor="ctr">
                    <a:solidFill>
                      <a:srgbClr val="D9D9D9"/>
                    </a:solidFill>
                  </a:tcPr>
                </a:tc>
                <a:tc>
                  <a:txBody>
                    <a:bodyPr/>
                    <a:lstStyle/>
                    <a:p>
                      <a:pPr algn="ctr">
                        <a:spcAft>
                          <a:spcPts val="0"/>
                        </a:spcAft>
                      </a:pPr>
                      <a:r>
                        <a:rPr lang="en-US" sz="2000" b="0" kern="1200">
                          <a:solidFill>
                            <a:schemeClr val="bg1"/>
                          </a:solidFill>
                          <a:effectLst/>
                          <a:latin typeface="+mn-lt"/>
                          <a:ea typeface="+mn-ea"/>
                          <a:cs typeface="+mn-cs"/>
                        </a:rPr>
                        <a:t>0.6 ± 0.3 </a:t>
                      </a:r>
                      <a:r>
                        <a:rPr lang="en-GB" sz="2000" b="0">
                          <a:solidFill>
                            <a:schemeClr val="bg1"/>
                          </a:solidFill>
                          <a:effectLst/>
                          <a:latin typeface="+mn-lt"/>
                        </a:rPr>
                        <a:t>(417)</a:t>
                      </a:r>
                      <a:endParaRPr lang="en-GB" sz="2000" b="0">
                        <a:solidFill>
                          <a:schemeClr val="bg1"/>
                        </a:solidFill>
                        <a:effectLst/>
                        <a:latin typeface="+mn-lt"/>
                        <a:ea typeface="Times New Roman"/>
                      </a:endParaRPr>
                    </a:p>
                  </a:txBody>
                  <a:tcPr marL="51087" marR="51087" marT="0" marB="0" anchor="ctr">
                    <a:solidFill>
                      <a:schemeClr val="bg1">
                        <a:lumMod val="50000"/>
                      </a:schemeClr>
                    </a:solidFill>
                  </a:tcPr>
                </a:tc>
                <a:extLst>
                  <a:ext uri="{0D108BD9-81ED-4DB2-BD59-A6C34878D82A}">
                    <a16:rowId xmlns:a16="http://schemas.microsoft.com/office/drawing/2014/main" val="10015"/>
                  </a:ext>
                </a:extLst>
              </a:tr>
            </a:tbl>
          </a:graphicData>
        </a:graphic>
      </p:graphicFrame>
      <p:sp>
        <p:nvSpPr>
          <p:cNvPr id="5" name="Title 1">
            <a:extLst>
              <a:ext uri="{FF2B5EF4-FFF2-40B4-BE49-F238E27FC236}">
                <a16:creationId xmlns:a16="http://schemas.microsoft.com/office/drawing/2014/main" id="{9DDFE984-D6AF-4B2C-A704-C0FEF94A1BF5}"/>
              </a:ext>
            </a:extLst>
          </p:cNvPr>
          <p:cNvSpPr>
            <a:spLocks noGrp="1"/>
          </p:cNvSpPr>
          <p:nvPr>
            <p:ph type="title"/>
          </p:nvPr>
        </p:nvSpPr>
        <p:spPr>
          <a:xfrm>
            <a:off x="1787612" y="204085"/>
            <a:ext cx="8616773" cy="445548"/>
          </a:xfrm>
        </p:spPr>
        <p:txBody>
          <a:bodyPr>
            <a:noAutofit/>
          </a:bodyPr>
          <a:lstStyle/>
          <a:p>
            <a:pPr algn="ctr"/>
            <a:r>
              <a:rPr lang="en-GB" sz="4267">
                <a:solidFill>
                  <a:schemeClr val="bg1"/>
                </a:solidFill>
                <a:latin typeface="+mn-lt"/>
              </a:rPr>
              <a:t> </a:t>
            </a:r>
            <a:br>
              <a:rPr lang="en-GB" sz="4267">
                <a:solidFill>
                  <a:schemeClr val="bg1"/>
                </a:solidFill>
                <a:latin typeface="+mn-lt"/>
              </a:rPr>
            </a:br>
            <a:r>
              <a:rPr lang="en-GB" sz="4267">
                <a:solidFill>
                  <a:schemeClr val="bg1"/>
                </a:solidFill>
                <a:latin typeface="+mn-lt"/>
              </a:rPr>
              <a:t>Baseline Patient Demographics</a:t>
            </a:r>
          </a:p>
        </p:txBody>
      </p:sp>
      <p:sp>
        <p:nvSpPr>
          <p:cNvPr id="3" name="Rectangle: Rounded Corners 2">
            <a:extLst>
              <a:ext uri="{FF2B5EF4-FFF2-40B4-BE49-F238E27FC236}">
                <a16:creationId xmlns:a16="http://schemas.microsoft.com/office/drawing/2014/main" id="{03A04D19-145D-43F7-933E-62ECAB7F88AD}"/>
              </a:ext>
            </a:extLst>
          </p:cNvPr>
          <p:cNvSpPr/>
          <p:nvPr/>
        </p:nvSpPr>
        <p:spPr>
          <a:xfrm>
            <a:off x="4416163" y="4464424"/>
            <a:ext cx="6019799" cy="906480"/>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00"/>
          </a:p>
        </p:txBody>
      </p:sp>
      <p:sp>
        <p:nvSpPr>
          <p:cNvPr id="7" name="TextBox 6">
            <a:extLst>
              <a:ext uri="{FF2B5EF4-FFF2-40B4-BE49-F238E27FC236}">
                <a16:creationId xmlns:a16="http://schemas.microsoft.com/office/drawing/2014/main" id="{036CB640-B4F5-48B6-9A8E-5C2FBFB7CE5B}"/>
              </a:ext>
            </a:extLst>
          </p:cNvPr>
          <p:cNvSpPr txBox="1"/>
          <p:nvPr/>
        </p:nvSpPr>
        <p:spPr>
          <a:xfrm flipH="1">
            <a:off x="3349411" y="6208367"/>
            <a:ext cx="5493176" cy="461665"/>
          </a:xfrm>
          <a:prstGeom prst="rect">
            <a:avLst/>
          </a:prstGeom>
          <a:solidFill>
            <a:srgbClr val="920000"/>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400"/>
              <a:t>CLTI present in 24% of enrolled subjects</a:t>
            </a:r>
          </a:p>
        </p:txBody>
      </p:sp>
      <p:sp>
        <p:nvSpPr>
          <p:cNvPr id="8" name="Text Placeholder 5">
            <a:extLst>
              <a:ext uri="{FF2B5EF4-FFF2-40B4-BE49-F238E27FC236}">
                <a16:creationId xmlns:a16="http://schemas.microsoft.com/office/drawing/2014/main" id="{41AB569A-24E8-4AF9-B945-60FA2BB2BC53}"/>
              </a:ext>
            </a:extLst>
          </p:cNvPr>
          <p:cNvSpPr txBox="1">
            <a:spLocks/>
          </p:cNvSpPr>
          <p:nvPr/>
        </p:nvSpPr>
        <p:spPr>
          <a:xfrm>
            <a:off x="15048" y="6507673"/>
            <a:ext cx="2620108" cy="2149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333" i="1" dirty="0">
                <a:solidFill>
                  <a:schemeClr val="bg1"/>
                </a:solidFill>
              </a:rPr>
              <a:t>Data on file at Veryan Medical</a:t>
            </a:r>
          </a:p>
        </p:txBody>
      </p:sp>
    </p:spTree>
    <p:extLst>
      <p:ext uri="{BB962C8B-B14F-4D97-AF65-F5344CB8AC3E}">
        <p14:creationId xmlns:p14="http://schemas.microsoft.com/office/powerpoint/2010/main" val="3547379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112462819"/>
              </p:ext>
            </p:extLst>
          </p:nvPr>
        </p:nvGraphicFramePr>
        <p:xfrm>
          <a:off x="1787611" y="1272065"/>
          <a:ext cx="8708997" cy="3352800"/>
        </p:xfrm>
        <a:graphic>
          <a:graphicData uri="http://schemas.openxmlformats.org/drawingml/2006/table">
            <a:tbl>
              <a:tblPr firstRow="1" firstCol="1" bandCol="1">
                <a:tableStyleId>{073A0DAA-6AF3-43AB-8588-CEC1D06C72B9}</a:tableStyleId>
              </a:tblPr>
              <a:tblGrid>
                <a:gridCol w="4085039">
                  <a:extLst>
                    <a:ext uri="{9D8B030D-6E8A-4147-A177-3AD203B41FA5}">
                      <a16:colId xmlns:a16="http://schemas.microsoft.com/office/drawing/2014/main" val="20000"/>
                    </a:ext>
                  </a:extLst>
                </a:gridCol>
                <a:gridCol w="2124171">
                  <a:extLst>
                    <a:ext uri="{9D8B030D-6E8A-4147-A177-3AD203B41FA5}">
                      <a16:colId xmlns:a16="http://schemas.microsoft.com/office/drawing/2014/main" val="20001"/>
                    </a:ext>
                  </a:extLst>
                </a:gridCol>
                <a:gridCol w="2499787">
                  <a:extLst>
                    <a:ext uri="{9D8B030D-6E8A-4147-A177-3AD203B41FA5}">
                      <a16:colId xmlns:a16="http://schemas.microsoft.com/office/drawing/2014/main" val="20002"/>
                    </a:ext>
                  </a:extLst>
                </a:gridCol>
              </a:tblGrid>
              <a:tr h="914400">
                <a:tc gridSpan="2">
                  <a:txBody>
                    <a:bodyPr/>
                    <a:lstStyle/>
                    <a:p>
                      <a:pPr algn="ctr">
                        <a:spcAft>
                          <a:spcPts val="0"/>
                        </a:spcAft>
                      </a:pPr>
                      <a:endParaRPr lang="en-GB" sz="2000" b="0">
                        <a:solidFill>
                          <a:schemeClr val="bg1"/>
                        </a:solidFill>
                        <a:effectLst/>
                        <a:latin typeface="+mn-lt"/>
                        <a:ea typeface="Times New Roman"/>
                      </a:endParaRPr>
                    </a:p>
                  </a:txBody>
                  <a:tcPr marL="51087" marR="51087" marT="0" marB="0">
                    <a:solidFill>
                      <a:srgbClr val="920000"/>
                    </a:solidFill>
                  </a:tcPr>
                </a:tc>
                <a:tc hMerge="1">
                  <a:txBody>
                    <a:bodyPr/>
                    <a:lstStyle/>
                    <a:p>
                      <a:pPr algn="ctr">
                        <a:spcAft>
                          <a:spcPts val="0"/>
                        </a:spcAft>
                      </a:pPr>
                      <a:endParaRPr lang="en-GB" sz="1600" b="1">
                        <a:solidFill>
                          <a:schemeClr val="bg1"/>
                        </a:solidFill>
                        <a:effectLst/>
                        <a:latin typeface="+mn-lt"/>
                        <a:ea typeface="Times New Roman"/>
                      </a:endParaRPr>
                    </a:p>
                  </a:txBody>
                  <a:tcPr marL="68116" marR="681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2000" b="0">
                          <a:solidFill>
                            <a:schemeClr val="bg1"/>
                          </a:solidFill>
                          <a:effectLst/>
                          <a:latin typeface="+mn-lt"/>
                          <a:ea typeface="+mn-ea"/>
                        </a:rPr>
                        <a:t>Enrolled Population</a:t>
                      </a:r>
                    </a:p>
                    <a:p>
                      <a:pPr algn="ctr">
                        <a:spcAft>
                          <a:spcPts val="0"/>
                        </a:spcAft>
                      </a:pPr>
                      <a:r>
                        <a:rPr lang="en-GB" sz="2000" b="0">
                          <a:solidFill>
                            <a:schemeClr val="bg1"/>
                          </a:solidFill>
                          <a:effectLst/>
                          <a:latin typeface="+mn-lt"/>
                          <a:ea typeface="+mn-ea"/>
                        </a:rPr>
                        <a:t>N=507 subjects </a:t>
                      </a:r>
                    </a:p>
                    <a:p>
                      <a:pPr algn="ctr">
                        <a:spcAft>
                          <a:spcPts val="0"/>
                        </a:spcAft>
                      </a:pPr>
                      <a:r>
                        <a:rPr lang="en-GB" sz="2000" b="0">
                          <a:solidFill>
                            <a:schemeClr val="bg1"/>
                          </a:solidFill>
                          <a:effectLst/>
                          <a:latin typeface="+mn-lt"/>
                          <a:ea typeface="+mn-ea"/>
                        </a:rPr>
                        <a:t>(518 lesions)</a:t>
                      </a:r>
                    </a:p>
                  </a:txBody>
                  <a:tcPr marL="51087" marR="51087" marT="0" marB="0">
                    <a:solidFill>
                      <a:srgbClr val="920000"/>
                    </a:solidFill>
                  </a:tcPr>
                </a:tc>
                <a:extLst>
                  <a:ext uri="{0D108BD9-81ED-4DB2-BD59-A6C34878D82A}">
                    <a16:rowId xmlns:a16="http://schemas.microsoft.com/office/drawing/2014/main" val="10000"/>
                  </a:ext>
                </a:extLst>
              </a:tr>
              <a:tr h="304800">
                <a:tc>
                  <a:txBody>
                    <a:bodyPr/>
                    <a:lstStyle/>
                    <a:p>
                      <a:pPr algn="l"/>
                      <a:r>
                        <a:rPr lang="en-US" sz="2000" b="0">
                          <a:effectLst>
                            <a:outerShdw blurRad="38100" dist="38100" dir="2700000" algn="tl">
                              <a:srgbClr val="000000">
                                <a:alpha val="43137"/>
                              </a:srgbClr>
                            </a:outerShdw>
                          </a:effectLst>
                          <a:latin typeface="+mn-lt"/>
                        </a:rPr>
                        <a:t>Reference Vessel Diameter (mm)</a:t>
                      </a:r>
                      <a:endParaRPr lang="en-US" sz="2000" b="0">
                        <a:solidFill>
                          <a:schemeClr val="bg1"/>
                        </a:solidFill>
                        <a:effectLst>
                          <a:outerShdw blurRad="38100" dist="38100" dir="2700000" algn="tl">
                            <a:srgbClr val="000000">
                              <a:alpha val="43137"/>
                            </a:srgbClr>
                          </a:outerShdw>
                        </a:effectLst>
                        <a:latin typeface="+mn-lt"/>
                      </a:endParaRPr>
                    </a:p>
                  </a:txBody>
                  <a:tcPr marL="51300" marR="51300" marT="0" marB="0" anchor="ctr">
                    <a:solidFill>
                      <a:srgbClr val="920000"/>
                    </a:solidFill>
                  </a:tcPr>
                </a:tc>
                <a:tc>
                  <a:txBody>
                    <a:bodyPr/>
                    <a:lstStyle/>
                    <a:p>
                      <a:pPr algn="ctr"/>
                      <a:r>
                        <a:rPr lang="en-US" sz="2000" b="0">
                          <a:solidFill>
                            <a:schemeClr val="tx1"/>
                          </a:solidFill>
                          <a:latin typeface="+mn-lt"/>
                        </a:rPr>
                        <a:t>Mean ± SD</a:t>
                      </a:r>
                    </a:p>
                  </a:txBody>
                  <a:tcPr marL="51300" marR="51300" marT="0" marB="0" anchor="ctr">
                    <a:solidFill>
                      <a:srgbClr val="D9D9D9"/>
                    </a:solidFill>
                  </a:tcPr>
                </a:tc>
                <a:tc>
                  <a:txBody>
                    <a:bodyPr/>
                    <a:lstStyle/>
                    <a:p>
                      <a:pPr algn="ctr"/>
                      <a:r>
                        <a:rPr lang="en-US" sz="2000" b="0" kern="1200">
                          <a:solidFill>
                            <a:schemeClr val="bg1"/>
                          </a:solidFill>
                          <a:effectLst/>
                          <a:latin typeface="+mn-lt"/>
                          <a:ea typeface="+mn-ea"/>
                          <a:cs typeface="+mn-cs"/>
                        </a:rPr>
                        <a:t>5.5 ± 0.7</a:t>
                      </a:r>
                      <a:endParaRPr lang="en-US" sz="2000" b="0">
                        <a:solidFill>
                          <a:schemeClr val="bg1"/>
                        </a:solidFill>
                        <a:latin typeface="+mn-lt"/>
                      </a:endParaRPr>
                    </a:p>
                  </a:txBody>
                  <a:tcPr marL="51300" marR="51300" marT="0" marB="0" anchor="ctr">
                    <a:solidFill>
                      <a:schemeClr val="bg1">
                        <a:lumMod val="50000"/>
                      </a:schemeClr>
                    </a:solidFill>
                  </a:tcPr>
                </a:tc>
                <a:extLst>
                  <a:ext uri="{0D108BD9-81ED-4DB2-BD59-A6C34878D82A}">
                    <a16:rowId xmlns:a16="http://schemas.microsoft.com/office/drawing/2014/main" val="4190260958"/>
                  </a:ext>
                </a:extLst>
              </a:tr>
              <a:tr h="304800">
                <a:tc rowSpan="2">
                  <a:txBody>
                    <a:bodyPr/>
                    <a:lstStyle/>
                    <a:p>
                      <a:pPr algn="l"/>
                      <a:r>
                        <a:rPr lang="en-US" sz="2000" b="0">
                          <a:latin typeface="+mn-lt"/>
                        </a:rPr>
                        <a:t>Stent Location (%)</a:t>
                      </a:r>
                    </a:p>
                  </a:txBody>
                  <a:tcPr anchor="ctr">
                    <a:solidFill>
                      <a:srgbClr val="920000"/>
                    </a:solidFill>
                  </a:tcPr>
                </a:tc>
                <a:tc>
                  <a:txBody>
                    <a:bodyPr/>
                    <a:lstStyle/>
                    <a:p>
                      <a:pPr algn="ctr"/>
                      <a:r>
                        <a:rPr lang="en-GB" sz="2000" b="0">
                          <a:solidFill>
                            <a:schemeClr val="tx1"/>
                          </a:solidFill>
                          <a:latin typeface="+mn-lt"/>
                        </a:rPr>
                        <a:t>Mid </a:t>
                      </a:r>
                      <a:r>
                        <a:rPr lang="en-US" sz="2000" b="0" i="0" u="none" strike="noStrike" noProof="0">
                          <a:solidFill>
                            <a:schemeClr val="tx1"/>
                          </a:solidFill>
                          <a:latin typeface="Calibri"/>
                        </a:rPr>
                        <a:t>±</a:t>
                      </a:r>
                      <a:r>
                        <a:rPr lang="en-GB" sz="2000" b="0">
                          <a:solidFill>
                            <a:schemeClr val="tx1"/>
                          </a:solidFill>
                          <a:latin typeface="+mn-lt"/>
                        </a:rPr>
                        <a:t> Distal SFA</a:t>
                      </a:r>
                      <a:endParaRPr lang="en-US" sz="2000" b="0">
                        <a:solidFill>
                          <a:schemeClr val="tx1"/>
                        </a:solidFill>
                        <a:latin typeface="+mn-lt"/>
                      </a:endParaRPr>
                    </a:p>
                  </a:txBody>
                  <a:tcPr marL="51300" marR="51300" marT="0" marB="0" anchor="ctr">
                    <a:solidFill>
                      <a:srgbClr val="D9D9D9"/>
                    </a:solidFill>
                  </a:tcPr>
                </a:tc>
                <a:tc>
                  <a:txBody>
                    <a:bodyPr/>
                    <a:lstStyle/>
                    <a:p>
                      <a:pPr algn="ctr"/>
                      <a:r>
                        <a:rPr lang="en-US" sz="2000" b="0">
                          <a:solidFill>
                            <a:schemeClr val="bg1"/>
                          </a:solidFill>
                          <a:latin typeface="+mn-lt"/>
                        </a:rPr>
                        <a:t>86% (444/518)</a:t>
                      </a:r>
                    </a:p>
                  </a:txBody>
                  <a:tcPr marL="51300" marR="51300" marT="0" marB="0" anchor="ctr">
                    <a:solidFill>
                      <a:schemeClr val="bg1">
                        <a:lumMod val="50000"/>
                      </a:schemeClr>
                    </a:solidFill>
                  </a:tcPr>
                </a:tc>
                <a:extLst>
                  <a:ext uri="{0D108BD9-81ED-4DB2-BD59-A6C34878D82A}">
                    <a16:rowId xmlns:a16="http://schemas.microsoft.com/office/drawing/2014/main" val="10002"/>
                  </a:ext>
                </a:extLst>
              </a:tr>
              <a:tr h="304800">
                <a:tc vMerge="1">
                  <a:txBody>
                    <a:bodyPr/>
                    <a:lstStyle/>
                    <a:p>
                      <a:pPr algn="l"/>
                      <a:endParaRPr lang="en-US" sz="1600" b="1">
                        <a:solidFill>
                          <a:schemeClr val="bg1"/>
                        </a:solidFill>
                      </a:endParaRPr>
                    </a:p>
                  </a:txBody>
                  <a:tcPr marL="68400" marR="68400" marT="0" marB="0"/>
                </a:tc>
                <a:tc>
                  <a:txBody>
                    <a:bodyPr/>
                    <a:lstStyle/>
                    <a:p>
                      <a:pPr algn="ctr"/>
                      <a:r>
                        <a:rPr lang="en-US" sz="2000" b="0">
                          <a:solidFill>
                            <a:schemeClr val="tx1"/>
                          </a:solidFill>
                          <a:latin typeface="+mn-lt"/>
                        </a:rPr>
                        <a:t>Prox. Pop</a:t>
                      </a:r>
                    </a:p>
                  </a:txBody>
                  <a:tcPr marL="51300" marR="51300" marT="0" marB="0" anchor="ctr">
                    <a:solidFill>
                      <a:srgbClr val="D9D9D9"/>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IE" sz="2000" b="0" kern="1200">
                          <a:solidFill>
                            <a:schemeClr val="bg1"/>
                          </a:solidFill>
                          <a:effectLst/>
                          <a:latin typeface="+mn-lt"/>
                          <a:ea typeface="+mn-ea"/>
                          <a:cs typeface="+mn-cs"/>
                        </a:rPr>
                        <a:t>30% </a:t>
                      </a:r>
                      <a:r>
                        <a:rPr lang="en-US" sz="2000" b="0" kern="1200">
                          <a:solidFill>
                            <a:schemeClr val="bg1"/>
                          </a:solidFill>
                          <a:effectLst/>
                          <a:latin typeface="+mn-lt"/>
                          <a:ea typeface="+mn-ea"/>
                          <a:cs typeface="+mn-cs"/>
                        </a:rPr>
                        <a:t>(154/518)</a:t>
                      </a:r>
                      <a:endParaRPr lang="en-US" sz="2000" b="0">
                        <a:solidFill>
                          <a:schemeClr val="bg1"/>
                        </a:solidFill>
                        <a:latin typeface="+mn-lt"/>
                      </a:endParaRPr>
                    </a:p>
                  </a:txBody>
                  <a:tcPr marL="51300" marR="51300" marT="0" marB="0" anchor="ctr">
                    <a:solidFill>
                      <a:schemeClr val="bg1">
                        <a:lumMod val="50000"/>
                      </a:schemeClr>
                    </a:solidFill>
                  </a:tcPr>
                </a:tc>
                <a:extLst>
                  <a:ext uri="{0D108BD9-81ED-4DB2-BD59-A6C34878D82A}">
                    <a16:rowId xmlns:a16="http://schemas.microsoft.com/office/drawing/2014/main" val="3103588358"/>
                  </a:ext>
                </a:extLst>
              </a:tr>
              <a:tr h="304800">
                <a:tc>
                  <a:txBody>
                    <a:bodyPr/>
                    <a:lstStyle/>
                    <a:p>
                      <a:r>
                        <a:rPr lang="en-US" sz="2000" b="0">
                          <a:effectLst>
                            <a:outerShdw blurRad="38100" dist="38100" dir="2700000" algn="tl">
                              <a:srgbClr val="000000">
                                <a:alpha val="43137"/>
                              </a:srgbClr>
                            </a:outerShdw>
                          </a:effectLst>
                          <a:latin typeface="+mn-lt"/>
                        </a:rPr>
                        <a:t>Diameter Stenosis (%)</a:t>
                      </a:r>
                      <a:endParaRPr lang="en-US" sz="2000" b="0">
                        <a:solidFill>
                          <a:schemeClr val="bg1"/>
                        </a:solidFill>
                        <a:effectLst>
                          <a:outerShdw blurRad="38100" dist="38100" dir="2700000" algn="tl">
                            <a:srgbClr val="000000">
                              <a:alpha val="43137"/>
                            </a:srgbClr>
                          </a:outerShdw>
                        </a:effectLst>
                        <a:latin typeface="+mn-lt"/>
                      </a:endParaRPr>
                    </a:p>
                  </a:txBody>
                  <a:tcPr marL="51300" marR="51300" marT="0" marB="0" anchor="ctr">
                    <a:solidFill>
                      <a:srgbClr val="920000"/>
                    </a:solidFill>
                  </a:tcPr>
                </a:tc>
                <a:tc>
                  <a:txBody>
                    <a:bodyPr/>
                    <a:lstStyle/>
                    <a:p>
                      <a:pPr algn="ctr"/>
                      <a:r>
                        <a:rPr lang="en-US" sz="2000" b="0">
                          <a:solidFill>
                            <a:schemeClr val="tx1"/>
                          </a:solidFill>
                          <a:latin typeface="+mn-lt"/>
                        </a:rPr>
                        <a:t>Mean ± SD</a:t>
                      </a:r>
                    </a:p>
                  </a:txBody>
                  <a:tcPr marL="51300" marR="51300" marT="0" marB="0" anchor="ctr">
                    <a:solidFill>
                      <a:srgbClr val="D9D9D9"/>
                    </a:solidFill>
                  </a:tcPr>
                </a:tc>
                <a:tc>
                  <a:txBody>
                    <a:bodyPr/>
                    <a:lstStyle/>
                    <a:p>
                      <a:pPr algn="ctr"/>
                      <a:r>
                        <a:rPr lang="en-GB" sz="2000" b="0" kern="1200">
                          <a:solidFill>
                            <a:schemeClr val="bg1"/>
                          </a:solidFill>
                          <a:latin typeface="+mn-lt"/>
                          <a:ea typeface="+mn-ea"/>
                          <a:cs typeface="+mn-cs"/>
                        </a:rPr>
                        <a:t>95 ± 8 (518) </a:t>
                      </a:r>
                      <a:endParaRPr lang="en-US" sz="2000" b="0" kern="1200">
                        <a:solidFill>
                          <a:schemeClr val="bg1"/>
                        </a:solidFill>
                        <a:latin typeface="+mn-lt"/>
                        <a:ea typeface="+mn-ea"/>
                        <a:cs typeface="+mn-cs"/>
                      </a:endParaRPr>
                    </a:p>
                  </a:txBody>
                  <a:tcPr marL="51300" marR="51300" marT="0" marB="0" anchor="ctr">
                    <a:solidFill>
                      <a:schemeClr val="bg1">
                        <a:lumMod val="50000"/>
                      </a:schemeClr>
                    </a:solidFill>
                  </a:tcPr>
                </a:tc>
                <a:extLst>
                  <a:ext uri="{0D108BD9-81ED-4DB2-BD59-A6C34878D82A}">
                    <a16:rowId xmlns:a16="http://schemas.microsoft.com/office/drawing/2014/main" val="2132246131"/>
                  </a:ext>
                </a:extLst>
              </a:tr>
              <a:tr h="304800">
                <a:tc>
                  <a:txBody>
                    <a:bodyPr/>
                    <a:lstStyle/>
                    <a:p>
                      <a:r>
                        <a:rPr lang="en-US" sz="2000" b="0">
                          <a:solidFill>
                            <a:schemeClr val="bg1"/>
                          </a:solidFill>
                          <a:effectLst>
                            <a:outerShdw blurRad="38100" dist="38100" dir="2700000" algn="tl">
                              <a:srgbClr val="000000">
                                <a:alpha val="43137"/>
                              </a:srgbClr>
                            </a:outerShdw>
                          </a:effectLst>
                          <a:latin typeface="+mn-lt"/>
                        </a:rPr>
                        <a:t>Occlusions</a:t>
                      </a:r>
                    </a:p>
                  </a:txBody>
                  <a:tcPr marL="51300" marR="51300" marT="0" marB="0" anchor="ctr">
                    <a:solidFill>
                      <a:srgbClr val="92000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2000" b="0" i="0" u="none" strike="noStrike" kern="1200">
                          <a:solidFill>
                            <a:schemeClr val="tx1"/>
                          </a:solidFill>
                          <a:effectLst/>
                          <a:latin typeface="+mn-lt"/>
                          <a:ea typeface="+mn-ea"/>
                          <a:cs typeface="+mn-cs"/>
                        </a:rPr>
                        <a:t>Total</a:t>
                      </a:r>
                    </a:p>
                  </a:txBody>
                  <a:tcPr marL="51300" marR="51300" marT="0" marB="0" anchor="ctr">
                    <a:solidFill>
                      <a:srgbClr val="D9D9D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0" kern="1200">
                          <a:solidFill>
                            <a:schemeClr val="bg1"/>
                          </a:solidFill>
                          <a:effectLst/>
                          <a:latin typeface="+mn-lt"/>
                          <a:ea typeface="+mn-ea"/>
                          <a:cs typeface="+mn-cs"/>
                        </a:rPr>
                        <a:t>57% (294/518)</a:t>
                      </a:r>
                      <a:endParaRPr lang="en-US" sz="2000" b="0">
                        <a:solidFill>
                          <a:schemeClr val="bg1"/>
                        </a:solidFill>
                        <a:latin typeface="+mn-lt"/>
                      </a:endParaRPr>
                    </a:p>
                  </a:txBody>
                  <a:tcPr marL="51300" marR="51300" marT="0" marB="0" anchor="ctr">
                    <a:solidFill>
                      <a:schemeClr val="bg1">
                        <a:lumMod val="50000"/>
                      </a:schemeClr>
                    </a:solidFill>
                  </a:tcPr>
                </a:tc>
                <a:extLst>
                  <a:ext uri="{0D108BD9-81ED-4DB2-BD59-A6C34878D82A}">
                    <a16:rowId xmlns:a16="http://schemas.microsoft.com/office/drawing/2014/main" val="4010322653"/>
                  </a:ext>
                </a:extLst>
              </a:tr>
              <a:tr h="304800">
                <a:tc>
                  <a:txBody>
                    <a:bodyPr/>
                    <a:lstStyle/>
                    <a:p>
                      <a:r>
                        <a:rPr lang="en-GB" sz="2000" b="0">
                          <a:effectLst>
                            <a:outerShdw blurRad="38100" dist="38100" dir="2700000" algn="tl">
                              <a:srgbClr val="000000">
                                <a:alpha val="43137"/>
                              </a:srgbClr>
                            </a:outerShdw>
                          </a:effectLst>
                          <a:latin typeface="+mn-lt"/>
                        </a:rPr>
                        <a:t>Lesion Length (mm)</a:t>
                      </a:r>
                      <a:endParaRPr lang="en-US" sz="2000" b="0">
                        <a:solidFill>
                          <a:schemeClr val="bg1"/>
                        </a:solidFill>
                        <a:effectLst>
                          <a:outerShdw blurRad="38100" dist="38100" dir="2700000" algn="tl">
                            <a:srgbClr val="000000">
                              <a:alpha val="43137"/>
                            </a:srgbClr>
                          </a:outerShdw>
                        </a:effectLst>
                        <a:latin typeface="+mn-lt"/>
                      </a:endParaRPr>
                    </a:p>
                  </a:txBody>
                  <a:tcPr marL="51300" marR="51300" marT="0" marB="0" anchor="ctr">
                    <a:solidFill>
                      <a:srgbClr val="92000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0">
                          <a:solidFill>
                            <a:schemeClr val="tx1"/>
                          </a:solidFill>
                          <a:latin typeface="+mn-lt"/>
                        </a:rPr>
                        <a:t>Mean ± SD</a:t>
                      </a:r>
                    </a:p>
                  </a:txBody>
                  <a:tcPr marL="51300" marR="51300" marT="0" marB="0" anchor="ctr">
                    <a:solidFill>
                      <a:srgbClr val="D9D9D9"/>
                    </a:solidFill>
                  </a:tcPr>
                </a:tc>
                <a:tc>
                  <a:txBody>
                    <a:bodyPr/>
                    <a:lstStyle/>
                    <a:p>
                      <a:pPr algn="ctr"/>
                      <a:r>
                        <a:rPr lang="en-US" sz="2000" b="0" kern="1200">
                          <a:solidFill>
                            <a:schemeClr val="bg1"/>
                          </a:solidFill>
                          <a:effectLst/>
                          <a:latin typeface="+mn-lt"/>
                          <a:ea typeface="+mn-ea"/>
                          <a:cs typeface="+mn-cs"/>
                        </a:rPr>
                        <a:t>126 ± 91</a:t>
                      </a:r>
                      <a:endParaRPr lang="en-US" sz="2000" b="0" kern="1200">
                        <a:solidFill>
                          <a:schemeClr val="bg1"/>
                        </a:solidFill>
                        <a:latin typeface="+mn-lt"/>
                        <a:ea typeface="+mn-ea"/>
                        <a:cs typeface="+mn-cs"/>
                      </a:endParaRPr>
                    </a:p>
                  </a:txBody>
                  <a:tcPr marL="51300" marR="51300" marT="0" marB="0" anchor="ctr">
                    <a:solidFill>
                      <a:schemeClr val="bg1">
                        <a:lumMod val="50000"/>
                      </a:schemeClr>
                    </a:solidFill>
                  </a:tcPr>
                </a:tc>
                <a:extLst>
                  <a:ext uri="{0D108BD9-81ED-4DB2-BD59-A6C34878D82A}">
                    <a16:rowId xmlns:a16="http://schemas.microsoft.com/office/drawing/2014/main" val="10007"/>
                  </a:ext>
                </a:extLst>
              </a:tr>
              <a:tr h="304800">
                <a:tc rowSpan="2">
                  <a:txBody>
                    <a:bodyPr/>
                    <a:lstStyle/>
                    <a:p>
                      <a:r>
                        <a:rPr lang="en-GB" sz="2000" b="0">
                          <a:effectLst>
                            <a:outerShdw blurRad="38100" dist="38100" dir="2700000" algn="tl">
                              <a:srgbClr val="000000">
                                <a:alpha val="43137"/>
                              </a:srgbClr>
                            </a:outerShdw>
                          </a:effectLst>
                          <a:latin typeface="+mn-lt"/>
                        </a:rPr>
                        <a:t>Calcification %</a:t>
                      </a:r>
                      <a:endParaRPr lang="en-US" sz="2000" b="0">
                        <a:solidFill>
                          <a:schemeClr val="bg1"/>
                        </a:solidFill>
                        <a:effectLst>
                          <a:outerShdw blurRad="38100" dist="38100" dir="2700000" algn="tl">
                            <a:srgbClr val="000000">
                              <a:alpha val="43137"/>
                            </a:srgbClr>
                          </a:outerShdw>
                        </a:effectLst>
                        <a:latin typeface="+mn-lt"/>
                      </a:endParaRPr>
                    </a:p>
                  </a:txBody>
                  <a:tcPr marL="51300" marR="51300" marT="0" marB="0" anchor="ctr">
                    <a:solidFill>
                      <a:srgbClr val="920000"/>
                    </a:solidFill>
                  </a:tcPr>
                </a:tc>
                <a:tc>
                  <a:txBody>
                    <a:bodyPr/>
                    <a:lstStyle/>
                    <a:p>
                      <a:pPr algn="ctr"/>
                      <a:r>
                        <a:rPr lang="en-GB" sz="2000" b="0" u="none" strike="noStrike" kern="1200">
                          <a:solidFill>
                            <a:schemeClr val="tx1"/>
                          </a:solidFill>
                          <a:effectLst/>
                          <a:latin typeface="+mn-lt"/>
                        </a:rPr>
                        <a:t>None / mild </a:t>
                      </a:r>
                      <a:endParaRPr lang="en-GB" sz="2000" b="0">
                        <a:solidFill>
                          <a:schemeClr val="tx1"/>
                        </a:solidFill>
                        <a:latin typeface="+mn-lt"/>
                      </a:endParaRPr>
                    </a:p>
                  </a:txBody>
                  <a:tcPr marL="51300" marR="51300" marT="0" marB="0" anchor="ctr">
                    <a:solidFill>
                      <a:srgbClr val="D9D9D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0" kern="1200">
                          <a:solidFill>
                            <a:schemeClr val="bg1"/>
                          </a:solidFill>
                          <a:effectLst/>
                          <a:latin typeface="+mn-lt"/>
                          <a:ea typeface="+mn-ea"/>
                          <a:cs typeface="+mn-cs"/>
                        </a:rPr>
                        <a:t>47% (243/516)</a:t>
                      </a:r>
                      <a:endParaRPr lang="en-US" sz="2000" b="0">
                        <a:solidFill>
                          <a:schemeClr val="bg1"/>
                        </a:solidFill>
                        <a:latin typeface="+mn-lt"/>
                      </a:endParaRPr>
                    </a:p>
                  </a:txBody>
                  <a:tcPr marL="51300" marR="51300" marT="0" marB="0" anchor="ctr">
                    <a:solidFill>
                      <a:schemeClr val="bg1">
                        <a:lumMod val="50000"/>
                      </a:schemeClr>
                    </a:solidFill>
                  </a:tcPr>
                </a:tc>
                <a:extLst>
                  <a:ext uri="{0D108BD9-81ED-4DB2-BD59-A6C34878D82A}">
                    <a16:rowId xmlns:a16="http://schemas.microsoft.com/office/drawing/2014/main" val="504861599"/>
                  </a:ext>
                </a:extLst>
              </a:tr>
              <a:tr h="304800">
                <a:tc vMerge="1">
                  <a:txBody>
                    <a:bodyPr/>
                    <a:lstStyle/>
                    <a:p>
                      <a:endParaRPr lang="en-GB"/>
                    </a:p>
                  </a:txBody>
                  <a:tcPr/>
                </a:tc>
                <a:tc>
                  <a:txBody>
                    <a:bodyPr/>
                    <a:lstStyle/>
                    <a:p>
                      <a:pPr algn="ctr"/>
                      <a:r>
                        <a:rPr lang="en-GB" sz="2000" b="0">
                          <a:solidFill>
                            <a:schemeClr val="tx1"/>
                          </a:solidFill>
                          <a:latin typeface="+mn-lt"/>
                        </a:rPr>
                        <a:t>Moderate / severe</a:t>
                      </a:r>
                    </a:p>
                  </a:txBody>
                  <a:tcPr marL="51300" marR="51300" marT="0" marB="0" anchor="ctr">
                    <a:solidFill>
                      <a:srgbClr val="D9D9D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0">
                          <a:solidFill>
                            <a:schemeClr val="bg1"/>
                          </a:solidFill>
                          <a:latin typeface="+mn-lt"/>
                        </a:rPr>
                        <a:t>53% (273/516)</a:t>
                      </a:r>
                    </a:p>
                  </a:txBody>
                  <a:tcPr marL="51300" marR="51300" marT="0" marB="0" anchor="ctr">
                    <a:solidFill>
                      <a:schemeClr val="bg1">
                        <a:lumMod val="50000"/>
                      </a:schemeClr>
                    </a:solidFill>
                  </a:tcPr>
                </a:tc>
                <a:extLst>
                  <a:ext uri="{0D108BD9-81ED-4DB2-BD59-A6C34878D82A}">
                    <a16:rowId xmlns:a16="http://schemas.microsoft.com/office/drawing/2014/main" val="1502585033"/>
                  </a:ext>
                </a:extLst>
              </a:tr>
            </a:tbl>
          </a:graphicData>
        </a:graphic>
      </p:graphicFrame>
      <p:sp>
        <p:nvSpPr>
          <p:cNvPr id="4" name="Title 1">
            <a:extLst>
              <a:ext uri="{FF2B5EF4-FFF2-40B4-BE49-F238E27FC236}">
                <a16:creationId xmlns:a16="http://schemas.microsoft.com/office/drawing/2014/main" id="{1470BEE6-E466-467A-BC4B-4AC909058A83}"/>
              </a:ext>
            </a:extLst>
          </p:cNvPr>
          <p:cNvSpPr txBox="1">
            <a:spLocks/>
          </p:cNvSpPr>
          <p:nvPr/>
        </p:nvSpPr>
        <p:spPr>
          <a:xfrm>
            <a:off x="1787611" y="206613"/>
            <a:ext cx="8616773" cy="445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133" b="1" kern="1200">
                <a:solidFill>
                  <a:srgbClr val="B41A2A"/>
                </a:solidFill>
                <a:latin typeface="Myriad Pro"/>
                <a:ea typeface="+mj-ea"/>
                <a:cs typeface="Myriad Pro"/>
              </a:defRPr>
            </a:lvl1pPr>
          </a:lstStyle>
          <a:p>
            <a:endParaRPr lang="en-GB" sz="4267" b="0">
              <a:solidFill>
                <a:schemeClr val="bg1"/>
              </a:solidFill>
              <a:latin typeface="+mn-lt"/>
            </a:endParaRPr>
          </a:p>
          <a:p>
            <a:pPr algn="ctr"/>
            <a:r>
              <a:rPr lang="en-GB" sz="4267" b="0">
                <a:solidFill>
                  <a:schemeClr val="bg1"/>
                </a:solidFill>
                <a:latin typeface="+mn-lt"/>
              </a:rPr>
              <a:t>Baseline Lesion Characteristics</a:t>
            </a:r>
          </a:p>
        </p:txBody>
      </p:sp>
      <p:sp>
        <p:nvSpPr>
          <p:cNvPr id="7" name="Text Placeholder 5">
            <a:extLst>
              <a:ext uri="{FF2B5EF4-FFF2-40B4-BE49-F238E27FC236}">
                <a16:creationId xmlns:a16="http://schemas.microsoft.com/office/drawing/2014/main" id="{A7D542CD-F637-4F1D-9F16-B658F636BE32}"/>
              </a:ext>
            </a:extLst>
          </p:cNvPr>
          <p:cNvSpPr txBox="1">
            <a:spLocks/>
          </p:cNvSpPr>
          <p:nvPr/>
        </p:nvSpPr>
        <p:spPr>
          <a:xfrm>
            <a:off x="0" y="6503759"/>
            <a:ext cx="2620108" cy="2149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333" i="1" dirty="0">
                <a:solidFill>
                  <a:schemeClr val="bg1"/>
                </a:solidFill>
              </a:rPr>
              <a:t>Data on file at Veryan Medical</a:t>
            </a:r>
          </a:p>
        </p:txBody>
      </p:sp>
      <p:sp>
        <p:nvSpPr>
          <p:cNvPr id="8" name="Rectangle: Rounded Corners 7">
            <a:extLst>
              <a:ext uri="{FF2B5EF4-FFF2-40B4-BE49-F238E27FC236}">
                <a16:creationId xmlns:a16="http://schemas.microsoft.com/office/drawing/2014/main" id="{4190F5B5-AB1D-447B-80BD-5CBCF7E7E061}"/>
              </a:ext>
            </a:extLst>
          </p:cNvPr>
          <p:cNvSpPr/>
          <p:nvPr/>
        </p:nvSpPr>
        <p:spPr>
          <a:xfrm>
            <a:off x="5985119" y="4312066"/>
            <a:ext cx="4419265" cy="312951"/>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00"/>
          </a:p>
        </p:txBody>
      </p:sp>
      <p:sp>
        <p:nvSpPr>
          <p:cNvPr id="10" name="TextBox 9">
            <a:extLst>
              <a:ext uri="{FF2B5EF4-FFF2-40B4-BE49-F238E27FC236}">
                <a16:creationId xmlns:a16="http://schemas.microsoft.com/office/drawing/2014/main" id="{FF78C429-4AF8-482D-9219-ADC3BCFF6A82}"/>
              </a:ext>
            </a:extLst>
          </p:cNvPr>
          <p:cNvSpPr txBox="1"/>
          <p:nvPr/>
        </p:nvSpPr>
        <p:spPr>
          <a:xfrm flipH="1">
            <a:off x="2440131" y="6269922"/>
            <a:ext cx="7403952" cy="461665"/>
          </a:xfrm>
          <a:prstGeom prst="rect">
            <a:avLst/>
          </a:prstGeom>
          <a:solidFill>
            <a:srgbClr val="920000"/>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GB" sz="2400" dirty="0"/>
              <a:t>53% of lesions had moderate to severe calcification</a:t>
            </a:r>
          </a:p>
        </p:txBody>
      </p:sp>
      <p:sp>
        <p:nvSpPr>
          <p:cNvPr id="13" name="object 7">
            <a:extLst>
              <a:ext uri="{FF2B5EF4-FFF2-40B4-BE49-F238E27FC236}">
                <a16:creationId xmlns:a16="http://schemas.microsoft.com/office/drawing/2014/main" id="{E93798F9-DDE7-4BCB-AB77-91E6CF898942}"/>
              </a:ext>
            </a:extLst>
          </p:cNvPr>
          <p:cNvSpPr/>
          <p:nvPr/>
        </p:nvSpPr>
        <p:spPr>
          <a:xfrm>
            <a:off x="2440131" y="5637020"/>
            <a:ext cx="7249583" cy="491951"/>
          </a:xfrm>
          <a:custGeom>
            <a:avLst/>
            <a:gdLst/>
            <a:ahLst/>
            <a:cxnLst/>
            <a:rect l="l" t="t" r="r" b="b"/>
            <a:pathLst>
              <a:path w="2333625" h="880745">
                <a:moveTo>
                  <a:pt x="2256955" y="0"/>
                </a:moveTo>
                <a:lnTo>
                  <a:pt x="0" y="0"/>
                </a:lnTo>
                <a:lnTo>
                  <a:pt x="0" y="803973"/>
                </a:lnTo>
                <a:lnTo>
                  <a:pt x="5987" y="833635"/>
                </a:lnTo>
                <a:lnTo>
                  <a:pt x="22317" y="857856"/>
                </a:lnTo>
                <a:lnTo>
                  <a:pt x="46537" y="874185"/>
                </a:lnTo>
                <a:lnTo>
                  <a:pt x="76200" y="880173"/>
                </a:lnTo>
                <a:lnTo>
                  <a:pt x="2333155" y="880173"/>
                </a:lnTo>
                <a:lnTo>
                  <a:pt x="2333155" y="76200"/>
                </a:lnTo>
                <a:lnTo>
                  <a:pt x="2327165" y="46537"/>
                </a:lnTo>
                <a:lnTo>
                  <a:pt x="2310833" y="22317"/>
                </a:lnTo>
                <a:lnTo>
                  <a:pt x="2286611" y="5987"/>
                </a:lnTo>
                <a:lnTo>
                  <a:pt x="2256955" y="0"/>
                </a:lnTo>
                <a:close/>
              </a:path>
            </a:pathLst>
          </a:custGeom>
          <a:solidFill>
            <a:schemeClr val="bg1">
              <a:lumMod val="50000"/>
            </a:schemeClr>
          </a:solidFill>
        </p:spPr>
        <p:txBody>
          <a:bodyPr wrap="square" lIns="0" tIns="0" rIns="0" bIns="0" rtlCol="0" anchor="ctr"/>
          <a:lstStyle/>
          <a:p>
            <a:pPr algn="ctr"/>
            <a:r>
              <a:rPr lang="en-GB" sz="2400">
                <a:solidFill>
                  <a:schemeClr val="bg1"/>
                </a:solidFill>
              </a:rPr>
              <a:t>Longer, more complex lesions than previously studied</a:t>
            </a:r>
            <a:endParaRPr sz="2400">
              <a:solidFill>
                <a:schemeClr val="bg1"/>
              </a:solidFill>
            </a:endParaRPr>
          </a:p>
        </p:txBody>
      </p:sp>
      <p:sp>
        <p:nvSpPr>
          <p:cNvPr id="11" name="Rectangle: Rounded Corners 10">
            <a:extLst>
              <a:ext uri="{FF2B5EF4-FFF2-40B4-BE49-F238E27FC236}">
                <a16:creationId xmlns:a16="http://schemas.microsoft.com/office/drawing/2014/main" id="{7FFCAF06-96BA-4B5E-A675-0747BE0C5CE8}"/>
              </a:ext>
            </a:extLst>
          </p:cNvPr>
          <p:cNvSpPr/>
          <p:nvPr/>
        </p:nvSpPr>
        <p:spPr>
          <a:xfrm>
            <a:off x="5985118" y="3741951"/>
            <a:ext cx="4419265" cy="312951"/>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00"/>
          </a:p>
        </p:txBody>
      </p:sp>
      <p:sp>
        <p:nvSpPr>
          <p:cNvPr id="14" name="Rectangle: Rounded Corners 13">
            <a:extLst>
              <a:ext uri="{FF2B5EF4-FFF2-40B4-BE49-F238E27FC236}">
                <a16:creationId xmlns:a16="http://schemas.microsoft.com/office/drawing/2014/main" id="{A515F893-BB15-12A4-3AC0-A1FE8A2E6528}"/>
              </a:ext>
            </a:extLst>
          </p:cNvPr>
          <p:cNvSpPr/>
          <p:nvPr/>
        </p:nvSpPr>
        <p:spPr>
          <a:xfrm>
            <a:off x="5985119" y="3409809"/>
            <a:ext cx="4419265" cy="312951"/>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00"/>
          </a:p>
        </p:txBody>
      </p:sp>
    </p:spTree>
    <p:extLst>
      <p:ext uri="{BB962C8B-B14F-4D97-AF65-F5344CB8AC3E}">
        <p14:creationId xmlns:p14="http://schemas.microsoft.com/office/powerpoint/2010/main" val="7565078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3" grpId="0" animBg="1"/>
      <p:bldP spid="11" grpId="0" animBg="1"/>
      <p:bldP spid="14" grpId="0" animBg="1"/>
      <p:bldP spid="14"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C1209FB94B30D46BB526986D28AD1D4" ma:contentTypeVersion="14" ma:contentTypeDescription="Create a new document." ma:contentTypeScope="" ma:versionID="6351afcd78c1885d3a4da4af9da0575f">
  <xsd:schema xmlns:xsd="http://www.w3.org/2001/XMLSchema" xmlns:xs="http://www.w3.org/2001/XMLSchema" xmlns:p="http://schemas.microsoft.com/office/2006/metadata/properties" xmlns:ns2="b7863cdd-6ce6-4e45-87ec-ad95804ddc93" xmlns:ns3="205864fe-f168-40af-a463-8dfcda9951fc" targetNamespace="http://schemas.microsoft.com/office/2006/metadata/properties" ma:root="true" ma:fieldsID="8615a8a11a2231bca84b63b245240258" ns2:_="" ns3:_="">
    <xsd:import namespace="b7863cdd-6ce6-4e45-87ec-ad95804ddc93"/>
    <xsd:import namespace="205864fe-f168-40af-a463-8dfcda9951fc"/>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2:SharedWithUsers" minOccurs="0"/>
                <xsd:element ref="ns2:SharedWithDetails" minOccurs="0"/>
                <xsd:element ref="ns3:MediaServiceDateTaken" minOccurs="0"/>
                <xsd:element ref="ns3:MediaServiceAutoKeyPoints" minOccurs="0"/>
                <xsd:element ref="ns3:MediaServiceKeyPoints" minOccurs="0"/>
                <xsd:element ref="ns3:MediaServiceLocation" minOccurs="0"/>
                <xsd:element ref="ns3:MediaLengthInSecond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863cdd-6ce6-4e45-87ec-ad95804ddc9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05864fe-f168-40af-a463-8dfcda9951f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b7863cdd-6ce6-4e45-87ec-ad95804ddc93">DJ45ZNFCPKMD-561489882-20782</_dlc_DocId>
    <_dlc_DocIdUrl xmlns="b7863cdd-6ce6-4e45-87ec-ad95804ddc93">
      <Url>https://veryanmed.sharepoint.com/Commercial/_layouts/15/DocIdRedir.aspx?ID=DJ45ZNFCPKMD-561489882-20782</Url>
      <Description>DJ45ZNFCPKMD-561489882-20782</Description>
    </_dlc_DocIdUrl>
    <SharedWithUsers xmlns="b7863cdd-6ce6-4e45-87ec-ad95804ddc93">
      <UserInfo>
        <DisplayName>Vanessa Lee</DisplayName>
        <AccountId>45</AccountId>
        <AccountType/>
      </UserInfo>
    </SharedWithUsers>
  </documentManagement>
</p:properties>
</file>

<file path=customXml/itemProps1.xml><?xml version="1.0" encoding="utf-8"?>
<ds:datastoreItem xmlns:ds="http://schemas.openxmlformats.org/officeDocument/2006/customXml" ds:itemID="{E158588F-EEB3-41F2-B160-AA10A94B8DBA}">
  <ds:schemaRefs>
    <ds:schemaRef ds:uri="http://schemas.microsoft.com/sharepoint/events"/>
  </ds:schemaRefs>
</ds:datastoreItem>
</file>

<file path=customXml/itemProps2.xml><?xml version="1.0" encoding="utf-8"?>
<ds:datastoreItem xmlns:ds="http://schemas.openxmlformats.org/officeDocument/2006/customXml" ds:itemID="{0FC582CD-E3F5-41AF-9201-9D52686867A5}">
  <ds:schemaRefs>
    <ds:schemaRef ds:uri="http://schemas.microsoft.com/sharepoint/v3/contenttype/forms"/>
  </ds:schemaRefs>
</ds:datastoreItem>
</file>

<file path=customXml/itemProps3.xml><?xml version="1.0" encoding="utf-8"?>
<ds:datastoreItem xmlns:ds="http://schemas.openxmlformats.org/officeDocument/2006/customXml" ds:itemID="{C88EB1EA-E952-4878-A7E7-2EF7594364FC}"/>
</file>

<file path=customXml/itemProps4.xml><?xml version="1.0" encoding="utf-8"?>
<ds:datastoreItem xmlns:ds="http://schemas.openxmlformats.org/officeDocument/2006/customXml" ds:itemID="{9E77B37C-5EAD-4905-92B5-DB21A5C347EE}">
  <ds:schemaRefs>
    <ds:schemaRef ds:uri="205864fe-f168-40af-a463-8dfcda9951fc"/>
    <ds:schemaRef ds:uri="b7863cdd-6ce6-4e45-87ec-ad95804ddc9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2776</TotalTime>
  <Words>1674</Words>
  <Application>Microsoft Office PowerPoint</Application>
  <PresentationFormat>Widescreen</PresentationFormat>
  <Paragraphs>335</Paragraphs>
  <Slides>18</Slides>
  <Notes>11</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Avenir Next LT Pro</vt:lpstr>
      <vt:lpstr>Calibri</vt:lpstr>
      <vt:lpstr>Calibri Light</vt:lpstr>
      <vt:lpstr>Office Theme</vt:lpstr>
      <vt:lpstr>Full Name, MD, Other Credentials</vt:lpstr>
      <vt:lpstr>Disclosures</vt:lpstr>
      <vt:lpstr>BioMimics 3D®</vt:lpstr>
      <vt:lpstr>Atheroprotective &amp; anti-restenotic effects of elevated wall shear stress</vt:lpstr>
      <vt:lpstr>PowerPoint Presentation</vt:lpstr>
      <vt:lpstr>MIMICS Clinical Programme</vt:lpstr>
      <vt:lpstr>MIMICS-3D Registry</vt:lpstr>
      <vt:lpstr>  Baseline Patient Demographics</vt:lpstr>
      <vt:lpstr>PowerPoint Presentation</vt:lpstr>
      <vt:lpstr>  Baseline Procedural Data</vt:lpstr>
      <vt:lpstr>PowerPoint Presentation</vt:lpstr>
      <vt:lpstr>MIMICS Clinical Program</vt:lpstr>
      <vt:lpstr>MIMICS-3D Subgroup Propensity Matched Analysis: CTO KM Freedom from CDTLR comparison</vt:lpstr>
      <vt:lpstr>MIMICS-3D Subgroup Propensity Matched Analysis: CTO KM freedom from loss of primary patency comparison</vt:lpstr>
      <vt:lpstr>MIMICS-3D Subgroup Analysis : Calcium KM Freedom from CDTLR comparison</vt:lpstr>
      <vt:lpstr>MIMICS-3D Subgroup Analysis : Calcium KM freedom from loss of primary patency comparison</vt:lpstr>
      <vt:lpstr>3-Year Outcomes in Severe Calcium Cohort</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graphics@m3meet.com</dc:creator>
  <cp:lastModifiedBy>Vanessa Lee</cp:lastModifiedBy>
  <cp:revision>19</cp:revision>
  <dcterms:created xsi:type="dcterms:W3CDTF">2021-03-03T15:16:47Z</dcterms:created>
  <dcterms:modified xsi:type="dcterms:W3CDTF">2022-05-26T16:38:37Z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0x0101007C1209FB94B30D46BB526986D28AD1D4</vt:lpwstr>
  </property>
  <property fmtid="{D5CDD505-2E9C-101B-9397-08002B2CF9AE}" pid="3" name="_dlc_DocIdItemGuid">
    <vt:lpwstr>4cc7f973-0326-4c27-a097-3473be5a3119</vt:lpwstr>
  </property>
</Properties>
</file>