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drawings/drawing1.xml" ContentType="application/vnd.openxmlformats-officedocument.drawingml.chartshapes+xml"/>
  <Override PartName="/ppt/presentation.xml" ContentType="application/vnd.openxmlformats-officedocument.presentationml.presentation.main+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5.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style1.xml" ContentType="application/vnd.ms-office.chartstyle+xml"/>
  <Override PartName="/ppt/charts/colors1.xml" ContentType="application/vnd.ms-office.chartcolorstyl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harts/chart1.xml" ContentType="application/vnd.openxmlformats-officedocument.drawingml.char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handoutMasterIdLst>
    <p:handoutMasterId r:id="rId20"/>
  </p:handoutMasterIdLst>
  <p:sldIdLst>
    <p:sldId id="279" r:id="rId2"/>
    <p:sldId id="257" r:id="rId3"/>
    <p:sldId id="2380" r:id="rId4"/>
    <p:sldId id="343" r:id="rId5"/>
    <p:sldId id="3498" r:id="rId6"/>
    <p:sldId id="364" r:id="rId7"/>
    <p:sldId id="3492" r:id="rId8"/>
    <p:sldId id="3493" r:id="rId9"/>
    <p:sldId id="3494" r:id="rId10"/>
    <p:sldId id="3495" r:id="rId11"/>
    <p:sldId id="3499" r:id="rId12"/>
    <p:sldId id="3496" r:id="rId13"/>
    <p:sldId id="3497" r:id="rId14"/>
    <p:sldId id="1957" r:id="rId15"/>
    <p:sldId id="1943" r:id="rId16"/>
    <p:sldId id="1956" r:id="rId17"/>
    <p:sldId id="284" r:id="rId18"/>
  </p:sldIdLst>
  <p:sldSz cx="12192000" cy="6858000"/>
  <p:notesSz cx="6819900" cy="9918700"/>
  <p:embeddedFontLst>
    <p:embeddedFont>
      <p:font typeface="Avenir Next LT Pro" panose="020B0504020202020204"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
      <p:font typeface="Open Sans bold" panose="020B0806030504020204" charset="0"/>
      <p:regular r:id="rId33"/>
      <p:bold r:id="rId34"/>
      <p:italic r:id="rId35"/>
      <p:boldItalic r:id="rId36"/>
    </p:embeddedFont>
    <p:embeddedFont>
      <p:font typeface="TheSans 7-Bold" charset="0"/>
      <p:regular r:id="rId37"/>
      <p:bold r:id="rId38"/>
      <p:italic r:id="rId39"/>
      <p:boldItalic r:id="rId40"/>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F0E5E4"/>
    <a:srgbClr val="000000"/>
    <a:srgbClr val="F3C603"/>
    <a:srgbClr val="F39F00"/>
    <a:srgbClr val="FFAC03"/>
    <a:srgbClr val="EC6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30" autoAdjust="0"/>
    <p:restoredTop sz="96687" autoAdjust="0"/>
  </p:normalViewPr>
  <p:slideViewPr>
    <p:cSldViewPr snapToGrid="0" showGuides="1">
      <p:cViewPr varScale="1">
        <p:scale>
          <a:sx n="75" d="100"/>
          <a:sy n="75" d="100"/>
        </p:scale>
        <p:origin x="270" y="3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0"/>
    </p:cViewPr>
  </p:sorterViewPr>
  <p:notesViewPr>
    <p:cSldViewPr snapToGrid="0">
      <p:cViewPr varScale="1">
        <p:scale>
          <a:sx n="86" d="100"/>
          <a:sy n="86" d="100"/>
        </p:scale>
        <p:origin x="4064" y="2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 Id="rId48" Type="http://schemas.openxmlformats.org/officeDocument/2006/relationships/customXml" Target="../customXml/item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customXml" Target="../customXml/item2.xml"/><Relationship Id="rId20" Type="http://schemas.openxmlformats.org/officeDocument/2006/relationships/handoutMaster" Target="handoutMasters/handoutMaster1.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1yr</c:v>
                </c:pt>
              </c:strCache>
            </c:strRef>
          </c:tx>
          <c:spPr>
            <a:solidFill>
              <a:schemeClr val="accent1"/>
            </a:solidFill>
            <a:ln>
              <a:noFill/>
            </a:ln>
            <a:effectLst/>
          </c:spPr>
          <c:invertIfNegative val="0"/>
          <c:cat>
            <c:strRef>
              <c:f>Sheet1!$A$2:$A$9</c:f>
              <c:strCache>
                <c:ptCount val="8"/>
                <c:pt idx="0">
                  <c:v>MIMICS-RCT</c:v>
                </c:pt>
                <c:pt idx="1">
                  <c:v>MIMICS-2  </c:v>
                </c:pt>
                <c:pt idx="2">
                  <c:v>MIMICS-3D</c:v>
                </c:pt>
                <c:pt idx="3">
                  <c:v>Superb </c:v>
                </c:pt>
                <c:pt idx="4">
                  <c:v>Zilver PTX  </c:v>
                </c:pt>
                <c:pt idx="5">
                  <c:v>Majestic  </c:v>
                </c:pt>
                <c:pt idx="6">
                  <c:v>Imperial</c:v>
                </c:pt>
                <c:pt idx="7">
                  <c:v>Imperial</c:v>
                </c:pt>
              </c:strCache>
            </c:strRef>
          </c:cat>
          <c:val>
            <c:numRef>
              <c:f>Sheet1!$B$2:$B$9</c:f>
              <c:numCache>
                <c:formatCode>General</c:formatCode>
                <c:ptCount val="8"/>
                <c:pt idx="0">
                  <c:v>91</c:v>
                </c:pt>
                <c:pt idx="1">
                  <c:v>89</c:v>
                </c:pt>
                <c:pt idx="2">
                  <c:v>90</c:v>
                </c:pt>
                <c:pt idx="3">
                  <c:v>89</c:v>
                </c:pt>
                <c:pt idx="4">
                  <c:v>89</c:v>
                </c:pt>
                <c:pt idx="5">
                  <c:v>96</c:v>
                </c:pt>
                <c:pt idx="6">
                  <c:v>95</c:v>
                </c:pt>
                <c:pt idx="7">
                  <c:v>91</c:v>
                </c:pt>
              </c:numCache>
            </c:numRef>
          </c:val>
          <c:extLst>
            <c:ext xmlns:c16="http://schemas.microsoft.com/office/drawing/2014/chart" uri="{C3380CC4-5D6E-409C-BE32-E72D297353CC}">
              <c16:uniqueId val="{00000000-4C2C-E542-9BE3-ADEF8402206C}"/>
            </c:ext>
          </c:extLst>
        </c:ser>
        <c:ser>
          <c:idx val="1"/>
          <c:order val="1"/>
          <c:tx>
            <c:strRef>
              <c:f>Sheet1!$C$1</c:f>
              <c:strCache>
                <c:ptCount val="1"/>
                <c:pt idx="0">
                  <c:v>2yr</c:v>
                </c:pt>
              </c:strCache>
            </c:strRef>
          </c:tx>
          <c:spPr>
            <a:solidFill>
              <a:schemeClr val="accent3"/>
            </a:solidFill>
            <a:ln>
              <a:noFill/>
            </a:ln>
            <a:effectLst/>
          </c:spPr>
          <c:invertIfNegative val="0"/>
          <c:cat>
            <c:strRef>
              <c:f>Sheet1!$A$2:$A$9</c:f>
              <c:strCache>
                <c:ptCount val="8"/>
                <c:pt idx="0">
                  <c:v>MIMICS-RCT</c:v>
                </c:pt>
                <c:pt idx="1">
                  <c:v>MIMICS-2  </c:v>
                </c:pt>
                <c:pt idx="2">
                  <c:v>MIMICS-3D</c:v>
                </c:pt>
                <c:pt idx="3">
                  <c:v>Superb </c:v>
                </c:pt>
                <c:pt idx="4">
                  <c:v>Zilver PTX  </c:v>
                </c:pt>
                <c:pt idx="5">
                  <c:v>Majestic  </c:v>
                </c:pt>
                <c:pt idx="6">
                  <c:v>Imperial</c:v>
                </c:pt>
                <c:pt idx="7">
                  <c:v>Imperial</c:v>
                </c:pt>
              </c:strCache>
            </c:strRef>
          </c:cat>
          <c:val>
            <c:numRef>
              <c:f>Sheet1!$C$2:$C$9</c:f>
              <c:numCache>
                <c:formatCode>General</c:formatCode>
                <c:ptCount val="8"/>
                <c:pt idx="0">
                  <c:v>91</c:v>
                </c:pt>
                <c:pt idx="1">
                  <c:v>84</c:v>
                </c:pt>
                <c:pt idx="2">
                  <c:v>82</c:v>
                </c:pt>
                <c:pt idx="3">
                  <c:v>84</c:v>
                </c:pt>
                <c:pt idx="4">
                  <c:v>87</c:v>
                </c:pt>
                <c:pt idx="5">
                  <c:v>92</c:v>
                </c:pt>
                <c:pt idx="6">
                  <c:v>87</c:v>
                </c:pt>
                <c:pt idx="7">
                  <c:v>79</c:v>
                </c:pt>
              </c:numCache>
            </c:numRef>
          </c:val>
          <c:extLst>
            <c:ext xmlns:c16="http://schemas.microsoft.com/office/drawing/2014/chart" uri="{C3380CC4-5D6E-409C-BE32-E72D297353CC}">
              <c16:uniqueId val="{00000001-4C2C-E542-9BE3-ADEF8402206C}"/>
            </c:ext>
          </c:extLst>
        </c:ser>
        <c:ser>
          <c:idx val="2"/>
          <c:order val="2"/>
          <c:tx>
            <c:strRef>
              <c:f>Sheet1!$D$1</c:f>
              <c:strCache>
                <c:ptCount val="1"/>
                <c:pt idx="0">
                  <c:v>3yr</c:v>
                </c:pt>
              </c:strCache>
            </c:strRef>
          </c:tx>
          <c:spPr>
            <a:solidFill>
              <a:schemeClr val="accent5"/>
            </a:solidFill>
            <a:ln>
              <a:noFill/>
            </a:ln>
            <a:effectLst/>
          </c:spPr>
          <c:invertIfNegative val="0"/>
          <c:cat>
            <c:strRef>
              <c:f>Sheet1!$A$2:$A$9</c:f>
              <c:strCache>
                <c:ptCount val="8"/>
                <c:pt idx="0">
                  <c:v>MIMICS-RCT</c:v>
                </c:pt>
                <c:pt idx="1">
                  <c:v>MIMICS-2  </c:v>
                </c:pt>
                <c:pt idx="2">
                  <c:v>MIMICS-3D</c:v>
                </c:pt>
                <c:pt idx="3">
                  <c:v>Superb </c:v>
                </c:pt>
                <c:pt idx="4">
                  <c:v>Zilver PTX  </c:v>
                </c:pt>
                <c:pt idx="5">
                  <c:v>Majestic  </c:v>
                </c:pt>
                <c:pt idx="6">
                  <c:v>Imperial</c:v>
                </c:pt>
                <c:pt idx="7">
                  <c:v>Imperial</c:v>
                </c:pt>
              </c:strCache>
            </c:strRef>
          </c:cat>
          <c:val>
            <c:numRef>
              <c:f>Sheet1!$D$2:$D$9</c:f>
              <c:numCache>
                <c:formatCode>General</c:formatCode>
                <c:ptCount val="8"/>
                <c:pt idx="1">
                  <c:v>81</c:v>
                </c:pt>
                <c:pt idx="2">
                  <c:v>78</c:v>
                </c:pt>
                <c:pt idx="3">
                  <c:v>82</c:v>
                </c:pt>
                <c:pt idx="4">
                  <c:v>83</c:v>
                </c:pt>
                <c:pt idx="5">
                  <c:v>85</c:v>
                </c:pt>
              </c:numCache>
            </c:numRef>
          </c:val>
          <c:extLst>
            <c:ext xmlns:c16="http://schemas.microsoft.com/office/drawing/2014/chart" uri="{C3380CC4-5D6E-409C-BE32-E72D297353CC}">
              <c16:uniqueId val="{00000002-4C2C-E542-9BE3-ADEF8402206C}"/>
            </c:ext>
          </c:extLst>
        </c:ser>
        <c:dLbls>
          <c:showLegendKey val="0"/>
          <c:showVal val="0"/>
          <c:showCatName val="0"/>
          <c:showSerName val="0"/>
          <c:showPercent val="0"/>
          <c:showBubbleSize val="0"/>
        </c:dLbls>
        <c:gapWidth val="219"/>
        <c:overlap val="-27"/>
        <c:axId val="805304704"/>
        <c:axId val="912018144"/>
      </c:barChart>
      <c:lineChart>
        <c:grouping val="stacked"/>
        <c:varyColors val="0"/>
        <c:ser>
          <c:idx val="3"/>
          <c:order val="3"/>
          <c:tx>
            <c:strRef>
              <c:f>Sheet1!$E$1</c:f>
              <c:strCache>
                <c:ptCount val="1"/>
                <c:pt idx="0">
                  <c:v>Avg LL</c:v>
                </c:pt>
              </c:strCache>
            </c:strRef>
          </c:tx>
          <c:spPr>
            <a:ln w="25400" cap="rnd">
              <a:noFill/>
              <a:round/>
            </a:ln>
            <a:effectLst/>
          </c:spPr>
          <c:marker>
            <c:symbol val="circle"/>
            <c:size val="5"/>
            <c:spPr>
              <a:noFill/>
              <a:ln w="9525">
                <a:noFill/>
              </a:ln>
              <a:effectLst/>
            </c:spPr>
          </c:marker>
          <c:cat>
            <c:strRef>
              <c:f>Sheet1!$A$2:$A$9</c:f>
              <c:strCache>
                <c:ptCount val="8"/>
                <c:pt idx="0">
                  <c:v>MIMICS-RCT</c:v>
                </c:pt>
                <c:pt idx="1">
                  <c:v>MIMICS-2  </c:v>
                </c:pt>
                <c:pt idx="2">
                  <c:v>MIMICS-3D</c:v>
                </c:pt>
                <c:pt idx="3">
                  <c:v>Superb </c:v>
                </c:pt>
                <c:pt idx="4">
                  <c:v>Zilver PTX  </c:v>
                </c:pt>
                <c:pt idx="5">
                  <c:v>Majestic  </c:v>
                </c:pt>
                <c:pt idx="6">
                  <c:v>Imperial</c:v>
                </c:pt>
                <c:pt idx="7">
                  <c:v>Imperial</c:v>
                </c:pt>
              </c:strCache>
            </c:strRef>
          </c:cat>
          <c:val>
            <c:numRef>
              <c:f>Sheet1!$E$2:$E$9</c:f>
              <c:numCache>
                <c:formatCode>General</c:formatCode>
                <c:ptCount val="8"/>
                <c:pt idx="0">
                  <c:v>6.6</c:v>
                </c:pt>
                <c:pt idx="1">
                  <c:v>8.1</c:v>
                </c:pt>
                <c:pt idx="2">
                  <c:v>12.6</c:v>
                </c:pt>
                <c:pt idx="3">
                  <c:v>7.8</c:v>
                </c:pt>
                <c:pt idx="4">
                  <c:v>5.3</c:v>
                </c:pt>
                <c:pt idx="5">
                  <c:v>7</c:v>
                </c:pt>
                <c:pt idx="6">
                  <c:v>8.6</c:v>
                </c:pt>
                <c:pt idx="7">
                  <c:v>8.1</c:v>
                </c:pt>
              </c:numCache>
            </c:numRef>
          </c:val>
          <c:smooth val="0"/>
          <c:extLst>
            <c:ext xmlns:c16="http://schemas.microsoft.com/office/drawing/2014/chart" uri="{C3380CC4-5D6E-409C-BE32-E72D297353CC}">
              <c16:uniqueId val="{00000003-4C2C-E542-9BE3-ADEF8402206C}"/>
            </c:ext>
          </c:extLst>
        </c:ser>
        <c:dLbls>
          <c:showLegendKey val="0"/>
          <c:showVal val="0"/>
          <c:showCatName val="0"/>
          <c:showSerName val="0"/>
          <c:showPercent val="0"/>
          <c:showBubbleSize val="0"/>
        </c:dLbls>
        <c:marker val="1"/>
        <c:smooth val="0"/>
        <c:axId val="87539520"/>
        <c:axId val="87537440"/>
      </c:lineChart>
      <c:catAx>
        <c:axId val="80530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912018144"/>
        <c:crosses val="autoZero"/>
        <c:auto val="1"/>
        <c:lblAlgn val="ctr"/>
        <c:lblOffset val="100"/>
        <c:noMultiLvlLbl val="0"/>
      </c:catAx>
      <c:valAx>
        <c:axId val="912018144"/>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j-lt"/>
                    <a:ea typeface="+mn-ea"/>
                    <a:cs typeface="+mn-cs"/>
                  </a:defRPr>
                </a:pPr>
                <a:r>
                  <a:rPr lang="en-US"/>
                  <a:t>Freedom from CDTLR</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805304704"/>
        <c:crosses val="autoZero"/>
        <c:crossBetween val="between"/>
      </c:valAx>
      <c:valAx>
        <c:axId val="87537440"/>
        <c:scaling>
          <c:orientation val="minMax"/>
        </c:scaling>
        <c:delete val="0"/>
        <c:axPos val="r"/>
        <c:title>
          <c:tx>
            <c:rich>
              <a:bodyPr rot="-5400000" spcFirstLastPara="1" vertOverflow="ellipsis" vert="horz" wrap="square" anchor="ctr" anchorCtr="1"/>
              <a:lstStyle/>
              <a:p>
                <a:pPr>
                  <a:defRPr sz="1600" b="0" i="0" u="none" strike="noStrike" kern="1200" baseline="0">
                    <a:solidFill>
                      <a:schemeClr val="tx1"/>
                    </a:solidFill>
                    <a:latin typeface="+mj-lt"/>
                    <a:ea typeface="+mn-ea"/>
                    <a:cs typeface="+mn-cs"/>
                  </a:defRPr>
                </a:pPr>
                <a:r>
                  <a:rPr lang="en-US"/>
                  <a:t>Avg Lesion Length (cm)</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crossAx val="87539520"/>
        <c:crosses val="max"/>
        <c:crossBetween val="between"/>
      </c:valAx>
      <c:catAx>
        <c:axId val="87539520"/>
        <c:scaling>
          <c:orientation val="minMax"/>
        </c:scaling>
        <c:delete val="1"/>
        <c:axPos val="b"/>
        <c:numFmt formatCode="General" sourceLinked="1"/>
        <c:majorTickMark val="none"/>
        <c:minorTickMark val="none"/>
        <c:tickLblPos val="nextTo"/>
        <c:crossAx val="875374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600">
          <a:solidFill>
            <a:schemeClr val="tx1"/>
          </a:solidFill>
          <a:latin typeface="+mj-lt"/>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0.18872</cdr:x>
      <cdr:y>0.25215</cdr:y>
    </cdr:from>
    <cdr:to>
      <cdr:x>0.20407</cdr:x>
      <cdr:y>0.29248</cdr:y>
    </cdr:to>
    <cdr:sp macro="" textlink="">
      <cdr:nvSpPr>
        <cdr:cNvPr id="2" name="Oval 1">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2091608" y="1222742"/>
          <a:ext cx="170124" cy="195572"/>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0.29775</cdr:x>
      <cdr:y>0.07838</cdr:y>
    </cdr:from>
    <cdr:to>
      <cdr:x>0.3131</cdr:x>
      <cdr:y>0.11871</cdr:y>
    </cdr:to>
    <cdr:sp macro="" textlink="">
      <cdr:nvSpPr>
        <cdr:cNvPr id="3" name="Oval 2">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3299936" y="380072"/>
          <a:ext cx="170123" cy="195572"/>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0.4019</cdr:x>
      <cdr:y>0.29239</cdr:y>
    </cdr:from>
    <cdr:to>
      <cdr:x>0.41725</cdr:x>
      <cdr:y>0.33273</cdr:y>
    </cdr:to>
    <cdr:sp macro="" textlink="">
      <cdr:nvSpPr>
        <cdr:cNvPr id="4" name="Oval 3">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4454240" y="1417869"/>
          <a:ext cx="170124" cy="195620"/>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0.5</cdr:x>
      <cdr:y>0.35387</cdr:y>
    </cdr:from>
    <cdr:to>
      <cdr:x>0.51535</cdr:x>
      <cdr:y>0.39421</cdr:y>
    </cdr:to>
    <cdr:sp macro="" textlink="">
      <cdr:nvSpPr>
        <cdr:cNvPr id="5" name="Oval 4">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5541478" y="1716003"/>
          <a:ext cx="170123" cy="195620"/>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0.6052</cdr:x>
      <cdr:y>0.30438</cdr:y>
    </cdr:from>
    <cdr:to>
      <cdr:x>0.62055</cdr:x>
      <cdr:y>0.34472</cdr:y>
    </cdr:to>
    <cdr:sp macro="" textlink="">
      <cdr:nvSpPr>
        <cdr:cNvPr id="6" name="Oval 5">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6707404" y="1476032"/>
          <a:ext cx="170123" cy="195621"/>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0.7125</cdr:x>
      <cdr:y>0.24148</cdr:y>
    </cdr:from>
    <cdr:to>
      <cdr:x>0.72785</cdr:x>
      <cdr:y>0.28182</cdr:y>
    </cdr:to>
    <cdr:sp macro="" textlink="">
      <cdr:nvSpPr>
        <cdr:cNvPr id="7" name="Oval 6">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7896652" y="1170998"/>
          <a:ext cx="170123" cy="195620"/>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0.80377</cdr:x>
      <cdr:y>0.26656</cdr:y>
    </cdr:from>
    <cdr:to>
      <cdr:x>0.81912</cdr:x>
      <cdr:y>0.30689</cdr:y>
    </cdr:to>
    <cdr:sp macro="" textlink="">
      <cdr:nvSpPr>
        <cdr:cNvPr id="8" name="Oval 7">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a:off x="8908124" y="1292620"/>
          <a:ext cx="170124" cy="195572"/>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dr:relSizeAnchor xmlns:cdr="http://schemas.openxmlformats.org/drawingml/2006/chartDrawing">
    <cdr:from>
      <cdr:x>0.55249</cdr:x>
      <cdr:y>0.92688</cdr:y>
    </cdr:from>
    <cdr:to>
      <cdr:x>0.56784</cdr:x>
      <cdr:y>0.96721</cdr:y>
    </cdr:to>
    <cdr:sp macro="" textlink="">
      <cdr:nvSpPr>
        <cdr:cNvPr id="9" name="Oval 8">
          <a:extLst xmlns:a="http://schemas.openxmlformats.org/drawingml/2006/main">
            <a:ext uri="{FF2B5EF4-FFF2-40B4-BE49-F238E27FC236}">
              <a16:creationId xmlns:a16="http://schemas.microsoft.com/office/drawing/2014/main" id="{575234DD-86EE-476B-B165-195CD45D226E}"/>
            </a:ext>
          </a:extLst>
        </cdr:cNvPr>
        <cdr:cNvSpPr/>
      </cdr:nvSpPr>
      <cdr:spPr>
        <a:xfrm xmlns:a="http://schemas.openxmlformats.org/drawingml/2006/main" rot="339424">
          <a:off x="6123185" y="4494727"/>
          <a:ext cx="170123" cy="195572"/>
        </a:xfrm>
        <a:prstGeom xmlns:a="http://schemas.openxmlformats.org/drawingml/2006/main" prst="ellipse">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GB"/>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66BC67C-28E7-4F96-9041-B687053C4EA5}"/>
              </a:ext>
            </a:extLst>
          </p:cNvPr>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3772607-3919-49A6-9676-F3ACD02DDCE7}"/>
              </a:ext>
            </a:extLst>
          </p:cNvPr>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BE4E6A14-1EB1-42A4-8D24-F68A50752238}" type="datetimeFigureOut">
              <a:rPr lang="de-DE" smtClean="0"/>
              <a:t>04.09.2023</a:t>
            </a:fld>
            <a:endParaRPr lang="de-DE"/>
          </a:p>
        </p:txBody>
      </p:sp>
      <p:sp>
        <p:nvSpPr>
          <p:cNvPr id="4" name="Fußzeilenplatzhalter 3">
            <a:extLst>
              <a:ext uri="{FF2B5EF4-FFF2-40B4-BE49-F238E27FC236}">
                <a16:creationId xmlns:a16="http://schemas.microsoft.com/office/drawing/2014/main" id="{43032199-39B9-48F2-BAB6-4383B1506B30}"/>
              </a:ext>
            </a:extLst>
          </p:cNvPr>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B6F40B7-E880-443B-8399-CFF0BE8C9511}"/>
              </a:ext>
            </a:extLst>
          </p:cNvPr>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80C2451C-06A7-4CCF-9FCE-82DF200E929A}" type="slidenum">
              <a:rPr lang="de-DE" smtClean="0"/>
              <a:t>‹#›</a:t>
            </a:fld>
            <a:endParaRPr lang="de-DE"/>
          </a:p>
        </p:txBody>
      </p:sp>
    </p:spTree>
    <p:extLst>
      <p:ext uri="{BB962C8B-B14F-4D97-AF65-F5344CB8AC3E}">
        <p14:creationId xmlns:p14="http://schemas.microsoft.com/office/powerpoint/2010/main" val="748117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BAC1A29D-A0F3-4409-AA35-34DF288532DC}" type="datetimeFigureOut">
              <a:rPr lang="de-DE" smtClean="0"/>
              <a:t>04.09.2023</a:t>
            </a:fld>
            <a:endParaRPr lang="de-DE"/>
          </a:p>
        </p:txBody>
      </p:sp>
      <p:sp>
        <p:nvSpPr>
          <p:cNvPr id="4" name="Folienbildplatzhalt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B13695CB-40CC-4F02-9656-DAA991463616}" type="slidenum">
              <a:rPr lang="de-DE" smtClean="0"/>
              <a:t>‹#›</a:t>
            </a:fld>
            <a:endParaRPr lang="de-DE"/>
          </a:p>
        </p:txBody>
      </p:sp>
    </p:spTree>
    <p:extLst>
      <p:ext uri="{BB962C8B-B14F-4D97-AF65-F5344CB8AC3E}">
        <p14:creationId xmlns:p14="http://schemas.microsoft.com/office/powerpoint/2010/main" val="1720222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13695CB-40CC-4F02-9656-DAA991463616}" type="slidenum">
              <a:rPr lang="de-DE" smtClean="0"/>
              <a:t>1</a:t>
            </a:fld>
            <a:endParaRPr lang="de-DE"/>
          </a:p>
        </p:txBody>
      </p:sp>
    </p:spTree>
    <p:extLst>
      <p:ext uri="{BB962C8B-B14F-4D97-AF65-F5344CB8AC3E}">
        <p14:creationId xmlns:p14="http://schemas.microsoft.com/office/powerpoint/2010/main" val="606929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Propensity matching conducted to reduce the bias due to confounding variables present in the 2 different cohorts.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F4C8F-E902-AD42-BCDF-00A69D40B4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209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Propensity matching conducted to reduce the bias due to confounding variables present in the 2 different cohorts.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F4C8F-E902-AD42-BCDF-00A69D40B4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154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Propensity matching not conducted as potential confounding variables were not present in the 2 different cohorts.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F4C8F-E902-AD42-BCDF-00A69D40B4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13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At 3 years there is no </a:t>
            </a:r>
            <a:r>
              <a:rPr lang="en-US" sz="1200" i="0">
                <a:solidFill>
                  <a:schemeClr val="bg1"/>
                </a:solidFill>
                <a:effectLst/>
                <a:latin typeface="-apple-system"/>
              </a:rPr>
              <a:t>significant difference between the moderate and long lesion groups</a:t>
            </a:r>
            <a:endParaRPr lang="en-US" sz="1600" i="0">
              <a:solidFill>
                <a:schemeClr val="bg1"/>
              </a:solidFill>
              <a:effectLst/>
              <a:latin typeface="-apple-system"/>
            </a:endParaRPr>
          </a:p>
          <a:p>
            <a:pPr algn="l"/>
            <a:r>
              <a:rPr lang="en-US" sz="1200" i="0">
                <a:solidFill>
                  <a:schemeClr val="bg1"/>
                </a:solidFill>
                <a:effectLst/>
                <a:latin typeface="-apple-system"/>
              </a:rPr>
              <a:t>As expected, there is an observable difference between the moderate and very long lesion groups however, the </a:t>
            </a:r>
            <a:r>
              <a:rPr lang="en-US" i="0">
                <a:solidFill>
                  <a:schemeClr val="bg1"/>
                </a:solidFill>
                <a:latin typeface="-apple-system"/>
              </a:rPr>
              <a:t>CDTLR</a:t>
            </a:r>
            <a:r>
              <a:rPr lang="en-US" sz="1200" i="0">
                <a:solidFill>
                  <a:schemeClr val="bg1"/>
                </a:solidFill>
                <a:effectLst/>
                <a:latin typeface="-apple-system"/>
              </a:rPr>
              <a:t> and durability of the very long lesion group is impressive given the lesion length and morphology</a:t>
            </a:r>
            <a:endParaRPr lang="en-US" sz="1600" i="0">
              <a:solidFill>
                <a:schemeClr val="bg1"/>
              </a:solidFill>
              <a:effectLst/>
              <a:latin typeface="-apple-system"/>
            </a:endParaRPr>
          </a:p>
          <a:p>
            <a:endParaRPr lang="en-GB"/>
          </a:p>
        </p:txBody>
      </p:sp>
      <p:sp>
        <p:nvSpPr>
          <p:cNvPr id="4" name="Slide Number Placeholder 3"/>
          <p:cNvSpPr>
            <a:spLocks noGrp="1"/>
          </p:cNvSpPr>
          <p:nvPr>
            <p:ph type="sldNum" sz="quarter" idx="5"/>
          </p:nvPr>
        </p:nvSpPr>
        <p:spPr/>
        <p:txBody>
          <a:bodyPr/>
          <a:lstStyle/>
          <a:p>
            <a:fld id="{D839712F-C06D-4CDD-8C03-0776595F6DD1}" type="slidenum">
              <a:rPr lang="en-GB" smtClean="0"/>
              <a:t>14</a:t>
            </a:fld>
            <a:endParaRPr lang="en-GB"/>
          </a:p>
        </p:txBody>
      </p:sp>
    </p:spTree>
    <p:extLst>
      <p:ext uri="{BB962C8B-B14F-4D97-AF65-F5344CB8AC3E}">
        <p14:creationId xmlns:p14="http://schemas.microsoft.com/office/powerpoint/2010/main" val="1870604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2624F-EDF9-4084-9BEE-A7AAA53849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997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839712F-C06D-4CDD-8C03-0776595F6DD1}" type="slidenum">
              <a:rPr lang="en-GB" smtClean="0"/>
              <a:t>16</a:t>
            </a:fld>
            <a:endParaRPr lang="en-GB"/>
          </a:p>
        </p:txBody>
      </p:sp>
    </p:spTree>
    <p:extLst>
      <p:ext uri="{BB962C8B-B14F-4D97-AF65-F5344CB8AC3E}">
        <p14:creationId xmlns:p14="http://schemas.microsoft.com/office/powerpoint/2010/main" val="237317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DCB pivotal trials showed improved performance over simple angioplasty we know that this was achieved in a well-defined set of lesions and that the global DCB registries show that the real world patient population is more complex.</a:t>
            </a:r>
          </a:p>
          <a:p>
            <a:r>
              <a:rPr lang="en-US"/>
              <a:t>These registries demonstrate an average provisional stent rate of 28 to 35.5% driven by lesion length and CTOs.</a:t>
            </a:r>
          </a:p>
          <a:p>
            <a:endParaRPr lang="en-US"/>
          </a:p>
          <a:p>
            <a:r>
              <a:rPr lang="en-US"/>
              <a:t>In IN.PACT Global, the provisional stent rate for lesions longer than 25cm was 53%</a:t>
            </a:r>
            <a:endParaRPr lang="en-GB"/>
          </a:p>
        </p:txBody>
      </p:sp>
      <p:sp>
        <p:nvSpPr>
          <p:cNvPr id="4" name="Slide Number Placeholder 3"/>
          <p:cNvSpPr>
            <a:spLocks noGrp="1"/>
          </p:cNvSpPr>
          <p:nvPr>
            <p:ph type="sldNum" sz="quarter" idx="5"/>
          </p:nvPr>
        </p:nvSpPr>
        <p:spPr/>
        <p:txBody>
          <a:bodyPr/>
          <a:lstStyle/>
          <a:p>
            <a:fld id="{D839712F-C06D-4CDD-8C03-0776595F6DD1}" type="slidenum">
              <a:rPr lang="en-GB" smtClean="0"/>
              <a:t>3</a:t>
            </a:fld>
            <a:endParaRPr lang="en-GB"/>
          </a:p>
        </p:txBody>
      </p:sp>
    </p:spTree>
    <p:extLst>
      <p:ext uri="{BB962C8B-B14F-4D97-AF65-F5344CB8AC3E}">
        <p14:creationId xmlns:p14="http://schemas.microsoft.com/office/powerpoint/2010/main" val="2664981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straight stent challenges of the femoropopliteal region are the reasons why BioMimics 3D was designed with a helical centerline which permits the stent to shorten with the artery and provide the ultimate biomechanical compatibility.  </a:t>
            </a:r>
            <a:endParaRPr lang="en-GB"/>
          </a:p>
        </p:txBody>
      </p:sp>
      <p:sp>
        <p:nvSpPr>
          <p:cNvPr id="4" name="Slide Number Placeholder 3"/>
          <p:cNvSpPr>
            <a:spLocks noGrp="1"/>
          </p:cNvSpPr>
          <p:nvPr>
            <p:ph type="sldNum" sz="quarter" idx="5"/>
          </p:nvPr>
        </p:nvSpPr>
        <p:spPr/>
        <p:txBody>
          <a:bodyPr/>
          <a:lstStyle/>
          <a:p>
            <a:fld id="{D839712F-C06D-4CDD-8C03-0776595F6DD1}" type="slidenum">
              <a:rPr lang="en-GB" smtClean="0"/>
              <a:t>4</a:t>
            </a:fld>
            <a:endParaRPr lang="en-GB"/>
          </a:p>
        </p:txBody>
      </p:sp>
    </p:spTree>
    <p:extLst>
      <p:ext uri="{BB962C8B-B14F-4D97-AF65-F5344CB8AC3E}">
        <p14:creationId xmlns:p14="http://schemas.microsoft.com/office/powerpoint/2010/main" val="302640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top right video illustrates BioMimics 3D shortening with the artery as the knee is flexed. This mimics the natural movement of the artery which helps to reduce localized trauma and reduce the risk of stent fracture</a:t>
            </a:r>
          </a:p>
          <a:p>
            <a:endParaRPr lang="en-US"/>
          </a:p>
          <a:p>
            <a:r>
              <a:rPr lang="en-US"/>
              <a:t>But in addition, the helical centreline generates a natural laminar swirling flow which elevates wall shear stress and reduces restenosis by reducing thrombus formation and inflammation. The images on the bottom left show straight flow in a straight stent and swirling flow in a BioMimics 3D stent on the right, </a:t>
            </a:r>
            <a:endParaRPr lang="en-GB"/>
          </a:p>
        </p:txBody>
      </p:sp>
      <p:sp>
        <p:nvSpPr>
          <p:cNvPr id="4" name="Slide Number Placeholder 3"/>
          <p:cNvSpPr>
            <a:spLocks noGrp="1"/>
          </p:cNvSpPr>
          <p:nvPr>
            <p:ph type="sldNum" sz="quarter" idx="5"/>
          </p:nvPr>
        </p:nvSpPr>
        <p:spPr/>
        <p:txBody>
          <a:bodyPr/>
          <a:lstStyle/>
          <a:p>
            <a:fld id="{D839712F-C06D-4CDD-8C03-0776595F6DD1}" type="slidenum">
              <a:rPr lang="en-GB" smtClean="0"/>
              <a:t>5</a:t>
            </a:fld>
            <a:endParaRPr lang="en-GB"/>
          </a:p>
        </p:txBody>
      </p:sp>
    </p:spTree>
    <p:extLst>
      <p:ext uri="{BB962C8B-B14F-4D97-AF65-F5344CB8AC3E}">
        <p14:creationId xmlns:p14="http://schemas.microsoft.com/office/powerpoint/2010/main" val="68355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company has invested in a compelling clinical programme to evaluate the performance of BioMimics 3D. Once all studies are enrolled, there will be more than 1750 patients being studied. </a:t>
            </a:r>
          </a:p>
          <a:p>
            <a:endParaRPr lang="en-US"/>
          </a:p>
          <a:p>
            <a:r>
              <a:rPr lang="en-US"/>
              <a:t>In this presentation we will review the 3-year results for the MIMICS-3d European registry, and will look specifically at a subgroup analysis of long and very long lesions. </a:t>
            </a:r>
          </a:p>
          <a:p>
            <a:endParaRPr lang="en-US"/>
          </a:p>
          <a:p>
            <a:r>
              <a:rPr lang="en-US"/>
              <a:t>MIMICS-3D enrolled 507 patients in 23 sites across Europe and is a prospective registry with 3 years follow up. </a:t>
            </a:r>
            <a:endParaRPr lang="en-GB"/>
          </a:p>
        </p:txBody>
      </p:sp>
      <p:sp>
        <p:nvSpPr>
          <p:cNvPr id="4" name="Slide Number Placeholder 3"/>
          <p:cNvSpPr>
            <a:spLocks noGrp="1"/>
          </p:cNvSpPr>
          <p:nvPr>
            <p:ph type="sldNum" sz="quarter" idx="5"/>
          </p:nvPr>
        </p:nvSpPr>
        <p:spPr/>
        <p:txBody>
          <a:bodyPr/>
          <a:lstStyle/>
          <a:p>
            <a:fld id="{D839712F-C06D-4CDD-8C03-0776595F6DD1}" type="slidenum">
              <a:rPr lang="en-GB" smtClean="0"/>
              <a:t>6</a:t>
            </a:fld>
            <a:endParaRPr lang="en-GB"/>
          </a:p>
        </p:txBody>
      </p:sp>
    </p:spTree>
    <p:extLst>
      <p:ext uri="{BB962C8B-B14F-4D97-AF65-F5344CB8AC3E}">
        <p14:creationId xmlns:p14="http://schemas.microsoft.com/office/powerpoint/2010/main" val="2702735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eaLnBrk="1" fontAlgn="t" latinLnBrk="0" hangingPunct="1"/>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9C991-712F-484B-BE9B-E502D971ECD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513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Added #TL but otherwise all data is per lesion</a:t>
            </a:r>
          </a:p>
          <a:p>
            <a:endParaRPr lang="en-GB"/>
          </a:p>
          <a:p>
            <a:r>
              <a:rPr lang="en-GB"/>
              <a:t>Use </a:t>
            </a:r>
            <a:r>
              <a:rPr lang="en-GB" err="1"/>
              <a:t>prox</a:t>
            </a:r>
            <a:r>
              <a:rPr lang="en-GB"/>
              <a:t> location for lesion, “other includes quite a few ostial SFA, one confirmed iliac (!) and some other stuff under query</a:t>
            </a:r>
          </a:p>
          <a:p>
            <a:r>
              <a:rPr lang="en-GB"/>
              <a:t>Used proximal RVD</a:t>
            </a:r>
          </a:p>
          <a:p>
            <a:r>
              <a:rPr lang="en-GB"/>
              <a:t>Removed total occlusion as don’t have direct equivalent to this core lab assessment.  210/379 report max stenosis 100%</a:t>
            </a:r>
          </a:p>
          <a:p>
            <a:endParaRPr lang="en-GB"/>
          </a:p>
          <a:p>
            <a:r>
              <a:rPr lang="en-GB" sz="1200" b="1" i="0" u="none" strike="noStrike" kern="1200">
                <a:solidFill>
                  <a:schemeClr val="tx1"/>
                </a:solidFill>
                <a:effectLst/>
                <a:latin typeface="+mn-lt"/>
                <a:ea typeface="+mn-ea"/>
                <a:cs typeface="+mn-cs"/>
              </a:rPr>
              <a:t>Calcification</a:t>
            </a:r>
          </a:p>
          <a:p>
            <a:r>
              <a:rPr lang="en-GB" sz="1200" b="0" i="0" u="none" strike="noStrike" kern="1200">
                <a:solidFill>
                  <a:schemeClr val="tx1"/>
                </a:solidFill>
                <a:effectLst/>
                <a:latin typeface="+mn-lt"/>
                <a:ea typeface="+mn-ea"/>
                <a:cs typeface="+mn-cs"/>
              </a:rPr>
              <a:t>Grade 0</a:t>
            </a:r>
            <a:r>
              <a:rPr lang="en-GB"/>
              <a:t> -</a:t>
            </a:r>
            <a:r>
              <a:rPr lang="en-GB" sz="1200" b="0" i="0" u="none" strike="noStrike" kern="1200">
                <a:solidFill>
                  <a:schemeClr val="tx1"/>
                </a:solidFill>
                <a:effectLst/>
                <a:latin typeface="+mn-lt"/>
                <a:ea typeface="+mn-ea"/>
                <a:cs typeface="+mn-cs"/>
              </a:rPr>
              <a:t>70</a:t>
            </a:r>
            <a:r>
              <a:rPr lang="en-GB"/>
              <a:t> </a:t>
            </a:r>
            <a:r>
              <a:rPr lang="en-GB" sz="1200" b="0" i="0" u="none" strike="noStrike" kern="1200">
                <a:solidFill>
                  <a:schemeClr val="tx1"/>
                </a:solidFill>
                <a:effectLst/>
                <a:latin typeface="+mn-lt"/>
                <a:ea typeface="+mn-ea"/>
                <a:cs typeface="+mn-cs"/>
              </a:rPr>
              <a:t>18.6%</a:t>
            </a:r>
            <a:r>
              <a:rPr lang="en-GB"/>
              <a:t> </a:t>
            </a:r>
          </a:p>
          <a:p>
            <a:r>
              <a:rPr lang="en-GB" sz="1200" b="0" i="0" u="none" strike="noStrike" kern="1200">
                <a:solidFill>
                  <a:schemeClr val="tx1"/>
                </a:solidFill>
                <a:effectLst/>
                <a:latin typeface="+mn-lt"/>
                <a:ea typeface="+mn-ea"/>
                <a:cs typeface="+mn-cs"/>
              </a:rPr>
              <a:t>Grade 1</a:t>
            </a:r>
            <a:r>
              <a:rPr lang="en-GB"/>
              <a:t> - </a:t>
            </a:r>
            <a:r>
              <a:rPr lang="en-GB" sz="1200" b="0" i="0" u="none" strike="noStrike" kern="1200">
                <a:solidFill>
                  <a:schemeClr val="tx1"/>
                </a:solidFill>
                <a:effectLst/>
                <a:latin typeface="+mn-lt"/>
                <a:ea typeface="+mn-ea"/>
                <a:cs typeface="+mn-cs"/>
              </a:rPr>
              <a:t>120</a:t>
            </a:r>
            <a:r>
              <a:rPr lang="en-GB"/>
              <a:t> </a:t>
            </a:r>
            <a:r>
              <a:rPr lang="en-GB" sz="1200" b="0" i="0" u="none" strike="noStrike" kern="1200">
                <a:solidFill>
                  <a:schemeClr val="tx1"/>
                </a:solidFill>
                <a:effectLst/>
                <a:latin typeface="+mn-lt"/>
                <a:ea typeface="+mn-ea"/>
                <a:cs typeface="+mn-cs"/>
              </a:rPr>
              <a:t>31.8%</a:t>
            </a:r>
            <a:r>
              <a:rPr lang="en-GB"/>
              <a:t> </a:t>
            </a:r>
          </a:p>
          <a:p>
            <a:r>
              <a:rPr lang="en-GB" sz="1200" b="0" i="0" u="none" strike="noStrike" kern="1200">
                <a:solidFill>
                  <a:schemeClr val="tx1"/>
                </a:solidFill>
                <a:effectLst/>
                <a:latin typeface="+mn-lt"/>
                <a:ea typeface="+mn-ea"/>
                <a:cs typeface="+mn-cs"/>
              </a:rPr>
              <a:t>Grade 2</a:t>
            </a:r>
            <a:r>
              <a:rPr lang="en-GB"/>
              <a:t> - </a:t>
            </a:r>
            <a:r>
              <a:rPr lang="en-GB" sz="1200" b="0" i="0" u="none" strike="noStrike" kern="1200">
                <a:solidFill>
                  <a:schemeClr val="tx1"/>
                </a:solidFill>
                <a:effectLst/>
                <a:latin typeface="+mn-lt"/>
                <a:ea typeface="+mn-ea"/>
                <a:cs typeface="+mn-cs"/>
              </a:rPr>
              <a:t>88</a:t>
            </a:r>
            <a:r>
              <a:rPr lang="en-GB"/>
              <a:t> </a:t>
            </a:r>
            <a:r>
              <a:rPr lang="en-GB" sz="1200" b="0" i="0" u="none" strike="noStrike" kern="1200">
                <a:solidFill>
                  <a:schemeClr val="tx1"/>
                </a:solidFill>
                <a:effectLst/>
                <a:latin typeface="+mn-lt"/>
                <a:ea typeface="+mn-ea"/>
                <a:cs typeface="+mn-cs"/>
              </a:rPr>
              <a:t>23.3%</a:t>
            </a:r>
            <a:r>
              <a:rPr lang="en-GB"/>
              <a:t> </a:t>
            </a:r>
          </a:p>
          <a:p>
            <a:r>
              <a:rPr lang="en-GB" sz="1200" b="0" i="0" u="none" strike="noStrike" kern="1200">
                <a:solidFill>
                  <a:schemeClr val="tx1"/>
                </a:solidFill>
                <a:effectLst/>
                <a:latin typeface="+mn-lt"/>
                <a:ea typeface="+mn-ea"/>
                <a:cs typeface="+mn-cs"/>
              </a:rPr>
              <a:t>Grade 3</a:t>
            </a:r>
            <a:r>
              <a:rPr lang="en-GB"/>
              <a:t> - </a:t>
            </a:r>
            <a:r>
              <a:rPr lang="en-GB" sz="1200" b="0" i="0" u="none" strike="noStrike" kern="1200">
                <a:solidFill>
                  <a:schemeClr val="tx1"/>
                </a:solidFill>
                <a:effectLst/>
                <a:latin typeface="+mn-lt"/>
                <a:ea typeface="+mn-ea"/>
                <a:cs typeface="+mn-cs"/>
              </a:rPr>
              <a:t>49</a:t>
            </a:r>
            <a:r>
              <a:rPr lang="en-GB"/>
              <a:t> </a:t>
            </a:r>
            <a:r>
              <a:rPr lang="en-GB" sz="1200" b="0" i="0" u="none" strike="noStrike" kern="1200">
                <a:solidFill>
                  <a:schemeClr val="tx1"/>
                </a:solidFill>
                <a:effectLst/>
                <a:latin typeface="+mn-lt"/>
                <a:ea typeface="+mn-ea"/>
                <a:cs typeface="+mn-cs"/>
              </a:rPr>
              <a:t>13.0%</a:t>
            </a:r>
            <a:r>
              <a:rPr lang="en-GB"/>
              <a:t> </a:t>
            </a:r>
          </a:p>
          <a:p>
            <a:r>
              <a:rPr lang="en-GB" sz="1200" b="0" i="0" u="none" strike="noStrike" kern="1200">
                <a:solidFill>
                  <a:schemeClr val="tx1"/>
                </a:solidFill>
                <a:effectLst/>
                <a:latin typeface="+mn-lt"/>
                <a:ea typeface="+mn-ea"/>
                <a:cs typeface="+mn-cs"/>
              </a:rPr>
              <a:t>Grade 4</a:t>
            </a:r>
            <a:r>
              <a:rPr lang="en-GB"/>
              <a:t> - </a:t>
            </a:r>
            <a:r>
              <a:rPr lang="en-GB" sz="1200" b="0" i="0" u="none" strike="noStrike" kern="1200">
                <a:solidFill>
                  <a:schemeClr val="tx1"/>
                </a:solidFill>
                <a:effectLst/>
                <a:latin typeface="+mn-lt"/>
                <a:ea typeface="+mn-ea"/>
                <a:cs typeface="+mn-cs"/>
              </a:rPr>
              <a:t>50</a:t>
            </a:r>
            <a:r>
              <a:rPr lang="en-GB"/>
              <a:t> </a:t>
            </a:r>
            <a:r>
              <a:rPr lang="en-GB" sz="1200" b="0" i="0" u="none" strike="noStrike" kern="1200">
                <a:solidFill>
                  <a:schemeClr val="tx1"/>
                </a:solidFill>
                <a:effectLst/>
                <a:latin typeface="+mn-lt"/>
                <a:ea typeface="+mn-ea"/>
                <a:cs typeface="+mn-cs"/>
              </a:rPr>
              <a:t>13.3%</a:t>
            </a:r>
            <a:r>
              <a:rPr lang="en-GB"/>
              <a:t> </a:t>
            </a:r>
            <a:endParaRPr lang="en-GB" sz="1200" b="0" i="0" u="none" strike="noStrike" kern="1200">
              <a:solidFill>
                <a:schemeClr val="tx1"/>
              </a:solidFill>
              <a:effectLst/>
              <a:latin typeface="+mn-lt"/>
              <a:ea typeface="+mn-ea"/>
              <a:cs typeface="+mn-cs"/>
            </a:endParaRPr>
          </a:p>
          <a:p>
            <a:r>
              <a:rPr lang="en-GB" sz="1200" b="1" i="0" u="none" strike="noStrike" kern="1200">
                <a:solidFill>
                  <a:schemeClr val="tx1"/>
                </a:solidFill>
                <a:effectLst/>
                <a:latin typeface="+mn-lt"/>
                <a:ea typeface="+mn-ea"/>
                <a:cs typeface="+mn-cs"/>
              </a:rPr>
              <a:t>Total - 377</a:t>
            </a:r>
            <a:r>
              <a:rPr lang="en-GB"/>
              <a:t> </a:t>
            </a:r>
            <a:r>
              <a:rPr lang="en-GB" sz="1200" b="1" i="0" u="none" strike="noStrike" kern="1200">
                <a:solidFill>
                  <a:schemeClr val="tx1"/>
                </a:solidFill>
                <a:effectLst/>
                <a:latin typeface="+mn-lt"/>
                <a:ea typeface="+mn-ea"/>
                <a:cs typeface="+mn-cs"/>
              </a:rPr>
              <a:t>100.0%</a:t>
            </a:r>
            <a:r>
              <a:rPr lang="en-GB"/>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9C991-712F-484B-BE9B-E502D971ECD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79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2624F-EDF9-4084-9BEE-A7AAA538490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149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F4C8F-E902-AD42-BCDF-00A69D40B4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988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456AE84A-E65A-A64A-A6F6-1752C6E768A6}"/>
              </a:ext>
            </a:extLst>
          </p:cNvPr>
          <p:cNvSpPr/>
          <p:nvPr userDrawn="1"/>
        </p:nvSpPr>
        <p:spPr>
          <a:xfrm>
            <a:off x="1" y="1066926"/>
            <a:ext cx="12192000" cy="5356176"/>
          </a:xfrm>
          <a:prstGeom prst="rect">
            <a:avLst/>
          </a:prstGeom>
          <a:gradFill flip="none" rotWithShape="1">
            <a:gsLst>
              <a:gs pos="0">
                <a:schemeClr val="bg1">
                  <a:lumMod val="3000"/>
                  <a:lumOff val="97000"/>
                </a:schemeClr>
              </a:gs>
              <a:gs pos="100000">
                <a:schemeClr val="bg1">
                  <a:lumMod val="8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4800">
              <a:latin typeface="+mj-lt"/>
            </a:endParaRPr>
          </a:p>
        </p:txBody>
      </p:sp>
      <p:pic>
        <p:nvPicPr>
          <p:cNvPr id="3" name="Grafik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55" b="3726"/>
          <a:stretch/>
        </p:blipFill>
        <p:spPr>
          <a:xfrm>
            <a:off x="6932" y="1048215"/>
            <a:ext cx="12185068" cy="5386039"/>
          </a:xfrm>
          <a:prstGeom prst="rect">
            <a:avLst/>
          </a:prstGeom>
        </p:spPr>
      </p:pic>
      <p:sp>
        <p:nvSpPr>
          <p:cNvPr id="5" name="Rechteck 4"/>
          <p:cNvSpPr/>
          <p:nvPr userDrawn="1"/>
        </p:nvSpPr>
        <p:spPr>
          <a:xfrm>
            <a:off x="6932" y="1048215"/>
            <a:ext cx="12193056" cy="5400000"/>
          </a:xfrm>
          <a:prstGeom prst="rect">
            <a:avLst/>
          </a:prstGeom>
          <a:solidFill>
            <a:schemeClr val="tx1">
              <a:lumMod val="75000"/>
              <a:lumOff val="2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oliennummernplatzhalter 5">
            <a:extLst>
              <a:ext uri="{FF2B5EF4-FFF2-40B4-BE49-F238E27FC236}">
                <a16:creationId xmlns:a16="http://schemas.microsoft.com/office/drawing/2014/main" id="{2B62A7E9-A1A4-4B78-A24C-CE7AD49967C0}"/>
              </a:ext>
            </a:extLst>
          </p:cNvPr>
          <p:cNvSpPr>
            <a:spLocks noGrp="1"/>
          </p:cNvSpPr>
          <p:nvPr>
            <p:ph type="sldNum" sz="quarter" idx="4"/>
          </p:nvPr>
        </p:nvSpPr>
        <p:spPr>
          <a:xfrm>
            <a:off x="11198888" y="6511750"/>
            <a:ext cx="557682" cy="276999"/>
          </a:xfrm>
          <a:prstGeom prst="rect">
            <a:avLst/>
          </a:prstGeom>
        </p:spPr>
        <p:txBody>
          <a:bodyPr/>
          <a:lstStyle>
            <a:lvl1pPr algn="l">
              <a:defRPr sz="1200" baseline="0">
                <a:solidFill>
                  <a:schemeClr val="bg1">
                    <a:lumMod val="65000"/>
                  </a:schemeClr>
                </a:solidFill>
                <a:latin typeface="TheSans 7-Bold" pitchFamily="2" charset="0"/>
              </a:defRPr>
            </a:lvl1pPr>
          </a:lstStyle>
          <a:p>
            <a:fld id="{1A96B7D3-CB36-45AA-A914-BD59F0907B76}" type="slidenum">
              <a:rPr lang="de-DE" smtClean="0"/>
              <a:pPr/>
              <a:t>‹#›</a:t>
            </a:fld>
            <a:endParaRPr lang="de-DE" dirty="0"/>
          </a:p>
        </p:txBody>
      </p:sp>
      <p:sp>
        <p:nvSpPr>
          <p:cNvPr id="12" name="Textplatzhalter 16">
            <a:extLst>
              <a:ext uri="{FF2B5EF4-FFF2-40B4-BE49-F238E27FC236}">
                <a16:creationId xmlns:a16="http://schemas.microsoft.com/office/drawing/2014/main" id="{0434B6B2-E7A2-D640-ADE3-E4BDABCC2A90}"/>
              </a:ext>
            </a:extLst>
          </p:cNvPr>
          <p:cNvSpPr>
            <a:spLocks noGrp="1"/>
          </p:cNvSpPr>
          <p:nvPr>
            <p:ph type="body" sz="quarter" idx="12"/>
          </p:nvPr>
        </p:nvSpPr>
        <p:spPr>
          <a:xfrm>
            <a:off x="4874507" y="3428387"/>
            <a:ext cx="7227673" cy="1558028"/>
          </a:xfrm>
          <a:prstGeom prst="rect">
            <a:avLst/>
          </a:prstGeom>
          <a:solidFill>
            <a:schemeClr val="tx1">
              <a:lumMod val="75000"/>
              <a:lumOff val="25000"/>
              <a:alpha val="27000"/>
            </a:schemeClr>
          </a:solidFill>
        </p:spPr>
        <p:txBody>
          <a:bodyPr wrap="square" lIns="288000" tIns="360000" rIns="288000" bIns="360000" anchor="ctr" anchorCtr="0">
            <a:spAutoFit/>
          </a:bodyPr>
          <a:lstStyle>
            <a:lvl1pPr marL="0" indent="0" algn="l">
              <a:lnSpc>
                <a:spcPct val="100000"/>
              </a:lnSpc>
              <a:spcBef>
                <a:spcPts val="0"/>
              </a:spcBef>
              <a:buFontTx/>
              <a:buNone/>
              <a:defRPr sz="5400" b="1" baseline="0">
                <a:solidFill>
                  <a:schemeClr val="bg1"/>
                </a:solidFill>
                <a:latin typeface="+mj-lt"/>
                <a:ea typeface="Open Sans" panose="020B0606030504020204" pitchFamily="34" charset="0"/>
                <a:cs typeface="Open Sans" panose="020B0606030504020204" pitchFamily="34" charset="0"/>
              </a:defRPr>
            </a:lvl1pPr>
          </a:lstStyle>
          <a:p>
            <a:pPr lvl="0"/>
            <a:r>
              <a:rPr lang="de-DE" b="0"/>
              <a:t>Formatvorlagen des Textmasters bearbeiten</a:t>
            </a:r>
          </a:p>
        </p:txBody>
      </p:sp>
      <p:pic>
        <p:nvPicPr>
          <p:cNvPr id="8" name="Grafik 7">
            <a:extLst>
              <a:ext uri="{FF2B5EF4-FFF2-40B4-BE49-F238E27FC236}">
                <a16:creationId xmlns:a16="http://schemas.microsoft.com/office/drawing/2014/main" id="{C220CD16-DFA2-8545-8456-A49E22B26462}"/>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82173" y="832527"/>
            <a:ext cx="6977306" cy="2680671"/>
          </a:xfrm>
          <a:prstGeom prst="rect">
            <a:avLst/>
          </a:prstGeom>
        </p:spPr>
      </p:pic>
    </p:spTree>
    <p:extLst>
      <p:ext uri="{BB962C8B-B14F-4D97-AF65-F5344CB8AC3E}">
        <p14:creationId xmlns:p14="http://schemas.microsoft.com/office/powerpoint/2010/main" val="208866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 länger">
    <p:spTree>
      <p:nvGrpSpPr>
        <p:cNvPr id="1" name=""/>
        <p:cNvGrpSpPr/>
        <p:nvPr/>
      </p:nvGrpSpPr>
      <p:grpSpPr>
        <a:xfrm>
          <a:off x="0" y="0"/>
          <a:ext cx="0" cy="0"/>
          <a:chOff x="0" y="0"/>
          <a:chExt cx="0" cy="0"/>
        </a:xfrm>
      </p:grpSpPr>
      <p:pic>
        <p:nvPicPr>
          <p:cNvPr id="16" name="Bildplatzhalter 16">
            <a:extLst>
              <a:ext uri="{FF2B5EF4-FFF2-40B4-BE49-F238E27FC236}">
                <a16:creationId xmlns:a16="http://schemas.microsoft.com/office/drawing/2014/main" id="{5842FE0A-8986-426C-B314-ADE37807D7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1" y="991157"/>
            <a:ext cx="12179097" cy="5166601"/>
          </a:xfrm>
          <a:prstGeom prst="rect">
            <a:avLst/>
          </a:prstGeom>
        </p:spPr>
      </p:pic>
      <p:sp>
        <p:nvSpPr>
          <p:cNvPr id="5" name="Rechteck 4">
            <a:extLst>
              <a:ext uri="{FF2B5EF4-FFF2-40B4-BE49-F238E27FC236}">
                <a16:creationId xmlns:a16="http://schemas.microsoft.com/office/drawing/2014/main" id="{C9C4A996-469E-4D91-B079-B1417818E2AA}"/>
              </a:ext>
            </a:extLst>
          </p:cNvPr>
          <p:cNvSpPr/>
          <p:nvPr userDrawn="1"/>
        </p:nvSpPr>
        <p:spPr>
          <a:xfrm>
            <a:off x="0" y="6162516"/>
            <a:ext cx="12192000" cy="695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16">
            <a:extLst>
              <a:ext uri="{FF2B5EF4-FFF2-40B4-BE49-F238E27FC236}">
                <a16:creationId xmlns:a16="http://schemas.microsoft.com/office/drawing/2014/main" id="{2875E6BC-ABA8-4798-8581-1D472BB19F34}"/>
              </a:ext>
            </a:extLst>
          </p:cNvPr>
          <p:cNvSpPr>
            <a:spLocks noGrp="1"/>
          </p:cNvSpPr>
          <p:nvPr>
            <p:ph type="body" sz="quarter" idx="16" hasCustomPrompt="1"/>
          </p:nvPr>
        </p:nvSpPr>
        <p:spPr>
          <a:xfrm>
            <a:off x="0" y="3918580"/>
            <a:ext cx="12192000" cy="1110661"/>
          </a:xfrm>
          <a:prstGeom prst="rect">
            <a:avLst/>
          </a:prstGeom>
          <a:solidFill>
            <a:schemeClr val="tx1">
              <a:lumMod val="75000"/>
              <a:lumOff val="25000"/>
              <a:alpha val="40000"/>
            </a:schemeClr>
          </a:solidFill>
        </p:spPr>
        <p:txBody>
          <a:bodyPr wrap="square" lIns="540000" tIns="216000" anchor="b" anchorCtr="0">
            <a:spAutoFit/>
          </a:bodyPr>
          <a:lstStyle>
            <a:lvl1pPr marL="0" indent="0">
              <a:lnSpc>
                <a:spcPct val="100000"/>
              </a:lnSpc>
              <a:spcBef>
                <a:spcPts val="0"/>
              </a:spcBef>
              <a:buFontTx/>
              <a:buNone/>
              <a:defRPr sz="55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de-DE" dirty="0"/>
              <a:t>Titel der Präsentation</a:t>
            </a:r>
          </a:p>
        </p:txBody>
      </p:sp>
      <p:sp>
        <p:nvSpPr>
          <p:cNvPr id="9" name="Textplatzhalter 11">
            <a:extLst>
              <a:ext uri="{FF2B5EF4-FFF2-40B4-BE49-F238E27FC236}">
                <a16:creationId xmlns:a16="http://schemas.microsoft.com/office/drawing/2014/main" id="{C2D4E330-9B90-480C-9DD7-C5EF77255352}"/>
              </a:ext>
            </a:extLst>
          </p:cNvPr>
          <p:cNvSpPr>
            <a:spLocks noGrp="1"/>
          </p:cNvSpPr>
          <p:nvPr>
            <p:ph type="body" sz="quarter" idx="19" hasCustomPrompt="1"/>
          </p:nvPr>
        </p:nvSpPr>
        <p:spPr>
          <a:xfrm>
            <a:off x="0" y="5036755"/>
            <a:ext cx="12192000" cy="490867"/>
          </a:xfrm>
          <a:prstGeom prst="rect">
            <a:avLst/>
          </a:prstGeom>
          <a:solidFill>
            <a:schemeClr val="tx1">
              <a:lumMod val="75000"/>
              <a:lumOff val="25000"/>
              <a:alpha val="40000"/>
            </a:schemeClr>
          </a:solidFill>
        </p:spPr>
        <p:txBody>
          <a:bodyPr vert="horz" wrap="square" lIns="540000" tIns="45720" rIns="91440" bIns="288000" rtlCol="0" anchor="t" anchorCtr="0">
            <a:spAutoFit/>
          </a:bodyPr>
          <a:lstStyle>
            <a:lvl1pPr>
              <a:defRPr lang="de-DE" sz="2800" b="0" baseline="0" dirty="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ct val="100000"/>
              </a:lnSpc>
              <a:spcBef>
                <a:spcPts val="0"/>
              </a:spcBef>
              <a:buFontTx/>
              <a:buNone/>
            </a:pPr>
            <a:r>
              <a:rPr lang="de-DE" sz="1000" dirty="0"/>
              <a:t>Autor (anpassen)</a:t>
            </a:r>
            <a:endParaRPr lang="de-DE" sz="1000" dirty="0">
              <a:solidFill>
                <a:schemeClr val="bg1">
                  <a:lumMod val="65000"/>
                </a:schemeClr>
              </a:solidFill>
            </a:endParaRPr>
          </a:p>
        </p:txBody>
      </p:sp>
      <p:sp>
        <p:nvSpPr>
          <p:cNvPr id="7" name="Bildplatzhalter 6">
            <a:extLst>
              <a:ext uri="{FF2B5EF4-FFF2-40B4-BE49-F238E27FC236}">
                <a16:creationId xmlns:a16="http://schemas.microsoft.com/office/drawing/2014/main" id="{3F55E126-427A-4CAA-8504-D97EB3AF98EF}"/>
              </a:ext>
            </a:extLst>
          </p:cNvPr>
          <p:cNvSpPr>
            <a:spLocks noGrp="1"/>
          </p:cNvSpPr>
          <p:nvPr>
            <p:ph type="pic" sz="quarter" idx="26" hasCustomPrompt="1"/>
          </p:nvPr>
        </p:nvSpPr>
        <p:spPr>
          <a:xfrm>
            <a:off x="581480" y="6225901"/>
            <a:ext cx="1943100" cy="513104"/>
          </a:xfrm>
        </p:spPr>
        <p:txBody>
          <a:bodyPr anchor="ctr" anchorCtr="0">
            <a:normAutofit/>
          </a:bodyPr>
          <a:lstStyle>
            <a:lvl1pPr marL="0" indent="0" algn="ctr">
              <a:buNone/>
              <a:defRPr sz="1200">
                <a:solidFill>
                  <a:schemeClr val="tx2"/>
                </a:solidFill>
              </a:defRPr>
            </a:lvl1pPr>
          </a:lstStyle>
          <a:p>
            <a:r>
              <a:rPr lang="de-DE" dirty="0"/>
              <a:t>Partnerlogo</a:t>
            </a:r>
          </a:p>
        </p:txBody>
      </p:sp>
      <p:sp>
        <p:nvSpPr>
          <p:cNvPr id="15" name="Bildplatzhalter 6">
            <a:extLst>
              <a:ext uri="{FF2B5EF4-FFF2-40B4-BE49-F238E27FC236}">
                <a16:creationId xmlns:a16="http://schemas.microsoft.com/office/drawing/2014/main" id="{4D399F61-5040-449E-8F46-57561A8D9FB4}"/>
              </a:ext>
            </a:extLst>
          </p:cNvPr>
          <p:cNvSpPr>
            <a:spLocks noGrp="1"/>
          </p:cNvSpPr>
          <p:nvPr>
            <p:ph type="pic" sz="quarter" idx="27" hasCustomPrompt="1"/>
          </p:nvPr>
        </p:nvSpPr>
        <p:spPr>
          <a:xfrm>
            <a:off x="2987223" y="6225901"/>
            <a:ext cx="1943100" cy="513104"/>
          </a:xfrm>
        </p:spPr>
        <p:txBody>
          <a:bodyPr anchor="ctr" anchorCtr="0">
            <a:normAutofit/>
          </a:bodyPr>
          <a:lstStyle>
            <a:lvl1pPr marL="0" indent="0" algn="ctr">
              <a:buNone/>
              <a:defRPr sz="1200">
                <a:solidFill>
                  <a:schemeClr val="tx2"/>
                </a:solidFill>
              </a:defRPr>
            </a:lvl1pPr>
          </a:lstStyle>
          <a:p>
            <a:r>
              <a:rPr lang="de-DE" dirty="0"/>
              <a:t>Partnerlogo</a:t>
            </a:r>
          </a:p>
        </p:txBody>
      </p:sp>
      <p:sp>
        <p:nvSpPr>
          <p:cNvPr id="17" name="Bildplatzhalter 6">
            <a:extLst>
              <a:ext uri="{FF2B5EF4-FFF2-40B4-BE49-F238E27FC236}">
                <a16:creationId xmlns:a16="http://schemas.microsoft.com/office/drawing/2014/main" id="{FF6B49E4-6315-49F2-BBE2-D3E0D842E1D7}"/>
              </a:ext>
            </a:extLst>
          </p:cNvPr>
          <p:cNvSpPr>
            <a:spLocks noGrp="1"/>
          </p:cNvSpPr>
          <p:nvPr>
            <p:ph type="pic" sz="quarter" idx="28" hasCustomPrompt="1"/>
          </p:nvPr>
        </p:nvSpPr>
        <p:spPr>
          <a:xfrm>
            <a:off x="5392966" y="6225901"/>
            <a:ext cx="1943100" cy="513104"/>
          </a:xfrm>
        </p:spPr>
        <p:txBody>
          <a:bodyPr anchor="ctr" anchorCtr="0">
            <a:normAutofit/>
          </a:bodyPr>
          <a:lstStyle>
            <a:lvl1pPr marL="0" indent="0" algn="ctr">
              <a:buNone/>
              <a:defRPr sz="1200">
                <a:solidFill>
                  <a:schemeClr val="tx2"/>
                </a:solidFill>
              </a:defRPr>
            </a:lvl1pPr>
          </a:lstStyle>
          <a:p>
            <a:r>
              <a:rPr lang="de-DE" dirty="0"/>
              <a:t>Partnerlogo</a:t>
            </a:r>
          </a:p>
        </p:txBody>
      </p:sp>
      <p:sp>
        <p:nvSpPr>
          <p:cNvPr id="18" name="Bildplatzhalter 6">
            <a:extLst>
              <a:ext uri="{FF2B5EF4-FFF2-40B4-BE49-F238E27FC236}">
                <a16:creationId xmlns:a16="http://schemas.microsoft.com/office/drawing/2014/main" id="{A8367184-A5C9-40E7-A6AC-9F199E9A7099}"/>
              </a:ext>
            </a:extLst>
          </p:cNvPr>
          <p:cNvSpPr>
            <a:spLocks noGrp="1"/>
          </p:cNvSpPr>
          <p:nvPr>
            <p:ph type="pic" sz="quarter" idx="29" hasCustomPrompt="1"/>
          </p:nvPr>
        </p:nvSpPr>
        <p:spPr>
          <a:xfrm>
            <a:off x="9779908" y="6225901"/>
            <a:ext cx="1943100" cy="513104"/>
          </a:xfrm>
        </p:spPr>
        <p:txBody>
          <a:bodyPr anchor="ctr" anchorCtr="0">
            <a:normAutofit/>
          </a:bodyPr>
          <a:lstStyle>
            <a:lvl1pPr marL="0" indent="0" algn="ctr">
              <a:buNone/>
              <a:defRPr sz="1200">
                <a:solidFill>
                  <a:schemeClr val="tx2"/>
                </a:solidFill>
              </a:defRPr>
            </a:lvl1pPr>
          </a:lstStyle>
          <a:p>
            <a:r>
              <a:rPr lang="de-DE" dirty="0"/>
              <a:t>Zweitlogo</a:t>
            </a:r>
          </a:p>
        </p:txBody>
      </p:sp>
    </p:spTree>
    <p:extLst>
      <p:ext uri="{BB962C8B-B14F-4D97-AF65-F5344CB8AC3E}">
        <p14:creationId xmlns:p14="http://schemas.microsoft.com/office/powerpoint/2010/main" val="2009783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ild_vollflächig">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439CEEF-C6DC-4411-AA7F-8CB92A55B2AA}"/>
              </a:ext>
            </a:extLst>
          </p:cNvPr>
          <p:cNvSpPr>
            <a:spLocks noGrp="1"/>
          </p:cNvSpPr>
          <p:nvPr>
            <p:ph type="sldNum" sz="quarter" idx="10"/>
          </p:nvPr>
        </p:nvSpPr>
        <p:spPr/>
        <p:txBody>
          <a:bodyPr/>
          <a:lstStyle/>
          <a:p>
            <a:fld id="{1A96B7D3-CB36-45AA-A914-BD59F0907B76}" type="slidenum">
              <a:rPr lang="de-DE" smtClean="0"/>
              <a:pPr/>
              <a:t>‹#›</a:t>
            </a:fld>
            <a:endParaRPr lang="de-DE" dirty="0"/>
          </a:p>
        </p:txBody>
      </p:sp>
      <p:sp>
        <p:nvSpPr>
          <p:cNvPr id="11" name="Bildplatzhalter 10">
            <a:extLst>
              <a:ext uri="{FF2B5EF4-FFF2-40B4-BE49-F238E27FC236}">
                <a16:creationId xmlns:a16="http://schemas.microsoft.com/office/drawing/2014/main" id="{0690AC82-D109-4319-BBCE-CAB1BBF35A32}"/>
              </a:ext>
            </a:extLst>
          </p:cNvPr>
          <p:cNvSpPr>
            <a:spLocks noGrp="1"/>
          </p:cNvSpPr>
          <p:nvPr>
            <p:ph type="pic" sz="quarter" idx="14"/>
          </p:nvPr>
        </p:nvSpPr>
        <p:spPr>
          <a:xfrm>
            <a:off x="0" y="10801"/>
            <a:ext cx="4642338" cy="986398"/>
          </a:xfrm>
          <a:prstGeom prst="rect">
            <a:avLst/>
          </a:prstGeom>
          <a:solidFill>
            <a:schemeClr val="bg1"/>
          </a:solidFill>
        </p:spPr>
        <p:txBody>
          <a:bodyPr/>
          <a:lstStyle>
            <a:lvl1pPr>
              <a:defRPr sz="1000"/>
            </a:lvl1pPr>
          </a:lstStyle>
          <a:p>
            <a:r>
              <a:rPr lang="de-DE"/>
              <a:t>Bild durch Klicken auf Symbol hinzufügen</a:t>
            </a:r>
            <a:endParaRPr lang="de-DE" dirty="0"/>
          </a:p>
        </p:txBody>
      </p:sp>
      <p:sp>
        <p:nvSpPr>
          <p:cNvPr id="6" name="Textplatzhalter 16">
            <a:extLst>
              <a:ext uri="{FF2B5EF4-FFF2-40B4-BE49-F238E27FC236}">
                <a16:creationId xmlns:a16="http://schemas.microsoft.com/office/drawing/2014/main" id="{FB670B5C-E2CF-ED4B-8DC6-95279AAEC783}"/>
              </a:ext>
            </a:extLst>
          </p:cNvPr>
          <p:cNvSpPr>
            <a:spLocks noGrp="1"/>
          </p:cNvSpPr>
          <p:nvPr>
            <p:ph type="body" sz="quarter" idx="13" hasCustomPrompt="1"/>
          </p:nvPr>
        </p:nvSpPr>
        <p:spPr>
          <a:xfrm>
            <a:off x="701040" y="986400"/>
            <a:ext cx="10776689" cy="1108018"/>
          </a:xfrm>
          <a:prstGeom prst="rect">
            <a:avLst/>
          </a:prstGeom>
        </p:spPr>
        <p:txBody>
          <a:bodyPr lIns="0" tIns="108000" bIns="108000" anchor="b" anchorCtr="0">
            <a:noAutofit/>
          </a:bodyPr>
          <a:lstStyle>
            <a:lvl1pPr marL="0" indent="0">
              <a:lnSpc>
                <a:spcPct val="100000"/>
              </a:lnSpc>
              <a:spcBef>
                <a:spcPts val="100"/>
              </a:spcBef>
              <a:buFontTx/>
              <a:buNone/>
              <a:defRPr sz="3500" baseline="0">
                <a:solidFill>
                  <a:srgbClr val="00338D"/>
                </a:solidFill>
                <a:latin typeface="+mj-lt"/>
              </a:defRPr>
            </a:lvl1pPr>
          </a:lstStyle>
          <a:p>
            <a:pPr lvl="0"/>
            <a:r>
              <a:rPr lang="de-DE" dirty="0"/>
              <a:t>Folienüberschrift</a:t>
            </a:r>
          </a:p>
        </p:txBody>
      </p:sp>
      <p:sp>
        <p:nvSpPr>
          <p:cNvPr id="8" name="Textplatzhalter 5">
            <a:extLst>
              <a:ext uri="{FF2B5EF4-FFF2-40B4-BE49-F238E27FC236}">
                <a16:creationId xmlns:a16="http://schemas.microsoft.com/office/drawing/2014/main" id="{4B48EC6F-7087-AB44-8D2C-0AC4FA60214E}"/>
              </a:ext>
            </a:extLst>
          </p:cNvPr>
          <p:cNvSpPr>
            <a:spLocks noGrp="1"/>
          </p:cNvSpPr>
          <p:nvPr>
            <p:ph type="body" sz="quarter" idx="16"/>
          </p:nvPr>
        </p:nvSpPr>
        <p:spPr>
          <a:xfrm>
            <a:off x="701040" y="2094417"/>
            <a:ext cx="10789920" cy="4066897"/>
          </a:xfrm>
          <a:prstGeom prst="rect">
            <a:avLst/>
          </a:prstGeom>
        </p:spPr>
        <p:txBody>
          <a:bodyPr lIns="0" tIns="180000"/>
          <a:lstStyle>
            <a:lvl1pPr marL="228600" indent="-228600" algn="l">
              <a:lnSpc>
                <a:spcPts val="2250"/>
              </a:lnSpc>
              <a:buClr>
                <a:schemeClr val="accent1"/>
              </a:buClr>
              <a:buFont typeface="Arial" panose="020B0604020202020204" pitchFamily="34" charset="0"/>
              <a:buChar char="•"/>
              <a:defRPr sz="1800" baseline="0">
                <a:latin typeface="+mn-lt"/>
              </a:defRPr>
            </a:lvl1pPr>
          </a:lstStyle>
          <a:p>
            <a:pPr lvl="0"/>
            <a:r>
              <a:rPr lang="de-DE"/>
              <a:t>Formatvorlagen des Textmasters bearbeiten</a:t>
            </a:r>
          </a:p>
        </p:txBody>
      </p:sp>
      <p:pic>
        <p:nvPicPr>
          <p:cNvPr id="2" name="Grafik 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38328" y="117809"/>
            <a:ext cx="3090114" cy="864000"/>
          </a:xfrm>
          <a:prstGeom prst="rect">
            <a:avLst/>
          </a:prstGeom>
        </p:spPr>
      </p:pic>
      <p:sp>
        <p:nvSpPr>
          <p:cNvPr id="7" name="Bildplatzhalter 10">
            <a:extLst>
              <a:ext uri="{FF2B5EF4-FFF2-40B4-BE49-F238E27FC236}">
                <a16:creationId xmlns:a16="http://schemas.microsoft.com/office/drawing/2014/main" id="{0690AC82-D109-4319-BBCE-CAB1BBF35A32}"/>
              </a:ext>
            </a:extLst>
          </p:cNvPr>
          <p:cNvSpPr>
            <a:spLocks noGrp="1"/>
          </p:cNvSpPr>
          <p:nvPr>
            <p:ph type="pic" sz="quarter" idx="17"/>
          </p:nvPr>
        </p:nvSpPr>
        <p:spPr>
          <a:xfrm>
            <a:off x="7362933" y="-4590"/>
            <a:ext cx="4677508" cy="986399"/>
          </a:xfrm>
          <a:prstGeom prst="rect">
            <a:avLst/>
          </a:prstGeom>
          <a:solidFill>
            <a:schemeClr val="bg1"/>
          </a:solidFill>
        </p:spPr>
        <p:txBody>
          <a:bodyPr/>
          <a:lstStyle>
            <a:lvl1pPr>
              <a:defRPr sz="1000"/>
            </a:lvl1pPr>
          </a:lstStyle>
          <a:p>
            <a:r>
              <a:rPr lang="de-DE"/>
              <a:t>Bild durch Klicken auf Symbol hinzufügen</a:t>
            </a:r>
            <a:endParaRPr lang="de-DE" dirty="0"/>
          </a:p>
        </p:txBody>
      </p:sp>
      <p:pic>
        <p:nvPicPr>
          <p:cNvPr id="5" name="Grafik 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063398" y="-1611"/>
            <a:ext cx="1099345" cy="997591"/>
          </a:xfrm>
          <a:prstGeom prst="rect">
            <a:avLst/>
          </a:prstGeom>
        </p:spPr>
      </p:pic>
    </p:spTree>
    <p:extLst>
      <p:ext uri="{BB962C8B-B14F-4D97-AF65-F5344CB8AC3E}">
        <p14:creationId xmlns:p14="http://schemas.microsoft.com/office/powerpoint/2010/main" val="2356638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halt mit viel Text">
    <p:spTree>
      <p:nvGrpSpPr>
        <p:cNvPr id="1" name=""/>
        <p:cNvGrpSpPr/>
        <p:nvPr/>
      </p:nvGrpSpPr>
      <p:grpSpPr>
        <a:xfrm>
          <a:off x="0" y="0"/>
          <a:ext cx="0" cy="0"/>
          <a:chOff x="0" y="0"/>
          <a:chExt cx="0" cy="0"/>
        </a:xfrm>
      </p:grpSpPr>
      <p:sp>
        <p:nvSpPr>
          <p:cNvPr id="11" name="Rechteck 10"/>
          <p:cNvSpPr/>
          <p:nvPr userDrawn="1"/>
        </p:nvSpPr>
        <p:spPr>
          <a:xfrm>
            <a:off x="7244862" y="9767"/>
            <a:ext cx="4947138" cy="1067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Foliennummernplatzhalter 2">
            <a:extLst>
              <a:ext uri="{FF2B5EF4-FFF2-40B4-BE49-F238E27FC236}">
                <a16:creationId xmlns:a16="http://schemas.microsoft.com/office/drawing/2014/main" id="{D439CEEF-C6DC-4411-AA7F-8CB92A55B2AA}"/>
              </a:ext>
            </a:extLst>
          </p:cNvPr>
          <p:cNvSpPr>
            <a:spLocks noGrp="1"/>
          </p:cNvSpPr>
          <p:nvPr>
            <p:ph type="sldNum" sz="quarter" idx="10"/>
          </p:nvPr>
        </p:nvSpPr>
        <p:spPr/>
        <p:txBody>
          <a:bodyPr/>
          <a:lstStyle/>
          <a:p>
            <a:fld id="{1A96B7D3-CB36-45AA-A914-BD59F0907B76}" type="slidenum">
              <a:rPr lang="de-DE" smtClean="0"/>
              <a:pPr/>
              <a:t>‹#›</a:t>
            </a:fld>
            <a:endParaRPr lang="de-DE" dirty="0"/>
          </a:p>
        </p:txBody>
      </p:sp>
      <p:sp>
        <p:nvSpPr>
          <p:cNvPr id="6" name="Textplatzhalter 16">
            <a:extLst>
              <a:ext uri="{FF2B5EF4-FFF2-40B4-BE49-F238E27FC236}">
                <a16:creationId xmlns:a16="http://schemas.microsoft.com/office/drawing/2014/main" id="{6FD29362-ABAB-4FCF-8A79-623B0A027049}"/>
              </a:ext>
            </a:extLst>
          </p:cNvPr>
          <p:cNvSpPr>
            <a:spLocks noGrp="1"/>
          </p:cNvSpPr>
          <p:nvPr>
            <p:ph type="body" sz="quarter" idx="13" hasCustomPrompt="1"/>
          </p:nvPr>
        </p:nvSpPr>
        <p:spPr>
          <a:xfrm>
            <a:off x="701040" y="986400"/>
            <a:ext cx="10776689" cy="1108018"/>
          </a:xfrm>
          <a:prstGeom prst="rect">
            <a:avLst/>
          </a:prstGeom>
        </p:spPr>
        <p:txBody>
          <a:bodyPr lIns="0" tIns="108000" bIns="108000" anchor="b" anchorCtr="0">
            <a:noAutofit/>
          </a:bodyPr>
          <a:lstStyle>
            <a:lvl1pPr marL="0" indent="0">
              <a:lnSpc>
                <a:spcPct val="100000"/>
              </a:lnSpc>
              <a:spcBef>
                <a:spcPts val="100"/>
              </a:spcBef>
              <a:buFontTx/>
              <a:buNone/>
              <a:defRPr sz="3500" baseline="0">
                <a:solidFill>
                  <a:srgbClr val="00338D"/>
                </a:solidFill>
                <a:latin typeface="+mj-lt"/>
              </a:defRPr>
            </a:lvl1pPr>
          </a:lstStyle>
          <a:p>
            <a:pPr lvl="0"/>
            <a:r>
              <a:rPr lang="de-DE" dirty="0"/>
              <a:t>Folienüberschrift</a:t>
            </a:r>
          </a:p>
        </p:txBody>
      </p:sp>
      <p:sp>
        <p:nvSpPr>
          <p:cNvPr id="7" name="Textplatzhalter 5">
            <a:extLst>
              <a:ext uri="{FF2B5EF4-FFF2-40B4-BE49-F238E27FC236}">
                <a16:creationId xmlns:a16="http://schemas.microsoft.com/office/drawing/2014/main" id="{EB228363-D434-41AC-9A4B-0D77D57971B3}"/>
              </a:ext>
            </a:extLst>
          </p:cNvPr>
          <p:cNvSpPr>
            <a:spLocks noGrp="1"/>
          </p:cNvSpPr>
          <p:nvPr>
            <p:ph type="body" sz="quarter" idx="16" hasCustomPrompt="1"/>
          </p:nvPr>
        </p:nvSpPr>
        <p:spPr>
          <a:xfrm>
            <a:off x="701040" y="2094417"/>
            <a:ext cx="10776688" cy="4066897"/>
          </a:xfrm>
          <a:prstGeom prst="rect">
            <a:avLst/>
          </a:prstGeom>
        </p:spPr>
        <p:txBody>
          <a:bodyPr lIns="0" tIns="180000"/>
          <a:lstStyle>
            <a:lvl1pPr marL="228600" indent="-228600" algn="l">
              <a:lnSpc>
                <a:spcPct val="130000"/>
              </a:lnSpc>
              <a:buClr>
                <a:schemeClr val="accent1"/>
              </a:buClr>
              <a:buFont typeface="Arial" panose="020B0604020202020204" pitchFamily="34" charset="0"/>
              <a:buChar char="•"/>
              <a:defRPr sz="1800" baseline="0">
                <a:latin typeface="+mn-lt"/>
              </a:defRPr>
            </a:lvl1pPr>
          </a:lstStyle>
          <a:p>
            <a:r>
              <a:rPr lang="de-DE" dirty="0"/>
              <a:t>Folie mit viel Text</a:t>
            </a:r>
          </a:p>
        </p:txBody>
      </p:sp>
      <p:pic>
        <p:nvPicPr>
          <p:cNvPr id="10" name="Grafik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75094" y="19438"/>
            <a:ext cx="1074411" cy="974965"/>
          </a:xfrm>
          <a:prstGeom prst="rect">
            <a:avLst/>
          </a:prstGeom>
        </p:spPr>
      </p:pic>
      <p:sp>
        <p:nvSpPr>
          <p:cNvPr id="2" name="Rechteck 1"/>
          <p:cNvSpPr/>
          <p:nvPr userDrawn="1"/>
        </p:nvSpPr>
        <p:spPr>
          <a:xfrm>
            <a:off x="0" y="-13940"/>
            <a:ext cx="4103077" cy="1067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3081" y="159285"/>
            <a:ext cx="2446339" cy="684000"/>
          </a:xfrm>
          <a:prstGeom prst="rect">
            <a:avLst/>
          </a:prstGeom>
        </p:spPr>
      </p:pic>
    </p:spTree>
    <p:extLst>
      <p:ext uri="{BB962C8B-B14F-4D97-AF65-F5344CB8AC3E}">
        <p14:creationId xmlns:p14="http://schemas.microsoft.com/office/powerpoint/2010/main" val="90056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en-GB"/>
              <a:t>Click to edit Master title style</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de-DE"/>
          </a:p>
        </p:txBody>
      </p:sp>
      <p:sp>
        <p:nvSpPr>
          <p:cNvPr id="4" name="Rectangle 5">
            <a:extLst>
              <a:ext uri="{FF2B5EF4-FFF2-40B4-BE49-F238E27FC236}">
                <a16:creationId xmlns:a16="http://schemas.microsoft.com/office/drawing/2014/main" id="{81153DF6-C379-E24B-B539-D2A503642829}"/>
              </a:ext>
            </a:extLst>
          </p:cNvPr>
          <p:cNvSpPr>
            <a:spLocks noGrp="1" noChangeArrowheads="1"/>
          </p:cNvSpPr>
          <p:nvPr>
            <p:ph type="sldNum" idx="10"/>
          </p:nvPr>
        </p:nvSpPr>
        <p:spPr>
          <a:ln/>
        </p:spPr>
        <p:txBody>
          <a:bodyPr/>
          <a:lstStyle>
            <a:lvl1pPr>
              <a:defRPr/>
            </a:lvl1pPr>
          </a:lstStyle>
          <a:p>
            <a:fld id="{592BD658-9DC9-954A-BE76-B885495E964E}" type="slidenum">
              <a:rPr lang="en-GB" altLang="de-DE"/>
              <a:pPr/>
              <a:t>‹#›</a:t>
            </a:fld>
            <a:endParaRPr lang="en-GB" altLang="de-DE"/>
          </a:p>
        </p:txBody>
      </p:sp>
    </p:spTree>
    <p:extLst>
      <p:ext uri="{BB962C8B-B14F-4D97-AF65-F5344CB8AC3E}">
        <p14:creationId xmlns:p14="http://schemas.microsoft.com/office/powerpoint/2010/main" val="309359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916517" y="901050"/>
            <a:ext cx="10337800" cy="533400"/>
          </a:xfrm>
          <a:prstGeom prst="rect">
            <a:avLst/>
          </a:prstGeom>
        </p:spPr>
        <p:txBody>
          <a:bodyPr/>
          <a:lstStyle>
            <a:lvl1pPr algn="ctr">
              <a:defRPr sz="2400"/>
            </a:lvl1pPr>
          </a:lstStyle>
          <a:p>
            <a:r>
              <a:rPr lang="de-DE" dirty="0"/>
              <a:t>Mastertitelformat bearbeiten</a:t>
            </a:r>
          </a:p>
        </p:txBody>
      </p:sp>
      <p:sp>
        <p:nvSpPr>
          <p:cNvPr id="3" name="Content Placeholder 2"/>
          <p:cNvSpPr>
            <a:spLocks noGrp="1"/>
          </p:cNvSpPr>
          <p:nvPr>
            <p:ph idx="1"/>
          </p:nvPr>
        </p:nvSpPr>
        <p:spPr>
          <a:xfrm>
            <a:off x="916517" y="1663700"/>
            <a:ext cx="10346267" cy="4686300"/>
          </a:xfrm>
          <a:prstGeom prst="rect">
            <a:avLst/>
          </a:prstGeom>
        </p:spPr>
        <p:txBody>
          <a:bodyPr/>
          <a:lstStyle>
            <a:lvl1pPr>
              <a:defRPr sz="1800"/>
            </a:lvl1pPr>
            <a:lvl2pPr>
              <a:defRPr sz="1800"/>
            </a:lvl2pPr>
            <a:lvl3pPr>
              <a:defRPr sz="1800"/>
            </a:lvl3pPr>
            <a:lvl4pPr>
              <a:defRPr sz="1800"/>
            </a:lvl4pPr>
            <a:lvl5pPr>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27023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0" hasCustomPrompt="1"/>
          </p:nvPr>
        </p:nvSpPr>
        <p:spPr>
          <a:xfrm>
            <a:off x="838200" y="5556944"/>
            <a:ext cx="7996238" cy="458845"/>
          </a:xfrm>
        </p:spPr>
        <p:txBody>
          <a:bodyPr anchor="b">
            <a:noAutofit/>
          </a:bodyPr>
          <a:lstStyle>
            <a:lvl1pPr marL="0" indent="0">
              <a:buFont typeface="+mj-lt"/>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References</a:t>
            </a:r>
          </a:p>
        </p:txBody>
      </p:sp>
    </p:spTree>
    <p:extLst>
      <p:ext uri="{BB962C8B-B14F-4D97-AF65-F5344CB8AC3E}">
        <p14:creationId xmlns:p14="http://schemas.microsoft.com/office/powerpoint/2010/main" val="18398904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3">
            <a:extLst>
              <a:ext uri="{FF2B5EF4-FFF2-40B4-BE49-F238E27FC236}">
                <a16:creationId xmlns:a16="http://schemas.microsoft.com/office/drawing/2014/main" id="{BF8B7023-87A8-41D9-A2B2-E3B90BE3183A}"/>
              </a:ext>
            </a:extLst>
          </p:cNvPr>
          <p:cNvSpPr>
            <a:spLocks noGrp="1"/>
          </p:cNvSpPr>
          <p:nvPr>
            <p:ph type="body" sz="quarter" idx="10" hasCustomPrompt="1"/>
          </p:nvPr>
        </p:nvSpPr>
        <p:spPr>
          <a:xfrm>
            <a:off x="838200" y="5556944"/>
            <a:ext cx="7996238" cy="458845"/>
          </a:xfrm>
        </p:spPr>
        <p:txBody>
          <a:bodyPr anchor="b">
            <a:noAutofit/>
          </a:bodyPr>
          <a:lstStyle>
            <a:lvl1pPr marL="0" indent="0">
              <a:buFont typeface="+mj-lt"/>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References</a:t>
            </a:r>
          </a:p>
        </p:txBody>
      </p:sp>
    </p:spTree>
    <p:extLst>
      <p:ext uri="{BB962C8B-B14F-4D97-AF65-F5344CB8AC3E}">
        <p14:creationId xmlns:p14="http://schemas.microsoft.com/office/powerpoint/2010/main" val="3683672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72326FC-DBEE-9D46-B5AF-422640517206}"/>
              </a:ext>
            </a:extLst>
          </p:cNvPr>
          <p:cNvSpPr>
            <a:spLocks noGrp="1"/>
          </p:cNvSpPr>
          <p:nvPr>
            <p:ph type="dt" sz="half" idx="10"/>
          </p:nvPr>
        </p:nvSpPr>
        <p:spPr/>
        <p:txBody>
          <a:bodyPr/>
          <a:lstStyle/>
          <a:p>
            <a:fld id="{FA8123F9-0E4E-3846-940E-6C2C858468F8}" type="datetimeFigureOut">
              <a:rPr lang="de-DE" smtClean="0"/>
              <a:t>04.09.2023</a:t>
            </a:fld>
            <a:endParaRPr lang="de-DE"/>
          </a:p>
        </p:txBody>
      </p:sp>
      <p:sp>
        <p:nvSpPr>
          <p:cNvPr id="3" name="Fußzeilenplatzhalter 2">
            <a:extLst>
              <a:ext uri="{FF2B5EF4-FFF2-40B4-BE49-F238E27FC236}">
                <a16:creationId xmlns:a16="http://schemas.microsoft.com/office/drawing/2014/main" id="{40546D97-80DA-B24B-9490-AF1CF36D84C3}"/>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9AADA40-7F69-A447-8488-7D4AB8CB0910}"/>
              </a:ext>
            </a:extLst>
          </p:cNvPr>
          <p:cNvSpPr>
            <a:spLocks noGrp="1"/>
          </p:cNvSpPr>
          <p:nvPr>
            <p:ph type="sldNum" sz="quarter" idx="12"/>
          </p:nvPr>
        </p:nvSpPr>
        <p:spPr/>
        <p:txBody>
          <a:bodyPr/>
          <a:lstStyle/>
          <a:p>
            <a:fld id="{322E0FCA-306F-6642-9A04-5137899CA7A0}" type="slidenum">
              <a:rPr lang="de-DE" smtClean="0"/>
              <a:t>‹#›</a:t>
            </a:fld>
            <a:endParaRPr lang="de-DE"/>
          </a:p>
        </p:txBody>
      </p:sp>
    </p:spTree>
    <p:extLst>
      <p:ext uri="{BB962C8B-B14F-4D97-AF65-F5344CB8AC3E}">
        <p14:creationId xmlns:p14="http://schemas.microsoft.com/office/powerpoint/2010/main" val="1086381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9F06E98-756F-400D-BEF6-37A3BBCAF64E}"/>
              </a:ext>
            </a:extLst>
          </p:cNvPr>
          <p:cNvSpPr/>
          <p:nvPr userDrawn="1"/>
        </p:nvSpPr>
        <p:spPr>
          <a:xfrm>
            <a:off x="600140" y="6598416"/>
            <a:ext cx="2064989" cy="256480"/>
          </a:xfrm>
          <a:prstGeom prst="rect">
            <a:avLst/>
          </a:prstGeom>
        </p:spPr>
        <p:txBody>
          <a:bodyPr wrap="none">
            <a:spAutoFit/>
          </a:bodyPr>
          <a:lstStyle/>
          <a:p>
            <a:pPr marR="0" algn="l" rtl="0"/>
            <a:r>
              <a:rPr lang="de-DE" sz="1600" b="0" i="0" u="none" strike="noStrike" baseline="30000" dirty="0">
                <a:solidFill>
                  <a:schemeClr val="bg1">
                    <a:lumMod val="65000"/>
                  </a:schemeClr>
                </a:solidFill>
                <a:latin typeface="+mn-lt"/>
              </a:rPr>
              <a:t>© Universitätsmedizin Essen</a:t>
            </a:r>
          </a:p>
        </p:txBody>
      </p:sp>
      <p:cxnSp>
        <p:nvCxnSpPr>
          <p:cNvPr id="10" name="Gerader Verbinder 9">
            <a:extLst>
              <a:ext uri="{FF2B5EF4-FFF2-40B4-BE49-F238E27FC236}">
                <a16:creationId xmlns:a16="http://schemas.microsoft.com/office/drawing/2014/main" id="{1686F3B1-2C21-4C5B-AA4F-481F4EFD083E}"/>
              </a:ext>
            </a:extLst>
          </p:cNvPr>
          <p:cNvCxnSpPr>
            <a:cxnSpLocks/>
          </p:cNvCxnSpPr>
          <p:nvPr userDrawn="1"/>
        </p:nvCxnSpPr>
        <p:spPr>
          <a:xfrm>
            <a:off x="11120089" y="6581000"/>
            <a:ext cx="0" cy="13850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Foliennummernplatzhalter 5">
            <a:extLst>
              <a:ext uri="{FF2B5EF4-FFF2-40B4-BE49-F238E27FC236}">
                <a16:creationId xmlns:a16="http://schemas.microsoft.com/office/drawing/2014/main" id="{937B90DA-1D04-4D81-B98C-B3283F5D259B}"/>
              </a:ext>
            </a:extLst>
          </p:cNvPr>
          <p:cNvSpPr>
            <a:spLocks noGrp="1"/>
          </p:cNvSpPr>
          <p:nvPr>
            <p:ph type="sldNum" sz="quarter" idx="4"/>
          </p:nvPr>
        </p:nvSpPr>
        <p:spPr>
          <a:xfrm>
            <a:off x="11198888" y="6529167"/>
            <a:ext cx="557682" cy="259584"/>
          </a:xfrm>
          <a:prstGeom prst="rect">
            <a:avLst/>
          </a:prstGeom>
        </p:spPr>
        <p:txBody>
          <a:bodyPr/>
          <a:lstStyle>
            <a:lvl1pPr algn="l">
              <a:defRPr sz="1000" b="1" baseline="0">
                <a:solidFill>
                  <a:schemeClr val="bg1">
                    <a:lumMod val="65000"/>
                  </a:schemeClr>
                </a:solidFill>
                <a:latin typeface="+mj-lt"/>
              </a:defRPr>
            </a:lvl1pPr>
          </a:lstStyle>
          <a:p>
            <a:fld id="{1A96B7D3-CB36-45AA-A914-BD59F0907B76}" type="slidenum">
              <a:rPr lang="de-DE" smtClean="0"/>
              <a:pPr/>
              <a:t>‹#›</a:t>
            </a:fld>
            <a:endParaRPr lang="de-DE" dirty="0"/>
          </a:p>
        </p:txBody>
      </p:sp>
      <p:cxnSp>
        <p:nvCxnSpPr>
          <p:cNvPr id="14" name="Gerader Verbinder 13">
            <a:extLst>
              <a:ext uri="{FF2B5EF4-FFF2-40B4-BE49-F238E27FC236}">
                <a16:creationId xmlns:a16="http://schemas.microsoft.com/office/drawing/2014/main" id="{00140B7D-4E3F-4943-B170-95D3AD5A9920}"/>
              </a:ext>
            </a:extLst>
          </p:cNvPr>
          <p:cNvCxnSpPr/>
          <p:nvPr userDrawn="1"/>
        </p:nvCxnSpPr>
        <p:spPr>
          <a:xfrm>
            <a:off x="0" y="6457406"/>
            <a:ext cx="1219200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8" name="Grafik 17">
            <a:extLst>
              <a:ext uri="{FF2B5EF4-FFF2-40B4-BE49-F238E27FC236}">
                <a16:creationId xmlns:a16="http://schemas.microsoft.com/office/drawing/2014/main" id="{B6AA63E9-BEA8-4BD4-9296-0C93E4A67AA2}"/>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9368" y="6516104"/>
            <a:ext cx="237705" cy="279653"/>
          </a:xfrm>
          <a:prstGeom prst="rect">
            <a:avLst/>
          </a:prstGeom>
        </p:spPr>
      </p:pic>
      <p:sp>
        <p:nvSpPr>
          <p:cNvPr id="3" name="Titelplatzhalter 2">
            <a:extLst>
              <a:ext uri="{FF2B5EF4-FFF2-40B4-BE49-F238E27FC236}">
                <a16:creationId xmlns:a16="http://schemas.microsoft.com/office/drawing/2014/main" id="{D3B9EA97-0634-4447-BFF5-A98BD63611CB}"/>
              </a:ext>
            </a:extLst>
          </p:cNvPr>
          <p:cNvSpPr>
            <a:spLocks noGrp="1"/>
          </p:cNvSpPr>
          <p:nvPr>
            <p:ph type="title"/>
          </p:nvPr>
        </p:nvSpPr>
        <p:spPr>
          <a:xfrm>
            <a:off x="838200" y="986400"/>
            <a:ext cx="10515600" cy="1325563"/>
          </a:xfrm>
          <a:prstGeom prst="rect">
            <a:avLst/>
          </a:prstGeom>
        </p:spPr>
        <p:txBody>
          <a:bodyPr vert="horz" lIns="0" tIns="45720" rIns="91440" bIns="45720" rtlCol="0" anchor="ctr">
            <a:normAutofit/>
          </a:bodyPr>
          <a:lstStyle/>
          <a:p>
            <a:r>
              <a:rPr lang="de-DE" dirty="0"/>
              <a:t>Mastertitelformat bearbeiten</a:t>
            </a:r>
          </a:p>
        </p:txBody>
      </p:sp>
      <p:sp>
        <p:nvSpPr>
          <p:cNvPr id="4" name="Textplatzhalter 3">
            <a:extLst>
              <a:ext uri="{FF2B5EF4-FFF2-40B4-BE49-F238E27FC236}">
                <a16:creationId xmlns:a16="http://schemas.microsoft.com/office/drawing/2014/main" id="{2D06A0E1-C5BE-4880-A185-026BE03BA823}"/>
              </a:ext>
            </a:extLst>
          </p:cNvPr>
          <p:cNvSpPr>
            <a:spLocks noGrp="1"/>
          </p:cNvSpPr>
          <p:nvPr>
            <p:ph type="body" idx="1"/>
          </p:nvPr>
        </p:nvSpPr>
        <p:spPr>
          <a:xfrm>
            <a:off x="838200" y="2311963"/>
            <a:ext cx="10515600" cy="3865000"/>
          </a:xfrm>
          <a:prstGeom prst="rect">
            <a:avLst/>
          </a:prstGeom>
        </p:spPr>
        <p:txBody>
          <a:bodyPr vert="horz" lIns="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5" name="Grafik 9">
            <a:extLst>
              <a:ext uri="{FF2B5EF4-FFF2-40B4-BE49-F238E27FC236}">
                <a16:creationId xmlns:a16="http://schemas.microsoft.com/office/drawing/2014/main" id="{CF928EEF-DC37-DAFD-F517-06A3331764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1075094" y="19438"/>
            <a:ext cx="1074411" cy="974965"/>
          </a:xfrm>
          <a:prstGeom prst="rect">
            <a:avLst/>
          </a:prstGeom>
        </p:spPr>
      </p:pic>
      <p:pic>
        <p:nvPicPr>
          <p:cNvPr id="6" name="Grafik 8">
            <a:extLst>
              <a:ext uri="{FF2B5EF4-FFF2-40B4-BE49-F238E27FC236}">
                <a16:creationId xmlns:a16="http://schemas.microsoft.com/office/drawing/2014/main" id="{22B9CA72-4C7D-99EF-6AC6-39505E18E13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93081" y="159285"/>
            <a:ext cx="2446339" cy="684000"/>
          </a:xfrm>
          <a:prstGeom prst="rect">
            <a:avLst/>
          </a:prstGeom>
        </p:spPr>
      </p:pic>
    </p:spTree>
    <p:extLst>
      <p:ext uri="{BB962C8B-B14F-4D97-AF65-F5344CB8AC3E}">
        <p14:creationId xmlns:p14="http://schemas.microsoft.com/office/powerpoint/2010/main" val="1332181178"/>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71" r:id="rId3"/>
    <p:sldLayoutId id="2147483672" r:id="rId4"/>
    <p:sldLayoutId id="2147483676" r:id="rId5"/>
    <p:sldLayoutId id="2147483680" r:id="rId6"/>
    <p:sldLayoutId id="2147483681" r:id="rId7"/>
    <p:sldLayoutId id="2147483682" r:id="rId8"/>
    <p:sldLayoutId id="2147483683" r:id="rId9"/>
  </p:sldLayoutIdLst>
  <p:hf hdr="0" ftr="0" dt="0"/>
  <p:txStyles>
    <p:titleStyle>
      <a:lvl1pPr algn="l" defTabSz="914400" rtl="0" eaLnBrk="1" latinLnBrk="0" hangingPunct="1">
        <a:lnSpc>
          <a:spcPct val="90000"/>
        </a:lnSpc>
        <a:spcBef>
          <a:spcPct val="0"/>
        </a:spcBef>
        <a:buNone/>
        <a:defRPr sz="3500" kern="1200">
          <a:solidFill>
            <a:srgbClr val="00338D"/>
          </a:solidFill>
          <a:latin typeface="+mj-lt"/>
          <a:ea typeface="+mj-ea"/>
          <a:cs typeface="+mj-cs"/>
        </a:defRPr>
      </a:lvl1pPr>
    </p:titleStyle>
    <p:bodyStyle>
      <a:lvl1pPr marL="228600" indent="-228600" algn="l" defTabSz="914400" rtl="0" eaLnBrk="1" latinLnBrk="0" hangingPunct="1">
        <a:lnSpc>
          <a:spcPct val="125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12.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10.png"/><Relationship Id="rId5" Type="http://schemas.microsoft.com/office/2007/relationships/media" Target="../media/media4.mp4"/><Relationship Id="rId10" Type="http://schemas.openxmlformats.org/officeDocument/2006/relationships/notesSlide" Target="../notesSlides/notesSlide4.xml"/><Relationship Id="rId4" Type="http://schemas.openxmlformats.org/officeDocument/2006/relationships/video" Target="../media/media3.mp4"/><Relationship Id="rId9" Type="http://schemas.openxmlformats.org/officeDocument/2006/relationships/slideLayout" Target="../slideLayouts/slideLayout8.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platzhalter 25">
            <a:extLst>
              <a:ext uri="{FF2B5EF4-FFF2-40B4-BE49-F238E27FC236}">
                <a16:creationId xmlns:a16="http://schemas.microsoft.com/office/drawing/2014/main" id="{0F82988B-7828-4F39-9101-78609E8A0013}"/>
              </a:ext>
            </a:extLst>
          </p:cNvPr>
          <p:cNvSpPr>
            <a:spLocks noGrp="1"/>
          </p:cNvSpPr>
          <p:nvPr>
            <p:ph type="body" sz="quarter" idx="19"/>
          </p:nvPr>
        </p:nvSpPr>
        <p:spPr>
          <a:xfrm>
            <a:off x="0" y="4506188"/>
            <a:ext cx="12192000" cy="1444975"/>
          </a:xfrm>
        </p:spPr>
        <p:txBody>
          <a:bodyPr/>
          <a:lstStyle/>
          <a:p>
            <a:pPr marL="0" indent="0">
              <a:lnSpc>
                <a:spcPct val="100000"/>
              </a:lnSpc>
              <a:spcBef>
                <a:spcPts val="0"/>
              </a:spcBef>
              <a:buNone/>
            </a:pPr>
            <a:endParaRPr lang="de-DE" sz="2400" dirty="0">
              <a:latin typeface="+mn-lt"/>
            </a:endParaRPr>
          </a:p>
          <a:p>
            <a:pPr marL="0" indent="0">
              <a:lnSpc>
                <a:spcPct val="100000"/>
              </a:lnSpc>
              <a:spcBef>
                <a:spcPts val="0"/>
              </a:spcBef>
              <a:buNone/>
            </a:pPr>
            <a:r>
              <a:rPr lang="en-US" sz="2400" dirty="0">
                <a:latin typeface="+mn-lt"/>
              </a:rPr>
              <a:t>Prof Christos Rammos (DE) </a:t>
            </a:r>
          </a:p>
          <a:p>
            <a:pPr marL="0" indent="0">
              <a:lnSpc>
                <a:spcPct val="100000"/>
              </a:lnSpc>
              <a:spcBef>
                <a:spcPts val="0"/>
              </a:spcBef>
              <a:buNone/>
            </a:pPr>
            <a:r>
              <a:rPr lang="en-US" sz="2400" dirty="0">
                <a:latin typeface="+mn-lt"/>
              </a:rPr>
              <a:t>University of Duisburg-Essen</a:t>
            </a:r>
            <a:endParaRPr lang="de-DE" sz="2400" dirty="0">
              <a:latin typeface="+mn-lt"/>
            </a:endParaRPr>
          </a:p>
        </p:txBody>
      </p:sp>
      <p:sp>
        <p:nvSpPr>
          <p:cNvPr id="24" name="Textplatzhalter 23">
            <a:extLst>
              <a:ext uri="{FF2B5EF4-FFF2-40B4-BE49-F238E27FC236}">
                <a16:creationId xmlns:a16="http://schemas.microsoft.com/office/drawing/2014/main" id="{E6AA877A-37FC-429B-89CA-F058EA9F89B9}"/>
              </a:ext>
            </a:extLst>
          </p:cNvPr>
          <p:cNvSpPr>
            <a:spLocks noGrp="1"/>
          </p:cNvSpPr>
          <p:nvPr>
            <p:ph type="body" sz="quarter" idx="16"/>
          </p:nvPr>
        </p:nvSpPr>
        <p:spPr>
          <a:xfrm>
            <a:off x="0" y="1432984"/>
            <a:ext cx="12192000" cy="1662864"/>
          </a:xfrm>
        </p:spPr>
        <p:txBody>
          <a:bodyPr/>
          <a:lstStyle/>
          <a:p>
            <a:pPr algn="ctr">
              <a:lnSpc>
                <a:spcPct val="150000"/>
              </a:lnSpc>
            </a:pPr>
            <a:r>
              <a:rPr lang="en-GB" sz="3200" b="0" dirty="0">
                <a:effectLst/>
                <a:latin typeface="+mn-lt"/>
                <a:ea typeface="Calibri" panose="020F0502020204030204" pitchFamily="34" charset="0"/>
              </a:rPr>
              <a:t>BioMimics 3D in complex lesions: </a:t>
            </a:r>
          </a:p>
          <a:p>
            <a:pPr algn="ctr">
              <a:lnSpc>
                <a:spcPct val="150000"/>
              </a:lnSpc>
            </a:pPr>
            <a:r>
              <a:rPr lang="en-GB" sz="3200" b="0" dirty="0">
                <a:effectLst/>
                <a:latin typeface="+mn-lt"/>
                <a:ea typeface="Calibri" panose="020F0502020204030204" pitchFamily="34" charset="0"/>
              </a:rPr>
              <a:t>3-year outcomes of the MIMICS-3D European registry</a:t>
            </a:r>
            <a:r>
              <a:rPr lang="en-US" sz="3200" b="0" i="0" u="none" strike="noStrike" baseline="0" dirty="0">
                <a:latin typeface="+mn-lt"/>
              </a:rPr>
              <a:t> </a:t>
            </a:r>
            <a:endParaRPr lang="en-US" sz="3200" b="0" dirty="0">
              <a:latin typeface="+mn-lt"/>
            </a:endParaRPr>
          </a:p>
        </p:txBody>
      </p:sp>
    </p:spTree>
    <p:extLst>
      <p:ext uri="{BB962C8B-B14F-4D97-AF65-F5344CB8AC3E}">
        <p14:creationId xmlns:p14="http://schemas.microsoft.com/office/powerpoint/2010/main" val="311996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3C6C22-2B76-A1F2-853F-9A9D12731C9E}"/>
              </a:ext>
            </a:extLst>
          </p:cNvPr>
          <p:cNvSpPr/>
          <p:nvPr/>
        </p:nvSpPr>
        <p:spPr>
          <a:xfrm>
            <a:off x="220022" y="2317943"/>
            <a:ext cx="6198124" cy="33393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ECC3296-F39A-47D3-9DA6-6DE1D196963C}"/>
              </a:ext>
            </a:extLst>
          </p:cNvPr>
          <p:cNvSpPr txBox="1"/>
          <p:nvPr/>
        </p:nvSpPr>
        <p:spPr>
          <a:xfrm>
            <a:off x="696507" y="988539"/>
            <a:ext cx="584177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338D"/>
                </a:solidFill>
                <a:effectLst/>
                <a:uLnTx/>
                <a:uFillTx/>
                <a:ea typeface="+mn-ea"/>
                <a:cs typeface="+mn-cs"/>
              </a:rPr>
              <a:t>Kaplan Meier survival estimate of Freedom from Clinically-Driven TLR at 3 Years </a:t>
            </a:r>
          </a:p>
        </p:txBody>
      </p:sp>
      <p:graphicFrame>
        <p:nvGraphicFramePr>
          <p:cNvPr id="3" name="Table 3">
            <a:extLst>
              <a:ext uri="{FF2B5EF4-FFF2-40B4-BE49-F238E27FC236}">
                <a16:creationId xmlns:a16="http://schemas.microsoft.com/office/drawing/2014/main" id="{3A269E91-C6BE-4D54-B89F-56F6350BA256}"/>
              </a:ext>
            </a:extLst>
          </p:cNvPr>
          <p:cNvGraphicFramePr>
            <a:graphicFrameLocks noGrp="1"/>
          </p:cNvGraphicFramePr>
          <p:nvPr>
            <p:extLst>
              <p:ext uri="{D42A27DB-BD31-4B8C-83A1-F6EECF244321}">
                <p14:modId xmlns:p14="http://schemas.microsoft.com/office/powerpoint/2010/main" val="3692810571"/>
              </p:ext>
            </p:extLst>
          </p:nvPr>
        </p:nvGraphicFramePr>
        <p:xfrm>
          <a:off x="6599148" y="2334994"/>
          <a:ext cx="5372830" cy="3322320"/>
        </p:xfrm>
        <a:graphic>
          <a:graphicData uri="http://schemas.openxmlformats.org/drawingml/2006/table">
            <a:tbl>
              <a:tblPr bandRow="1">
                <a:tableStyleId>{5C22544A-7EE6-4342-B048-85BDC9FD1C3A}</a:tableStyleId>
              </a:tblPr>
              <a:tblGrid>
                <a:gridCol w="2686415">
                  <a:extLst>
                    <a:ext uri="{9D8B030D-6E8A-4147-A177-3AD203B41FA5}">
                      <a16:colId xmlns:a16="http://schemas.microsoft.com/office/drawing/2014/main" val="1224662945"/>
                    </a:ext>
                  </a:extLst>
                </a:gridCol>
                <a:gridCol w="2686415">
                  <a:extLst>
                    <a:ext uri="{9D8B030D-6E8A-4147-A177-3AD203B41FA5}">
                      <a16:colId xmlns:a16="http://schemas.microsoft.com/office/drawing/2014/main" val="2918159738"/>
                    </a:ext>
                  </a:extLst>
                </a:gridCol>
              </a:tblGrid>
              <a:tr h="660400">
                <a:tc>
                  <a:txBody>
                    <a:bodyPr/>
                    <a:lstStyle/>
                    <a:p>
                      <a:r>
                        <a:rPr lang="en-US" sz="2000" b="0">
                          <a:solidFill>
                            <a:schemeClr val="bg1"/>
                          </a:solidFill>
                          <a:latin typeface="+mn-lt"/>
                          <a:cs typeface="Arial"/>
                        </a:rPr>
                        <a:t>36-Month KM Freedom from CDTLR </a:t>
                      </a:r>
                      <a:endParaRPr lang="en-GB" sz="2000" b="0">
                        <a:solidFill>
                          <a:schemeClr val="bg1"/>
                        </a:solidFill>
                        <a:latin typeface="+mn-lt"/>
                        <a:cs typeface="Arial" panose="020B0604020202020204" pitchFamily="34" charset="0"/>
                      </a:endParaRPr>
                    </a:p>
                  </a:txBody>
                  <a:tcPr anchor="ctr">
                    <a:solidFill>
                      <a:srgbClr val="00338D"/>
                    </a:solidFill>
                  </a:tcPr>
                </a:tc>
                <a:tc>
                  <a:txBody>
                    <a:bodyPr/>
                    <a:lstStyle/>
                    <a:p>
                      <a:pPr algn="ctr"/>
                      <a:r>
                        <a:rPr lang="en-US" sz="2000" b="0">
                          <a:solidFill>
                            <a:schemeClr val="bg1"/>
                          </a:solidFill>
                          <a:latin typeface="+mn-lt"/>
                          <a:cs typeface="Arial"/>
                        </a:rPr>
                        <a:t>78%</a:t>
                      </a:r>
                      <a:endParaRPr lang="en-GB" sz="2000" b="0">
                        <a:solidFill>
                          <a:schemeClr val="bg1"/>
                        </a:solidFill>
                        <a:latin typeface="+mn-lt"/>
                        <a:cs typeface="Arial"/>
                      </a:endParaRPr>
                    </a:p>
                  </a:txBody>
                  <a:tcPr anchor="ctr">
                    <a:solidFill>
                      <a:srgbClr val="00338D"/>
                    </a:solidFill>
                  </a:tcPr>
                </a:tc>
                <a:extLst>
                  <a:ext uri="{0D108BD9-81ED-4DB2-BD59-A6C34878D82A}">
                    <a16:rowId xmlns:a16="http://schemas.microsoft.com/office/drawing/2014/main" val="2527087252"/>
                  </a:ext>
                </a:extLst>
              </a:tr>
              <a:tr h="660400">
                <a:tc>
                  <a:txBody>
                    <a:bodyPr/>
                    <a:lstStyle/>
                    <a:p>
                      <a:r>
                        <a:rPr lang="en-US" sz="2000" b="0">
                          <a:solidFill>
                            <a:schemeClr val="bg1"/>
                          </a:solidFill>
                          <a:latin typeface="+mn-lt"/>
                          <a:cs typeface="Arial"/>
                        </a:rPr>
                        <a:t>36-Month KM Freedom from loss of Primary Patency**</a:t>
                      </a:r>
                      <a:endParaRPr lang="en-GB" sz="2000" b="0">
                        <a:solidFill>
                          <a:schemeClr val="bg1"/>
                        </a:solidFill>
                        <a:latin typeface="+mn-lt"/>
                        <a:cs typeface="Arial" panose="020B0604020202020204" pitchFamily="34" charset="0"/>
                      </a:endParaRPr>
                    </a:p>
                  </a:txBody>
                  <a:tcPr anchor="ctr">
                    <a:solidFill>
                      <a:srgbClr val="00338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a:solidFill>
                            <a:schemeClr val="bg1"/>
                          </a:solidFill>
                          <a:latin typeface="+mn-lt"/>
                        </a:rPr>
                        <a:t>71%</a:t>
                      </a:r>
                      <a:endParaRPr lang="en-GB" sz="2000" b="0">
                        <a:solidFill>
                          <a:schemeClr val="bg1"/>
                        </a:solidFill>
                        <a:latin typeface="+mn-lt"/>
                        <a:cs typeface="Arial" panose="020B0604020202020204" pitchFamily="34" charset="0"/>
                      </a:endParaRPr>
                    </a:p>
                  </a:txBody>
                  <a:tcPr anchor="ctr">
                    <a:solidFill>
                      <a:srgbClr val="00338D"/>
                    </a:solidFill>
                  </a:tcPr>
                </a:tc>
                <a:extLst>
                  <a:ext uri="{0D108BD9-81ED-4DB2-BD59-A6C34878D82A}">
                    <a16:rowId xmlns:a16="http://schemas.microsoft.com/office/drawing/2014/main" val="1046838900"/>
                  </a:ext>
                </a:extLst>
              </a:tr>
              <a:tr h="914400">
                <a:tc>
                  <a:txBody>
                    <a:bodyPr/>
                    <a:lstStyle/>
                    <a:p>
                      <a:r>
                        <a:rPr lang="en-GB" sz="2000">
                          <a:solidFill>
                            <a:schemeClr val="bg1"/>
                          </a:solidFill>
                          <a:effectLst/>
                          <a:latin typeface="+mn-lt"/>
                          <a:ea typeface="Calibri" panose="020F0502020204030204" pitchFamily="34" charset="0"/>
                        </a:rPr>
                        <a:t>Stent fracture (confirmed by investigation)</a:t>
                      </a:r>
                    </a:p>
                  </a:txBody>
                  <a:tcPr>
                    <a:solidFill>
                      <a:srgbClr val="00338D"/>
                    </a:solidFill>
                  </a:tcPr>
                </a:tc>
                <a:tc>
                  <a:txBody>
                    <a:bodyPr/>
                    <a:lstStyle/>
                    <a:p>
                      <a:pPr algn="ctr"/>
                      <a:r>
                        <a:rPr lang="en-US" sz="2000" dirty="0">
                          <a:solidFill>
                            <a:schemeClr val="bg1"/>
                          </a:solidFill>
                          <a:effectLst/>
                          <a:latin typeface="+mn-lt"/>
                          <a:ea typeface="Calibri" panose="020F0502020204030204" pitchFamily="34" charset="0"/>
                        </a:rPr>
                        <a:t>0.4%  (3/676)</a:t>
                      </a:r>
                      <a:endParaRPr lang="en-GB" sz="2000" dirty="0">
                        <a:solidFill>
                          <a:schemeClr val="bg1"/>
                        </a:solidFill>
                        <a:effectLst/>
                        <a:latin typeface="+mn-lt"/>
                        <a:ea typeface="Calibri" panose="020F0502020204030204" pitchFamily="34" charset="0"/>
                      </a:endParaRPr>
                    </a:p>
                  </a:txBody>
                  <a:tcPr>
                    <a:solidFill>
                      <a:srgbClr val="00338D"/>
                    </a:solidFill>
                  </a:tcPr>
                </a:tc>
                <a:extLst>
                  <a:ext uri="{0D108BD9-81ED-4DB2-BD59-A6C34878D82A}">
                    <a16:rowId xmlns:a16="http://schemas.microsoft.com/office/drawing/2014/main" val="2870921382"/>
                  </a:ext>
                </a:extLst>
              </a:tr>
            </a:tbl>
          </a:graphicData>
        </a:graphic>
      </p:graphicFrame>
      <p:sp>
        <p:nvSpPr>
          <p:cNvPr id="18" name="object 2">
            <a:extLst>
              <a:ext uri="{FF2B5EF4-FFF2-40B4-BE49-F238E27FC236}">
                <a16:creationId xmlns:a16="http://schemas.microsoft.com/office/drawing/2014/main" id="{4DC9511C-943A-470B-A8D4-0D23B4B66832}"/>
              </a:ext>
            </a:extLst>
          </p:cNvPr>
          <p:cNvSpPr txBox="1">
            <a:spLocks/>
          </p:cNvSpPr>
          <p:nvPr/>
        </p:nvSpPr>
        <p:spPr>
          <a:xfrm>
            <a:off x="530353" y="355337"/>
            <a:ext cx="11268831" cy="455222"/>
          </a:xfrm>
          <a:prstGeom prst="rect">
            <a:avLst/>
          </a:prstGeom>
        </p:spPr>
        <p:txBody>
          <a:bodyPr vert="horz" wrap="square" lIns="0" tIns="11907" rIns="0" bIns="0" rtlCol="0" anchor="ctr">
            <a:spAutoFit/>
          </a:bodyPr>
          <a:lstStyle>
            <a:lvl1pPr algn="l" defTabSz="914377" rtl="0" eaLnBrk="1" latinLnBrk="0" hangingPunct="1">
              <a:lnSpc>
                <a:spcPct val="90000"/>
              </a:lnSpc>
              <a:spcBef>
                <a:spcPct val="0"/>
              </a:spcBef>
              <a:buNone/>
              <a:defRPr sz="4400" kern="1200">
                <a:solidFill>
                  <a:schemeClr val="tx2"/>
                </a:solidFill>
                <a:latin typeface="+mj-lt"/>
                <a:ea typeface="+mj-ea"/>
                <a:cs typeface="+mj-cs"/>
              </a:defRPr>
            </a:lvl1pPr>
          </a:lstStyle>
          <a:p>
            <a:pPr marL="35719" marR="0" lvl="0" indent="0" algn="l" defTabSz="914377" rtl="0" eaLnBrk="1" fontAlgn="auto" latinLnBrk="0" hangingPunct="1">
              <a:lnSpc>
                <a:spcPct val="90000"/>
              </a:lnSpc>
              <a:spcBef>
                <a:spcPts val="95"/>
              </a:spcBef>
              <a:spcAft>
                <a:spcPts val="0"/>
              </a:spcAft>
              <a:buClrTx/>
              <a:buSzTx/>
              <a:buFontTx/>
              <a:buNone/>
              <a:tabLst/>
              <a:defRPr/>
            </a:pPr>
            <a:r>
              <a:rPr kumimoji="0" lang="en-GB" sz="3200" b="0" i="0" u="none" strike="noStrike" kern="1200" cap="none" spc="-5" normalizeH="0" baseline="0" noProof="0" dirty="0">
                <a:ln>
                  <a:noFill/>
                </a:ln>
                <a:solidFill>
                  <a:srgbClr val="00338D"/>
                </a:solidFill>
                <a:effectLst/>
                <a:uLnTx/>
                <a:uFillTx/>
                <a:latin typeface="+mn-lt"/>
                <a:ea typeface="+mj-ea"/>
                <a:cs typeface="+mj-cs"/>
              </a:rPr>
              <a:t>MIMICS</a:t>
            </a:r>
            <a:r>
              <a:rPr kumimoji="0" lang="en-GB" sz="3200" b="0" i="0" u="none" strike="noStrike" kern="1200" cap="none" spc="-7" normalizeH="0" baseline="24305" noProof="0" dirty="0">
                <a:ln>
                  <a:noFill/>
                </a:ln>
                <a:solidFill>
                  <a:srgbClr val="00338D"/>
                </a:solidFill>
                <a:effectLst/>
                <a:uLnTx/>
                <a:uFillTx/>
                <a:latin typeface="+mn-lt"/>
                <a:ea typeface="+mj-ea"/>
                <a:cs typeface="+mj-cs"/>
              </a:rPr>
              <a:t>3D</a:t>
            </a:r>
            <a:r>
              <a:rPr kumimoji="0" lang="en-GB" sz="3200" b="0" i="0" u="none" strike="noStrike" kern="1200" cap="none" spc="359" normalizeH="0" baseline="24305" noProof="0" dirty="0">
                <a:ln>
                  <a:noFill/>
                </a:ln>
                <a:solidFill>
                  <a:srgbClr val="00338D"/>
                </a:solidFill>
                <a:effectLst/>
                <a:uLnTx/>
                <a:uFillTx/>
                <a:latin typeface="+mn-lt"/>
                <a:ea typeface="+mj-ea"/>
                <a:cs typeface="+mj-cs"/>
              </a:rPr>
              <a:t> </a:t>
            </a:r>
            <a:r>
              <a:rPr kumimoji="0" lang="en-GB" sz="3200" b="0" i="0" u="none" strike="noStrike" kern="1200" cap="none" spc="359" normalizeH="0" baseline="0" noProof="0" dirty="0">
                <a:ln>
                  <a:noFill/>
                </a:ln>
                <a:solidFill>
                  <a:srgbClr val="00338D"/>
                </a:solidFill>
                <a:effectLst/>
                <a:uLnTx/>
                <a:uFillTx/>
                <a:latin typeface="+mn-lt"/>
                <a:ea typeface="+mj-ea"/>
                <a:cs typeface="+mj-cs"/>
              </a:rPr>
              <a:t>European </a:t>
            </a:r>
            <a:r>
              <a:rPr kumimoji="0" lang="en-GB" sz="3200" b="0" i="0" u="none" strike="noStrike" kern="1200" cap="none" spc="127" normalizeH="0" baseline="0" noProof="0" dirty="0">
                <a:ln>
                  <a:noFill/>
                </a:ln>
                <a:solidFill>
                  <a:srgbClr val="00338D"/>
                </a:solidFill>
                <a:effectLst/>
                <a:uLnTx/>
                <a:uFillTx/>
                <a:latin typeface="+mn-lt"/>
                <a:ea typeface="+mj-ea"/>
                <a:cs typeface="+mj-cs"/>
              </a:rPr>
              <a:t>Registry: 3-Year Results</a:t>
            </a:r>
            <a:endParaRPr kumimoji="0" lang="en-GB" sz="3200" b="0" i="0" u="none" strike="noStrike" kern="1200" cap="none" spc="0" normalizeH="0" baseline="0" noProof="0" dirty="0">
              <a:ln>
                <a:noFill/>
              </a:ln>
              <a:solidFill>
                <a:srgbClr val="00338D"/>
              </a:solidFill>
              <a:effectLst/>
              <a:uLnTx/>
              <a:uFillTx/>
              <a:latin typeface="+mn-lt"/>
              <a:ea typeface="+mj-ea"/>
              <a:cs typeface="+mj-cs"/>
            </a:endParaRPr>
          </a:p>
        </p:txBody>
      </p:sp>
      <p:pic>
        <p:nvPicPr>
          <p:cNvPr id="1026" name="Picture 2">
            <a:extLst>
              <a:ext uri="{FF2B5EF4-FFF2-40B4-BE49-F238E27FC236}">
                <a16:creationId xmlns:a16="http://schemas.microsoft.com/office/drawing/2014/main" id="{73199BF0-AC94-4578-A06E-370149C6A0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33" y="2452099"/>
            <a:ext cx="5584608" cy="317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19CE88E0-DCB2-49D4-99F6-A9D48F16F902}"/>
              </a:ext>
            </a:extLst>
          </p:cNvPr>
          <p:cNvCxnSpPr>
            <a:cxnSpLocks/>
          </p:cNvCxnSpPr>
          <p:nvPr/>
        </p:nvCxnSpPr>
        <p:spPr>
          <a:xfrm flipV="1">
            <a:off x="2295768" y="2630079"/>
            <a:ext cx="0" cy="261091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B0BFE-AD64-4719-A597-833F5896525B}"/>
              </a:ext>
            </a:extLst>
          </p:cNvPr>
          <p:cNvCxnSpPr>
            <a:cxnSpLocks/>
          </p:cNvCxnSpPr>
          <p:nvPr/>
        </p:nvCxnSpPr>
        <p:spPr>
          <a:xfrm flipV="1">
            <a:off x="4975092" y="2630079"/>
            <a:ext cx="0" cy="261091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125954-1F5C-4AAB-BB38-41454D7B2F08}"/>
              </a:ext>
            </a:extLst>
          </p:cNvPr>
          <p:cNvCxnSpPr>
            <a:cxnSpLocks/>
          </p:cNvCxnSpPr>
          <p:nvPr/>
        </p:nvCxnSpPr>
        <p:spPr>
          <a:xfrm flipV="1">
            <a:off x="3641489" y="2630079"/>
            <a:ext cx="0" cy="261091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E940FC6-6DF4-44D5-838C-17A0FB9D0CF3}"/>
              </a:ext>
            </a:extLst>
          </p:cNvPr>
          <p:cNvSpPr/>
          <p:nvPr/>
        </p:nvSpPr>
        <p:spPr>
          <a:xfrm>
            <a:off x="1547942" y="3851739"/>
            <a:ext cx="4245711" cy="86897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964A63E1-C117-4D78-BB41-ED5ECDBDD44B}"/>
              </a:ext>
            </a:extLst>
          </p:cNvPr>
          <p:cNvSpPr/>
          <p:nvPr/>
        </p:nvSpPr>
        <p:spPr>
          <a:xfrm>
            <a:off x="1680271" y="3987629"/>
            <a:ext cx="1274180" cy="59719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ea typeface="+mn-ea"/>
                <a:cs typeface="+mn-cs"/>
              </a:rPr>
              <a:t>1 year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ea typeface="+mn-ea"/>
                <a:cs typeface="+mn-cs"/>
              </a:rPr>
              <a:t>90%</a:t>
            </a:r>
          </a:p>
        </p:txBody>
      </p:sp>
      <p:sp>
        <p:nvSpPr>
          <p:cNvPr id="14" name="Rectangle: Rounded Corners 13">
            <a:extLst>
              <a:ext uri="{FF2B5EF4-FFF2-40B4-BE49-F238E27FC236}">
                <a16:creationId xmlns:a16="http://schemas.microsoft.com/office/drawing/2014/main" id="{50C8720B-C546-470D-8EC6-E1AC2603C24C}"/>
              </a:ext>
            </a:extLst>
          </p:cNvPr>
          <p:cNvSpPr/>
          <p:nvPr/>
        </p:nvSpPr>
        <p:spPr>
          <a:xfrm>
            <a:off x="3033707" y="3987629"/>
            <a:ext cx="1215565" cy="59719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ea typeface="+mn-ea"/>
                <a:cs typeface="+mn-cs"/>
              </a:rPr>
              <a:t>2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ea typeface="+mn-ea"/>
                <a:cs typeface="+mn-cs"/>
              </a:rPr>
              <a:t>82%</a:t>
            </a:r>
          </a:p>
        </p:txBody>
      </p:sp>
      <p:sp>
        <p:nvSpPr>
          <p:cNvPr id="15" name="Rectangle: Rounded Corners 14">
            <a:extLst>
              <a:ext uri="{FF2B5EF4-FFF2-40B4-BE49-F238E27FC236}">
                <a16:creationId xmlns:a16="http://schemas.microsoft.com/office/drawing/2014/main" id="{4939545A-F5C4-4D46-891E-7E1ED1508FF6}"/>
              </a:ext>
            </a:extLst>
          </p:cNvPr>
          <p:cNvSpPr/>
          <p:nvPr/>
        </p:nvSpPr>
        <p:spPr>
          <a:xfrm>
            <a:off x="4328527" y="3987629"/>
            <a:ext cx="1125692" cy="59719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ea typeface="+mn-ea"/>
                <a:cs typeface="+mn-cs"/>
              </a:rPr>
              <a:t>3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ea typeface="+mn-ea"/>
                <a:cs typeface="+mn-cs"/>
              </a:rPr>
              <a:t>78%</a:t>
            </a:r>
          </a:p>
        </p:txBody>
      </p:sp>
      <p:sp>
        <p:nvSpPr>
          <p:cNvPr id="17" name="TextBox 16">
            <a:extLst>
              <a:ext uri="{FF2B5EF4-FFF2-40B4-BE49-F238E27FC236}">
                <a16:creationId xmlns:a16="http://schemas.microsoft.com/office/drawing/2014/main" id="{377C5B9D-D24C-4956-8AC4-787CDB93DA16}"/>
              </a:ext>
            </a:extLst>
          </p:cNvPr>
          <p:cNvSpPr txBox="1"/>
          <p:nvPr/>
        </p:nvSpPr>
        <p:spPr>
          <a:xfrm>
            <a:off x="129776" y="5627985"/>
            <a:ext cx="43206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8D"/>
                </a:solidFill>
                <a:effectLst/>
                <a:uLnTx/>
                <a:uFillTx/>
                <a:ea typeface="+mn-ea"/>
                <a:cs typeface="+mn-cs"/>
              </a:rPr>
              <a:t>*1 patient did not have a final diameter stenosis recorded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8D"/>
                </a:solidFill>
                <a:effectLst/>
                <a:uLnTx/>
                <a:uFillTx/>
                <a:ea typeface="+mn-ea"/>
                <a:cs typeface="+mn-cs"/>
              </a:rPr>
              <a:t>**ITT population. PSVR &gt;2.4</a:t>
            </a:r>
          </a:p>
        </p:txBody>
      </p:sp>
      <p:sp>
        <p:nvSpPr>
          <p:cNvPr id="20" name="Text Placeholder 5">
            <a:extLst>
              <a:ext uri="{FF2B5EF4-FFF2-40B4-BE49-F238E27FC236}">
                <a16:creationId xmlns:a16="http://schemas.microsoft.com/office/drawing/2014/main" id="{4B2ADBF8-3CB3-4C91-84F3-255A34E78E94}"/>
              </a:ext>
            </a:extLst>
          </p:cNvPr>
          <p:cNvSpPr txBox="1">
            <a:spLocks/>
          </p:cNvSpPr>
          <p:nvPr/>
        </p:nvSpPr>
        <p:spPr>
          <a:xfrm>
            <a:off x="151962" y="6503759"/>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u="none" strike="noStrike" kern="1200" cap="none" spc="0" normalizeH="0" baseline="0" noProof="0">
                <a:ln>
                  <a:noFill/>
                </a:ln>
                <a:solidFill>
                  <a:srgbClr val="00338D"/>
                </a:solidFill>
                <a:effectLst/>
                <a:uLnTx/>
                <a:uFillTx/>
                <a:ea typeface="+mn-ea"/>
                <a:cs typeface="+mn-cs"/>
              </a:rPr>
              <a:t>Data on file at Veryan Medical</a:t>
            </a:r>
          </a:p>
        </p:txBody>
      </p:sp>
      <p:sp>
        <p:nvSpPr>
          <p:cNvPr id="2" name="Rectangle 1">
            <a:extLst>
              <a:ext uri="{FF2B5EF4-FFF2-40B4-BE49-F238E27FC236}">
                <a16:creationId xmlns:a16="http://schemas.microsoft.com/office/drawing/2014/main" id="{6261636C-544B-15F5-69C6-6849D8CA926C}"/>
              </a:ext>
            </a:extLst>
          </p:cNvPr>
          <p:cNvSpPr/>
          <p:nvPr/>
        </p:nvSpPr>
        <p:spPr>
          <a:xfrm>
            <a:off x="5528201" y="2952206"/>
            <a:ext cx="465534" cy="322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843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3F0D-80DA-886D-89B4-DCF18C6B505E}"/>
              </a:ext>
            </a:extLst>
          </p:cNvPr>
          <p:cNvSpPr>
            <a:spLocks noGrp="1"/>
          </p:cNvSpPr>
          <p:nvPr>
            <p:ph type="title"/>
          </p:nvPr>
        </p:nvSpPr>
        <p:spPr>
          <a:xfrm>
            <a:off x="762000" y="118311"/>
            <a:ext cx="11290300" cy="1325563"/>
          </a:xfrm>
        </p:spPr>
        <p:txBody>
          <a:bodyPr>
            <a:normAutofit fontScale="90000"/>
          </a:bodyPr>
          <a:lstStyle/>
          <a:p>
            <a:r>
              <a:rPr lang="en-GB" dirty="0">
                <a:latin typeface="+mn-lt"/>
                <a:ea typeface="Calibri" panose="020F0502020204030204" pitchFamily="34" charset="0"/>
                <a:cs typeface="Calibri" panose="020F0502020204030204" pitchFamily="34" charset="0"/>
              </a:rPr>
              <a:t>MIMICS-3D Subgroup </a:t>
            </a:r>
            <a:r>
              <a:rPr lang="en-GB" i="1" dirty="0">
                <a:solidFill>
                  <a:srgbClr val="C00000"/>
                </a:solidFill>
                <a:latin typeface="+mn-lt"/>
                <a:ea typeface="Calibri" panose="020F0502020204030204" pitchFamily="34" charset="0"/>
                <a:cs typeface="Calibri" panose="020F0502020204030204" pitchFamily="34" charset="0"/>
              </a:rPr>
              <a:t>Propensity Matched </a:t>
            </a:r>
            <a:r>
              <a:rPr lang="en-GB" dirty="0">
                <a:latin typeface="+mn-lt"/>
                <a:ea typeface="Calibri" panose="020F0502020204030204" pitchFamily="34" charset="0"/>
                <a:cs typeface="Calibri" panose="020F0502020204030204" pitchFamily="34" charset="0"/>
              </a:rPr>
              <a:t>Analysis:</a:t>
            </a:r>
            <a:r>
              <a:rPr lang="en-GB" dirty="0">
                <a:solidFill>
                  <a:schemeClr val="bg1"/>
                </a:solidFill>
                <a:latin typeface="+mn-lt"/>
                <a:ea typeface="Calibri" panose="020F0502020204030204" pitchFamily="34" charset="0"/>
                <a:cs typeface="Calibri" panose="020F0502020204030204" pitchFamily="34" charset="0"/>
              </a:rPr>
              <a:t> </a:t>
            </a:r>
            <a:r>
              <a:rPr lang="en-GB" i="1" dirty="0">
                <a:solidFill>
                  <a:srgbClr val="C00000"/>
                </a:solidFill>
                <a:latin typeface="+mn-lt"/>
                <a:ea typeface="Calibri" panose="020F0502020204030204" pitchFamily="34" charset="0"/>
                <a:cs typeface="Calibri" panose="020F0502020204030204" pitchFamily="34" charset="0"/>
              </a:rPr>
              <a:t>CLTI v IC</a:t>
            </a:r>
            <a:br>
              <a:rPr lang="en-GB" dirty="0">
                <a:solidFill>
                  <a:schemeClr val="bg1"/>
                </a:solidFill>
                <a:latin typeface="+mn-lt"/>
                <a:ea typeface="Calibri" panose="020F0502020204030204" pitchFamily="34" charset="0"/>
                <a:cs typeface="Calibri" panose="020F0502020204030204" pitchFamily="34" charset="0"/>
              </a:rPr>
            </a:br>
            <a:r>
              <a:rPr lang="en-GB" dirty="0">
                <a:latin typeface="+mn-lt"/>
                <a:ea typeface="Calibri" panose="020F0502020204030204" pitchFamily="34" charset="0"/>
                <a:cs typeface="Calibri" panose="020F0502020204030204" pitchFamily="34" charset="0"/>
              </a:rPr>
              <a:t>KM Freedom from CDTLR comparison</a:t>
            </a:r>
          </a:p>
        </p:txBody>
      </p:sp>
      <p:sp>
        <p:nvSpPr>
          <p:cNvPr id="4" name="Rectangle 3">
            <a:extLst>
              <a:ext uri="{FF2B5EF4-FFF2-40B4-BE49-F238E27FC236}">
                <a16:creationId xmlns:a16="http://schemas.microsoft.com/office/drawing/2014/main" id="{E5D974AF-2D27-626E-74DA-7C2516C52FB9}"/>
              </a:ext>
            </a:extLst>
          </p:cNvPr>
          <p:cNvSpPr/>
          <p:nvPr/>
        </p:nvSpPr>
        <p:spPr>
          <a:xfrm>
            <a:off x="276727" y="1501144"/>
            <a:ext cx="7935465" cy="47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8E200CC-45F1-219B-B9C9-D496599EFA7A}"/>
              </a:ext>
            </a:extLst>
          </p:cNvPr>
          <p:cNvSpPr txBox="1"/>
          <p:nvPr/>
        </p:nvSpPr>
        <p:spPr>
          <a:xfrm>
            <a:off x="8439409" y="2848029"/>
            <a:ext cx="3612891" cy="2246769"/>
          </a:xfrm>
          <a:prstGeom prst="rect">
            <a:avLst/>
          </a:prstGeom>
          <a:noFill/>
        </p:spPr>
        <p:txBody>
          <a:bodyPr wrap="square" lIns="91440" tIns="45720" rIns="91440" bIns="45720" rtlCol="0" anchor="t">
            <a:spAutoFit/>
          </a:bodyPr>
          <a:lstStyle/>
          <a:p>
            <a:pPr marL="24765" marR="0" lvl="0" indent="0" algn="l" defTabSz="914400" rtl="0" eaLnBrk="1" fontAlgn="auto" latinLnBrk="0" hangingPunct="1">
              <a:lnSpc>
                <a:spcPct val="100000"/>
              </a:lnSpc>
              <a:spcBef>
                <a:spcPts val="750"/>
              </a:spcBef>
              <a:spcAft>
                <a:spcPts val="0"/>
              </a:spcAft>
              <a:buClrTx/>
              <a:buSzTx/>
              <a:buFontTx/>
              <a:buNone/>
              <a:tabLst>
                <a:tab pos="239913" algn="l"/>
                <a:tab pos="240509" algn="l"/>
              </a:tabLst>
              <a:defRPr/>
            </a:pPr>
            <a:r>
              <a:rPr kumimoji="0" lang="en-US" sz="2000" b="0" i="0" u="none" strike="noStrike" kern="1200" cap="none" spc="0" normalizeH="0" baseline="0" noProof="0" dirty="0">
                <a:ln>
                  <a:noFill/>
                </a:ln>
                <a:solidFill>
                  <a:srgbClr val="C00000"/>
                </a:solidFill>
                <a:effectLst/>
                <a:uLnTx/>
                <a:uFillTx/>
                <a:ea typeface="+mn-ea"/>
                <a:cs typeface="Myriad Pro Light"/>
              </a:rPr>
              <a:t>Freedom from CDTLR at 3 years</a:t>
            </a:r>
            <a:endParaRPr kumimoji="0" lang="en-US" sz="2000" b="0" i="0" u="none" strike="noStrike" kern="1200" cap="none" spc="-33" normalizeH="0" baseline="0" noProof="0" dirty="0">
              <a:ln>
                <a:noFill/>
              </a:ln>
              <a:solidFill>
                <a:srgbClr val="C00000"/>
              </a:solidFill>
              <a:effectLst/>
              <a:uLnTx/>
              <a:uFillTx/>
              <a:ea typeface="+mn-ea"/>
              <a:cs typeface="Myriad Pro Light"/>
            </a:endParaRPr>
          </a:p>
          <a:p>
            <a:pPr marL="239395" marR="0" lvl="0" indent="-214630" algn="l" defTabSz="914400" rtl="0" eaLnBrk="1" fontAlgn="auto" latinLnBrk="0" hangingPunct="1">
              <a:lnSpc>
                <a:spcPct val="100000"/>
              </a:lnSpc>
              <a:spcBef>
                <a:spcPts val="750"/>
              </a:spcBef>
              <a:spcAft>
                <a:spcPts val="0"/>
              </a:spcAft>
              <a:buClrTx/>
              <a:buSzTx/>
              <a:buFontTx/>
              <a:buChar char="•"/>
              <a:tabLst>
                <a:tab pos="239913" algn="l"/>
                <a:tab pos="240509" algn="l"/>
              </a:tabLst>
              <a:defRPr/>
            </a:pPr>
            <a:r>
              <a:rPr lang="en-US" sz="2000" spc="-33" dirty="0">
                <a:solidFill>
                  <a:srgbClr val="C00000"/>
                </a:solidFill>
                <a:cs typeface="Myriad Pro Light"/>
              </a:rPr>
              <a:t>79</a:t>
            </a:r>
            <a:r>
              <a:rPr kumimoji="0" lang="en-US" sz="2000" b="0" i="0" u="none" strike="noStrike" kern="1200" cap="none" spc="-33" normalizeH="0" baseline="0" noProof="0" dirty="0">
                <a:ln>
                  <a:noFill/>
                </a:ln>
                <a:solidFill>
                  <a:srgbClr val="C00000"/>
                </a:solidFill>
                <a:effectLst/>
                <a:uLnTx/>
                <a:uFillTx/>
                <a:ea typeface="+mn-ea"/>
                <a:cs typeface="Myriad Pro Light"/>
              </a:rPr>
              <a:t>% </a:t>
            </a:r>
            <a:r>
              <a:rPr kumimoji="0" lang="en-US" sz="2000" b="0" i="0" u="none" strike="noStrike" kern="1200" cap="none" spc="-33" normalizeH="0" baseline="0" noProof="0" dirty="0">
                <a:ln>
                  <a:noFill/>
                </a:ln>
                <a:solidFill>
                  <a:srgbClr val="00338D"/>
                </a:solidFill>
                <a:effectLst/>
                <a:uLnTx/>
                <a:uFillTx/>
                <a:ea typeface="+mn-ea"/>
                <a:cs typeface="Myriad Pro Light"/>
              </a:rPr>
              <a:t>in C</a:t>
            </a:r>
            <a:r>
              <a:rPr lang="en-US" sz="2000" spc="-33" dirty="0" err="1">
                <a:solidFill>
                  <a:srgbClr val="00338D"/>
                </a:solidFill>
                <a:cs typeface="Myriad Pro Light"/>
              </a:rPr>
              <a:t>laudication</a:t>
            </a:r>
            <a:r>
              <a:rPr kumimoji="0" lang="en-US" sz="2000" b="0" i="0" u="none" strike="noStrike" kern="1200" cap="none" spc="-33" normalizeH="0" baseline="0" noProof="0" dirty="0">
                <a:ln>
                  <a:noFill/>
                </a:ln>
                <a:solidFill>
                  <a:srgbClr val="00338D"/>
                </a:solidFill>
                <a:effectLst/>
                <a:uLnTx/>
                <a:uFillTx/>
                <a:ea typeface="+mn-ea"/>
                <a:cs typeface="Myriad Pro Light"/>
              </a:rPr>
              <a:t> cohort</a:t>
            </a:r>
          </a:p>
          <a:p>
            <a:pPr marL="239395" marR="0" lvl="0" indent="-214630" algn="l" defTabSz="914400" rtl="0" eaLnBrk="1" fontAlgn="auto" latinLnBrk="0" hangingPunct="1">
              <a:lnSpc>
                <a:spcPct val="100000"/>
              </a:lnSpc>
              <a:spcBef>
                <a:spcPts val="750"/>
              </a:spcBef>
              <a:spcAft>
                <a:spcPts val="0"/>
              </a:spcAft>
              <a:buClrTx/>
              <a:buSzTx/>
              <a:buFontTx/>
              <a:buChar char="•"/>
              <a:tabLst>
                <a:tab pos="239913" algn="l"/>
                <a:tab pos="240509" algn="l"/>
              </a:tabLst>
              <a:defRPr/>
            </a:pPr>
            <a:r>
              <a:rPr kumimoji="0" lang="en-US" sz="2000" b="0" i="0" u="none" strike="noStrike" kern="1200" cap="none" spc="-33" normalizeH="0" baseline="0" noProof="0" dirty="0">
                <a:ln>
                  <a:noFill/>
                </a:ln>
                <a:solidFill>
                  <a:srgbClr val="C00000"/>
                </a:solidFill>
                <a:effectLst/>
                <a:uLnTx/>
                <a:uFillTx/>
                <a:ea typeface="+mn-ea"/>
                <a:cs typeface="Myriad Pro Light"/>
              </a:rPr>
              <a:t>74% </a:t>
            </a:r>
            <a:r>
              <a:rPr kumimoji="0" lang="en-US" sz="2000" b="0" i="0" u="none" strike="noStrike" kern="1200" cap="none" spc="-33" normalizeH="0" baseline="0" noProof="0" dirty="0">
                <a:ln>
                  <a:noFill/>
                </a:ln>
                <a:solidFill>
                  <a:srgbClr val="00338D"/>
                </a:solidFill>
                <a:effectLst/>
                <a:uLnTx/>
                <a:uFillTx/>
                <a:ea typeface="+mn-ea"/>
                <a:cs typeface="Myriad Pro Light"/>
              </a:rPr>
              <a:t>in </a:t>
            </a:r>
            <a:r>
              <a:rPr lang="en-US" sz="2000" spc="-33" dirty="0">
                <a:solidFill>
                  <a:srgbClr val="00338D"/>
                </a:solidFill>
                <a:cs typeface="Myriad Pro Light"/>
              </a:rPr>
              <a:t>CLTI</a:t>
            </a:r>
            <a:r>
              <a:rPr kumimoji="0" lang="en-US" sz="2000" b="0" i="0" u="none" strike="noStrike" kern="1200" cap="none" spc="-33" normalizeH="0" baseline="0" noProof="0" dirty="0">
                <a:ln>
                  <a:noFill/>
                </a:ln>
                <a:solidFill>
                  <a:srgbClr val="00338D"/>
                </a:solidFill>
                <a:effectLst/>
                <a:uLnTx/>
                <a:uFillTx/>
                <a:ea typeface="+mn-ea"/>
                <a:cs typeface="Myriad Pro Light"/>
              </a:rPr>
              <a:t> cohort</a:t>
            </a:r>
          </a:p>
          <a:p>
            <a:pPr marL="24765" marR="0" lvl="0" indent="0" algn="l" defTabSz="914400" rtl="0" eaLnBrk="1" fontAlgn="auto" latinLnBrk="0" hangingPunct="1">
              <a:lnSpc>
                <a:spcPct val="100000"/>
              </a:lnSpc>
              <a:spcBef>
                <a:spcPts val="750"/>
              </a:spcBef>
              <a:spcAft>
                <a:spcPts val="0"/>
              </a:spcAft>
              <a:buClrTx/>
              <a:buSzTx/>
              <a:buFontTx/>
              <a:buNone/>
              <a:tabLst>
                <a:tab pos="239913" algn="l"/>
                <a:tab pos="240509" algn="l"/>
              </a:tabLst>
              <a:defRPr/>
            </a:pPr>
            <a:r>
              <a:rPr kumimoji="0" lang="en-US" sz="2000" b="0" i="0" u="none" strike="noStrike" kern="1200" cap="none" spc="-33" normalizeH="0" baseline="0" noProof="0" dirty="0">
                <a:ln>
                  <a:noFill/>
                </a:ln>
                <a:solidFill>
                  <a:srgbClr val="00338D"/>
                </a:solidFill>
                <a:effectLst/>
                <a:uLnTx/>
                <a:uFillTx/>
                <a:ea typeface="+mn-ea"/>
                <a:cs typeface="Myriad Pro Light"/>
              </a:rPr>
              <a:t>No statistical significance between the 2 cohorts</a:t>
            </a:r>
            <a:endParaRPr kumimoji="0" lang="en-US" sz="2000" b="0" i="0" u="none" strike="noStrike" kern="1200" cap="none" spc="0" normalizeH="0" baseline="0" noProof="0" dirty="0">
              <a:ln>
                <a:noFill/>
              </a:ln>
              <a:solidFill>
                <a:srgbClr val="00338D"/>
              </a:solidFill>
              <a:effectLst/>
              <a:uLnTx/>
              <a:uFillTx/>
              <a:ea typeface="+mn-ea"/>
              <a:cs typeface="Myriad Pro Light"/>
            </a:endParaRPr>
          </a:p>
        </p:txBody>
      </p:sp>
      <p:graphicFrame>
        <p:nvGraphicFramePr>
          <p:cNvPr id="14" name="Table 10">
            <a:extLst>
              <a:ext uri="{FF2B5EF4-FFF2-40B4-BE49-F238E27FC236}">
                <a16:creationId xmlns:a16="http://schemas.microsoft.com/office/drawing/2014/main" id="{7C7A6E91-9C43-3BDE-109F-801D8DBEE38D}"/>
              </a:ext>
            </a:extLst>
          </p:cNvPr>
          <p:cNvGraphicFramePr>
            <a:graphicFrameLocks noGrp="1"/>
          </p:cNvGraphicFramePr>
          <p:nvPr>
            <p:extLst>
              <p:ext uri="{D42A27DB-BD31-4B8C-83A1-F6EECF244321}">
                <p14:modId xmlns:p14="http://schemas.microsoft.com/office/powerpoint/2010/main" val="3537221193"/>
              </p:ext>
            </p:extLst>
          </p:nvPr>
        </p:nvGraphicFramePr>
        <p:xfrm>
          <a:off x="8554273" y="1771990"/>
          <a:ext cx="3303294" cy="741680"/>
        </p:xfrm>
        <a:graphic>
          <a:graphicData uri="http://schemas.openxmlformats.org/drawingml/2006/table">
            <a:tbl>
              <a:tblPr firstRow="1" bandRow="1">
                <a:tableStyleId>{5C22544A-7EE6-4342-B048-85BDC9FD1C3A}</a:tableStyleId>
              </a:tblPr>
              <a:tblGrid>
                <a:gridCol w="2267461">
                  <a:extLst>
                    <a:ext uri="{9D8B030D-6E8A-4147-A177-3AD203B41FA5}">
                      <a16:colId xmlns:a16="http://schemas.microsoft.com/office/drawing/2014/main" val="42392730"/>
                    </a:ext>
                  </a:extLst>
                </a:gridCol>
                <a:gridCol w="1035833">
                  <a:extLst>
                    <a:ext uri="{9D8B030D-6E8A-4147-A177-3AD203B41FA5}">
                      <a16:colId xmlns:a16="http://schemas.microsoft.com/office/drawing/2014/main" val="2949163660"/>
                    </a:ext>
                  </a:extLst>
                </a:gridCol>
              </a:tblGrid>
              <a:tr h="370840">
                <a:tc gridSpan="2">
                  <a:txBody>
                    <a:bodyPr/>
                    <a:lstStyle/>
                    <a:p>
                      <a:r>
                        <a:rPr lang="en-GB" dirty="0">
                          <a:latin typeface="+mn-lt"/>
                          <a:ea typeface="Calibri" panose="020F0502020204030204" pitchFamily="34" charset="0"/>
                          <a:cs typeface="Calibri" panose="020F0502020204030204" pitchFamily="34" charset="0"/>
                        </a:rPr>
                        <a:t>% incidence in MIMICS-3D</a:t>
                      </a:r>
                    </a:p>
                  </a:txBody>
                  <a:tcPr anchor="ctr">
                    <a:solidFill>
                      <a:srgbClr val="00338D"/>
                    </a:solidFill>
                  </a:tcPr>
                </a:tc>
                <a:tc hMerge="1">
                  <a:txBody>
                    <a:bodyPr/>
                    <a:lstStyle/>
                    <a:p>
                      <a:endParaRPr lang="en-GB"/>
                    </a:p>
                  </a:txBody>
                  <a:tcPr anchor="ctr"/>
                </a:tc>
                <a:extLst>
                  <a:ext uri="{0D108BD9-81ED-4DB2-BD59-A6C34878D82A}">
                    <a16:rowId xmlns:a16="http://schemas.microsoft.com/office/drawing/2014/main" val="1398884419"/>
                  </a:ext>
                </a:extLst>
              </a:tr>
              <a:tr h="370840">
                <a:tc>
                  <a:txBody>
                    <a:bodyPr/>
                    <a:lstStyle/>
                    <a:p>
                      <a:r>
                        <a:rPr lang="en-GB" dirty="0">
                          <a:solidFill>
                            <a:schemeClr val="bg1"/>
                          </a:solidFill>
                          <a:latin typeface="+mn-lt"/>
                          <a:ea typeface="Calibri" panose="020F0502020204030204" pitchFamily="34" charset="0"/>
                          <a:cs typeface="Calibri" panose="020F0502020204030204" pitchFamily="34" charset="0"/>
                        </a:rPr>
                        <a:t>CLTI</a:t>
                      </a:r>
                    </a:p>
                  </a:txBody>
                  <a:tcPr anchor="ctr">
                    <a:solidFill>
                      <a:srgbClr val="C00000"/>
                    </a:solidFill>
                  </a:tcPr>
                </a:tc>
                <a:tc>
                  <a:txBody>
                    <a:bodyPr/>
                    <a:lstStyle/>
                    <a:p>
                      <a:r>
                        <a:rPr lang="en-GB" dirty="0">
                          <a:solidFill>
                            <a:schemeClr val="bg1"/>
                          </a:solidFill>
                          <a:latin typeface="+mn-lt"/>
                          <a:ea typeface="Calibri" panose="020F0502020204030204" pitchFamily="34" charset="0"/>
                          <a:cs typeface="Calibri" panose="020F0502020204030204" pitchFamily="34" charset="0"/>
                        </a:rPr>
                        <a:t>24%</a:t>
                      </a:r>
                    </a:p>
                  </a:txBody>
                  <a:tcPr anchor="ctr">
                    <a:solidFill>
                      <a:srgbClr val="C00000"/>
                    </a:solidFill>
                  </a:tcPr>
                </a:tc>
                <a:extLst>
                  <a:ext uri="{0D108BD9-81ED-4DB2-BD59-A6C34878D82A}">
                    <a16:rowId xmlns:a16="http://schemas.microsoft.com/office/drawing/2014/main" val="1174063466"/>
                  </a:ext>
                </a:extLst>
              </a:tr>
            </a:tbl>
          </a:graphicData>
        </a:graphic>
      </p:graphicFrame>
      <p:sp>
        <p:nvSpPr>
          <p:cNvPr id="15" name="Text Placeholder 5">
            <a:extLst>
              <a:ext uri="{FF2B5EF4-FFF2-40B4-BE49-F238E27FC236}">
                <a16:creationId xmlns:a16="http://schemas.microsoft.com/office/drawing/2014/main" id="{A7EAD9E2-E1A9-3E1D-4ECB-4008EBDF3177}"/>
              </a:ext>
            </a:extLst>
          </p:cNvPr>
          <p:cNvSpPr txBox="1">
            <a:spLocks/>
          </p:cNvSpPr>
          <p:nvPr/>
        </p:nvSpPr>
        <p:spPr>
          <a:xfrm>
            <a:off x="0" y="6548781"/>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u="none" strike="noStrike" kern="1200" cap="none" spc="0" normalizeH="0" baseline="0" noProof="0">
                <a:ln>
                  <a:noFill/>
                </a:ln>
                <a:solidFill>
                  <a:srgbClr val="00338D"/>
                </a:solidFill>
                <a:effectLst/>
                <a:uLnTx/>
                <a:uFillTx/>
                <a:latin typeface="Calibri" panose="020F0502020204030204"/>
                <a:ea typeface="+mn-ea"/>
                <a:cs typeface="+mn-cs"/>
              </a:rPr>
              <a:t>Data on file at Veryan Medical</a:t>
            </a:r>
          </a:p>
        </p:txBody>
      </p:sp>
      <p:pic>
        <p:nvPicPr>
          <p:cNvPr id="5" name="Picture 4">
            <a:extLst>
              <a:ext uri="{FF2B5EF4-FFF2-40B4-BE49-F238E27FC236}">
                <a16:creationId xmlns:a16="http://schemas.microsoft.com/office/drawing/2014/main" id="{1C964CF2-8F89-9806-ACA7-C56715498A90}"/>
              </a:ext>
            </a:extLst>
          </p:cNvPr>
          <p:cNvPicPr>
            <a:picLocks noChangeAspect="1"/>
          </p:cNvPicPr>
          <p:nvPr/>
        </p:nvPicPr>
        <p:blipFill rotWithShape="1">
          <a:blip r:embed="rId3"/>
          <a:srcRect l="26042" t="25838" r="22685" b="22383"/>
          <a:stretch/>
        </p:blipFill>
        <p:spPr>
          <a:xfrm>
            <a:off x="880337" y="1962268"/>
            <a:ext cx="6366462" cy="4018290"/>
          </a:xfrm>
          <a:prstGeom prst="rect">
            <a:avLst/>
          </a:prstGeom>
        </p:spPr>
      </p:pic>
      <p:sp>
        <p:nvSpPr>
          <p:cNvPr id="8" name="TextBox 7">
            <a:extLst>
              <a:ext uri="{FF2B5EF4-FFF2-40B4-BE49-F238E27FC236}">
                <a16:creationId xmlns:a16="http://schemas.microsoft.com/office/drawing/2014/main" id="{1F197C7B-6A73-AD31-2157-E3A10A074F5C}"/>
              </a:ext>
            </a:extLst>
          </p:cNvPr>
          <p:cNvSpPr txBox="1"/>
          <p:nvPr/>
        </p:nvSpPr>
        <p:spPr>
          <a:xfrm>
            <a:off x="1698561" y="4842056"/>
            <a:ext cx="4645348"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GB" dirty="0">
                <a:solidFill>
                  <a:prstClr val="black"/>
                </a:solidFill>
                <a:latin typeface="Calibri" panose="020F0502020204030204"/>
              </a:rPr>
              <a:t>Claudication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CLTI</a:t>
            </a:r>
          </a:p>
        </p:txBody>
      </p:sp>
      <p:cxnSp>
        <p:nvCxnSpPr>
          <p:cNvPr id="10" name="Straight Connector 9">
            <a:extLst>
              <a:ext uri="{FF2B5EF4-FFF2-40B4-BE49-F238E27FC236}">
                <a16:creationId xmlns:a16="http://schemas.microsoft.com/office/drawing/2014/main" id="{69C10846-B9D2-A512-AB68-923977295469}"/>
              </a:ext>
            </a:extLst>
          </p:cNvPr>
          <p:cNvCxnSpPr>
            <a:cxnSpLocks/>
          </p:cNvCxnSpPr>
          <p:nvPr/>
        </p:nvCxnSpPr>
        <p:spPr>
          <a:xfrm>
            <a:off x="1800634" y="4984131"/>
            <a:ext cx="54277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3706B1-7B7B-4C5F-FF13-F2EB8BD7DDA6}"/>
              </a:ext>
            </a:extLst>
          </p:cNvPr>
          <p:cNvSpPr txBox="1"/>
          <p:nvPr/>
        </p:nvSpPr>
        <p:spPr>
          <a:xfrm>
            <a:off x="6392345" y="2695817"/>
            <a:ext cx="1075765" cy="646331"/>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panose="020F0502020204030204"/>
              </a:rPr>
              <a:t>79</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74%</a:t>
            </a:r>
          </a:p>
        </p:txBody>
      </p:sp>
      <p:sp>
        <p:nvSpPr>
          <p:cNvPr id="7" name="TextBox 6">
            <a:extLst>
              <a:ext uri="{FF2B5EF4-FFF2-40B4-BE49-F238E27FC236}">
                <a16:creationId xmlns:a16="http://schemas.microsoft.com/office/drawing/2014/main" id="{99C8408F-AA99-EFE7-A26C-BCB7F498FA85}"/>
              </a:ext>
            </a:extLst>
          </p:cNvPr>
          <p:cNvSpPr txBox="1"/>
          <p:nvPr/>
        </p:nvSpPr>
        <p:spPr>
          <a:xfrm>
            <a:off x="5599755" y="3752763"/>
            <a:ext cx="1721753"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 value = 0.1470</a:t>
            </a:r>
          </a:p>
        </p:txBody>
      </p:sp>
    </p:spTree>
    <p:extLst>
      <p:ext uri="{BB962C8B-B14F-4D97-AF65-F5344CB8AC3E}">
        <p14:creationId xmlns:p14="http://schemas.microsoft.com/office/powerpoint/2010/main" val="1103222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3F0D-80DA-886D-89B4-DCF18C6B505E}"/>
              </a:ext>
            </a:extLst>
          </p:cNvPr>
          <p:cNvSpPr>
            <a:spLocks noGrp="1"/>
          </p:cNvSpPr>
          <p:nvPr>
            <p:ph type="title"/>
          </p:nvPr>
        </p:nvSpPr>
        <p:spPr>
          <a:xfrm>
            <a:off x="762000" y="118311"/>
            <a:ext cx="10515600" cy="1325563"/>
          </a:xfrm>
        </p:spPr>
        <p:txBody>
          <a:bodyPr>
            <a:normAutofit fontScale="90000"/>
          </a:bodyPr>
          <a:lstStyle/>
          <a:p>
            <a:r>
              <a:rPr lang="en-GB" dirty="0">
                <a:latin typeface="+mn-lt"/>
                <a:ea typeface="Calibri" panose="020F0502020204030204" pitchFamily="34" charset="0"/>
                <a:cs typeface="Calibri" panose="020F0502020204030204" pitchFamily="34" charset="0"/>
              </a:rPr>
              <a:t>MIMICS-3D Subgroup </a:t>
            </a:r>
            <a:r>
              <a:rPr lang="en-GB" i="1" dirty="0">
                <a:solidFill>
                  <a:srgbClr val="C00000"/>
                </a:solidFill>
                <a:latin typeface="+mn-lt"/>
                <a:ea typeface="Calibri" panose="020F0502020204030204" pitchFamily="34" charset="0"/>
                <a:cs typeface="Calibri" panose="020F0502020204030204" pitchFamily="34" charset="0"/>
              </a:rPr>
              <a:t>Propensity Matched </a:t>
            </a:r>
            <a:r>
              <a:rPr lang="en-GB" dirty="0">
                <a:latin typeface="+mn-lt"/>
                <a:ea typeface="Calibri" panose="020F0502020204030204" pitchFamily="34" charset="0"/>
                <a:cs typeface="Calibri" panose="020F0502020204030204" pitchFamily="34" charset="0"/>
              </a:rPr>
              <a:t>Analysis:</a:t>
            </a:r>
            <a:r>
              <a:rPr lang="en-GB" dirty="0">
                <a:solidFill>
                  <a:schemeClr val="bg1"/>
                </a:solidFill>
                <a:latin typeface="+mn-lt"/>
                <a:ea typeface="Calibri" panose="020F0502020204030204" pitchFamily="34" charset="0"/>
                <a:cs typeface="Calibri" panose="020F0502020204030204" pitchFamily="34" charset="0"/>
              </a:rPr>
              <a:t> </a:t>
            </a:r>
            <a:r>
              <a:rPr lang="en-GB" i="1" dirty="0">
                <a:solidFill>
                  <a:srgbClr val="C00000"/>
                </a:solidFill>
                <a:latin typeface="+mn-lt"/>
                <a:ea typeface="Calibri" panose="020F0502020204030204" pitchFamily="34" charset="0"/>
                <a:cs typeface="Calibri" panose="020F0502020204030204" pitchFamily="34" charset="0"/>
              </a:rPr>
              <a:t>CTO</a:t>
            </a:r>
            <a:br>
              <a:rPr lang="en-GB" dirty="0">
                <a:solidFill>
                  <a:schemeClr val="bg1"/>
                </a:solidFill>
                <a:latin typeface="+mn-lt"/>
                <a:ea typeface="Calibri" panose="020F0502020204030204" pitchFamily="34" charset="0"/>
                <a:cs typeface="Calibri" panose="020F0502020204030204" pitchFamily="34" charset="0"/>
              </a:rPr>
            </a:br>
            <a:r>
              <a:rPr lang="en-GB" dirty="0">
                <a:latin typeface="+mn-lt"/>
                <a:ea typeface="Calibri" panose="020F0502020204030204" pitchFamily="34" charset="0"/>
                <a:cs typeface="Calibri" panose="020F0502020204030204" pitchFamily="34" charset="0"/>
              </a:rPr>
              <a:t>KM Freedom from CDTLR comparison</a:t>
            </a:r>
          </a:p>
        </p:txBody>
      </p:sp>
      <p:sp>
        <p:nvSpPr>
          <p:cNvPr id="4" name="Rectangle 3">
            <a:extLst>
              <a:ext uri="{FF2B5EF4-FFF2-40B4-BE49-F238E27FC236}">
                <a16:creationId xmlns:a16="http://schemas.microsoft.com/office/drawing/2014/main" id="{E5D974AF-2D27-626E-74DA-7C2516C52FB9}"/>
              </a:ext>
            </a:extLst>
          </p:cNvPr>
          <p:cNvSpPr/>
          <p:nvPr/>
        </p:nvSpPr>
        <p:spPr>
          <a:xfrm>
            <a:off x="238627" y="1535011"/>
            <a:ext cx="7935465" cy="47657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8E200CC-45F1-219B-B9C9-D496599EFA7A}"/>
              </a:ext>
            </a:extLst>
          </p:cNvPr>
          <p:cNvSpPr txBox="1"/>
          <p:nvPr/>
        </p:nvSpPr>
        <p:spPr>
          <a:xfrm>
            <a:off x="8439409" y="2848029"/>
            <a:ext cx="3612891" cy="2246769"/>
          </a:xfrm>
          <a:prstGeom prst="rect">
            <a:avLst/>
          </a:prstGeom>
          <a:noFill/>
        </p:spPr>
        <p:txBody>
          <a:bodyPr wrap="square" lIns="91440" tIns="45720" rIns="91440" bIns="45720" rtlCol="0" anchor="t">
            <a:spAutoFit/>
          </a:bodyPr>
          <a:lstStyle/>
          <a:p>
            <a:pPr marL="24765" marR="0" lvl="0" indent="0" algn="l" defTabSz="914400" rtl="0" eaLnBrk="1" fontAlgn="auto" latinLnBrk="0" hangingPunct="1">
              <a:lnSpc>
                <a:spcPct val="100000"/>
              </a:lnSpc>
              <a:spcBef>
                <a:spcPts val="750"/>
              </a:spcBef>
              <a:spcAft>
                <a:spcPts val="0"/>
              </a:spcAft>
              <a:buClrTx/>
              <a:buSzTx/>
              <a:buFontTx/>
              <a:buNone/>
              <a:tabLst>
                <a:tab pos="239913" algn="l"/>
                <a:tab pos="240509" algn="l"/>
              </a:tabLst>
              <a:defRPr/>
            </a:pPr>
            <a:r>
              <a:rPr kumimoji="0" lang="en-US" sz="2000" b="0" i="0" u="none" strike="noStrike" kern="1200" cap="none" spc="0" normalizeH="0" baseline="0" noProof="0" dirty="0">
                <a:ln>
                  <a:noFill/>
                </a:ln>
                <a:solidFill>
                  <a:srgbClr val="C00000"/>
                </a:solidFill>
                <a:effectLst/>
                <a:uLnTx/>
                <a:uFillTx/>
                <a:ea typeface="+mn-ea"/>
                <a:cs typeface="Myriad Pro Light"/>
              </a:rPr>
              <a:t>Freedom from CDTLR at 3 years</a:t>
            </a:r>
            <a:endParaRPr kumimoji="0" lang="en-US" sz="2000" b="0" i="0" u="none" strike="noStrike" kern="1200" cap="none" spc="-33" normalizeH="0" baseline="0" noProof="0" dirty="0">
              <a:ln>
                <a:noFill/>
              </a:ln>
              <a:solidFill>
                <a:srgbClr val="C00000"/>
              </a:solidFill>
              <a:effectLst/>
              <a:uLnTx/>
              <a:uFillTx/>
              <a:ea typeface="+mn-ea"/>
              <a:cs typeface="Myriad Pro Light"/>
            </a:endParaRPr>
          </a:p>
          <a:p>
            <a:pPr marL="239395" marR="0" lvl="0" indent="-214630" algn="l" defTabSz="914400" rtl="0" eaLnBrk="1" fontAlgn="auto" latinLnBrk="0" hangingPunct="1">
              <a:lnSpc>
                <a:spcPct val="100000"/>
              </a:lnSpc>
              <a:spcBef>
                <a:spcPts val="750"/>
              </a:spcBef>
              <a:spcAft>
                <a:spcPts val="0"/>
              </a:spcAft>
              <a:buClrTx/>
              <a:buSzTx/>
              <a:buFontTx/>
              <a:buChar char="•"/>
              <a:tabLst>
                <a:tab pos="239913" algn="l"/>
                <a:tab pos="240509" algn="l"/>
              </a:tabLst>
              <a:defRPr/>
            </a:pPr>
            <a:r>
              <a:rPr kumimoji="0" lang="en-US" sz="2000" b="0" i="0" u="none" strike="noStrike" kern="1200" cap="none" spc="-33" normalizeH="0" baseline="0" noProof="0" dirty="0">
                <a:ln>
                  <a:noFill/>
                </a:ln>
                <a:solidFill>
                  <a:srgbClr val="C00000"/>
                </a:solidFill>
                <a:effectLst/>
                <a:uLnTx/>
                <a:uFillTx/>
                <a:ea typeface="+mn-ea"/>
                <a:cs typeface="Myriad Pro Light"/>
              </a:rPr>
              <a:t>80% </a:t>
            </a:r>
            <a:r>
              <a:rPr kumimoji="0" lang="en-US" sz="2000" b="0" i="0" u="none" strike="noStrike" kern="1200" cap="none" spc="-33" normalizeH="0" baseline="0" noProof="0" dirty="0">
                <a:ln>
                  <a:noFill/>
                </a:ln>
                <a:solidFill>
                  <a:srgbClr val="00338D"/>
                </a:solidFill>
                <a:effectLst/>
                <a:uLnTx/>
                <a:uFillTx/>
                <a:ea typeface="+mn-ea"/>
                <a:cs typeface="Myriad Pro Light"/>
              </a:rPr>
              <a:t>in Any CTO cohort</a:t>
            </a:r>
          </a:p>
          <a:p>
            <a:pPr marL="239395" marR="0" lvl="0" indent="-214630" algn="l" defTabSz="914400" rtl="0" eaLnBrk="1" fontAlgn="auto" latinLnBrk="0" hangingPunct="1">
              <a:lnSpc>
                <a:spcPct val="100000"/>
              </a:lnSpc>
              <a:spcBef>
                <a:spcPts val="750"/>
              </a:spcBef>
              <a:spcAft>
                <a:spcPts val="0"/>
              </a:spcAft>
              <a:buClrTx/>
              <a:buSzTx/>
              <a:buFontTx/>
              <a:buChar char="•"/>
              <a:tabLst>
                <a:tab pos="239913" algn="l"/>
                <a:tab pos="240509" algn="l"/>
              </a:tabLst>
              <a:defRPr/>
            </a:pPr>
            <a:r>
              <a:rPr kumimoji="0" lang="en-US" sz="2000" b="0" i="0" u="none" strike="noStrike" kern="1200" cap="none" spc="-33" normalizeH="0" baseline="0" noProof="0" dirty="0">
                <a:ln>
                  <a:noFill/>
                </a:ln>
                <a:solidFill>
                  <a:srgbClr val="C00000"/>
                </a:solidFill>
                <a:effectLst/>
                <a:uLnTx/>
                <a:uFillTx/>
                <a:ea typeface="+mn-ea"/>
                <a:cs typeface="Myriad Pro Light"/>
              </a:rPr>
              <a:t>79% </a:t>
            </a:r>
            <a:r>
              <a:rPr kumimoji="0" lang="en-US" sz="2000" b="0" i="0" u="none" strike="noStrike" kern="1200" cap="none" spc="-33" normalizeH="0" baseline="0" noProof="0" dirty="0">
                <a:ln>
                  <a:noFill/>
                </a:ln>
                <a:solidFill>
                  <a:srgbClr val="00338D"/>
                </a:solidFill>
                <a:effectLst/>
                <a:uLnTx/>
                <a:uFillTx/>
                <a:ea typeface="+mn-ea"/>
                <a:cs typeface="Myriad Pro Light"/>
              </a:rPr>
              <a:t>in No CTO cohort</a:t>
            </a:r>
          </a:p>
          <a:p>
            <a:pPr marL="24765" marR="0" lvl="0" indent="0" algn="l" defTabSz="914400" rtl="0" eaLnBrk="1" fontAlgn="auto" latinLnBrk="0" hangingPunct="1">
              <a:lnSpc>
                <a:spcPct val="100000"/>
              </a:lnSpc>
              <a:spcBef>
                <a:spcPts val="750"/>
              </a:spcBef>
              <a:spcAft>
                <a:spcPts val="0"/>
              </a:spcAft>
              <a:buClrTx/>
              <a:buSzTx/>
              <a:buFontTx/>
              <a:buNone/>
              <a:tabLst>
                <a:tab pos="239913" algn="l"/>
                <a:tab pos="240509" algn="l"/>
              </a:tabLst>
              <a:defRPr/>
            </a:pPr>
            <a:r>
              <a:rPr kumimoji="0" lang="en-US" sz="2000" b="0" i="0" u="none" strike="noStrike" kern="1200" cap="none" spc="-33" normalizeH="0" baseline="0" noProof="0" dirty="0">
                <a:ln>
                  <a:noFill/>
                </a:ln>
                <a:solidFill>
                  <a:srgbClr val="00338D"/>
                </a:solidFill>
                <a:effectLst/>
                <a:uLnTx/>
                <a:uFillTx/>
                <a:ea typeface="+mn-ea"/>
                <a:cs typeface="Myriad Pro Light"/>
              </a:rPr>
              <a:t>No statistical significance between the 2 cohorts</a:t>
            </a:r>
            <a:endParaRPr kumimoji="0" lang="en-US" sz="2000" b="0" i="0" u="none" strike="noStrike" kern="1200" cap="none" spc="0" normalizeH="0" baseline="0" noProof="0" dirty="0">
              <a:ln>
                <a:noFill/>
              </a:ln>
              <a:solidFill>
                <a:srgbClr val="00338D"/>
              </a:solidFill>
              <a:effectLst/>
              <a:uLnTx/>
              <a:uFillTx/>
              <a:ea typeface="+mn-ea"/>
              <a:cs typeface="Myriad Pro Light"/>
            </a:endParaRPr>
          </a:p>
        </p:txBody>
      </p:sp>
      <p:graphicFrame>
        <p:nvGraphicFramePr>
          <p:cNvPr id="14" name="Table 10">
            <a:extLst>
              <a:ext uri="{FF2B5EF4-FFF2-40B4-BE49-F238E27FC236}">
                <a16:creationId xmlns:a16="http://schemas.microsoft.com/office/drawing/2014/main" id="{7C7A6E91-9C43-3BDE-109F-801D8DBEE38D}"/>
              </a:ext>
            </a:extLst>
          </p:cNvPr>
          <p:cNvGraphicFramePr>
            <a:graphicFrameLocks noGrp="1"/>
          </p:cNvGraphicFramePr>
          <p:nvPr>
            <p:extLst>
              <p:ext uri="{D42A27DB-BD31-4B8C-83A1-F6EECF244321}">
                <p14:modId xmlns:p14="http://schemas.microsoft.com/office/powerpoint/2010/main" val="2651140944"/>
              </p:ext>
            </p:extLst>
          </p:nvPr>
        </p:nvGraphicFramePr>
        <p:xfrm>
          <a:off x="8554273" y="1771990"/>
          <a:ext cx="3303294" cy="741680"/>
        </p:xfrm>
        <a:graphic>
          <a:graphicData uri="http://schemas.openxmlformats.org/drawingml/2006/table">
            <a:tbl>
              <a:tblPr firstRow="1" bandRow="1">
                <a:tableStyleId>{5C22544A-7EE6-4342-B048-85BDC9FD1C3A}</a:tableStyleId>
              </a:tblPr>
              <a:tblGrid>
                <a:gridCol w="2267461">
                  <a:extLst>
                    <a:ext uri="{9D8B030D-6E8A-4147-A177-3AD203B41FA5}">
                      <a16:colId xmlns:a16="http://schemas.microsoft.com/office/drawing/2014/main" val="42392730"/>
                    </a:ext>
                  </a:extLst>
                </a:gridCol>
                <a:gridCol w="1035833">
                  <a:extLst>
                    <a:ext uri="{9D8B030D-6E8A-4147-A177-3AD203B41FA5}">
                      <a16:colId xmlns:a16="http://schemas.microsoft.com/office/drawing/2014/main" val="2949163660"/>
                    </a:ext>
                  </a:extLst>
                </a:gridCol>
              </a:tblGrid>
              <a:tr h="370840">
                <a:tc gridSpan="2">
                  <a:txBody>
                    <a:bodyPr/>
                    <a:lstStyle/>
                    <a:p>
                      <a:r>
                        <a:rPr lang="en-GB" dirty="0">
                          <a:latin typeface="+mn-lt"/>
                          <a:ea typeface="Calibri" panose="020F0502020204030204" pitchFamily="34" charset="0"/>
                          <a:cs typeface="Calibri" panose="020F0502020204030204" pitchFamily="34" charset="0"/>
                        </a:rPr>
                        <a:t>% incidence in MIMICS-3D</a:t>
                      </a:r>
                    </a:p>
                  </a:txBody>
                  <a:tcPr anchor="ctr">
                    <a:solidFill>
                      <a:srgbClr val="00338D"/>
                    </a:solidFill>
                  </a:tcPr>
                </a:tc>
                <a:tc hMerge="1">
                  <a:txBody>
                    <a:bodyPr/>
                    <a:lstStyle/>
                    <a:p>
                      <a:endParaRPr lang="en-GB"/>
                    </a:p>
                  </a:txBody>
                  <a:tcPr anchor="ctr"/>
                </a:tc>
                <a:extLst>
                  <a:ext uri="{0D108BD9-81ED-4DB2-BD59-A6C34878D82A}">
                    <a16:rowId xmlns:a16="http://schemas.microsoft.com/office/drawing/2014/main" val="1398884419"/>
                  </a:ext>
                </a:extLst>
              </a:tr>
              <a:tr h="370840">
                <a:tc>
                  <a:txBody>
                    <a:bodyPr/>
                    <a:lstStyle/>
                    <a:p>
                      <a:r>
                        <a:rPr lang="en-GB">
                          <a:solidFill>
                            <a:schemeClr val="bg1"/>
                          </a:solidFill>
                          <a:latin typeface="+mn-lt"/>
                          <a:ea typeface="Calibri" panose="020F0502020204030204" pitchFamily="34" charset="0"/>
                          <a:cs typeface="Calibri" panose="020F0502020204030204" pitchFamily="34" charset="0"/>
                        </a:rPr>
                        <a:t>CTOs</a:t>
                      </a:r>
                    </a:p>
                  </a:txBody>
                  <a:tcPr anchor="ctr">
                    <a:solidFill>
                      <a:srgbClr val="C00000"/>
                    </a:solidFill>
                  </a:tcPr>
                </a:tc>
                <a:tc>
                  <a:txBody>
                    <a:bodyPr/>
                    <a:lstStyle/>
                    <a:p>
                      <a:r>
                        <a:rPr lang="en-GB" dirty="0">
                          <a:solidFill>
                            <a:schemeClr val="bg1"/>
                          </a:solidFill>
                          <a:latin typeface="+mn-lt"/>
                          <a:ea typeface="Calibri" panose="020F0502020204030204" pitchFamily="34" charset="0"/>
                          <a:cs typeface="Calibri" panose="020F0502020204030204" pitchFamily="34" charset="0"/>
                        </a:rPr>
                        <a:t>57%</a:t>
                      </a:r>
                    </a:p>
                  </a:txBody>
                  <a:tcPr anchor="ctr">
                    <a:solidFill>
                      <a:srgbClr val="C00000"/>
                    </a:solidFill>
                  </a:tcPr>
                </a:tc>
                <a:extLst>
                  <a:ext uri="{0D108BD9-81ED-4DB2-BD59-A6C34878D82A}">
                    <a16:rowId xmlns:a16="http://schemas.microsoft.com/office/drawing/2014/main" val="1174063466"/>
                  </a:ext>
                </a:extLst>
              </a:tr>
            </a:tbl>
          </a:graphicData>
        </a:graphic>
      </p:graphicFrame>
      <p:sp>
        <p:nvSpPr>
          <p:cNvPr id="15" name="Text Placeholder 5">
            <a:extLst>
              <a:ext uri="{FF2B5EF4-FFF2-40B4-BE49-F238E27FC236}">
                <a16:creationId xmlns:a16="http://schemas.microsoft.com/office/drawing/2014/main" id="{A7EAD9E2-E1A9-3E1D-4ECB-4008EBDF3177}"/>
              </a:ext>
            </a:extLst>
          </p:cNvPr>
          <p:cNvSpPr txBox="1">
            <a:spLocks/>
          </p:cNvSpPr>
          <p:nvPr/>
        </p:nvSpPr>
        <p:spPr>
          <a:xfrm>
            <a:off x="0" y="6548781"/>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u="none" strike="noStrike" kern="1200" cap="none" spc="0" normalizeH="0" baseline="0" noProof="0">
                <a:ln>
                  <a:noFill/>
                </a:ln>
                <a:solidFill>
                  <a:srgbClr val="00338D"/>
                </a:solidFill>
                <a:effectLst/>
                <a:uLnTx/>
                <a:uFillTx/>
                <a:latin typeface="Calibri" panose="020F0502020204030204"/>
                <a:ea typeface="+mn-ea"/>
                <a:cs typeface="+mn-cs"/>
              </a:rPr>
              <a:t>Data on file at Veryan Medical</a:t>
            </a:r>
          </a:p>
        </p:txBody>
      </p:sp>
      <p:pic>
        <p:nvPicPr>
          <p:cNvPr id="16" name="Picture 15" descr="Chart, line chart&#10;&#10;Description automatically generated">
            <a:extLst>
              <a:ext uri="{FF2B5EF4-FFF2-40B4-BE49-F238E27FC236}">
                <a16:creationId xmlns:a16="http://schemas.microsoft.com/office/drawing/2014/main" id="{03CBAE93-E898-7544-EF19-27B4C1C3B95B}"/>
              </a:ext>
            </a:extLst>
          </p:cNvPr>
          <p:cNvPicPr>
            <a:picLocks noChangeAspect="1"/>
          </p:cNvPicPr>
          <p:nvPr/>
        </p:nvPicPr>
        <p:blipFill>
          <a:blip r:embed="rId3"/>
          <a:stretch>
            <a:fillRect/>
          </a:stretch>
        </p:blipFill>
        <p:spPr>
          <a:xfrm>
            <a:off x="424539" y="2193636"/>
            <a:ext cx="6805289" cy="3696520"/>
          </a:xfrm>
          <a:prstGeom prst="rect">
            <a:avLst/>
          </a:prstGeom>
        </p:spPr>
      </p:pic>
      <p:sp>
        <p:nvSpPr>
          <p:cNvPr id="8" name="TextBox 7">
            <a:extLst>
              <a:ext uri="{FF2B5EF4-FFF2-40B4-BE49-F238E27FC236}">
                <a16:creationId xmlns:a16="http://schemas.microsoft.com/office/drawing/2014/main" id="{1F197C7B-6A73-AD31-2157-E3A10A074F5C}"/>
              </a:ext>
            </a:extLst>
          </p:cNvPr>
          <p:cNvSpPr txBox="1"/>
          <p:nvPr/>
        </p:nvSpPr>
        <p:spPr>
          <a:xfrm>
            <a:off x="1678202" y="4775675"/>
            <a:ext cx="4645348"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Any CTO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C00000"/>
                </a:solidFill>
                <a:effectLst/>
                <a:uLnTx/>
                <a:uFillTx/>
                <a:latin typeface="Calibri" panose="020F0502020204030204"/>
                <a:ea typeface="+mn-ea"/>
                <a:cs typeface="+mn-cs"/>
              </a:rPr>
              <a:t>--------  </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No CTO</a:t>
            </a:r>
          </a:p>
        </p:txBody>
      </p:sp>
      <p:cxnSp>
        <p:nvCxnSpPr>
          <p:cNvPr id="10" name="Straight Connector 9">
            <a:extLst>
              <a:ext uri="{FF2B5EF4-FFF2-40B4-BE49-F238E27FC236}">
                <a16:creationId xmlns:a16="http://schemas.microsoft.com/office/drawing/2014/main" id="{69C10846-B9D2-A512-AB68-923977295469}"/>
              </a:ext>
            </a:extLst>
          </p:cNvPr>
          <p:cNvCxnSpPr>
            <a:cxnSpLocks/>
          </p:cNvCxnSpPr>
          <p:nvPr/>
        </p:nvCxnSpPr>
        <p:spPr>
          <a:xfrm>
            <a:off x="1800634" y="4984131"/>
            <a:ext cx="54277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B3706B1-7B7B-4C5F-FF13-F2EB8BD7DDA6}"/>
              </a:ext>
            </a:extLst>
          </p:cNvPr>
          <p:cNvSpPr txBox="1"/>
          <p:nvPr/>
        </p:nvSpPr>
        <p:spPr>
          <a:xfrm>
            <a:off x="6392345" y="2695817"/>
            <a:ext cx="1075765" cy="646331"/>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80%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79%</a:t>
            </a:r>
          </a:p>
        </p:txBody>
      </p:sp>
      <p:sp>
        <p:nvSpPr>
          <p:cNvPr id="7" name="TextBox 6">
            <a:extLst>
              <a:ext uri="{FF2B5EF4-FFF2-40B4-BE49-F238E27FC236}">
                <a16:creationId xmlns:a16="http://schemas.microsoft.com/office/drawing/2014/main" id="{99C8408F-AA99-EFE7-A26C-BCB7F498FA85}"/>
              </a:ext>
            </a:extLst>
          </p:cNvPr>
          <p:cNvSpPr txBox="1"/>
          <p:nvPr/>
        </p:nvSpPr>
        <p:spPr>
          <a:xfrm>
            <a:off x="5599755" y="3752763"/>
            <a:ext cx="1604735" cy="369332"/>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 value = 0.890</a:t>
            </a:r>
          </a:p>
        </p:txBody>
      </p:sp>
    </p:spTree>
    <p:extLst>
      <p:ext uri="{BB962C8B-B14F-4D97-AF65-F5344CB8AC3E}">
        <p14:creationId xmlns:p14="http://schemas.microsoft.com/office/powerpoint/2010/main" val="1320310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3F0D-80DA-886D-89B4-DCF18C6B505E}"/>
              </a:ext>
            </a:extLst>
          </p:cNvPr>
          <p:cNvSpPr>
            <a:spLocks noGrp="1"/>
          </p:cNvSpPr>
          <p:nvPr>
            <p:ph type="title"/>
          </p:nvPr>
        </p:nvSpPr>
        <p:spPr>
          <a:xfrm>
            <a:off x="918633" y="221739"/>
            <a:ext cx="10515600" cy="1325563"/>
          </a:xfrm>
        </p:spPr>
        <p:txBody>
          <a:bodyPr>
            <a:normAutofit/>
          </a:bodyPr>
          <a:lstStyle/>
          <a:p>
            <a:r>
              <a:rPr lang="en-GB" sz="3200" b="0" dirty="0">
                <a:latin typeface="+mn-lt"/>
                <a:ea typeface="Calibri" panose="020F0502020204030204" pitchFamily="34" charset="0"/>
                <a:cs typeface="Calibri" panose="020F0502020204030204" pitchFamily="34" charset="0"/>
              </a:rPr>
              <a:t>MIMICS-3D Subgroup Analysis : </a:t>
            </a:r>
            <a:r>
              <a:rPr lang="en-GB" sz="3200" b="0" i="1" dirty="0">
                <a:solidFill>
                  <a:srgbClr val="C00000"/>
                </a:solidFill>
                <a:latin typeface="+mn-lt"/>
                <a:ea typeface="Calibri" panose="020F0502020204030204" pitchFamily="34" charset="0"/>
                <a:cs typeface="Calibri" panose="020F0502020204030204" pitchFamily="34" charset="0"/>
              </a:rPr>
              <a:t>Calcium</a:t>
            </a:r>
            <a:br>
              <a:rPr lang="en-GB" sz="3200" b="0" dirty="0">
                <a:solidFill>
                  <a:schemeClr val="bg1"/>
                </a:solidFill>
                <a:latin typeface="+mn-lt"/>
                <a:ea typeface="Calibri" panose="020F0502020204030204" pitchFamily="34" charset="0"/>
                <a:cs typeface="Calibri" panose="020F0502020204030204" pitchFamily="34" charset="0"/>
              </a:rPr>
            </a:br>
            <a:r>
              <a:rPr lang="en-GB" sz="3200" b="0" dirty="0">
                <a:latin typeface="+mn-lt"/>
                <a:ea typeface="Calibri" panose="020F0502020204030204" pitchFamily="34" charset="0"/>
                <a:cs typeface="Calibri" panose="020F0502020204030204" pitchFamily="34" charset="0"/>
              </a:rPr>
              <a:t>KM Freedom from CDTLR comparison</a:t>
            </a:r>
          </a:p>
        </p:txBody>
      </p:sp>
      <p:sp>
        <p:nvSpPr>
          <p:cNvPr id="6" name="TextBox 5">
            <a:extLst>
              <a:ext uri="{FF2B5EF4-FFF2-40B4-BE49-F238E27FC236}">
                <a16:creationId xmlns:a16="http://schemas.microsoft.com/office/drawing/2014/main" id="{78E200CC-45F1-219B-B9C9-D496599EFA7A}"/>
              </a:ext>
            </a:extLst>
          </p:cNvPr>
          <p:cNvSpPr txBox="1"/>
          <p:nvPr/>
        </p:nvSpPr>
        <p:spPr>
          <a:xfrm>
            <a:off x="7699551" y="3229499"/>
            <a:ext cx="3959827" cy="2246769"/>
          </a:xfrm>
          <a:prstGeom prst="rect">
            <a:avLst/>
          </a:prstGeom>
          <a:noFill/>
        </p:spPr>
        <p:txBody>
          <a:bodyPr wrap="square" rtlCol="0">
            <a:spAutoFit/>
          </a:bodyPr>
          <a:lstStyle/>
          <a:p>
            <a:pPr marL="25002" marR="0" lvl="0" indent="0" algn="l" defTabSz="914400" rtl="0" eaLnBrk="1" fontAlgn="auto" latinLnBrk="0" hangingPunct="1">
              <a:lnSpc>
                <a:spcPct val="100000"/>
              </a:lnSpc>
              <a:spcBef>
                <a:spcPts val="750"/>
              </a:spcBef>
              <a:spcAft>
                <a:spcPts val="0"/>
              </a:spcAft>
              <a:buClrTx/>
              <a:buSzTx/>
              <a:buFontTx/>
              <a:buNone/>
              <a:tabLst>
                <a:tab pos="239913" algn="l"/>
                <a:tab pos="240509" algn="l"/>
              </a:tabLst>
              <a:defRPr/>
            </a:pPr>
            <a:r>
              <a:rPr kumimoji="0" lang="en-US" sz="2000" b="0" i="0" u="none" strike="noStrike" kern="1200" cap="none" spc="0" normalizeH="0" baseline="0" noProof="0" dirty="0">
                <a:ln>
                  <a:noFill/>
                </a:ln>
                <a:solidFill>
                  <a:srgbClr val="C00000"/>
                </a:solidFill>
                <a:effectLst/>
                <a:uLnTx/>
                <a:uFillTx/>
                <a:ea typeface="+mn-ea"/>
                <a:cs typeface="Myriad Pro Light"/>
              </a:rPr>
              <a:t>Freedom from CDTLR at 3 years</a:t>
            </a:r>
            <a:endParaRPr kumimoji="0" lang="en-US" sz="2000" b="0" i="0" u="none" strike="noStrike" kern="1200" cap="none" spc="-33" normalizeH="0" baseline="0" noProof="0" dirty="0">
              <a:ln>
                <a:noFill/>
              </a:ln>
              <a:solidFill>
                <a:srgbClr val="C00000"/>
              </a:solidFill>
              <a:effectLst/>
              <a:uLnTx/>
              <a:uFillTx/>
              <a:ea typeface="+mn-ea"/>
              <a:cs typeface="Myriad Pro Light"/>
            </a:endParaRPr>
          </a:p>
          <a:p>
            <a:pPr marL="239913" marR="0" lvl="0" indent="-214911" algn="l" defTabSz="914400" rtl="0" eaLnBrk="1" fontAlgn="auto" latinLnBrk="0" hangingPunct="1">
              <a:lnSpc>
                <a:spcPct val="100000"/>
              </a:lnSpc>
              <a:spcBef>
                <a:spcPts val="750"/>
              </a:spcBef>
              <a:spcAft>
                <a:spcPts val="0"/>
              </a:spcAft>
              <a:buClrTx/>
              <a:buSzTx/>
              <a:buFontTx/>
              <a:buChar char="•"/>
              <a:tabLst>
                <a:tab pos="239913" algn="l"/>
                <a:tab pos="240509" algn="l"/>
              </a:tabLst>
              <a:defRPr/>
            </a:pPr>
            <a:r>
              <a:rPr kumimoji="0" lang="en-US" sz="2000" b="0" i="0" u="none" strike="noStrike" kern="1200" cap="none" spc="-33" normalizeH="0" baseline="0" noProof="0" dirty="0">
                <a:ln>
                  <a:noFill/>
                </a:ln>
                <a:solidFill>
                  <a:srgbClr val="C00000"/>
                </a:solidFill>
                <a:effectLst/>
                <a:uLnTx/>
                <a:uFillTx/>
                <a:ea typeface="+mn-ea"/>
                <a:cs typeface="Myriad Pro Light"/>
              </a:rPr>
              <a:t>81% </a:t>
            </a:r>
            <a:r>
              <a:rPr kumimoji="0" lang="en-US" sz="2000" b="0" i="0" u="none" strike="noStrike" kern="1200" cap="none" spc="-33" normalizeH="0" baseline="0" noProof="0" dirty="0">
                <a:ln>
                  <a:noFill/>
                </a:ln>
                <a:solidFill>
                  <a:srgbClr val="00338D"/>
                </a:solidFill>
                <a:effectLst/>
                <a:uLnTx/>
                <a:uFillTx/>
                <a:ea typeface="+mn-ea"/>
                <a:cs typeface="Myriad Pro Light"/>
              </a:rPr>
              <a:t>in moderate/severe cohort</a:t>
            </a:r>
          </a:p>
          <a:p>
            <a:pPr marL="239913" marR="0" lvl="0" indent="-214911" algn="l" defTabSz="914400" rtl="0" eaLnBrk="1" fontAlgn="auto" latinLnBrk="0" hangingPunct="1">
              <a:lnSpc>
                <a:spcPct val="100000"/>
              </a:lnSpc>
              <a:spcBef>
                <a:spcPts val="750"/>
              </a:spcBef>
              <a:spcAft>
                <a:spcPts val="0"/>
              </a:spcAft>
              <a:buClrTx/>
              <a:buSzTx/>
              <a:buFontTx/>
              <a:buChar char="•"/>
              <a:tabLst>
                <a:tab pos="239913" algn="l"/>
                <a:tab pos="240509" algn="l"/>
              </a:tabLst>
              <a:defRPr/>
            </a:pPr>
            <a:r>
              <a:rPr kumimoji="0" lang="en-US" sz="2000" b="0" i="0" u="none" strike="noStrike" kern="1200" cap="none" spc="-33" normalizeH="0" baseline="0" noProof="0" dirty="0">
                <a:ln>
                  <a:noFill/>
                </a:ln>
                <a:solidFill>
                  <a:srgbClr val="C00000"/>
                </a:solidFill>
                <a:effectLst/>
                <a:uLnTx/>
                <a:uFillTx/>
                <a:ea typeface="+mn-ea"/>
                <a:cs typeface="Myriad Pro Light"/>
              </a:rPr>
              <a:t>76% </a:t>
            </a:r>
            <a:r>
              <a:rPr kumimoji="0" lang="en-US" sz="2000" b="0" i="0" u="none" strike="noStrike" kern="1200" cap="none" spc="-33" normalizeH="0" baseline="0" noProof="0" dirty="0">
                <a:ln>
                  <a:noFill/>
                </a:ln>
                <a:solidFill>
                  <a:srgbClr val="00338D"/>
                </a:solidFill>
                <a:effectLst/>
                <a:uLnTx/>
                <a:uFillTx/>
                <a:ea typeface="+mn-ea"/>
                <a:cs typeface="Myriad Pro Light"/>
              </a:rPr>
              <a:t>in none/mild cohort</a:t>
            </a:r>
          </a:p>
          <a:p>
            <a:pPr marL="25002" marR="0" lvl="0" indent="0" algn="l" defTabSz="914400" rtl="0" eaLnBrk="1" fontAlgn="auto" latinLnBrk="0" hangingPunct="1">
              <a:lnSpc>
                <a:spcPct val="100000"/>
              </a:lnSpc>
              <a:spcBef>
                <a:spcPts val="750"/>
              </a:spcBef>
              <a:spcAft>
                <a:spcPts val="0"/>
              </a:spcAft>
              <a:buClrTx/>
              <a:buSzTx/>
              <a:buFontTx/>
              <a:buNone/>
              <a:tabLst>
                <a:tab pos="239913" algn="l"/>
                <a:tab pos="240509" algn="l"/>
              </a:tabLst>
              <a:defRPr/>
            </a:pPr>
            <a:r>
              <a:rPr kumimoji="0" lang="en-US" sz="2000" b="0" i="0" u="none" strike="noStrike" kern="1200" cap="none" spc="-33" normalizeH="0" baseline="0" noProof="0" dirty="0">
                <a:ln>
                  <a:noFill/>
                </a:ln>
                <a:solidFill>
                  <a:srgbClr val="00338D"/>
                </a:solidFill>
                <a:effectLst/>
                <a:uLnTx/>
                <a:uFillTx/>
                <a:ea typeface="+mn-ea"/>
                <a:cs typeface="Myriad Pro Light"/>
              </a:rPr>
              <a:t>No statistical significance between the 2 cohorts</a:t>
            </a:r>
            <a:endParaRPr kumimoji="0" lang="en-US" sz="2000" b="0" i="0" u="none" strike="noStrike" kern="1200" cap="none" spc="0" normalizeH="0" baseline="0" noProof="0" dirty="0">
              <a:ln>
                <a:noFill/>
              </a:ln>
              <a:solidFill>
                <a:srgbClr val="00338D"/>
              </a:solidFill>
              <a:effectLst/>
              <a:uLnTx/>
              <a:uFillTx/>
              <a:ea typeface="+mn-ea"/>
              <a:cs typeface="Myriad Pro Light"/>
            </a:endParaRPr>
          </a:p>
        </p:txBody>
      </p:sp>
      <p:graphicFrame>
        <p:nvGraphicFramePr>
          <p:cNvPr id="9" name="Table 10">
            <a:extLst>
              <a:ext uri="{FF2B5EF4-FFF2-40B4-BE49-F238E27FC236}">
                <a16:creationId xmlns:a16="http://schemas.microsoft.com/office/drawing/2014/main" id="{670CB506-8B2A-0D91-296E-CCE223D89F56}"/>
              </a:ext>
            </a:extLst>
          </p:cNvPr>
          <p:cNvGraphicFramePr>
            <a:graphicFrameLocks noGrp="1"/>
          </p:cNvGraphicFramePr>
          <p:nvPr>
            <p:extLst>
              <p:ext uri="{D42A27DB-BD31-4B8C-83A1-F6EECF244321}">
                <p14:modId xmlns:p14="http://schemas.microsoft.com/office/powerpoint/2010/main" val="779450610"/>
              </p:ext>
            </p:extLst>
          </p:nvPr>
        </p:nvGraphicFramePr>
        <p:xfrm>
          <a:off x="7767854" y="1893072"/>
          <a:ext cx="3891524" cy="1010920"/>
        </p:xfrm>
        <a:graphic>
          <a:graphicData uri="http://schemas.openxmlformats.org/drawingml/2006/table">
            <a:tbl>
              <a:tblPr firstRow="1" bandRow="1">
                <a:tableStyleId>{5C22544A-7EE6-4342-B048-85BDC9FD1C3A}</a:tableStyleId>
              </a:tblPr>
              <a:tblGrid>
                <a:gridCol w="2671236">
                  <a:extLst>
                    <a:ext uri="{9D8B030D-6E8A-4147-A177-3AD203B41FA5}">
                      <a16:colId xmlns:a16="http://schemas.microsoft.com/office/drawing/2014/main" val="42392730"/>
                    </a:ext>
                  </a:extLst>
                </a:gridCol>
                <a:gridCol w="1220288">
                  <a:extLst>
                    <a:ext uri="{9D8B030D-6E8A-4147-A177-3AD203B41FA5}">
                      <a16:colId xmlns:a16="http://schemas.microsoft.com/office/drawing/2014/main" val="2949163660"/>
                    </a:ext>
                  </a:extLst>
                </a:gridCol>
              </a:tblGrid>
              <a:tr h="370840">
                <a:tc gridSpan="2">
                  <a:txBody>
                    <a:bodyPr/>
                    <a:lstStyle/>
                    <a:p>
                      <a:r>
                        <a:rPr lang="en-GB" dirty="0">
                          <a:solidFill>
                            <a:schemeClr val="bg1"/>
                          </a:solidFill>
                          <a:latin typeface="+mn-lt"/>
                          <a:ea typeface="Calibri" panose="020F0502020204030204" pitchFamily="34" charset="0"/>
                          <a:cs typeface="Calibri" panose="020F0502020204030204" pitchFamily="34" charset="0"/>
                        </a:rPr>
                        <a:t>% incidence in MIMICS-3D</a:t>
                      </a:r>
                    </a:p>
                  </a:txBody>
                  <a:tcPr anchor="ctr">
                    <a:solidFill>
                      <a:srgbClr val="00338D"/>
                    </a:solidFill>
                  </a:tcPr>
                </a:tc>
                <a:tc hMerge="1">
                  <a:txBody>
                    <a:bodyPr/>
                    <a:lstStyle/>
                    <a:p>
                      <a:endParaRPr lang="en-GB"/>
                    </a:p>
                  </a:txBody>
                  <a:tcPr anchor="ctr"/>
                </a:tc>
                <a:extLst>
                  <a:ext uri="{0D108BD9-81ED-4DB2-BD59-A6C34878D82A}">
                    <a16:rowId xmlns:a16="http://schemas.microsoft.com/office/drawing/2014/main" val="1398884419"/>
                  </a:ext>
                </a:extLst>
              </a:tr>
              <a:tr h="370840">
                <a:tc>
                  <a:txBody>
                    <a:bodyPr/>
                    <a:lstStyle/>
                    <a:p>
                      <a:r>
                        <a:rPr lang="en-GB" dirty="0">
                          <a:solidFill>
                            <a:schemeClr val="bg1"/>
                          </a:solidFill>
                          <a:latin typeface="+mn-lt"/>
                          <a:ea typeface="Calibri" panose="020F0502020204030204" pitchFamily="34" charset="0"/>
                          <a:cs typeface="Calibri" panose="020F0502020204030204" pitchFamily="34" charset="0"/>
                        </a:rPr>
                        <a:t>Moderate to severe calcification </a:t>
                      </a:r>
                    </a:p>
                  </a:txBody>
                  <a:tcPr anchor="ctr">
                    <a:solidFill>
                      <a:srgbClr val="C00000"/>
                    </a:solidFill>
                  </a:tcPr>
                </a:tc>
                <a:tc>
                  <a:txBody>
                    <a:bodyPr/>
                    <a:lstStyle/>
                    <a:p>
                      <a:pPr algn="ctr"/>
                      <a:r>
                        <a:rPr lang="en-GB" dirty="0">
                          <a:solidFill>
                            <a:schemeClr val="bg1"/>
                          </a:solidFill>
                          <a:latin typeface="+mn-lt"/>
                          <a:ea typeface="Calibri" panose="020F0502020204030204" pitchFamily="34" charset="0"/>
                          <a:cs typeface="Calibri" panose="020F0502020204030204" pitchFamily="34" charset="0"/>
                        </a:rPr>
                        <a:t>53%</a:t>
                      </a:r>
                    </a:p>
                  </a:txBody>
                  <a:tcPr anchor="ctr">
                    <a:solidFill>
                      <a:srgbClr val="C00000"/>
                    </a:solidFill>
                  </a:tcPr>
                </a:tc>
                <a:extLst>
                  <a:ext uri="{0D108BD9-81ED-4DB2-BD59-A6C34878D82A}">
                    <a16:rowId xmlns:a16="http://schemas.microsoft.com/office/drawing/2014/main" val="1788540097"/>
                  </a:ext>
                </a:extLst>
              </a:tr>
            </a:tbl>
          </a:graphicData>
        </a:graphic>
      </p:graphicFrame>
      <p:sp>
        <p:nvSpPr>
          <p:cNvPr id="14" name="Text Placeholder 5">
            <a:extLst>
              <a:ext uri="{FF2B5EF4-FFF2-40B4-BE49-F238E27FC236}">
                <a16:creationId xmlns:a16="http://schemas.microsoft.com/office/drawing/2014/main" id="{DC561F1E-95A8-1E57-E6B9-3430DB2B85CA}"/>
              </a:ext>
            </a:extLst>
          </p:cNvPr>
          <p:cNvSpPr txBox="1">
            <a:spLocks/>
          </p:cNvSpPr>
          <p:nvPr/>
        </p:nvSpPr>
        <p:spPr>
          <a:xfrm>
            <a:off x="0" y="6548781"/>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u="none" strike="noStrike" kern="1200" cap="none" spc="0" normalizeH="0" baseline="0" noProof="0">
                <a:ln>
                  <a:noFill/>
                </a:ln>
                <a:solidFill>
                  <a:srgbClr val="00338D"/>
                </a:solidFill>
                <a:effectLst/>
                <a:uLnTx/>
                <a:uFillTx/>
                <a:ea typeface="+mn-ea"/>
                <a:cs typeface="+mn-cs"/>
              </a:rPr>
              <a:t>Data on file at Veryan Medical</a:t>
            </a:r>
          </a:p>
        </p:txBody>
      </p:sp>
      <p:pic>
        <p:nvPicPr>
          <p:cNvPr id="11" name="Picture 10" descr="Graphical user interface, application&#10;&#10;Description automatically generated">
            <a:extLst>
              <a:ext uri="{FF2B5EF4-FFF2-40B4-BE49-F238E27FC236}">
                <a16:creationId xmlns:a16="http://schemas.microsoft.com/office/drawing/2014/main" id="{D5F5BABB-6267-705E-F0F0-DB0FF5B0EC28}"/>
              </a:ext>
            </a:extLst>
          </p:cNvPr>
          <p:cNvPicPr>
            <a:picLocks noChangeAspect="1"/>
          </p:cNvPicPr>
          <p:nvPr/>
        </p:nvPicPr>
        <p:blipFill rotWithShape="1">
          <a:blip r:embed="rId3"/>
          <a:srcRect l="29692" t="34214" r="33802" b="29001"/>
          <a:stretch/>
        </p:blipFill>
        <p:spPr bwMode="auto">
          <a:xfrm>
            <a:off x="457555" y="1710137"/>
            <a:ext cx="6509512" cy="40993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1280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10">
            <a:extLst>
              <a:ext uri="{FF2B5EF4-FFF2-40B4-BE49-F238E27FC236}">
                <a16:creationId xmlns:a16="http://schemas.microsoft.com/office/drawing/2014/main" id="{7799241C-66F5-04A2-4735-F85A8E699ABB}"/>
              </a:ext>
            </a:extLst>
          </p:cNvPr>
          <p:cNvGraphicFramePr>
            <a:graphicFrameLocks noGrp="1"/>
          </p:cNvGraphicFramePr>
          <p:nvPr>
            <p:extLst>
              <p:ext uri="{D42A27DB-BD31-4B8C-83A1-F6EECF244321}">
                <p14:modId xmlns:p14="http://schemas.microsoft.com/office/powerpoint/2010/main" val="2485234541"/>
              </p:ext>
            </p:extLst>
          </p:nvPr>
        </p:nvGraphicFramePr>
        <p:xfrm>
          <a:off x="7191134" y="1667506"/>
          <a:ext cx="4517876" cy="2287533"/>
        </p:xfrm>
        <a:graphic>
          <a:graphicData uri="http://schemas.openxmlformats.org/drawingml/2006/table">
            <a:tbl>
              <a:tblPr firstRow="1" bandRow="1">
                <a:tableStyleId>{5C22544A-7EE6-4342-B048-85BDC9FD1C3A}</a:tableStyleId>
              </a:tblPr>
              <a:tblGrid>
                <a:gridCol w="3067921">
                  <a:extLst>
                    <a:ext uri="{9D8B030D-6E8A-4147-A177-3AD203B41FA5}">
                      <a16:colId xmlns:a16="http://schemas.microsoft.com/office/drawing/2014/main" val="1596690890"/>
                    </a:ext>
                  </a:extLst>
                </a:gridCol>
                <a:gridCol w="1449955">
                  <a:extLst>
                    <a:ext uri="{9D8B030D-6E8A-4147-A177-3AD203B41FA5}">
                      <a16:colId xmlns:a16="http://schemas.microsoft.com/office/drawing/2014/main" val="1635286454"/>
                    </a:ext>
                  </a:extLst>
                </a:gridCol>
              </a:tblGrid>
              <a:tr h="590851">
                <a:tc>
                  <a:txBody>
                    <a:bodyPr/>
                    <a:lstStyle/>
                    <a:p>
                      <a:r>
                        <a:rPr lang="en-GB" sz="1800" dirty="0"/>
                        <a:t>Lesion Length</a:t>
                      </a:r>
                    </a:p>
                  </a:txBody>
                  <a:tcPr>
                    <a:solidFill>
                      <a:srgbClr val="00338D"/>
                    </a:solidFill>
                  </a:tcPr>
                </a:tc>
                <a:tc>
                  <a:txBody>
                    <a:bodyPr/>
                    <a:lstStyle/>
                    <a:p>
                      <a:r>
                        <a:rPr lang="en-GB" sz="1800" dirty="0"/>
                        <a:t>CDTLR </a:t>
                      </a:r>
                    </a:p>
                  </a:txBody>
                  <a:tcPr>
                    <a:solidFill>
                      <a:srgbClr val="00338D"/>
                    </a:solidFill>
                  </a:tcPr>
                </a:tc>
                <a:extLst>
                  <a:ext uri="{0D108BD9-81ED-4DB2-BD59-A6C34878D82A}">
                    <a16:rowId xmlns:a16="http://schemas.microsoft.com/office/drawing/2014/main" val="477759648"/>
                  </a:ext>
                </a:extLst>
              </a:tr>
              <a:tr h="588488">
                <a:tc>
                  <a:txBody>
                    <a:bodyPr/>
                    <a:lstStyle/>
                    <a:p>
                      <a:r>
                        <a:rPr lang="en-GB" sz="1800" dirty="0">
                          <a:solidFill>
                            <a:schemeClr val="bg1"/>
                          </a:solidFill>
                        </a:rPr>
                        <a:t>Moderate (&lt;140mm)</a:t>
                      </a:r>
                    </a:p>
                  </a:txBody>
                  <a:tcPr>
                    <a:solidFill>
                      <a:srgbClr val="C00000"/>
                    </a:solidFill>
                  </a:tcPr>
                </a:tc>
                <a:tc>
                  <a:txBody>
                    <a:bodyPr/>
                    <a:lstStyle/>
                    <a:p>
                      <a:pPr algn="ctr"/>
                      <a:r>
                        <a:rPr lang="en-GB" sz="1800" dirty="0">
                          <a:solidFill>
                            <a:schemeClr val="bg1"/>
                          </a:solidFill>
                        </a:rPr>
                        <a:t>81%</a:t>
                      </a:r>
                    </a:p>
                  </a:txBody>
                  <a:tcPr>
                    <a:solidFill>
                      <a:srgbClr val="C00000"/>
                    </a:solidFill>
                  </a:tcPr>
                </a:tc>
                <a:extLst>
                  <a:ext uri="{0D108BD9-81ED-4DB2-BD59-A6C34878D82A}">
                    <a16:rowId xmlns:a16="http://schemas.microsoft.com/office/drawing/2014/main" val="1635526586"/>
                  </a:ext>
                </a:extLst>
              </a:tr>
              <a:tr h="557298">
                <a:tc>
                  <a:txBody>
                    <a:bodyPr/>
                    <a:lstStyle/>
                    <a:p>
                      <a:r>
                        <a:rPr lang="en-GB" sz="1800" dirty="0"/>
                        <a:t>Long         (140mm–      </a:t>
                      </a:r>
                    </a:p>
                    <a:p>
                      <a:r>
                        <a:rPr lang="en-GB" sz="1800" dirty="0"/>
                        <a:t>                   190mm)</a:t>
                      </a:r>
                    </a:p>
                  </a:txBody>
                  <a:tcPr>
                    <a:solidFill>
                      <a:srgbClr val="F0E5E4"/>
                    </a:solidFill>
                  </a:tcPr>
                </a:tc>
                <a:tc>
                  <a:txBody>
                    <a:bodyPr/>
                    <a:lstStyle/>
                    <a:p>
                      <a:pPr algn="ctr"/>
                      <a:r>
                        <a:rPr lang="en-GB" sz="1800" dirty="0"/>
                        <a:t>78%</a:t>
                      </a:r>
                    </a:p>
                  </a:txBody>
                  <a:tcPr>
                    <a:solidFill>
                      <a:srgbClr val="F0E5E4"/>
                    </a:solidFill>
                  </a:tcPr>
                </a:tc>
                <a:extLst>
                  <a:ext uri="{0D108BD9-81ED-4DB2-BD59-A6C34878D82A}">
                    <a16:rowId xmlns:a16="http://schemas.microsoft.com/office/drawing/2014/main" val="3476828871"/>
                  </a:ext>
                </a:extLst>
              </a:tr>
              <a:tr h="468114">
                <a:tc>
                  <a:txBody>
                    <a:bodyPr/>
                    <a:lstStyle/>
                    <a:p>
                      <a:r>
                        <a:rPr lang="en-GB" sz="1800">
                          <a:solidFill>
                            <a:schemeClr val="bg1"/>
                          </a:solidFill>
                        </a:rPr>
                        <a:t>Very Long (&gt;190mm)</a:t>
                      </a:r>
                    </a:p>
                  </a:txBody>
                  <a:tcPr>
                    <a:solidFill>
                      <a:srgbClr val="C00000"/>
                    </a:solidFill>
                  </a:tcPr>
                </a:tc>
                <a:tc>
                  <a:txBody>
                    <a:bodyPr/>
                    <a:lstStyle/>
                    <a:p>
                      <a:pPr algn="ctr"/>
                      <a:r>
                        <a:rPr lang="en-GB" sz="1800" dirty="0">
                          <a:solidFill>
                            <a:schemeClr val="bg1"/>
                          </a:solidFill>
                        </a:rPr>
                        <a:t>70%</a:t>
                      </a:r>
                    </a:p>
                  </a:txBody>
                  <a:tcPr>
                    <a:solidFill>
                      <a:srgbClr val="C00000"/>
                    </a:solidFill>
                  </a:tcPr>
                </a:tc>
                <a:extLst>
                  <a:ext uri="{0D108BD9-81ED-4DB2-BD59-A6C34878D82A}">
                    <a16:rowId xmlns:a16="http://schemas.microsoft.com/office/drawing/2014/main" val="3096834616"/>
                  </a:ext>
                </a:extLst>
              </a:tr>
            </a:tbl>
          </a:graphicData>
        </a:graphic>
      </p:graphicFrame>
      <p:sp>
        <p:nvSpPr>
          <p:cNvPr id="11" name="TextBox 10">
            <a:extLst>
              <a:ext uri="{FF2B5EF4-FFF2-40B4-BE49-F238E27FC236}">
                <a16:creationId xmlns:a16="http://schemas.microsoft.com/office/drawing/2014/main" id="{F2936AEA-C56A-4778-E373-7B208DB3D2A4}"/>
              </a:ext>
            </a:extLst>
          </p:cNvPr>
          <p:cNvSpPr txBox="1"/>
          <p:nvPr/>
        </p:nvSpPr>
        <p:spPr>
          <a:xfrm>
            <a:off x="7144680" y="4124930"/>
            <a:ext cx="4845424" cy="2031325"/>
          </a:xfrm>
          <a:prstGeom prst="rect">
            <a:avLst/>
          </a:prstGeom>
          <a:noFill/>
        </p:spPr>
        <p:txBody>
          <a:bodyPr wrap="square" rtlCol="0">
            <a:spAutoFit/>
          </a:bodyPr>
          <a:lstStyle/>
          <a:p>
            <a:pPr algn="l"/>
            <a:r>
              <a:rPr lang="en-US" sz="1800" i="1" dirty="0">
                <a:solidFill>
                  <a:srgbClr val="00338D"/>
                </a:solidFill>
                <a:effectLst/>
              </a:rPr>
              <a:t>No significant difference between moderate and long lesion groups</a:t>
            </a:r>
            <a:endParaRPr lang="en-US" sz="2400" dirty="0">
              <a:solidFill>
                <a:srgbClr val="00338D"/>
              </a:solidFill>
              <a:effectLst/>
            </a:endParaRPr>
          </a:p>
          <a:p>
            <a:pPr algn="l"/>
            <a:r>
              <a:rPr lang="en-US" sz="1800" i="1" dirty="0">
                <a:solidFill>
                  <a:srgbClr val="00338D"/>
                </a:solidFill>
                <a:effectLst/>
              </a:rPr>
              <a:t>As expected, there is an observable difference between the moderate and very long lesion groups however, the </a:t>
            </a:r>
            <a:r>
              <a:rPr lang="en-US" i="1" dirty="0">
                <a:solidFill>
                  <a:srgbClr val="00338D"/>
                </a:solidFill>
              </a:rPr>
              <a:t>CDTLR</a:t>
            </a:r>
            <a:r>
              <a:rPr lang="en-US" sz="1800" i="1" dirty="0">
                <a:solidFill>
                  <a:srgbClr val="00338D"/>
                </a:solidFill>
                <a:effectLst/>
              </a:rPr>
              <a:t> and durability of the very long lesion group is impressive given the lesion length and morphology</a:t>
            </a:r>
            <a:endParaRPr lang="en-US" sz="2400" dirty="0">
              <a:solidFill>
                <a:srgbClr val="00338D"/>
              </a:solidFill>
              <a:effectLst/>
            </a:endParaRPr>
          </a:p>
        </p:txBody>
      </p:sp>
      <p:pic>
        <p:nvPicPr>
          <p:cNvPr id="4" name="Picture 3">
            <a:extLst>
              <a:ext uri="{FF2B5EF4-FFF2-40B4-BE49-F238E27FC236}">
                <a16:creationId xmlns:a16="http://schemas.microsoft.com/office/drawing/2014/main" id="{FAA1577B-6D99-406E-E90E-52BFFAE9DA6F}"/>
              </a:ext>
            </a:extLst>
          </p:cNvPr>
          <p:cNvPicPr>
            <a:picLocks noChangeAspect="1"/>
          </p:cNvPicPr>
          <p:nvPr/>
        </p:nvPicPr>
        <p:blipFill rotWithShape="1">
          <a:blip r:embed="rId3"/>
          <a:srcRect l="27231" t="36543" r="41808" b="33196"/>
          <a:stretch/>
        </p:blipFill>
        <p:spPr>
          <a:xfrm>
            <a:off x="318574" y="1789611"/>
            <a:ext cx="6591466" cy="3623812"/>
          </a:xfrm>
          <a:prstGeom prst="rect">
            <a:avLst/>
          </a:prstGeom>
          <a:ln>
            <a:solidFill>
              <a:srgbClr val="00338D"/>
            </a:solidFill>
          </a:ln>
        </p:spPr>
      </p:pic>
      <p:sp>
        <p:nvSpPr>
          <p:cNvPr id="3" name="Title 1">
            <a:extLst>
              <a:ext uri="{FF2B5EF4-FFF2-40B4-BE49-F238E27FC236}">
                <a16:creationId xmlns:a16="http://schemas.microsoft.com/office/drawing/2014/main" id="{73D5D6A1-8478-87D8-6C02-2DA167399703}"/>
              </a:ext>
            </a:extLst>
          </p:cNvPr>
          <p:cNvSpPr txBox="1">
            <a:spLocks/>
          </p:cNvSpPr>
          <p:nvPr/>
        </p:nvSpPr>
        <p:spPr>
          <a:xfrm>
            <a:off x="82133" y="164833"/>
            <a:ext cx="12418317"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GB" sz="3200" b="0" dirty="0">
                <a:solidFill>
                  <a:srgbClr val="00338D"/>
                </a:solidFill>
                <a:latin typeface="+mn-lt"/>
                <a:ea typeface="Calibri" panose="020F0502020204030204" pitchFamily="34" charset="0"/>
                <a:cs typeface="Calibri" panose="020F0502020204030204" pitchFamily="34" charset="0"/>
              </a:rPr>
              <a:t>MIMICS-3D Subgroup Analysis: </a:t>
            </a:r>
            <a:r>
              <a:rPr lang="en-GB" sz="3200" b="0" i="1" dirty="0">
                <a:solidFill>
                  <a:srgbClr val="C00000"/>
                </a:solidFill>
                <a:latin typeface="+mn-lt"/>
                <a:ea typeface="Calibri" panose="020F0502020204030204" pitchFamily="34" charset="0"/>
                <a:cs typeface="Calibri" panose="020F0502020204030204" pitchFamily="34" charset="0"/>
              </a:rPr>
              <a:t>Long / very long lesions</a:t>
            </a:r>
            <a:br>
              <a:rPr lang="en-GB" sz="3200" b="0" dirty="0">
                <a:latin typeface="+mn-lt"/>
                <a:ea typeface="Calibri" panose="020F0502020204030204" pitchFamily="34" charset="0"/>
                <a:cs typeface="Calibri" panose="020F0502020204030204" pitchFamily="34" charset="0"/>
              </a:rPr>
            </a:br>
            <a:r>
              <a:rPr lang="en-GB" sz="3200" b="0" dirty="0">
                <a:solidFill>
                  <a:srgbClr val="00338D"/>
                </a:solidFill>
                <a:latin typeface="+mn-lt"/>
                <a:ea typeface="Calibri" panose="020F0502020204030204" pitchFamily="34" charset="0"/>
                <a:cs typeface="Calibri" panose="020F0502020204030204" pitchFamily="34" charset="0"/>
              </a:rPr>
              <a:t>KM freedom from CDTLR</a:t>
            </a:r>
          </a:p>
        </p:txBody>
      </p:sp>
      <p:sp>
        <p:nvSpPr>
          <p:cNvPr id="5" name="Text Placeholder 5">
            <a:extLst>
              <a:ext uri="{FF2B5EF4-FFF2-40B4-BE49-F238E27FC236}">
                <a16:creationId xmlns:a16="http://schemas.microsoft.com/office/drawing/2014/main" id="{38B83634-7888-7734-809B-C573E07888BB}"/>
              </a:ext>
            </a:extLst>
          </p:cNvPr>
          <p:cNvSpPr txBox="1">
            <a:spLocks/>
          </p:cNvSpPr>
          <p:nvPr/>
        </p:nvSpPr>
        <p:spPr>
          <a:xfrm>
            <a:off x="-596028" y="6523889"/>
            <a:ext cx="2635860" cy="33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000" dirty="0">
                <a:solidFill>
                  <a:srgbClr val="00338D"/>
                </a:solidFill>
                <a:ea typeface="Calibri" panose="020F0502020204030204" pitchFamily="34" charset="0"/>
                <a:cs typeface="Calibri" panose="020F0502020204030204" pitchFamily="34" charset="0"/>
              </a:rPr>
              <a:t>Data on file at Veryan Medical</a:t>
            </a:r>
          </a:p>
        </p:txBody>
      </p:sp>
      <p:sp>
        <p:nvSpPr>
          <p:cNvPr id="9" name="Rectangle: Rounded Corners 8">
            <a:extLst>
              <a:ext uri="{FF2B5EF4-FFF2-40B4-BE49-F238E27FC236}">
                <a16:creationId xmlns:a16="http://schemas.microsoft.com/office/drawing/2014/main" id="{B9E31B61-E0BA-B781-52C3-D6FEB71C6D68}"/>
              </a:ext>
            </a:extLst>
          </p:cNvPr>
          <p:cNvSpPr/>
          <p:nvPr/>
        </p:nvSpPr>
        <p:spPr>
          <a:xfrm>
            <a:off x="2116183" y="3187337"/>
            <a:ext cx="1288868" cy="748937"/>
          </a:xfrm>
          <a:prstGeom prst="roundRect">
            <a:avLst/>
          </a:prstGeom>
          <a:solidFill>
            <a:srgbClr val="0033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1 year</a:t>
            </a:r>
          </a:p>
          <a:p>
            <a:pPr algn="ctr"/>
            <a:r>
              <a:rPr lang="en-US" sz="1000" dirty="0"/>
              <a:t>Mod: 93%</a:t>
            </a:r>
          </a:p>
          <a:p>
            <a:pPr algn="ctr"/>
            <a:r>
              <a:rPr lang="en-US" sz="1000" dirty="0"/>
              <a:t>LL:     85%</a:t>
            </a:r>
          </a:p>
          <a:p>
            <a:pPr algn="ctr"/>
            <a:r>
              <a:rPr lang="en-US" sz="1000" dirty="0"/>
              <a:t>VLL:   82%</a:t>
            </a:r>
            <a:endParaRPr lang="en-GB" sz="1000" dirty="0"/>
          </a:p>
        </p:txBody>
      </p:sp>
      <p:sp>
        <p:nvSpPr>
          <p:cNvPr id="10" name="Rectangle: Rounded Corners 9">
            <a:extLst>
              <a:ext uri="{FF2B5EF4-FFF2-40B4-BE49-F238E27FC236}">
                <a16:creationId xmlns:a16="http://schemas.microsoft.com/office/drawing/2014/main" id="{329EFD48-1A4C-D53D-8B2A-C9F5B44A2477}"/>
              </a:ext>
            </a:extLst>
          </p:cNvPr>
          <p:cNvSpPr/>
          <p:nvPr/>
        </p:nvSpPr>
        <p:spPr>
          <a:xfrm>
            <a:off x="3566161" y="3171341"/>
            <a:ext cx="1288868" cy="748937"/>
          </a:xfrm>
          <a:prstGeom prst="roundRect">
            <a:avLst/>
          </a:prstGeom>
          <a:solidFill>
            <a:srgbClr val="0033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2 years</a:t>
            </a:r>
          </a:p>
          <a:p>
            <a:pPr algn="ctr"/>
            <a:r>
              <a:rPr lang="en-US" sz="1000" dirty="0"/>
              <a:t>Mod: 85%</a:t>
            </a:r>
          </a:p>
          <a:p>
            <a:pPr algn="ctr"/>
            <a:r>
              <a:rPr lang="en-US" sz="1000" dirty="0"/>
              <a:t>LL:     81%</a:t>
            </a:r>
          </a:p>
          <a:p>
            <a:pPr algn="ctr"/>
            <a:r>
              <a:rPr lang="en-US" sz="1000" dirty="0"/>
              <a:t>VLL:   75%</a:t>
            </a:r>
            <a:endParaRPr lang="en-GB" sz="1000" dirty="0"/>
          </a:p>
        </p:txBody>
      </p:sp>
      <p:sp>
        <p:nvSpPr>
          <p:cNvPr id="12" name="Rectangle: Rounded Corners 11">
            <a:extLst>
              <a:ext uri="{FF2B5EF4-FFF2-40B4-BE49-F238E27FC236}">
                <a16:creationId xmlns:a16="http://schemas.microsoft.com/office/drawing/2014/main" id="{1B0B0D93-FB85-9CBC-3C7A-F259A99BD0E6}"/>
              </a:ext>
            </a:extLst>
          </p:cNvPr>
          <p:cNvSpPr/>
          <p:nvPr/>
        </p:nvSpPr>
        <p:spPr>
          <a:xfrm>
            <a:off x="5057293" y="3227048"/>
            <a:ext cx="1288868" cy="748937"/>
          </a:xfrm>
          <a:prstGeom prst="roundRect">
            <a:avLst/>
          </a:prstGeom>
          <a:solidFill>
            <a:srgbClr val="0033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3 years</a:t>
            </a:r>
          </a:p>
          <a:p>
            <a:pPr algn="ctr"/>
            <a:r>
              <a:rPr lang="en-US" sz="1000" dirty="0"/>
              <a:t>Mod: 81%</a:t>
            </a:r>
          </a:p>
          <a:p>
            <a:pPr algn="ctr"/>
            <a:r>
              <a:rPr lang="en-US" sz="1000" dirty="0"/>
              <a:t>LL:     78%</a:t>
            </a:r>
          </a:p>
          <a:p>
            <a:pPr algn="ctr"/>
            <a:r>
              <a:rPr lang="en-US" sz="1000" dirty="0"/>
              <a:t>VLL:   70%</a:t>
            </a:r>
            <a:endParaRPr lang="en-GB" sz="1000" dirty="0"/>
          </a:p>
        </p:txBody>
      </p:sp>
    </p:spTree>
    <p:extLst>
      <p:ext uri="{BB962C8B-B14F-4D97-AF65-F5344CB8AC3E}">
        <p14:creationId xmlns:p14="http://schemas.microsoft.com/office/powerpoint/2010/main" val="1469522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AF2AF8-15B7-8043-8FF0-7D7140BE473D}"/>
              </a:ext>
            </a:extLst>
          </p:cNvPr>
          <p:cNvSpPr>
            <a:spLocks noGrp="1"/>
          </p:cNvSpPr>
          <p:nvPr>
            <p:ph type="title"/>
          </p:nvPr>
        </p:nvSpPr>
        <p:spPr/>
        <p:txBody>
          <a:bodyPr>
            <a:noAutofit/>
          </a:bodyPr>
          <a:lstStyle/>
          <a:p>
            <a:pPr algn="ctr"/>
            <a:r>
              <a:rPr lang="en-GB" dirty="0">
                <a:solidFill>
                  <a:schemeClr val="bg1"/>
                </a:solidFill>
              </a:rPr>
              <a:t> Industry Study Comparisons-</a:t>
            </a:r>
            <a:br>
              <a:rPr lang="en-GB" dirty="0">
                <a:solidFill>
                  <a:schemeClr val="bg1"/>
                </a:solidFill>
              </a:rPr>
            </a:br>
            <a:r>
              <a:rPr lang="en-GB" dirty="0">
                <a:solidFill>
                  <a:schemeClr val="bg1"/>
                </a:solidFill>
              </a:rPr>
              <a:t>Freedom from CDTLR</a:t>
            </a:r>
            <a:br>
              <a:rPr lang="en-GB" dirty="0">
                <a:solidFill>
                  <a:schemeClr val="bg1"/>
                </a:solidFill>
              </a:rPr>
            </a:br>
            <a:endParaRPr lang="en-US" b="1" spc="300" dirty="0">
              <a:solidFill>
                <a:schemeClr val="bg1"/>
              </a:solidFill>
              <a:cs typeface="Calibri" panose="020F0502020204030204" pitchFamily="34" charset="0"/>
            </a:endParaRPr>
          </a:p>
        </p:txBody>
      </p:sp>
      <p:sp>
        <p:nvSpPr>
          <p:cNvPr id="4" name="Content Placeholder 3">
            <a:extLst>
              <a:ext uri="{FF2B5EF4-FFF2-40B4-BE49-F238E27FC236}">
                <a16:creationId xmlns:a16="http://schemas.microsoft.com/office/drawing/2014/main" id="{15C0E846-4B59-948E-083E-E3A5E036AEC4}"/>
              </a:ext>
            </a:extLst>
          </p:cNvPr>
          <p:cNvSpPr>
            <a:spLocks noGrp="1"/>
          </p:cNvSpPr>
          <p:nvPr>
            <p:ph idx="1"/>
          </p:nvPr>
        </p:nvSpPr>
        <p:spPr/>
        <p:txBody>
          <a:bodyPr/>
          <a:lstStyle/>
          <a:p>
            <a:endParaRPr lang="en-GB"/>
          </a:p>
        </p:txBody>
      </p:sp>
      <p:sp>
        <p:nvSpPr>
          <p:cNvPr id="5" name="Text Placeholder 4">
            <a:extLst>
              <a:ext uri="{FF2B5EF4-FFF2-40B4-BE49-F238E27FC236}">
                <a16:creationId xmlns:a16="http://schemas.microsoft.com/office/drawing/2014/main" id="{4DA48D68-44DE-5F5F-2A82-5C32B24B9829}"/>
              </a:ext>
            </a:extLst>
          </p:cNvPr>
          <p:cNvSpPr>
            <a:spLocks noGrp="1"/>
          </p:cNvSpPr>
          <p:nvPr>
            <p:ph type="body" sz="quarter" idx="10"/>
          </p:nvPr>
        </p:nvSpPr>
        <p:spPr/>
        <p:txBody>
          <a:bodyPr/>
          <a:lstStyle/>
          <a:p>
            <a:endParaRPr lang="en-GB"/>
          </a:p>
        </p:txBody>
      </p:sp>
      <p:sp>
        <p:nvSpPr>
          <p:cNvPr id="13" name="Text Placeholder 5">
            <a:extLst>
              <a:ext uri="{FF2B5EF4-FFF2-40B4-BE49-F238E27FC236}">
                <a16:creationId xmlns:a16="http://schemas.microsoft.com/office/drawing/2014/main" id="{6FA8DFAB-F7BC-49DF-8319-3A86B69F07E3}"/>
              </a:ext>
            </a:extLst>
          </p:cNvPr>
          <p:cNvSpPr txBox="1">
            <a:spLocks/>
          </p:cNvSpPr>
          <p:nvPr/>
        </p:nvSpPr>
        <p:spPr>
          <a:xfrm>
            <a:off x="10226919" y="6602227"/>
            <a:ext cx="1965081" cy="1611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1"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Data on file at Veryan Medical</a:t>
            </a:r>
          </a:p>
        </p:txBody>
      </p:sp>
      <p:sp>
        <p:nvSpPr>
          <p:cNvPr id="12" name="TextBox 11">
            <a:extLst>
              <a:ext uri="{FF2B5EF4-FFF2-40B4-BE49-F238E27FC236}">
                <a16:creationId xmlns:a16="http://schemas.microsoft.com/office/drawing/2014/main" id="{14158C4D-8AFC-462A-90A1-3D71311C4D63}"/>
              </a:ext>
            </a:extLst>
          </p:cNvPr>
          <p:cNvSpPr txBox="1"/>
          <p:nvPr/>
        </p:nvSpPr>
        <p:spPr>
          <a:xfrm>
            <a:off x="190501" y="1959249"/>
            <a:ext cx="3922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Content Placeholder 6">
            <a:extLst>
              <a:ext uri="{FF2B5EF4-FFF2-40B4-BE49-F238E27FC236}">
                <a16:creationId xmlns:a16="http://schemas.microsoft.com/office/drawing/2014/main" id="{DED13929-22F8-4B39-A472-9E85C000AB84}"/>
              </a:ext>
            </a:extLst>
          </p:cNvPr>
          <p:cNvSpPr txBox="1">
            <a:spLocks/>
          </p:cNvSpPr>
          <p:nvPr/>
        </p:nvSpPr>
        <p:spPr>
          <a:xfrm>
            <a:off x="4586" y="618244"/>
            <a:ext cx="15920229" cy="522721"/>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2100" kern="1200">
                <a:solidFill>
                  <a:schemeClr val="tx1"/>
                </a:solidFill>
                <a:latin typeface="+mn-lt"/>
                <a:ea typeface="+mn-ea"/>
                <a:cs typeface="+mn-cs"/>
              </a:defRPr>
            </a:lvl1pPr>
            <a:lvl2pPr marL="177800" indent="-177800" algn="l" defTabSz="685800" rtl="0" eaLnBrk="1" latinLnBrk="0" hangingPunct="1">
              <a:lnSpc>
                <a:spcPct val="100000"/>
              </a:lnSpc>
              <a:spcBef>
                <a:spcPts val="375"/>
              </a:spcBef>
              <a:buClr>
                <a:schemeClr val="tx2"/>
              </a:buClr>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338D"/>
              </a:solidFill>
              <a:effectLst/>
              <a:uLnTx/>
              <a:uFillTx/>
              <a:ea typeface="+mn-ea"/>
              <a:cs typeface="+mn-cs"/>
            </a:endParaRPr>
          </a:p>
        </p:txBody>
      </p:sp>
      <p:graphicFrame>
        <p:nvGraphicFramePr>
          <p:cNvPr id="16" name="Content Placeholder 5">
            <a:extLst>
              <a:ext uri="{FF2B5EF4-FFF2-40B4-BE49-F238E27FC236}">
                <a16:creationId xmlns:a16="http://schemas.microsoft.com/office/drawing/2014/main" id="{75ECB333-FC26-0741-BB6F-16BC587DBAB5}"/>
              </a:ext>
            </a:extLst>
          </p:cNvPr>
          <p:cNvGraphicFramePr>
            <a:graphicFrameLocks/>
          </p:cNvGraphicFramePr>
          <p:nvPr>
            <p:extLst>
              <p:ext uri="{D42A27DB-BD31-4B8C-83A1-F6EECF244321}">
                <p14:modId xmlns:p14="http://schemas.microsoft.com/office/powerpoint/2010/main" val="1822654505"/>
              </p:ext>
            </p:extLst>
          </p:nvPr>
        </p:nvGraphicFramePr>
        <p:xfrm>
          <a:off x="582729" y="1752937"/>
          <a:ext cx="11082957" cy="484929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 Box 16">
            <a:extLst>
              <a:ext uri="{FF2B5EF4-FFF2-40B4-BE49-F238E27FC236}">
                <a16:creationId xmlns:a16="http://schemas.microsoft.com/office/drawing/2014/main" id="{24258252-D038-9144-8F91-F15B680477A8}"/>
              </a:ext>
            </a:extLst>
          </p:cNvPr>
          <p:cNvSpPr txBox="1"/>
          <p:nvPr/>
        </p:nvSpPr>
        <p:spPr>
          <a:xfrm>
            <a:off x="838200" y="1378628"/>
            <a:ext cx="10314480" cy="56515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srgbClr val="00338D"/>
                </a:solidFill>
                <a:effectLst/>
                <a:uLnTx/>
                <a:uFillTx/>
                <a:latin typeface="+mj-lt"/>
                <a:ea typeface="Calibri" panose="020F0502020204030204" pitchFamily="34" charset="0"/>
                <a:cs typeface="+mn-cs"/>
              </a:rPr>
              <a:t>             I----------------BioMimics 3D-----------I       Supera      Zilver PTX      Eluvia          </a:t>
            </a:r>
            <a:r>
              <a:rPr kumimoji="0" lang="en-GB" sz="1600" b="0" i="0" u="none" strike="noStrike" kern="1200" cap="none" spc="0" normalizeH="0" baseline="0" noProof="0" dirty="0" err="1">
                <a:ln>
                  <a:noFill/>
                </a:ln>
                <a:solidFill>
                  <a:srgbClr val="00338D"/>
                </a:solidFill>
                <a:effectLst/>
                <a:uLnTx/>
                <a:uFillTx/>
                <a:latin typeface="+mj-lt"/>
                <a:ea typeface="Calibri" panose="020F0502020204030204" pitchFamily="34" charset="0"/>
                <a:cs typeface="+mn-cs"/>
              </a:rPr>
              <a:t>Eluvia</a:t>
            </a:r>
            <a:r>
              <a:rPr kumimoji="0" lang="en-GB" sz="1600" b="0" i="0" u="none" strike="noStrike" kern="1200" cap="none" spc="0" normalizeH="0" baseline="0" noProof="0" dirty="0">
                <a:ln>
                  <a:noFill/>
                </a:ln>
                <a:solidFill>
                  <a:srgbClr val="00338D"/>
                </a:solidFill>
                <a:effectLst/>
                <a:uLnTx/>
                <a:uFillTx/>
                <a:latin typeface="+mj-lt"/>
                <a:ea typeface="Calibri" panose="020F0502020204030204" pitchFamily="34" charset="0"/>
                <a:cs typeface="+mn-cs"/>
              </a:rPr>
              <a:t>       Zilver PTX</a:t>
            </a:r>
          </a:p>
        </p:txBody>
      </p:sp>
      <p:sp>
        <p:nvSpPr>
          <p:cNvPr id="2" name="Oval 1">
            <a:extLst>
              <a:ext uri="{FF2B5EF4-FFF2-40B4-BE49-F238E27FC236}">
                <a16:creationId xmlns:a16="http://schemas.microsoft.com/office/drawing/2014/main" id="{575234DD-86EE-476B-B165-195CD45D226E}"/>
              </a:ext>
            </a:extLst>
          </p:cNvPr>
          <p:cNvSpPr/>
          <p:nvPr/>
        </p:nvSpPr>
        <p:spPr>
          <a:xfrm>
            <a:off x="1593820" y="3045557"/>
            <a:ext cx="170120" cy="1834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9864537A-7383-2FCC-77D4-1275D55B56BE}"/>
              </a:ext>
            </a:extLst>
          </p:cNvPr>
          <p:cNvSpPr txBox="1">
            <a:spLocks/>
          </p:cNvSpPr>
          <p:nvPr/>
        </p:nvSpPr>
        <p:spPr>
          <a:xfrm>
            <a:off x="0" y="368300"/>
            <a:ext cx="11355388" cy="1106488"/>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500" kern="1200">
                <a:solidFill>
                  <a:srgbClr val="00338D"/>
                </a:solidFill>
                <a:latin typeface="+mj-lt"/>
                <a:ea typeface="+mj-ea"/>
                <a:cs typeface="+mj-cs"/>
              </a:defRPr>
            </a:lvl1pPr>
          </a:lstStyle>
          <a:p>
            <a:pPr algn="ctr"/>
            <a:r>
              <a:rPr lang="en-GB" sz="3200" dirty="0"/>
              <a:t> Industry Study Comparisons-</a:t>
            </a:r>
            <a:br>
              <a:rPr lang="en-GB" sz="3200" dirty="0"/>
            </a:br>
            <a:r>
              <a:rPr lang="en-GB" sz="3200" dirty="0"/>
              <a:t>Freedom from CDTLR</a:t>
            </a:r>
            <a:br>
              <a:rPr lang="en-GB" sz="3200" dirty="0"/>
            </a:br>
            <a:endParaRPr lang="en-US" sz="3200" b="1" spc="300" dirty="0">
              <a:cs typeface="Calibri" panose="020F0502020204030204" pitchFamily="34" charset="0"/>
            </a:endParaRPr>
          </a:p>
        </p:txBody>
      </p:sp>
    </p:spTree>
    <p:extLst>
      <p:ext uri="{BB962C8B-B14F-4D97-AF65-F5344CB8AC3E}">
        <p14:creationId xmlns:p14="http://schemas.microsoft.com/office/powerpoint/2010/main" val="4080964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A close up of an animal&#10;&#10;Description generated with high confidence">
            <a:extLst>
              <a:ext uri="{FF2B5EF4-FFF2-40B4-BE49-F238E27FC236}">
                <a16:creationId xmlns:a16="http://schemas.microsoft.com/office/drawing/2014/main" id="{D6B4D0E1-C9E7-4B89-88C6-140ADE306A3F}"/>
              </a:ext>
            </a:extLst>
          </p:cNvPr>
          <p:cNvPicPr>
            <a:picLocks noChangeAspect="1"/>
          </p:cNvPicPr>
          <p:nvPr/>
        </p:nvPicPr>
        <p:blipFill rotWithShape="1">
          <a:blip r:embed="rId3"/>
          <a:srcRect l="28827" t="-3174" r="31807" b="3174"/>
          <a:stretch/>
        </p:blipFill>
        <p:spPr>
          <a:xfrm>
            <a:off x="9581903" y="1832196"/>
            <a:ext cx="2560320" cy="4062383"/>
          </a:xfrm>
          <a:prstGeom prst="rect">
            <a:avLst/>
          </a:prstGeom>
        </p:spPr>
      </p:pic>
      <p:sp>
        <p:nvSpPr>
          <p:cNvPr id="2" name="Title 1">
            <a:extLst>
              <a:ext uri="{FF2B5EF4-FFF2-40B4-BE49-F238E27FC236}">
                <a16:creationId xmlns:a16="http://schemas.microsoft.com/office/drawing/2014/main" id="{FA91838F-3B1E-45C0-8499-492C32AF2660}"/>
              </a:ext>
            </a:extLst>
          </p:cNvPr>
          <p:cNvSpPr>
            <a:spLocks noGrp="1"/>
          </p:cNvSpPr>
          <p:nvPr>
            <p:ph type="title"/>
          </p:nvPr>
        </p:nvSpPr>
        <p:spPr>
          <a:xfrm>
            <a:off x="235444" y="-12518"/>
            <a:ext cx="10972800" cy="1143000"/>
          </a:xfrm>
        </p:spPr>
        <p:txBody>
          <a:bodyPr>
            <a:normAutofit/>
          </a:bodyPr>
          <a:lstStyle/>
          <a:p>
            <a:r>
              <a:rPr lang="en-GB" sz="3200" b="0" dirty="0">
                <a:latin typeface="+mn-lt"/>
                <a:ea typeface="Calibri" panose="020F0502020204030204" pitchFamily="34" charset="0"/>
                <a:cs typeface="Calibri" panose="020F0502020204030204" pitchFamily="34" charset="0"/>
              </a:rPr>
              <a:t>Conclusions</a:t>
            </a:r>
          </a:p>
        </p:txBody>
      </p:sp>
      <p:sp>
        <p:nvSpPr>
          <p:cNvPr id="9" name="Text Placeholder 5">
            <a:extLst>
              <a:ext uri="{FF2B5EF4-FFF2-40B4-BE49-F238E27FC236}">
                <a16:creationId xmlns:a16="http://schemas.microsoft.com/office/drawing/2014/main" id="{92816D80-4965-45E7-8C47-C5351AAEEEFF}"/>
              </a:ext>
            </a:extLst>
          </p:cNvPr>
          <p:cNvSpPr txBox="1">
            <a:spLocks/>
          </p:cNvSpPr>
          <p:nvPr/>
        </p:nvSpPr>
        <p:spPr>
          <a:xfrm>
            <a:off x="9937912" y="6097792"/>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u="none" strike="noStrike" kern="1200" cap="none" spc="0" normalizeH="0" baseline="0" noProof="0" dirty="0">
                <a:ln>
                  <a:noFill/>
                </a:ln>
                <a:solidFill>
                  <a:srgbClr val="00338D"/>
                </a:solidFill>
                <a:effectLst/>
                <a:uLnTx/>
                <a:uFillTx/>
                <a:ea typeface="Calibri" panose="020F0502020204030204" pitchFamily="34" charset="0"/>
                <a:cs typeface="Calibri" panose="020F0502020204030204" pitchFamily="34" charset="0"/>
              </a:rPr>
              <a:t>Data on file at Veryan Medical</a:t>
            </a:r>
          </a:p>
        </p:txBody>
      </p:sp>
      <p:sp>
        <p:nvSpPr>
          <p:cNvPr id="3" name="Content Placeholder 2">
            <a:extLst>
              <a:ext uri="{FF2B5EF4-FFF2-40B4-BE49-F238E27FC236}">
                <a16:creationId xmlns:a16="http://schemas.microsoft.com/office/drawing/2014/main" id="{AD4DD852-1805-48A8-BE18-621708AE8583}"/>
              </a:ext>
            </a:extLst>
          </p:cNvPr>
          <p:cNvSpPr>
            <a:spLocks noGrp="1"/>
          </p:cNvSpPr>
          <p:nvPr>
            <p:ph idx="1"/>
          </p:nvPr>
        </p:nvSpPr>
        <p:spPr>
          <a:xfrm>
            <a:off x="49777" y="1183257"/>
            <a:ext cx="11198189" cy="3526793"/>
          </a:xfrm>
          <a:noFill/>
        </p:spPr>
        <p:txBody>
          <a:bodyPr vert="horz" lIns="91440" tIns="45720" rIns="91440" bIns="45720" rtlCol="0" anchor="t">
            <a:noAutofit/>
          </a:bodyPr>
          <a:lstStyle/>
          <a:p>
            <a:pPr marL="285115" indent="-285115"/>
            <a:r>
              <a:rPr lang="en-US" sz="2000" dirty="0">
                <a:solidFill>
                  <a:srgbClr val="00338D"/>
                </a:solidFill>
                <a:ea typeface="Calibri" panose="020F0502020204030204" pitchFamily="34" charset="0"/>
                <a:cs typeface="Calibri" panose="020F0502020204030204" pitchFamily="34" charset="0"/>
              </a:rPr>
              <a:t>Longer follow up (3 years) than reported in other long lesion studies</a:t>
            </a:r>
          </a:p>
          <a:p>
            <a:pPr marL="285115" indent="-285115"/>
            <a:r>
              <a:rPr lang="en-US" sz="2000" dirty="0">
                <a:solidFill>
                  <a:srgbClr val="00338D"/>
                </a:solidFill>
                <a:effectLst/>
                <a:ea typeface="Calibri" panose="020F0502020204030204" pitchFamily="34" charset="0"/>
                <a:cs typeface="Calibri" panose="020F0502020204030204" pitchFamily="34" charset="0"/>
              </a:rPr>
              <a:t>More challenging population than typically enrolled in registry studies, including longer, more complex lesions:</a:t>
            </a:r>
            <a:r>
              <a:rPr lang="en-US" sz="2000" dirty="0">
                <a:solidFill>
                  <a:srgbClr val="00338D"/>
                </a:solidFill>
                <a:ea typeface="Calibri" panose="020F0502020204030204" pitchFamily="34" charset="0"/>
                <a:cs typeface="Calibri" panose="020F0502020204030204" pitchFamily="34" charset="0"/>
              </a:rPr>
              <a:t> </a:t>
            </a:r>
            <a:endParaRPr lang="en-US" sz="2000" dirty="0">
              <a:solidFill>
                <a:srgbClr val="00338D"/>
              </a:solidFill>
              <a:effectLst/>
              <a:ea typeface="Calibri" panose="020F0502020204030204" pitchFamily="34" charset="0"/>
              <a:cs typeface="Calibri" panose="020F0502020204030204" pitchFamily="34" charset="0"/>
            </a:endParaRPr>
          </a:p>
          <a:p>
            <a:pPr lvl="1"/>
            <a:r>
              <a:rPr lang="en-US" dirty="0">
                <a:solidFill>
                  <a:srgbClr val="00338D"/>
                </a:solidFill>
                <a:ea typeface="Calibri" panose="020F0502020204030204" pitchFamily="34" charset="0"/>
                <a:cs typeface="Calibri" panose="020F0502020204030204" pitchFamily="34" charset="0"/>
              </a:rPr>
              <a:t>9% long lesions (</a:t>
            </a:r>
            <a:r>
              <a:rPr lang="en-GB" dirty="0">
                <a:solidFill>
                  <a:srgbClr val="00338D"/>
                </a:solidFill>
                <a:ea typeface="Calibri" panose="020F0502020204030204" pitchFamily="34" charset="0"/>
                <a:cs typeface="Calibri" panose="020F0502020204030204" pitchFamily="34" charset="0"/>
              </a:rPr>
              <a:t>140mm to ≤ 190mm)</a:t>
            </a:r>
          </a:p>
          <a:p>
            <a:pPr lvl="1"/>
            <a:r>
              <a:rPr lang="en-GB" dirty="0">
                <a:solidFill>
                  <a:srgbClr val="00338D"/>
                </a:solidFill>
                <a:ea typeface="Calibri" panose="020F0502020204030204" pitchFamily="34" charset="0"/>
                <a:cs typeface="Calibri" panose="020F0502020204030204" pitchFamily="34" charset="0"/>
              </a:rPr>
              <a:t>24% very long lesions &gt;190mm </a:t>
            </a:r>
          </a:p>
          <a:p>
            <a:pPr lvl="1">
              <a:buFont typeface="Arial" panose="020B0604020202020204" pitchFamily="34" charset="0"/>
              <a:buChar char="•"/>
            </a:pPr>
            <a:r>
              <a:rPr lang="en-US" dirty="0">
                <a:solidFill>
                  <a:srgbClr val="00338D"/>
                </a:solidFill>
                <a:effectLst/>
                <a:ea typeface="Calibri" panose="020F0502020204030204" pitchFamily="34" charset="0"/>
                <a:cs typeface="Calibri" panose="020F0502020204030204" pitchFamily="34" charset="0"/>
              </a:rPr>
              <a:t>24% CLTI</a:t>
            </a:r>
          </a:p>
          <a:p>
            <a:pPr lvl="1">
              <a:buFont typeface="Arial" panose="020B0604020202020204" pitchFamily="34" charset="0"/>
              <a:buChar char="•"/>
            </a:pPr>
            <a:r>
              <a:rPr lang="en-US" dirty="0">
                <a:solidFill>
                  <a:srgbClr val="00338D"/>
                </a:solidFill>
                <a:effectLst/>
                <a:ea typeface="Calibri" panose="020F0502020204030204" pitchFamily="34" charset="0"/>
                <a:cs typeface="Calibri" panose="020F0502020204030204" pitchFamily="34" charset="0"/>
              </a:rPr>
              <a:t>53% moderate to severe calcification</a:t>
            </a:r>
          </a:p>
          <a:p>
            <a:pPr lvl="1">
              <a:buFont typeface="Arial" panose="020B0604020202020204" pitchFamily="34" charset="0"/>
              <a:buChar char="•"/>
            </a:pPr>
            <a:r>
              <a:rPr lang="en-US" dirty="0">
                <a:solidFill>
                  <a:srgbClr val="00338D"/>
                </a:solidFill>
                <a:effectLst/>
                <a:ea typeface="Calibri" panose="020F0502020204030204" pitchFamily="34" charset="0"/>
                <a:cs typeface="Calibri" panose="020F0502020204030204" pitchFamily="34" charset="0"/>
              </a:rPr>
              <a:t>57% CTO</a:t>
            </a:r>
          </a:p>
          <a:p>
            <a:pPr marL="285115" indent="-285115"/>
            <a:r>
              <a:rPr lang="en-US" sz="2000" dirty="0">
                <a:solidFill>
                  <a:srgbClr val="00338D"/>
                </a:solidFill>
                <a:ea typeface="Calibri" panose="020F0502020204030204" pitchFamily="34" charset="0"/>
                <a:cs typeface="Calibri" panose="020F0502020204030204" pitchFamily="34" charset="0"/>
              </a:rPr>
              <a:t>Excellent 3-year results including those for complex patients and complex lesions</a:t>
            </a:r>
          </a:p>
          <a:p>
            <a:pPr marL="285115" indent="-285115"/>
            <a:r>
              <a:rPr lang="en-US" sz="2000" dirty="0">
                <a:solidFill>
                  <a:srgbClr val="00338D"/>
                </a:solidFill>
                <a:effectLst/>
                <a:ea typeface="Calibri" panose="020F0502020204030204" pitchFamily="34" charset="0"/>
                <a:cs typeface="Calibri" panose="020F0502020204030204" pitchFamily="34" charset="0"/>
              </a:rPr>
              <a:t>Very low fracture rate at 3 years: 0% in long lesions and 0.8% in very long lesions</a:t>
            </a:r>
          </a:p>
          <a:p>
            <a:pPr marL="285115" indent="-285115"/>
            <a:r>
              <a:rPr lang="en-US" sz="2000" dirty="0">
                <a:solidFill>
                  <a:srgbClr val="00338D"/>
                </a:solidFill>
                <a:effectLst/>
                <a:ea typeface="Calibri" panose="020F0502020204030204" pitchFamily="34" charset="0"/>
                <a:cs typeface="Calibri" panose="020F0502020204030204" pitchFamily="34" charset="0"/>
              </a:rPr>
              <a:t>Comparable outcomes to DES and Supera despite more </a:t>
            </a:r>
            <a:r>
              <a:rPr lang="en-GB" sz="2000" dirty="0">
                <a:solidFill>
                  <a:srgbClr val="00338D"/>
                </a:solidFill>
                <a:effectLst/>
                <a:ea typeface="Calibri" panose="020F0502020204030204" pitchFamily="34" charset="0"/>
                <a:cs typeface="Calibri" panose="020F0502020204030204" pitchFamily="34" charset="0"/>
              </a:rPr>
              <a:t>challenging,  longer lesions</a:t>
            </a:r>
          </a:p>
        </p:txBody>
      </p:sp>
    </p:spTree>
    <p:extLst>
      <p:ext uri="{BB962C8B-B14F-4D97-AF65-F5344CB8AC3E}">
        <p14:creationId xmlns:p14="http://schemas.microsoft.com/office/powerpoint/2010/main" val="341693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2">
            <a:extLst>
              <a:ext uri="{FF2B5EF4-FFF2-40B4-BE49-F238E27FC236}">
                <a16:creationId xmlns:a16="http://schemas.microsoft.com/office/drawing/2014/main" id="{2A1BF4D6-3809-75A8-3861-08D9A7A68E9A}"/>
              </a:ext>
            </a:extLst>
          </p:cNvPr>
          <p:cNvPicPr>
            <a:picLocks noChangeAspect="1"/>
          </p:cNvPicPr>
          <p:nvPr/>
        </p:nvPicPr>
        <p:blipFill>
          <a:blip r:embed="rId2"/>
          <a:srcRect t="1555" b="3725"/>
          <a:stretch/>
        </p:blipFill>
        <p:spPr bwMode="auto">
          <a:xfrm>
            <a:off x="2" y="932723"/>
            <a:ext cx="12184013" cy="5554221"/>
          </a:xfrm>
          <a:prstGeom prst="rect">
            <a:avLst/>
          </a:prstGeom>
        </p:spPr>
      </p:pic>
      <p:sp>
        <p:nvSpPr>
          <p:cNvPr id="6" name="Rechteck 5">
            <a:extLst>
              <a:ext uri="{FF2B5EF4-FFF2-40B4-BE49-F238E27FC236}">
                <a16:creationId xmlns:a16="http://schemas.microsoft.com/office/drawing/2014/main" id="{AA9F9EB8-1C0C-18F2-6388-5B9E6C5CC8B4}"/>
              </a:ext>
            </a:extLst>
          </p:cNvPr>
          <p:cNvSpPr/>
          <p:nvPr/>
        </p:nvSpPr>
        <p:spPr bwMode="auto">
          <a:xfrm>
            <a:off x="1" y="947121"/>
            <a:ext cx="12192000" cy="5554221"/>
          </a:xfrm>
          <a:prstGeom prst="rect">
            <a:avLst/>
          </a:prstGeom>
          <a:solidFill>
            <a:schemeClr val="bg1">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4267" b="1" dirty="0">
                <a:solidFill>
                  <a:schemeClr val="bg1"/>
                </a:solidFill>
              </a:rPr>
              <a:t>THANK YOU FOR YOUR ATTENTION!</a:t>
            </a:r>
          </a:p>
          <a:p>
            <a:pPr algn="ctr">
              <a:defRPr/>
            </a:pPr>
            <a:endParaRPr lang="de-DE" sz="4267" b="1" dirty="0">
              <a:solidFill>
                <a:schemeClr val="tx1"/>
              </a:solidFill>
            </a:endParaRPr>
          </a:p>
          <a:p>
            <a:pPr algn="ctr">
              <a:defRPr/>
            </a:pPr>
            <a:endParaRPr lang="de-DE" sz="2400" b="1" dirty="0">
              <a:solidFill>
                <a:schemeClr val="tx1"/>
              </a:solidFill>
            </a:endParaRPr>
          </a:p>
          <a:p>
            <a:pPr algn="ctr">
              <a:lnSpc>
                <a:spcPct val="150000"/>
              </a:lnSpc>
              <a:defRPr/>
            </a:pPr>
            <a:r>
              <a:rPr lang="de-DE" sz="2800" b="1" dirty="0">
                <a:solidFill>
                  <a:schemeClr val="bg1"/>
                </a:solidFill>
              </a:rPr>
              <a:t>Prof Dr. med. Christos Rammos</a:t>
            </a:r>
          </a:p>
          <a:p>
            <a:pPr algn="ctr">
              <a:lnSpc>
                <a:spcPct val="150000"/>
              </a:lnSpc>
              <a:defRPr/>
            </a:pPr>
            <a:r>
              <a:rPr lang="de-DE" sz="2800" b="1" dirty="0" err="1">
                <a:solidFill>
                  <a:schemeClr val="bg1"/>
                </a:solidFill>
              </a:rPr>
              <a:t>christos.rammos@uk-essen.de</a:t>
            </a:r>
            <a:endParaRPr lang="de-DE" sz="2800" b="1" dirty="0">
              <a:solidFill>
                <a:schemeClr val="bg1"/>
              </a:solidFill>
            </a:endParaRPr>
          </a:p>
        </p:txBody>
      </p:sp>
    </p:spTree>
    <p:extLst>
      <p:ext uri="{BB962C8B-B14F-4D97-AF65-F5344CB8AC3E}">
        <p14:creationId xmlns:p14="http://schemas.microsoft.com/office/powerpoint/2010/main" val="389717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6341019-1699-4E44-B643-0017DC4661C2}"/>
              </a:ext>
            </a:extLst>
          </p:cNvPr>
          <p:cNvSpPr txBox="1">
            <a:spLocks/>
          </p:cNvSpPr>
          <p:nvPr/>
        </p:nvSpPr>
        <p:spPr>
          <a:xfrm>
            <a:off x="838200" y="873126"/>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2800" b="1" dirty="0">
                <a:solidFill>
                  <a:srgbClr val="00338D"/>
                </a:solidFill>
                <a:latin typeface="+mn-lt"/>
                <a:cs typeface="Arial" panose="020B0604020202020204" pitchFamily="34" charset="0"/>
              </a:rPr>
              <a:t>Disclosures</a:t>
            </a:r>
          </a:p>
        </p:txBody>
      </p:sp>
      <p:sp>
        <p:nvSpPr>
          <p:cNvPr id="7" name="Rechteck 6">
            <a:extLst>
              <a:ext uri="{FF2B5EF4-FFF2-40B4-BE49-F238E27FC236}">
                <a16:creationId xmlns:a16="http://schemas.microsoft.com/office/drawing/2014/main" id="{3B918D8F-4898-684C-B7B8-D0C4028495A3}"/>
              </a:ext>
            </a:extLst>
          </p:cNvPr>
          <p:cNvSpPr/>
          <p:nvPr/>
        </p:nvSpPr>
        <p:spPr>
          <a:xfrm>
            <a:off x="973810" y="5797468"/>
            <a:ext cx="222615" cy="222615"/>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de-DE"/>
          </a:p>
        </p:txBody>
      </p:sp>
      <p:sp>
        <p:nvSpPr>
          <p:cNvPr id="2" name="TextBox 1">
            <a:extLst>
              <a:ext uri="{FF2B5EF4-FFF2-40B4-BE49-F238E27FC236}">
                <a16:creationId xmlns:a16="http://schemas.microsoft.com/office/drawing/2014/main" id="{30114EF3-D9B8-D3F3-EF3C-065BF4A57A66}"/>
              </a:ext>
            </a:extLst>
          </p:cNvPr>
          <p:cNvSpPr txBox="1"/>
          <p:nvPr/>
        </p:nvSpPr>
        <p:spPr>
          <a:xfrm>
            <a:off x="838200" y="2505670"/>
            <a:ext cx="5157374" cy="923330"/>
          </a:xfrm>
          <a:prstGeom prst="rect">
            <a:avLst/>
          </a:prstGeom>
          <a:noFill/>
        </p:spPr>
        <p:txBody>
          <a:bodyPr wrap="none" rtlCol="0">
            <a:spAutoFit/>
          </a:bodyPr>
          <a:lstStyle/>
          <a:p>
            <a:r>
              <a:rPr lang="en-US" dirty="0">
                <a:solidFill>
                  <a:srgbClr val="00338D"/>
                </a:solidFill>
              </a:rPr>
              <a:t>Speaker name: Christos Rammos MD</a:t>
            </a:r>
          </a:p>
          <a:p>
            <a:endParaRPr lang="en-US" dirty="0">
              <a:solidFill>
                <a:srgbClr val="00338D"/>
              </a:solidFill>
            </a:endParaRPr>
          </a:p>
          <a:p>
            <a:r>
              <a:rPr lang="en-US" dirty="0">
                <a:solidFill>
                  <a:srgbClr val="00338D"/>
                </a:solidFill>
              </a:rPr>
              <a:t>I do not have any potential conflicts of interest</a:t>
            </a:r>
            <a:endParaRPr lang="en-GB" dirty="0">
              <a:solidFill>
                <a:srgbClr val="00338D"/>
              </a:solidFill>
            </a:endParaRPr>
          </a:p>
        </p:txBody>
      </p:sp>
    </p:spTree>
    <p:extLst>
      <p:ext uri="{BB962C8B-B14F-4D97-AF65-F5344CB8AC3E}">
        <p14:creationId xmlns:p14="http://schemas.microsoft.com/office/powerpoint/2010/main" val="2425788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BF53-882D-FCD9-1611-A079CAC18E18}"/>
              </a:ext>
            </a:extLst>
          </p:cNvPr>
          <p:cNvSpPr>
            <a:spLocks noGrp="1"/>
          </p:cNvSpPr>
          <p:nvPr>
            <p:ph type="title"/>
          </p:nvPr>
        </p:nvSpPr>
        <p:spPr>
          <a:xfrm>
            <a:off x="0" y="752797"/>
            <a:ext cx="12314951" cy="1325563"/>
          </a:xfrm>
        </p:spPr>
        <p:txBody>
          <a:bodyPr>
            <a:normAutofit/>
          </a:bodyPr>
          <a:lstStyle/>
          <a:p>
            <a:pPr algn="ctr"/>
            <a:r>
              <a:rPr lang="en-GB" sz="2800" b="0" dirty="0">
                <a:ea typeface="Calibri" panose="020F0502020204030204" pitchFamily="34" charset="0"/>
                <a:cs typeface="Calibri"/>
              </a:rPr>
              <a:t>Persistent challenges in real-world fempop lesions</a:t>
            </a:r>
          </a:p>
        </p:txBody>
      </p:sp>
      <p:sp>
        <p:nvSpPr>
          <p:cNvPr id="3" name="Content Placeholder 2">
            <a:extLst>
              <a:ext uri="{FF2B5EF4-FFF2-40B4-BE49-F238E27FC236}">
                <a16:creationId xmlns:a16="http://schemas.microsoft.com/office/drawing/2014/main" id="{8FC45109-FA18-554E-6AD2-B7B422615B4D}"/>
              </a:ext>
            </a:extLst>
          </p:cNvPr>
          <p:cNvSpPr>
            <a:spLocks noGrp="1"/>
          </p:cNvSpPr>
          <p:nvPr>
            <p:ph idx="1"/>
          </p:nvPr>
        </p:nvSpPr>
        <p:spPr>
          <a:xfrm>
            <a:off x="372370" y="1982550"/>
            <a:ext cx="11629129" cy="3727354"/>
          </a:xfrm>
        </p:spPr>
        <p:txBody>
          <a:bodyPr vert="horz" lIns="91440" tIns="45720" rIns="91440" bIns="45720" rtlCol="0" anchor="t">
            <a:noAutofit/>
          </a:bodyPr>
          <a:lstStyle/>
          <a:p>
            <a:pPr>
              <a:lnSpc>
                <a:spcPct val="107000"/>
              </a:lnSpc>
              <a:spcAft>
                <a:spcPts val="800"/>
              </a:spcAft>
            </a:pPr>
            <a:r>
              <a:rPr lang="en-GB" sz="2400" dirty="0">
                <a:solidFill>
                  <a:srgbClr val="00338D"/>
                </a:solidFill>
                <a:effectLst/>
                <a:ea typeface="Calibri" panose="020F0502020204030204" pitchFamily="34" charset="0"/>
                <a:cs typeface="Calibri" panose="020F0502020204030204" pitchFamily="34" charset="0"/>
              </a:rPr>
              <a:t>The DCB pivotal trials showed improved performance over simple angioplasty but in a well-defined set of lesions </a:t>
            </a:r>
            <a:r>
              <a:rPr lang="en-GB" sz="2400" baseline="30000" dirty="0">
                <a:solidFill>
                  <a:srgbClr val="00338D"/>
                </a:solidFill>
                <a:effectLst/>
                <a:ea typeface="Calibri" panose="020F0502020204030204" pitchFamily="34" charset="0"/>
                <a:cs typeface="Calibri" panose="020F0502020204030204" pitchFamily="34" charset="0"/>
              </a:rPr>
              <a:t>1-5</a:t>
            </a:r>
          </a:p>
          <a:p>
            <a:pPr>
              <a:lnSpc>
                <a:spcPct val="107000"/>
              </a:lnSpc>
              <a:spcAft>
                <a:spcPts val="800"/>
              </a:spcAft>
            </a:pPr>
            <a:r>
              <a:rPr lang="en-GB" sz="2400" dirty="0">
                <a:solidFill>
                  <a:srgbClr val="00338D"/>
                </a:solidFill>
                <a:effectLst/>
                <a:ea typeface="Calibri" panose="020F0502020204030204" pitchFamily="34" charset="0"/>
                <a:cs typeface="Calibri" panose="020F0502020204030204" pitchFamily="34" charset="0"/>
              </a:rPr>
              <a:t>The Global DCB Registries</a:t>
            </a:r>
            <a:r>
              <a:rPr lang="en-GB" sz="2400" dirty="0">
                <a:solidFill>
                  <a:srgbClr val="00338D"/>
                </a:solidFill>
                <a:ea typeface="Calibri" panose="020F0502020204030204" pitchFamily="34" charset="0"/>
                <a:cs typeface="Calibri" panose="020F0502020204030204" pitchFamily="34" charset="0"/>
              </a:rPr>
              <a:t> have </a:t>
            </a:r>
            <a:r>
              <a:rPr lang="en-GB" sz="2400" dirty="0">
                <a:solidFill>
                  <a:srgbClr val="00338D"/>
                </a:solidFill>
                <a:effectLst/>
                <a:ea typeface="Calibri" panose="020F0502020204030204" pitchFamily="34" charset="0"/>
                <a:cs typeface="Calibri" panose="020F0502020204030204" pitchFamily="34" charset="0"/>
              </a:rPr>
              <a:t>an average provisional stent rate of 28–36%, </a:t>
            </a:r>
            <a:r>
              <a:rPr lang="en-GB" sz="2400" i="1" dirty="0">
                <a:solidFill>
                  <a:srgbClr val="00338D"/>
                </a:solidFill>
                <a:effectLst/>
                <a:ea typeface="Calibri" panose="020F0502020204030204" pitchFamily="34" charset="0"/>
                <a:cs typeface="Calibri" panose="020F0502020204030204" pitchFamily="34" charset="0"/>
              </a:rPr>
              <a:t>driven by lesion length and CTOs</a:t>
            </a:r>
            <a:r>
              <a:rPr lang="en-GB" sz="2400" dirty="0">
                <a:solidFill>
                  <a:srgbClr val="00338D"/>
                </a:solidFill>
                <a:effectLst/>
                <a:ea typeface="Calibri" panose="020F0502020204030204" pitchFamily="34" charset="0"/>
                <a:cs typeface="Calibri" panose="020F0502020204030204" pitchFamily="34" charset="0"/>
              </a:rPr>
              <a:t>.</a:t>
            </a:r>
            <a:r>
              <a:rPr lang="en-GB" sz="2400" baseline="30000" dirty="0">
                <a:solidFill>
                  <a:srgbClr val="00338D"/>
                </a:solidFill>
                <a:effectLst/>
                <a:ea typeface="Calibri" panose="020F0502020204030204" pitchFamily="34" charset="0"/>
                <a:cs typeface="Calibri" panose="020F0502020204030204" pitchFamily="34" charset="0"/>
              </a:rPr>
              <a:t>1-5</a:t>
            </a:r>
            <a:r>
              <a:rPr lang="en-GB" sz="2400" dirty="0">
                <a:solidFill>
                  <a:srgbClr val="00338D"/>
                </a:solidFill>
                <a:ea typeface="Calibri" panose="020F0502020204030204" pitchFamily="34" charset="0"/>
                <a:cs typeface="Calibri" panose="020F0502020204030204" pitchFamily="34" charset="0"/>
              </a:rPr>
              <a:t> </a:t>
            </a:r>
            <a:endParaRPr lang="en-GB" sz="2400" dirty="0">
              <a:solidFill>
                <a:srgbClr val="00338D"/>
              </a:solidFill>
              <a:effectLst/>
              <a:ea typeface="Calibri" panose="020F0502020204030204" pitchFamily="34" charset="0"/>
              <a:cs typeface="Calibri" panose="020F0502020204030204" pitchFamily="34" charset="0"/>
            </a:endParaRPr>
          </a:p>
          <a:p>
            <a:pPr>
              <a:lnSpc>
                <a:spcPct val="107000"/>
              </a:lnSpc>
              <a:spcAft>
                <a:spcPts val="800"/>
              </a:spcAft>
            </a:pPr>
            <a:r>
              <a:rPr lang="en-GB" sz="2400" dirty="0">
                <a:solidFill>
                  <a:srgbClr val="00338D"/>
                </a:solidFill>
                <a:effectLst/>
                <a:ea typeface="Calibri" panose="020F0502020204030204" pitchFamily="34" charset="0"/>
                <a:cs typeface="Calibri" panose="020F0502020204030204" pitchFamily="34" charset="0"/>
              </a:rPr>
              <a:t>In IN.PACT Global</a:t>
            </a:r>
            <a:r>
              <a:rPr lang="en-GB" sz="2400" dirty="0">
                <a:solidFill>
                  <a:srgbClr val="00338D"/>
                </a:solidFill>
                <a:ea typeface="Calibri" panose="020F0502020204030204" pitchFamily="34" charset="0"/>
                <a:cs typeface="Calibri" panose="020F0502020204030204" pitchFamily="34" charset="0"/>
              </a:rPr>
              <a:t> the rate is</a:t>
            </a:r>
            <a:r>
              <a:rPr lang="en-GB" sz="2400" dirty="0">
                <a:solidFill>
                  <a:srgbClr val="00338D"/>
                </a:solidFill>
                <a:effectLst/>
                <a:ea typeface="Calibri" panose="020F0502020204030204" pitchFamily="34" charset="0"/>
                <a:cs typeface="Calibri" panose="020F0502020204030204" pitchFamily="34" charset="0"/>
              </a:rPr>
              <a:t> </a:t>
            </a:r>
            <a:r>
              <a:rPr lang="en-GB" sz="2400" dirty="0">
                <a:solidFill>
                  <a:srgbClr val="00338D"/>
                </a:solidFill>
                <a:ea typeface="Calibri" panose="020F0502020204030204" pitchFamily="34" charset="0"/>
                <a:cs typeface="Calibri" panose="020F0502020204030204" pitchFamily="34" charset="0"/>
              </a:rPr>
              <a:t>53% for lesions &gt;25cm</a:t>
            </a:r>
            <a:r>
              <a:rPr lang="en-GB" sz="2400" baseline="30000" dirty="0">
                <a:solidFill>
                  <a:srgbClr val="00338D"/>
                </a:solidFill>
                <a:ea typeface="Calibri" panose="020F0502020204030204" pitchFamily="34" charset="0"/>
                <a:cs typeface="Calibri" panose="020F0502020204030204" pitchFamily="34" charset="0"/>
              </a:rPr>
              <a:t>1,2</a:t>
            </a:r>
            <a:endParaRPr lang="en-GB" sz="2400" dirty="0">
              <a:solidFill>
                <a:srgbClr val="00338D"/>
              </a:solidFill>
              <a:effectLst/>
              <a:ea typeface="Calibri" panose="020F0502020204030204" pitchFamily="34" charset="0"/>
              <a:cs typeface="Calibri" panose="020F0502020204030204" pitchFamily="34" charset="0"/>
            </a:endParaRPr>
          </a:p>
          <a:p>
            <a:pPr>
              <a:lnSpc>
                <a:spcPct val="107000"/>
              </a:lnSpc>
              <a:spcAft>
                <a:spcPts val="800"/>
              </a:spcAft>
            </a:pPr>
            <a:r>
              <a:rPr kumimoji="0" lang="en-US" sz="2400" b="0" i="0" u="none" strike="noStrike" kern="1200" cap="none" spc="0" normalizeH="0" baseline="0" noProof="0" dirty="0">
                <a:ln>
                  <a:noFill/>
                </a:ln>
                <a:solidFill>
                  <a:srgbClr val="00338D"/>
                </a:solidFill>
                <a:effectLst/>
                <a:uLnTx/>
                <a:uFillTx/>
                <a:ea typeface="Calibri" panose="020F0502020204030204" pitchFamily="34" charset="0"/>
                <a:cs typeface="Calibri" panose="020F0502020204030204" pitchFamily="34" charset="0"/>
              </a:rPr>
              <a:t>DES trials</a:t>
            </a:r>
            <a:r>
              <a:rPr lang="en-US" sz="2400" dirty="0">
                <a:solidFill>
                  <a:srgbClr val="00338D"/>
                </a:solidFill>
                <a:ea typeface="Calibri" panose="020F0502020204030204" pitchFamily="34" charset="0"/>
                <a:cs typeface="Calibri" panose="020F0502020204030204" pitchFamily="34" charset="0"/>
              </a:rPr>
              <a:t> </a:t>
            </a:r>
            <a:r>
              <a:rPr lang="en-GB" sz="2400" dirty="0">
                <a:solidFill>
                  <a:srgbClr val="00338D"/>
                </a:solidFill>
                <a:effectLst/>
                <a:ea typeface="Calibri" panose="020F0502020204030204" pitchFamily="34" charset="0"/>
                <a:cs typeface="Calibri" panose="020F0502020204030204" pitchFamily="34" charset="0"/>
              </a:rPr>
              <a:t>show high fracture rates and concern over aneurysmal degeneration</a:t>
            </a:r>
            <a:r>
              <a:rPr lang="en-US" sz="2400" baseline="30000" dirty="0">
                <a:solidFill>
                  <a:srgbClr val="00338D"/>
                </a:solidFill>
                <a:effectLst/>
                <a:ea typeface="Calibri" panose="020F0502020204030204" pitchFamily="34" charset="0"/>
                <a:cs typeface="Calibri" panose="020F0502020204030204" pitchFamily="34" charset="0"/>
              </a:rPr>
              <a:t>6</a:t>
            </a:r>
            <a:endParaRPr lang="en-US" sz="2400" dirty="0">
              <a:solidFill>
                <a:srgbClr val="00338D"/>
              </a:solidFill>
              <a:ea typeface="Calibri" panose="020F0502020204030204" pitchFamily="34" charset="0"/>
              <a:cs typeface="Calibri" panose="020F0502020204030204" pitchFamily="34" charset="0"/>
            </a:endParaRPr>
          </a:p>
          <a:p>
            <a:pPr>
              <a:lnSpc>
                <a:spcPct val="107000"/>
              </a:lnSpc>
              <a:spcAft>
                <a:spcPts val="800"/>
              </a:spcAft>
            </a:pPr>
            <a:endParaRPr kumimoji="0" lang="en-US" sz="2400" b="0" i="0" u="none" strike="noStrike" kern="1200" cap="none" spc="0" normalizeH="0" baseline="0" noProof="0" dirty="0">
              <a:ln>
                <a:noFill/>
              </a:ln>
              <a:solidFill>
                <a:srgbClr val="00338D"/>
              </a:solidFill>
              <a:effectLst/>
              <a:uLnTx/>
              <a:uFillTx/>
              <a:ea typeface="Calibri" panose="020F0502020204030204" pitchFamily="34" charset="0"/>
              <a:cs typeface="Calibri" panose="020F0502020204030204" pitchFamily="34" charset="0"/>
            </a:endParaRPr>
          </a:p>
          <a:p>
            <a:pPr>
              <a:lnSpc>
                <a:spcPct val="107000"/>
              </a:lnSpc>
              <a:spcAft>
                <a:spcPts val="800"/>
              </a:spcAft>
            </a:pPr>
            <a:endParaRPr lang="en-GB" sz="2400" dirty="0">
              <a:solidFill>
                <a:srgbClr val="00338D"/>
              </a:solidFill>
              <a:effectLst/>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E989E1C5-1589-FD33-FC96-5BBE8ED4855B}"/>
              </a:ext>
            </a:extLst>
          </p:cNvPr>
          <p:cNvSpPr>
            <a:spLocks noGrp="1"/>
          </p:cNvSpPr>
          <p:nvPr>
            <p:ph type="body" sz="quarter" idx="10"/>
          </p:nvPr>
        </p:nvSpPr>
        <p:spPr>
          <a:xfrm>
            <a:off x="372371" y="5621004"/>
            <a:ext cx="9183624" cy="1148096"/>
          </a:xfrm>
        </p:spPr>
        <p:txBody>
          <a:bodyPr anchor="t"/>
          <a:lstStyle/>
          <a:p>
            <a:pPr marL="228600" lvl="0" indent="-228600">
              <a:lnSpc>
                <a:spcPct val="100000"/>
              </a:lnSpc>
              <a:spcBef>
                <a:spcPts val="0"/>
              </a:spcBef>
              <a:buSzPts val="650"/>
              <a:buAutoNum type="arabicPeriod"/>
            </a:pPr>
            <a:r>
              <a:rPr lang="en-GB" sz="800" dirty="0">
                <a:solidFill>
                  <a:srgbClr val="00338D"/>
                </a:solidFill>
                <a:effectLst/>
                <a:latin typeface="Calibri" panose="020F0502020204030204" pitchFamily="34" charset="0"/>
                <a:ea typeface="Calibri" panose="020F0502020204030204" pitchFamily="34" charset="0"/>
                <a:cs typeface="Calibri" panose="020F0502020204030204" pitchFamily="34" charset="0"/>
              </a:rPr>
              <a:t>Tepe G. 12-Month Results from the IN.PACT SFA Randomized Trial. Circulation. 2014</a:t>
            </a:r>
          </a:p>
          <a:p>
            <a:pPr marL="228600" lvl="0" indent="-228600">
              <a:lnSpc>
                <a:spcPct val="100000"/>
              </a:lnSpc>
              <a:spcBef>
                <a:spcPts val="0"/>
              </a:spcBef>
              <a:buSzPts val="650"/>
              <a:buAutoNum type="arabicPeriod"/>
            </a:pPr>
            <a:r>
              <a:rPr lang="en-GB" sz="800" dirty="0">
                <a:solidFill>
                  <a:srgbClr val="00338D"/>
                </a:solidFill>
                <a:effectLst/>
                <a:latin typeface="Calibri" panose="020F0502020204030204" pitchFamily="34" charset="0"/>
                <a:ea typeface="Calibri" panose="020F0502020204030204" pitchFamily="34" charset="0"/>
                <a:cs typeface="Calibri" panose="020F0502020204030204" pitchFamily="34" charset="0"/>
              </a:rPr>
              <a:t>Laird </a:t>
            </a:r>
            <a:r>
              <a:rPr lang="en-GB" sz="800" dirty="0" err="1">
                <a:solidFill>
                  <a:srgbClr val="00338D"/>
                </a:solidFill>
                <a:effectLst/>
                <a:latin typeface="Calibri" panose="020F0502020204030204" pitchFamily="34" charset="0"/>
                <a:ea typeface="Calibri" panose="020F0502020204030204" pitchFamily="34" charset="0"/>
                <a:cs typeface="Calibri" panose="020F0502020204030204" pitchFamily="34" charset="0"/>
              </a:rPr>
              <a:t>JRl</a:t>
            </a:r>
            <a:r>
              <a:rPr lang="en-GB" sz="800" dirty="0">
                <a:solidFill>
                  <a:srgbClr val="00338D"/>
                </a:solidFill>
                <a:effectLst/>
                <a:latin typeface="Calibri" panose="020F0502020204030204" pitchFamily="34" charset="0"/>
                <a:ea typeface="Calibri" panose="020F0502020204030204" pitchFamily="34" charset="0"/>
                <a:cs typeface="Calibri" panose="020F0502020204030204" pitchFamily="34" charset="0"/>
              </a:rPr>
              <a:t>. 24-Month Results of IN.PACT SFA. J Am Coll Cardiol. 2015;66:2329-2338.</a:t>
            </a:r>
          </a:p>
          <a:p>
            <a:pPr marL="228600" lvl="0" indent="-228600">
              <a:lnSpc>
                <a:spcPct val="100000"/>
              </a:lnSpc>
              <a:spcBef>
                <a:spcPts val="0"/>
              </a:spcBef>
              <a:buSzPts val="650"/>
              <a:buAutoNum type="arabicPeriod"/>
            </a:pPr>
            <a:r>
              <a:rPr lang="en-GB" sz="800" dirty="0">
                <a:solidFill>
                  <a:srgbClr val="00338D"/>
                </a:solidFill>
                <a:effectLst/>
                <a:latin typeface="Calibri" panose="020F0502020204030204" pitchFamily="34" charset="0"/>
                <a:ea typeface="Calibri" panose="020F0502020204030204" pitchFamily="34" charset="0"/>
                <a:cs typeface="Calibri" panose="020F0502020204030204" pitchFamily="34" charset="0"/>
              </a:rPr>
              <a:t>Scheinert D. Twelve-month results from the BIOLUX P-I randomized trial. J </a:t>
            </a:r>
            <a:r>
              <a:rPr lang="en-GB" sz="800" dirty="0" err="1">
                <a:solidFill>
                  <a:srgbClr val="00338D"/>
                </a:solidFill>
                <a:effectLst/>
                <a:latin typeface="Calibri" panose="020F0502020204030204" pitchFamily="34" charset="0"/>
                <a:ea typeface="Calibri" panose="020F0502020204030204" pitchFamily="34" charset="0"/>
                <a:cs typeface="Calibri" panose="020F0502020204030204" pitchFamily="34" charset="0"/>
              </a:rPr>
              <a:t>Endovasc</a:t>
            </a:r>
            <a:r>
              <a:rPr lang="en-GB" sz="800" dirty="0">
                <a:solidFill>
                  <a:srgbClr val="00338D"/>
                </a:solidFill>
                <a:effectLst/>
                <a:latin typeface="Calibri" panose="020F0502020204030204" pitchFamily="34" charset="0"/>
                <a:ea typeface="Calibri" panose="020F0502020204030204" pitchFamily="34" charset="0"/>
                <a:cs typeface="Calibri" panose="020F0502020204030204" pitchFamily="34" charset="0"/>
              </a:rPr>
              <a:t> </a:t>
            </a:r>
            <a:r>
              <a:rPr lang="en-GB" sz="800" dirty="0" err="1">
                <a:solidFill>
                  <a:srgbClr val="00338D"/>
                </a:solidFill>
                <a:effectLst/>
                <a:latin typeface="Calibri" panose="020F0502020204030204" pitchFamily="34" charset="0"/>
                <a:ea typeface="Calibri" panose="020F0502020204030204" pitchFamily="34" charset="0"/>
                <a:cs typeface="Calibri" panose="020F0502020204030204" pitchFamily="34" charset="0"/>
              </a:rPr>
              <a:t>Ther</a:t>
            </a:r>
            <a:r>
              <a:rPr lang="en-GB" sz="800" dirty="0">
                <a:solidFill>
                  <a:srgbClr val="00338D"/>
                </a:solidFill>
                <a:effectLst/>
                <a:latin typeface="Calibri" panose="020F0502020204030204" pitchFamily="34" charset="0"/>
                <a:ea typeface="Calibri" panose="020F0502020204030204" pitchFamily="34" charset="0"/>
                <a:cs typeface="Calibri" panose="020F0502020204030204" pitchFamily="34" charset="0"/>
              </a:rPr>
              <a:t>. 2015;22:14-21.</a:t>
            </a:r>
          </a:p>
          <a:p>
            <a:pPr marL="228600" lvl="0" indent="-228600">
              <a:lnSpc>
                <a:spcPct val="100000"/>
              </a:lnSpc>
              <a:spcBef>
                <a:spcPts val="0"/>
              </a:spcBef>
              <a:buSzPts val="650"/>
              <a:buAutoNum type="arabicPeriod"/>
            </a:pPr>
            <a:r>
              <a:rPr lang="en-GB" sz="800" dirty="0">
                <a:solidFill>
                  <a:srgbClr val="00338D"/>
                </a:solidFill>
                <a:effectLst/>
                <a:latin typeface="Calibri" panose="020F0502020204030204" pitchFamily="34" charset="0"/>
                <a:ea typeface="Calibri" panose="020F0502020204030204" pitchFamily="34" charset="0"/>
                <a:cs typeface="Calibri" panose="020F0502020204030204" pitchFamily="34" charset="0"/>
              </a:rPr>
              <a:t>Schroeder H. Two-year results from the ILLUMENATE first-in-human study. Catheter Cardiovasc </a:t>
            </a:r>
            <a:r>
              <a:rPr lang="en-GB" sz="800" dirty="0" err="1">
                <a:solidFill>
                  <a:srgbClr val="00338D"/>
                </a:solidFill>
                <a:effectLst/>
                <a:latin typeface="Calibri" panose="020F0502020204030204" pitchFamily="34" charset="0"/>
                <a:ea typeface="Calibri" panose="020F0502020204030204" pitchFamily="34" charset="0"/>
                <a:cs typeface="Calibri" panose="020F0502020204030204" pitchFamily="34" charset="0"/>
              </a:rPr>
              <a:t>Interv</a:t>
            </a:r>
            <a:r>
              <a:rPr lang="en-GB" sz="800" dirty="0">
                <a:solidFill>
                  <a:srgbClr val="00338D"/>
                </a:solidFill>
                <a:effectLst/>
                <a:latin typeface="Calibri" panose="020F0502020204030204" pitchFamily="34" charset="0"/>
                <a:ea typeface="Calibri" panose="020F0502020204030204" pitchFamily="34" charset="0"/>
                <a:cs typeface="Calibri" panose="020F0502020204030204" pitchFamily="34" charset="0"/>
              </a:rPr>
              <a:t>. 2015;86:278-286.</a:t>
            </a:r>
          </a:p>
          <a:p>
            <a:pPr marL="228600" lvl="0" indent="-228600">
              <a:lnSpc>
                <a:spcPct val="100000"/>
              </a:lnSpc>
              <a:spcBef>
                <a:spcPts val="0"/>
              </a:spcBef>
              <a:buSzPts val="650"/>
              <a:buAutoNum type="arabicPeriod"/>
            </a:pPr>
            <a:r>
              <a:rPr lang="en-GB" sz="800" dirty="0">
                <a:solidFill>
                  <a:srgbClr val="00338D"/>
                </a:solidFill>
                <a:effectLst/>
                <a:latin typeface="Calibri" panose="020F0502020204030204" pitchFamily="34" charset="0"/>
                <a:ea typeface="Calibri" panose="020F0502020204030204" pitchFamily="34" charset="0"/>
                <a:cs typeface="Calibri" panose="020F0502020204030204" pitchFamily="34" charset="0"/>
              </a:rPr>
              <a:t>Rosenfield K, </a:t>
            </a:r>
            <a:r>
              <a:rPr lang="en-GB" sz="800" dirty="0" err="1">
                <a:solidFill>
                  <a:srgbClr val="00338D"/>
                </a:solidFill>
                <a:effectLst/>
                <a:latin typeface="Calibri" panose="020F0502020204030204" pitchFamily="34" charset="0"/>
                <a:ea typeface="Calibri" panose="020F0502020204030204" pitchFamily="34" charset="0"/>
                <a:cs typeface="Calibri" panose="020F0502020204030204" pitchFamily="34" charset="0"/>
              </a:rPr>
              <a:t>Jaff</a:t>
            </a:r>
            <a:r>
              <a:rPr lang="en-GB" sz="800" dirty="0">
                <a:solidFill>
                  <a:srgbClr val="00338D"/>
                </a:solidFill>
                <a:effectLst/>
                <a:latin typeface="Calibri" panose="020F0502020204030204" pitchFamily="34" charset="0"/>
                <a:ea typeface="Calibri" panose="020F0502020204030204" pitchFamily="34" charset="0"/>
                <a:cs typeface="Calibri" panose="020F0502020204030204" pitchFamily="34" charset="0"/>
              </a:rPr>
              <a:t> MR, White CJ et al. Trial of a Paclitaxel-Coated Balloon for Femoropopliteal Artery Disease. N </a:t>
            </a:r>
            <a:r>
              <a:rPr lang="en-GB" sz="800" dirty="0" err="1">
                <a:solidFill>
                  <a:srgbClr val="00338D"/>
                </a:solidFill>
                <a:effectLst/>
                <a:latin typeface="Calibri" panose="020F0502020204030204" pitchFamily="34" charset="0"/>
                <a:ea typeface="Calibri" panose="020F0502020204030204" pitchFamily="34" charset="0"/>
                <a:cs typeface="Calibri" panose="020F0502020204030204" pitchFamily="34" charset="0"/>
              </a:rPr>
              <a:t>Engl</a:t>
            </a:r>
            <a:r>
              <a:rPr lang="en-GB" sz="800" dirty="0">
                <a:solidFill>
                  <a:srgbClr val="00338D"/>
                </a:solidFill>
                <a:effectLst/>
                <a:latin typeface="Calibri" panose="020F0502020204030204" pitchFamily="34" charset="0"/>
                <a:ea typeface="Calibri" panose="020F0502020204030204" pitchFamily="34" charset="0"/>
                <a:cs typeface="Calibri" panose="020F0502020204030204" pitchFamily="34" charset="0"/>
              </a:rPr>
              <a:t> J Med. 2015;373:145-153</a:t>
            </a:r>
            <a:endParaRPr lang="en-GB" sz="800" dirty="0">
              <a:solidFill>
                <a:srgbClr val="00338D"/>
              </a:solidFill>
              <a:latin typeface="Calibri" panose="020F0502020204030204" pitchFamily="34" charset="0"/>
              <a:ea typeface="Calibri" panose="020F0502020204030204" pitchFamily="34" charset="0"/>
              <a:cs typeface="Calibri" panose="020F0502020204030204" pitchFamily="34" charset="0"/>
            </a:endParaRPr>
          </a:p>
          <a:p>
            <a:pPr indent="-228600">
              <a:lnSpc>
                <a:spcPct val="100000"/>
              </a:lnSpc>
              <a:spcBef>
                <a:spcPts val="0"/>
              </a:spcBef>
              <a:buAutoNum type="arabicPeriod"/>
            </a:pPr>
            <a:r>
              <a:rPr lang="en-GB" sz="800" dirty="0" err="1">
                <a:solidFill>
                  <a:srgbClr val="00338D"/>
                </a:solidFill>
                <a:latin typeface="Calibri" panose="020F0502020204030204" pitchFamily="34" charset="0"/>
                <a:ea typeface="Calibri" panose="020F0502020204030204" pitchFamily="34" charset="0"/>
                <a:cs typeface="Calibri" panose="020F0502020204030204" pitchFamily="34" charset="0"/>
              </a:rPr>
              <a:t>Bisdas</a:t>
            </a:r>
            <a:r>
              <a:rPr lang="en-GB" sz="800" dirty="0">
                <a:solidFill>
                  <a:srgbClr val="00338D"/>
                </a:solidFill>
                <a:latin typeface="Calibri" panose="020F0502020204030204" pitchFamily="34" charset="0"/>
                <a:ea typeface="Calibri" panose="020F0502020204030204" pitchFamily="34" charset="0"/>
                <a:cs typeface="Calibri" panose="020F0502020204030204" pitchFamily="34" charset="0"/>
              </a:rPr>
              <a:t> T et al, JACC VOL. 11. NO.10 201</a:t>
            </a:r>
          </a:p>
        </p:txBody>
      </p:sp>
    </p:spTree>
    <p:extLst>
      <p:ext uri="{BB962C8B-B14F-4D97-AF65-F5344CB8AC3E}">
        <p14:creationId xmlns:p14="http://schemas.microsoft.com/office/powerpoint/2010/main" val="2141319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1">
            <a:extLst>
              <a:ext uri="{FF2B5EF4-FFF2-40B4-BE49-F238E27FC236}">
                <a16:creationId xmlns:a16="http://schemas.microsoft.com/office/drawing/2014/main" id="{EFC337F2-3051-4FF7-83BB-F073A908C2F5}"/>
              </a:ext>
            </a:extLst>
          </p:cNvPr>
          <p:cNvSpPr txBox="1">
            <a:spLocks noChangeArrowheads="1"/>
          </p:cNvSpPr>
          <p:nvPr/>
        </p:nvSpPr>
        <p:spPr bwMode="auto">
          <a:xfrm>
            <a:off x="10544967" y="5868445"/>
            <a:ext cx="18131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t">
            <a:spAutoFit/>
          </a:bodyPr>
          <a:lstStyle>
            <a:defPPr>
              <a:defRPr lang="de-DE"/>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just"/>
            <a:r>
              <a:rPr lang="en-GB" altLang="en-US" sz="1000" dirty="0">
                <a:solidFill>
                  <a:srgbClr val="00338D"/>
                </a:solidFill>
                <a:latin typeface="+mn-lt"/>
                <a:cs typeface="Arial"/>
              </a:rPr>
              <a:t>PAM 331 version 1.0       </a:t>
            </a:r>
            <a:endParaRPr lang="en-GB" altLang="en-US" sz="1000" dirty="0">
              <a:solidFill>
                <a:srgbClr val="00338D"/>
              </a:solidFill>
              <a:latin typeface="+mn-lt"/>
            </a:endParaRPr>
          </a:p>
        </p:txBody>
      </p:sp>
      <p:sp>
        <p:nvSpPr>
          <p:cNvPr id="12" name="Title 1">
            <a:extLst>
              <a:ext uri="{FF2B5EF4-FFF2-40B4-BE49-F238E27FC236}">
                <a16:creationId xmlns:a16="http://schemas.microsoft.com/office/drawing/2014/main" id="{AC0ADB05-C2F8-4841-B7F7-102E73754D36}"/>
              </a:ext>
            </a:extLst>
          </p:cNvPr>
          <p:cNvSpPr>
            <a:spLocks noGrp="1"/>
          </p:cNvSpPr>
          <p:nvPr>
            <p:ph type="title"/>
          </p:nvPr>
        </p:nvSpPr>
        <p:spPr>
          <a:xfrm>
            <a:off x="435714" y="1096889"/>
            <a:ext cx="11482034" cy="1325563"/>
          </a:xfrm>
        </p:spPr>
        <p:txBody>
          <a:bodyPr>
            <a:noAutofit/>
          </a:bodyPr>
          <a:lstStyle/>
          <a:p>
            <a:pPr marL="0" marR="0" lvl="0" indent="0" algn="ctr" defTabSz="914377" rtl="0" eaLnBrk="1" fontAlgn="auto" latinLnBrk="0" hangingPunct="1">
              <a:lnSpc>
                <a:spcPct val="90000"/>
              </a:lnSpc>
              <a:spcBef>
                <a:spcPct val="0"/>
              </a:spcBef>
              <a:spcAft>
                <a:spcPts val="0"/>
              </a:spcAft>
              <a:tabLst/>
              <a:defRPr/>
            </a:pPr>
            <a:r>
              <a:rPr kumimoji="0" lang="en-US" sz="32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BioMimics 3D</a:t>
            </a:r>
            <a:br>
              <a:rPr kumimoji="0" lang="en-US" sz="3200" b="0" i="0" u="none" strike="noStrike" kern="1200" cap="none" spc="0" normalizeH="0" baseline="0" noProof="0" dirty="0">
                <a:ln>
                  <a:noFill/>
                </a:ln>
                <a:effectLst/>
                <a:uLnTx/>
                <a:uFillTx/>
                <a:ea typeface="Calibri" panose="020F0502020204030204" pitchFamily="34" charset="0"/>
                <a:cs typeface="Calibri" panose="020F0502020204030204" pitchFamily="34" charset="0"/>
              </a:rPr>
            </a:br>
            <a:r>
              <a:rPr kumimoji="0" lang="en-US" sz="32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Designed specifically for the Femoropopliteal Segment</a:t>
            </a:r>
            <a:br>
              <a:rPr kumimoji="0" lang="en-US" sz="3200" b="0" i="0" u="none" strike="noStrike" kern="1200" cap="none" spc="0" normalizeH="0" baseline="0" noProof="0" dirty="0">
                <a:ln>
                  <a:noFill/>
                </a:ln>
                <a:effectLst/>
                <a:uLnTx/>
                <a:uFillTx/>
                <a:ea typeface="Calibri" panose="020F0502020204030204" pitchFamily="34" charset="0"/>
                <a:cs typeface="Calibri" panose="020F0502020204030204" pitchFamily="34" charset="0"/>
              </a:rPr>
            </a:br>
            <a:endParaRPr lang="en-GB" sz="3200" dirty="0">
              <a:ea typeface="Calibri" panose="020F0502020204030204" pitchFamily="34" charset="0"/>
              <a:cs typeface="Calibri" panose="020F0502020204030204" pitchFamily="34" charset="0"/>
            </a:endParaRPr>
          </a:p>
        </p:txBody>
      </p:sp>
      <p:pic>
        <p:nvPicPr>
          <p:cNvPr id="13" name="Revolving stent">
            <a:hlinkClick r:id="" action="ppaction://media"/>
            <a:extLst>
              <a:ext uri="{FF2B5EF4-FFF2-40B4-BE49-F238E27FC236}">
                <a16:creationId xmlns:a16="http://schemas.microsoft.com/office/drawing/2014/main" id="{4FA59694-D042-E2A1-A3FA-BD7090C349B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2048" y="2036611"/>
            <a:ext cx="7847904" cy="4414446"/>
          </a:xfrm>
          <a:prstGeom prst="rect">
            <a:avLst/>
          </a:prstGeom>
        </p:spPr>
      </p:pic>
      <p:sp>
        <p:nvSpPr>
          <p:cNvPr id="9" name="TextBox 8">
            <a:extLst>
              <a:ext uri="{FF2B5EF4-FFF2-40B4-BE49-F238E27FC236}">
                <a16:creationId xmlns:a16="http://schemas.microsoft.com/office/drawing/2014/main" id="{8028FE1E-04AB-B18A-EF02-BF040384C715}"/>
              </a:ext>
            </a:extLst>
          </p:cNvPr>
          <p:cNvSpPr txBox="1"/>
          <p:nvPr/>
        </p:nvSpPr>
        <p:spPr>
          <a:xfrm>
            <a:off x="94643" y="5872156"/>
            <a:ext cx="5332202" cy="411488"/>
          </a:xfrm>
          <a:prstGeom prst="rect">
            <a:avLst/>
          </a:prstGeom>
          <a:noFill/>
        </p:spPr>
        <p:txBody>
          <a:bodyPr wrap="square">
            <a:spAutoFit/>
          </a:bodyPr>
          <a:lstStyle/>
          <a:p>
            <a:r>
              <a:rPr lang="en-US" sz="1000" dirty="0">
                <a:solidFill>
                  <a:srgbClr val="00338D"/>
                </a:solidFill>
                <a:cs typeface="Arial" panose="020B0604020202020204" pitchFamily="34" charset="0"/>
              </a:rPr>
              <a:t>The BioMimics 3D Vascular Stent System has FDA, PMDA and CE Mark approval.</a:t>
            </a:r>
          </a:p>
          <a:p>
            <a:r>
              <a:rPr lang="en-US" sz="1000" dirty="0">
                <a:solidFill>
                  <a:srgbClr val="00338D"/>
                </a:solidFill>
                <a:cs typeface="Arial" panose="020B0604020202020204" pitchFamily="34" charset="0"/>
              </a:rPr>
              <a:t>CAUTION: Federal law restricts this device to sale by or on the order of a physician</a:t>
            </a:r>
            <a:endParaRPr lang="en-GB" sz="1000" dirty="0">
              <a:solidFill>
                <a:srgbClr val="00338D"/>
              </a:solidFill>
            </a:endParaRPr>
          </a:p>
        </p:txBody>
      </p:sp>
    </p:spTree>
    <p:extLst>
      <p:ext uri="{BB962C8B-B14F-4D97-AF65-F5344CB8AC3E}">
        <p14:creationId xmlns:p14="http://schemas.microsoft.com/office/powerpoint/2010/main" val="296240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5"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B90EFE-A297-42CA-030E-2E9ECC8290EB}"/>
              </a:ext>
            </a:extLst>
          </p:cNvPr>
          <p:cNvSpPr/>
          <p:nvPr/>
        </p:nvSpPr>
        <p:spPr>
          <a:xfrm>
            <a:off x="85788" y="3810003"/>
            <a:ext cx="12192000" cy="2324935"/>
          </a:xfrm>
          <a:prstGeom prst="rect">
            <a:avLst/>
          </a:prstGeom>
          <a:solidFill>
            <a:schemeClr val="bg2">
              <a:alpha val="36000"/>
            </a:schemeClr>
          </a:solidFill>
          <a:ln w="12700" cap="flat" cmpd="sng" algn="ctr">
            <a:noFill/>
            <a:prstDash val="solid"/>
            <a:miter lim="800000"/>
          </a:ln>
          <a:effectLst>
            <a:outerShdw blurRad="342900" sx="102000" sy="102000" algn="ctr" rotWithShape="0">
              <a:sysClr val="windowText" lastClr="000000">
                <a:alpha val="40000"/>
              </a:sysClr>
            </a:outerShdw>
          </a:effectLst>
        </p:spPr>
        <p:txBody>
          <a:bodyPr rtlCol="0" anchor="ctr"/>
          <a:lstStyle/>
          <a:p>
            <a:pPr algn="ctr" defTabSz="457167">
              <a:defRPr/>
            </a:pPr>
            <a:endParaRPr lang="en-US" kern="0" dirty="0"/>
          </a:p>
        </p:txBody>
      </p:sp>
      <p:grpSp>
        <p:nvGrpSpPr>
          <p:cNvPr id="9" name="Group 8">
            <a:extLst>
              <a:ext uri="{FF2B5EF4-FFF2-40B4-BE49-F238E27FC236}">
                <a16:creationId xmlns:a16="http://schemas.microsoft.com/office/drawing/2014/main" id="{6054A642-2328-1BE4-B2FB-EA3C05DAAEB6}"/>
              </a:ext>
            </a:extLst>
          </p:cNvPr>
          <p:cNvGrpSpPr/>
          <p:nvPr/>
        </p:nvGrpSpPr>
        <p:grpSpPr>
          <a:xfrm>
            <a:off x="108137" y="3973671"/>
            <a:ext cx="4815230" cy="2189848"/>
            <a:chOff x="1296883" y="2495875"/>
            <a:chExt cx="4231810" cy="2352420"/>
          </a:xfrm>
        </p:grpSpPr>
        <p:sp>
          <p:nvSpPr>
            <p:cNvPr id="10" name="Rectangle 9">
              <a:extLst>
                <a:ext uri="{FF2B5EF4-FFF2-40B4-BE49-F238E27FC236}">
                  <a16:creationId xmlns:a16="http://schemas.microsoft.com/office/drawing/2014/main" id="{69DEAB2C-BBB4-A932-62F0-60E2B7AF3688}"/>
                </a:ext>
              </a:extLst>
            </p:cNvPr>
            <p:cNvSpPr/>
            <p:nvPr/>
          </p:nvSpPr>
          <p:spPr>
            <a:xfrm>
              <a:off x="1347771" y="2495875"/>
              <a:ext cx="4132118" cy="480131"/>
            </a:xfrm>
            <a:prstGeom prst="rect">
              <a:avLst/>
            </a:prstGeom>
          </p:spPr>
          <p:txBody>
            <a:bodyPr lIns="0" tIns="0" rIns="0" bIns="0" anchor="t" anchorCtr="0">
              <a:normAutofit fontScale="70000" lnSpcReduction="20000"/>
            </a:bodyPr>
            <a:lstStyle/>
            <a:p>
              <a:pPr defTabSz="914309">
                <a:lnSpc>
                  <a:spcPct val="90000"/>
                </a:lnSpc>
                <a:spcBef>
                  <a:spcPct val="0"/>
                </a:spcBef>
                <a:spcAft>
                  <a:spcPts val="1200"/>
                </a:spcAft>
                <a:defRPr/>
              </a:pPr>
              <a:r>
                <a:rPr lang="en-GB" sz="2800" spc="300" dirty="0">
                  <a:solidFill>
                    <a:srgbClr val="00338D"/>
                  </a:solidFill>
                  <a:latin typeface="+mj-lt"/>
                  <a:ea typeface="Calibri" panose="020F0502020204030204" pitchFamily="34" charset="0"/>
                  <a:cs typeface="Calibri" panose="020F0502020204030204" pitchFamily="34" charset="0"/>
                </a:rPr>
                <a:t>Biomechanical Compatibility</a:t>
              </a:r>
              <a:r>
                <a:rPr lang="en-GB" sz="2800" spc="300" baseline="30000" dirty="0">
                  <a:solidFill>
                    <a:srgbClr val="00338D"/>
                  </a:solidFill>
                  <a:latin typeface="+mj-lt"/>
                  <a:ea typeface="Calibri" panose="020F0502020204030204" pitchFamily="34" charset="0"/>
                  <a:cs typeface="Calibri" panose="020F0502020204030204" pitchFamily="34" charset="0"/>
                </a:rPr>
                <a:t>2</a:t>
              </a:r>
              <a:endParaRPr lang="en-GB" sz="2800" spc="300" dirty="0">
                <a:solidFill>
                  <a:srgbClr val="00338D"/>
                </a:solidFill>
                <a:latin typeface="+mj-lt"/>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716FD9DB-3187-C8F8-7284-9141C688CDD7}"/>
                </a:ext>
              </a:extLst>
            </p:cNvPr>
            <p:cNvSpPr/>
            <p:nvPr/>
          </p:nvSpPr>
          <p:spPr>
            <a:xfrm>
              <a:off x="1296883" y="2930667"/>
              <a:ext cx="4231810" cy="1917628"/>
            </a:xfrm>
            <a:prstGeom prst="rect">
              <a:avLst/>
            </a:prstGeom>
          </p:spPr>
          <p:txBody>
            <a:bodyPr wrap="square">
              <a:spAutoFit/>
            </a:bodyPr>
            <a:lstStyle/>
            <a:p>
              <a:pPr marL="380990" lvl="1" indent="-380990" defTabSz="1007432">
                <a:lnSpc>
                  <a:spcPct val="90000"/>
                </a:lnSpc>
                <a:spcBef>
                  <a:spcPct val="0"/>
                </a:spcBef>
                <a:spcAft>
                  <a:spcPts val="1200"/>
                </a:spcAft>
                <a:buFont typeface="Arial" panose="020B0604020202020204" pitchFamily="34" charset="0"/>
                <a:buChar char="•"/>
                <a:defRPr/>
              </a:pPr>
              <a:r>
                <a:rPr lang="en-US" sz="2000" b="1" dirty="0">
                  <a:solidFill>
                    <a:srgbClr val="00338D"/>
                  </a:solidFill>
                  <a:latin typeface="+mj-lt"/>
                  <a:ea typeface="Calibri" panose="020F0502020204030204" pitchFamily="34" charset="0"/>
                  <a:cs typeface="Calibri" panose="020F0502020204030204" pitchFamily="34" charset="0"/>
                </a:rPr>
                <a:t>Mimics </a:t>
              </a:r>
              <a:r>
                <a:rPr lang="en-US" sz="2000" dirty="0">
                  <a:solidFill>
                    <a:srgbClr val="00338D"/>
                  </a:solidFill>
                  <a:latin typeface="+mj-lt"/>
                  <a:ea typeface="Calibri" panose="020F0502020204030204" pitchFamily="34" charset="0"/>
                  <a:cs typeface="Calibri" panose="020F0502020204030204" pitchFamily="34" charset="0"/>
                </a:rPr>
                <a:t>natural movement of the femoropopliteal segment</a:t>
              </a:r>
            </a:p>
            <a:p>
              <a:pPr marL="380990" lvl="1" indent="-380990" defTabSz="1007432">
                <a:lnSpc>
                  <a:spcPct val="90000"/>
                </a:lnSpc>
                <a:spcBef>
                  <a:spcPct val="0"/>
                </a:spcBef>
                <a:spcAft>
                  <a:spcPts val="1200"/>
                </a:spcAft>
                <a:buFont typeface="Arial" panose="020B0604020202020204" pitchFamily="34" charset="0"/>
                <a:buChar char="•"/>
                <a:defRPr/>
              </a:pPr>
              <a:r>
                <a:rPr lang="en-US" sz="2000" b="1" dirty="0">
                  <a:solidFill>
                    <a:srgbClr val="00338D"/>
                  </a:solidFill>
                  <a:latin typeface="+mj-lt"/>
                  <a:ea typeface="Calibri" panose="020F0502020204030204" pitchFamily="34" charset="0"/>
                  <a:cs typeface="Calibri" panose="020F0502020204030204" pitchFamily="34" charset="0"/>
                </a:rPr>
                <a:t>Aids in reducing </a:t>
              </a:r>
              <a:r>
                <a:rPr lang="en-US" sz="2000" dirty="0" err="1">
                  <a:solidFill>
                    <a:srgbClr val="00338D"/>
                  </a:solidFill>
                  <a:latin typeface="+mj-lt"/>
                  <a:ea typeface="Calibri" panose="020F0502020204030204" pitchFamily="34" charset="0"/>
                  <a:cs typeface="Calibri" panose="020F0502020204030204" pitchFamily="34" charset="0"/>
                </a:rPr>
                <a:t>localised</a:t>
              </a:r>
              <a:r>
                <a:rPr lang="en-US" sz="2000" dirty="0">
                  <a:solidFill>
                    <a:srgbClr val="00338D"/>
                  </a:solidFill>
                  <a:latin typeface="+mj-lt"/>
                  <a:ea typeface="Calibri" panose="020F0502020204030204" pitchFamily="34" charset="0"/>
                  <a:cs typeface="Calibri" panose="020F0502020204030204" pitchFamily="34" charset="0"/>
                </a:rPr>
                <a:t> trauma</a:t>
              </a:r>
            </a:p>
            <a:p>
              <a:pPr marL="380990" lvl="1" indent="-380990" defTabSz="1007432">
                <a:lnSpc>
                  <a:spcPct val="90000"/>
                </a:lnSpc>
                <a:spcBef>
                  <a:spcPct val="0"/>
                </a:spcBef>
                <a:spcAft>
                  <a:spcPts val="1200"/>
                </a:spcAft>
                <a:buFont typeface="Arial" panose="020B0604020202020204" pitchFamily="34" charset="0"/>
                <a:buChar char="•"/>
                <a:defRPr/>
              </a:pPr>
              <a:r>
                <a:rPr lang="en-US" sz="2000" b="1" dirty="0">
                  <a:solidFill>
                    <a:srgbClr val="00338D"/>
                  </a:solidFill>
                  <a:latin typeface="+mj-lt"/>
                  <a:ea typeface="Calibri" panose="020F0502020204030204" pitchFamily="34" charset="0"/>
                  <a:cs typeface="Calibri" panose="020F0502020204030204" pitchFamily="34" charset="0"/>
                </a:rPr>
                <a:t>Helps reduce risk </a:t>
              </a:r>
              <a:r>
                <a:rPr lang="en-US" sz="2000" dirty="0">
                  <a:solidFill>
                    <a:srgbClr val="00338D"/>
                  </a:solidFill>
                  <a:latin typeface="+mj-lt"/>
                  <a:ea typeface="Calibri" panose="020F0502020204030204" pitchFamily="34" charset="0"/>
                  <a:cs typeface="Calibri" panose="020F0502020204030204" pitchFamily="34" charset="0"/>
                </a:rPr>
                <a:t>of stent fracture in dynamic artery</a:t>
              </a:r>
              <a:endParaRPr lang="en-GB" sz="2000" dirty="0">
                <a:solidFill>
                  <a:srgbClr val="00338D"/>
                </a:solidFill>
                <a:latin typeface="+mj-lt"/>
                <a:ea typeface="Calibri" panose="020F0502020204030204" pitchFamily="34" charset="0"/>
                <a:cs typeface="Calibri" panose="020F0502020204030204" pitchFamily="34" charset="0"/>
              </a:endParaRPr>
            </a:p>
          </p:txBody>
        </p:sp>
      </p:grpSp>
      <p:pic>
        <p:nvPicPr>
          <p:cNvPr id="12" name="scene3.mp4">
            <a:hlinkClick r:id="" action="ppaction://ole?verb=0"/>
            <a:extLst>
              <a:ext uri="{FF2B5EF4-FFF2-40B4-BE49-F238E27FC236}">
                <a16:creationId xmlns:a16="http://schemas.microsoft.com/office/drawing/2014/main" id="{649C1FB9-0985-9034-BBB6-28AFDC8965B0}"/>
              </a:ext>
            </a:extLst>
          </p:cNvPr>
          <p:cNvPicPr>
            <a:picLocks/>
          </p:cNvPicPr>
          <p:nvPr>
            <a:videoFile r:link="rId2"/>
            <p:extLst>
              <p:ext uri="{DAA4B4D4-6D71-4841-9C94-3DE7FCFB9230}">
                <p14:media xmlns:p14="http://schemas.microsoft.com/office/powerpoint/2010/main" r:embed="rId1"/>
              </p:ext>
            </p:extLst>
          </p:nvPr>
        </p:nvPicPr>
        <p:blipFill>
          <a:blip r:embed="rId11"/>
          <a:stretch>
            <a:fillRect/>
          </a:stretch>
        </p:blipFill>
        <p:spPr>
          <a:xfrm>
            <a:off x="5166705" y="3953879"/>
            <a:ext cx="3001165" cy="2153845"/>
          </a:xfrm>
          <a:prstGeom prst="roundRect">
            <a:avLst>
              <a:gd name="adj" fmla="val 5439"/>
            </a:avLst>
          </a:prstGeom>
          <a:ln>
            <a:noFill/>
          </a:ln>
          <a:effectLst>
            <a:innerShdw blurRad="114300" dist="50800">
              <a:srgbClr val="000000">
                <a:alpha val="0"/>
              </a:srgbClr>
            </a:innerShdw>
          </a:effectLst>
        </p:spPr>
      </p:pic>
      <p:pic>
        <p:nvPicPr>
          <p:cNvPr id="13" name="scene4">
            <a:hlinkClick r:id="" action="ppaction://media"/>
            <a:extLst>
              <a:ext uri="{FF2B5EF4-FFF2-40B4-BE49-F238E27FC236}">
                <a16:creationId xmlns:a16="http://schemas.microsoft.com/office/drawing/2014/main" id="{7F44EB99-8CE9-9317-C604-38858E5F0761}"/>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343242" y="3975898"/>
            <a:ext cx="3000895" cy="2176361"/>
          </a:xfrm>
          <a:prstGeom prst="roundRect">
            <a:avLst>
              <a:gd name="adj" fmla="val 5439"/>
            </a:avLst>
          </a:prstGeom>
          <a:ln>
            <a:noFill/>
          </a:ln>
          <a:effectLst>
            <a:innerShdw blurRad="114300" dist="50800">
              <a:srgbClr val="000000">
                <a:alpha val="0"/>
              </a:srgbClr>
            </a:innerShdw>
          </a:effectLst>
        </p:spPr>
      </p:pic>
      <p:pic>
        <p:nvPicPr>
          <p:cNvPr id="14" name="control7">
            <a:hlinkClick r:id="" action="ppaction://media"/>
            <a:extLst>
              <a:ext uri="{FF2B5EF4-FFF2-40B4-BE49-F238E27FC236}">
                <a16:creationId xmlns:a16="http://schemas.microsoft.com/office/drawing/2014/main" id="{C2EEF7F7-21D2-37C1-F84C-5C979C53D0F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3"/>
          <a:srcRect l="18072" r="20847"/>
          <a:stretch/>
        </p:blipFill>
        <p:spPr>
          <a:xfrm>
            <a:off x="456239" y="1465767"/>
            <a:ext cx="1346048" cy="2237988"/>
          </a:xfrm>
          <a:prstGeom prst="roundRect">
            <a:avLst>
              <a:gd name="adj" fmla="val 5439"/>
            </a:avLst>
          </a:prstGeom>
          <a:ln>
            <a:noFill/>
          </a:ln>
          <a:effectLst>
            <a:innerShdw blurRad="114300" dist="50800">
              <a:srgbClr val="000000">
                <a:alpha val="0"/>
              </a:srgbClr>
            </a:innerShdw>
          </a:effectLst>
        </p:spPr>
      </p:pic>
      <p:pic>
        <p:nvPicPr>
          <p:cNvPr id="15" name="biomimic3">
            <a:hlinkClick r:id="" action="ppaction://media"/>
            <a:extLst>
              <a:ext uri="{FF2B5EF4-FFF2-40B4-BE49-F238E27FC236}">
                <a16:creationId xmlns:a16="http://schemas.microsoft.com/office/drawing/2014/main" id="{2235FE81-F4FB-E6AC-29CE-E04609CBBD21}"/>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14"/>
          <a:srcRect l="30937" r="23644"/>
          <a:stretch/>
        </p:blipFill>
        <p:spPr>
          <a:xfrm>
            <a:off x="2134458" y="1444934"/>
            <a:ext cx="1346047" cy="2237988"/>
          </a:xfrm>
          <a:prstGeom prst="roundRect">
            <a:avLst>
              <a:gd name="adj" fmla="val 5439"/>
            </a:avLst>
          </a:prstGeom>
          <a:ln>
            <a:noFill/>
          </a:ln>
          <a:effectLst>
            <a:innerShdw blurRad="114300" dist="50800">
              <a:srgbClr val="000000">
                <a:alpha val="0"/>
              </a:srgbClr>
            </a:innerShdw>
          </a:effectLst>
        </p:spPr>
      </p:pic>
      <p:grpSp>
        <p:nvGrpSpPr>
          <p:cNvPr id="16" name="Group 15">
            <a:extLst>
              <a:ext uri="{FF2B5EF4-FFF2-40B4-BE49-F238E27FC236}">
                <a16:creationId xmlns:a16="http://schemas.microsoft.com/office/drawing/2014/main" id="{1097A362-D1F4-12FE-2207-22E25840A096}"/>
              </a:ext>
            </a:extLst>
          </p:cNvPr>
          <p:cNvGrpSpPr/>
          <p:nvPr/>
        </p:nvGrpSpPr>
        <p:grpSpPr>
          <a:xfrm>
            <a:off x="3480506" y="1540348"/>
            <a:ext cx="9051093" cy="2129635"/>
            <a:chOff x="6107090" y="287825"/>
            <a:chExt cx="5341638" cy="2129635"/>
          </a:xfrm>
        </p:grpSpPr>
        <p:sp>
          <p:nvSpPr>
            <p:cNvPr id="17" name="Rectangle 16">
              <a:extLst>
                <a:ext uri="{FF2B5EF4-FFF2-40B4-BE49-F238E27FC236}">
                  <a16:creationId xmlns:a16="http://schemas.microsoft.com/office/drawing/2014/main" id="{A6057CCB-FBC1-3FC8-A15B-665BD2D0076B}"/>
                </a:ext>
              </a:extLst>
            </p:cNvPr>
            <p:cNvSpPr/>
            <p:nvPr/>
          </p:nvSpPr>
          <p:spPr>
            <a:xfrm>
              <a:off x="6222145" y="287825"/>
              <a:ext cx="5167628" cy="480131"/>
            </a:xfrm>
            <a:prstGeom prst="rect">
              <a:avLst/>
            </a:prstGeom>
          </p:spPr>
          <p:txBody>
            <a:bodyPr wrap="square" lIns="91440" tIns="45720" rIns="91440" bIns="45720" anchor="t">
              <a:spAutoFit/>
            </a:bodyPr>
            <a:lstStyle/>
            <a:p>
              <a:pPr algn="ctr" defTabSz="1303738">
                <a:lnSpc>
                  <a:spcPct val="90000"/>
                </a:lnSpc>
                <a:spcBef>
                  <a:spcPct val="0"/>
                </a:spcBef>
                <a:spcAft>
                  <a:spcPts val="1200"/>
                </a:spcAft>
                <a:defRPr/>
              </a:pPr>
              <a:r>
                <a:rPr lang="en-GB" sz="2800" spc="300" dirty="0">
                  <a:solidFill>
                    <a:srgbClr val="00338D"/>
                  </a:solidFill>
                  <a:ea typeface="Calibri" panose="020F0502020204030204" pitchFamily="34" charset="0"/>
                  <a:cs typeface="Calibri" panose="020F0502020204030204" pitchFamily="34" charset="0"/>
                </a:rPr>
                <a:t>Swirling flow elevates wall shear stress</a:t>
              </a:r>
              <a:r>
                <a:rPr lang="en-GB" sz="2800" spc="300" baseline="30000" dirty="0">
                  <a:solidFill>
                    <a:srgbClr val="00338D"/>
                  </a:solidFill>
                  <a:ea typeface="Calibri" panose="020F0502020204030204" pitchFamily="34" charset="0"/>
                  <a:cs typeface="Calibri" panose="020F0502020204030204" pitchFamily="34" charset="0"/>
                </a:rPr>
                <a:t>1</a:t>
              </a:r>
              <a:endParaRPr lang="en-GB" sz="2800" spc="300" dirty="0">
                <a:solidFill>
                  <a:srgbClr val="00338D"/>
                </a:solidFill>
                <a:ea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637411AB-ECFA-B14D-FCB5-97CABDE3E11A}"/>
                </a:ext>
              </a:extLst>
            </p:cNvPr>
            <p:cNvSpPr/>
            <p:nvPr/>
          </p:nvSpPr>
          <p:spPr>
            <a:xfrm>
              <a:off x="6107090" y="1186354"/>
              <a:ext cx="5341638" cy="1231106"/>
            </a:xfrm>
            <a:prstGeom prst="rect">
              <a:avLst/>
            </a:prstGeom>
          </p:spPr>
          <p:txBody>
            <a:bodyPr wrap="square" lIns="91440" tIns="45720" rIns="91440" bIns="45720" anchor="t">
              <a:spAutoFit/>
            </a:bodyPr>
            <a:lstStyle/>
            <a:p>
              <a:pPr marL="0" lvl="1" algn="ctr" defTabSz="1007432">
                <a:lnSpc>
                  <a:spcPct val="90000"/>
                </a:lnSpc>
                <a:spcBef>
                  <a:spcPct val="0"/>
                </a:spcBef>
                <a:spcAft>
                  <a:spcPts val="1200"/>
                </a:spcAft>
                <a:defRPr/>
              </a:pPr>
              <a:r>
                <a:rPr lang="en-US" sz="2000" b="1" dirty="0">
                  <a:solidFill>
                    <a:srgbClr val="00338D"/>
                  </a:solidFill>
                  <a:ea typeface="Calibri" panose="020F0502020204030204" pitchFamily="34" charset="0"/>
                  <a:cs typeface="Calibri" panose="020F0502020204030204" pitchFamily="34" charset="0"/>
                </a:rPr>
                <a:t>Reduces </a:t>
              </a:r>
              <a:r>
                <a:rPr lang="en-US" sz="2000" dirty="0">
                  <a:solidFill>
                    <a:srgbClr val="00338D"/>
                  </a:solidFill>
                  <a:ea typeface="Calibri" panose="020F0502020204030204" pitchFamily="34" charset="0"/>
                  <a:cs typeface="Calibri" panose="020F0502020204030204" pitchFamily="34" charset="0"/>
                </a:rPr>
                <a:t>restenosis by reducing thrombus formation and inflammation</a:t>
              </a:r>
              <a:endParaRPr lang="en-US" sz="2000" baseline="30000" dirty="0">
                <a:solidFill>
                  <a:srgbClr val="00338D"/>
                </a:solidFill>
                <a:ea typeface="Calibri" panose="020F0502020204030204" pitchFamily="34" charset="0"/>
                <a:cs typeface="Calibri" panose="020F0502020204030204" pitchFamily="34" charset="0"/>
              </a:endParaRPr>
            </a:p>
            <a:p>
              <a:pPr marL="0" lvl="1" algn="ctr" defTabSz="1007432">
                <a:lnSpc>
                  <a:spcPct val="90000"/>
                </a:lnSpc>
                <a:spcBef>
                  <a:spcPct val="0"/>
                </a:spcBef>
                <a:spcAft>
                  <a:spcPts val="1200"/>
                </a:spcAft>
                <a:defRPr/>
              </a:pPr>
              <a:r>
                <a:rPr lang="en-US" sz="2000" b="1" dirty="0">
                  <a:solidFill>
                    <a:srgbClr val="00338D"/>
                  </a:solidFill>
                  <a:ea typeface="Calibri" panose="020F0502020204030204" pitchFamily="34" charset="0"/>
                  <a:cs typeface="Calibri" panose="020F0502020204030204" pitchFamily="34" charset="0"/>
                </a:rPr>
                <a:t>Reduces</a:t>
              </a:r>
              <a:r>
                <a:rPr lang="en-US" sz="2000" dirty="0">
                  <a:solidFill>
                    <a:srgbClr val="00338D"/>
                  </a:solidFill>
                  <a:ea typeface="Calibri" panose="020F0502020204030204" pitchFamily="34" charset="0"/>
                  <a:cs typeface="Calibri" panose="020F0502020204030204" pitchFamily="34" charset="0"/>
                </a:rPr>
                <a:t> Smooth Muscle Cell proliferation</a:t>
              </a:r>
              <a:r>
                <a:rPr lang="en-GB" sz="2000" dirty="0">
                  <a:solidFill>
                    <a:srgbClr val="00338D"/>
                  </a:solidFill>
                  <a:ea typeface="Calibri" panose="020F0502020204030204" pitchFamily="34" charset="0"/>
                  <a:cs typeface="Calibri" panose="020F0502020204030204" pitchFamily="34" charset="0"/>
                </a:rPr>
                <a:t> </a:t>
              </a:r>
            </a:p>
            <a:p>
              <a:pPr marL="0" lvl="1" algn="ctr" defTabSz="1007432">
                <a:lnSpc>
                  <a:spcPct val="90000"/>
                </a:lnSpc>
                <a:spcBef>
                  <a:spcPct val="0"/>
                </a:spcBef>
                <a:spcAft>
                  <a:spcPts val="1200"/>
                </a:spcAft>
                <a:defRPr/>
              </a:pPr>
              <a:r>
                <a:rPr lang="en-GB" sz="2000" b="1" dirty="0">
                  <a:solidFill>
                    <a:srgbClr val="00338D"/>
                  </a:solidFill>
                  <a:ea typeface="Calibri" panose="020F0502020204030204" pitchFamily="34" charset="0"/>
                  <a:cs typeface="Calibri" panose="020F0502020204030204" pitchFamily="34" charset="0"/>
                </a:rPr>
                <a:t>Reduces</a:t>
              </a:r>
              <a:r>
                <a:rPr lang="en-GB" sz="2000" dirty="0">
                  <a:solidFill>
                    <a:srgbClr val="00338D"/>
                  </a:solidFill>
                  <a:ea typeface="Calibri" panose="020F0502020204030204" pitchFamily="34" charset="0"/>
                  <a:cs typeface="Calibri" panose="020F0502020204030204" pitchFamily="34" charset="0"/>
                </a:rPr>
                <a:t> </a:t>
              </a:r>
              <a:r>
                <a:rPr lang="en-US" sz="2000" dirty="0">
                  <a:solidFill>
                    <a:srgbClr val="00338D"/>
                  </a:solidFill>
                  <a:ea typeface="Calibri" panose="020F0502020204030204" pitchFamily="34" charset="0"/>
                  <a:cs typeface="Calibri" panose="020F0502020204030204" pitchFamily="34" charset="0"/>
                </a:rPr>
                <a:t>neointimal hyperplasia</a:t>
              </a:r>
            </a:p>
          </p:txBody>
        </p:sp>
      </p:grpSp>
      <p:sp>
        <p:nvSpPr>
          <p:cNvPr id="23" name="Title 1">
            <a:extLst>
              <a:ext uri="{FF2B5EF4-FFF2-40B4-BE49-F238E27FC236}">
                <a16:creationId xmlns:a16="http://schemas.microsoft.com/office/drawing/2014/main" id="{6DB41E26-227D-1F76-2C55-07158869100D}"/>
              </a:ext>
            </a:extLst>
          </p:cNvPr>
          <p:cNvSpPr>
            <a:spLocks noGrp="1"/>
          </p:cNvSpPr>
          <p:nvPr>
            <p:ph type="title"/>
          </p:nvPr>
        </p:nvSpPr>
        <p:spPr>
          <a:xfrm>
            <a:off x="-61557" y="464014"/>
            <a:ext cx="12192000" cy="949253"/>
          </a:xfrm>
        </p:spPr>
        <p:txBody>
          <a:bodyPr>
            <a:noAutofit/>
          </a:bodyPr>
          <a:lstStyle/>
          <a:p>
            <a:pPr algn="ctr" defTabSz="914354">
              <a:defRPr/>
            </a:pPr>
            <a:r>
              <a:rPr lang="en-US" sz="3200" dirty="0">
                <a:ea typeface="Calibri" panose="020F0502020204030204" pitchFamily="34" charset="0"/>
                <a:cs typeface="Calibri" panose="020F0502020204030204" pitchFamily="34" charset="0"/>
              </a:rPr>
              <a:t>BioMimics 3D</a:t>
            </a:r>
            <a:br>
              <a:rPr lang="en-US" sz="3200" dirty="0">
                <a:ea typeface="Calibri" panose="020F0502020204030204" pitchFamily="34" charset="0"/>
                <a:cs typeface="Calibri" panose="020F0502020204030204" pitchFamily="34" charset="0"/>
              </a:rPr>
            </a:br>
            <a:r>
              <a:rPr lang="en-US" sz="3200" dirty="0">
                <a:ea typeface="Calibri" panose="020F0502020204030204" pitchFamily="34" charset="0"/>
                <a:cs typeface="Calibri" panose="020F0502020204030204" pitchFamily="34" charset="0"/>
              </a:rPr>
              <a:t>Designed specifically for the Femoropopliteal Segment</a:t>
            </a:r>
            <a:br>
              <a:rPr lang="en-US" sz="3200" dirty="0">
                <a:ea typeface="Calibri" panose="020F0502020204030204" pitchFamily="34" charset="0"/>
                <a:cs typeface="Calibri" panose="020F0502020204030204" pitchFamily="34" charset="0"/>
              </a:rPr>
            </a:br>
            <a:endParaRPr lang="en-GB" sz="3200" dirty="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59F234F-4F75-9319-2D4E-2E0450ADDBBA}"/>
              </a:ext>
            </a:extLst>
          </p:cNvPr>
          <p:cNvSpPr>
            <a:spLocks noGrp="1"/>
          </p:cNvSpPr>
          <p:nvPr>
            <p:ph type="body" sz="quarter" idx="10"/>
          </p:nvPr>
        </p:nvSpPr>
        <p:spPr>
          <a:xfrm>
            <a:off x="8343242" y="6318154"/>
            <a:ext cx="3892301" cy="458845"/>
          </a:xfrm>
        </p:spPr>
        <p:txBody>
          <a:bodyPr/>
          <a:lstStyle/>
          <a:p>
            <a:pPr defTabSz="914309" fontAlgn="base">
              <a:lnSpc>
                <a:spcPct val="100000"/>
              </a:lnSpc>
              <a:spcBef>
                <a:spcPts val="0"/>
              </a:spcBef>
              <a:buFont typeface="+mj-lt"/>
              <a:buAutoNum type="arabicPeriod"/>
              <a:defRPr/>
            </a:pPr>
            <a:r>
              <a:rPr lang="pt-BR" sz="1000" dirty="0">
                <a:solidFill>
                  <a:srgbClr val="00338D"/>
                </a:solidFill>
                <a:ea typeface="Calibri" panose="020F0502020204030204" pitchFamily="34" charset="0"/>
                <a:cs typeface="Calibri" panose="020F0502020204030204" pitchFamily="34" charset="0"/>
              </a:rPr>
              <a:t>Murphy EA, </a:t>
            </a:r>
            <a:r>
              <a:rPr lang="en-GB" sz="1000" dirty="0">
                <a:solidFill>
                  <a:srgbClr val="00338D"/>
                </a:solidFill>
                <a:ea typeface="Calibri" panose="020F0502020204030204" pitchFamily="34" charset="0"/>
                <a:cs typeface="Calibri" panose="020F0502020204030204" pitchFamily="34" charset="0"/>
              </a:rPr>
              <a:t>Cardiovascular Engineering and Technology 2012</a:t>
            </a:r>
            <a:r>
              <a:rPr lang="pt-BR" sz="1000" dirty="0">
                <a:solidFill>
                  <a:srgbClr val="00338D"/>
                </a:solidFill>
                <a:ea typeface="Calibri" panose="020F0502020204030204" pitchFamily="34" charset="0"/>
                <a:cs typeface="Calibri" panose="020F0502020204030204" pitchFamily="34" charset="0"/>
              </a:rPr>
              <a:t> </a:t>
            </a:r>
            <a:endParaRPr lang="en-GB" sz="1000" dirty="0">
              <a:solidFill>
                <a:srgbClr val="00338D"/>
              </a:solidFill>
              <a:ea typeface="Calibri" panose="020F0502020204030204" pitchFamily="34" charset="0"/>
              <a:cs typeface="Calibri" panose="020F0502020204030204" pitchFamily="34" charset="0"/>
            </a:endParaRPr>
          </a:p>
          <a:p>
            <a:pPr defTabSz="914309" fontAlgn="base">
              <a:lnSpc>
                <a:spcPct val="100000"/>
              </a:lnSpc>
              <a:spcBef>
                <a:spcPts val="0"/>
              </a:spcBef>
              <a:buFont typeface="+mj-lt"/>
              <a:buAutoNum type="arabicPeriod"/>
              <a:defRPr/>
            </a:pPr>
            <a:r>
              <a:rPr lang="en-GB" sz="1000" dirty="0">
                <a:solidFill>
                  <a:srgbClr val="00338D"/>
                </a:solidFill>
                <a:ea typeface="Calibri" panose="020F0502020204030204" pitchFamily="34" charset="0"/>
                <a:cs typeface="Calibri" panose="020F0502020204030204" pitchFamily="34" charset="0"/>
              </a:rPr>
              <a:t>Data on file at Veryan Medical</a:t>
            </a:r>
            <a:endParaRPr lang="en-US" sz="1000" dirty="0">
              <a:solidFill>
                <a:srgbClr val="00338D"/>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831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4" fill="hold"/>
                                        <p:tgtEl>
                                          <p:spTgt spid="14"/>
                                        </p:tgtEl>
                                      </p:cBhvr>
                                    </p:cmd>
                                  </p:childTnLst>
                                </p:cTn>
                              </p:par>
                            </p:childTnLst>
                          </p:cTn>
                        </p:par>
                        <p:par>
                          <p:cTn id="7" fill="hold">
                            <p:stCondLst>
                              <p:cond delay="6374"/>
                            </p:stCondLst>
                            <p:childTnLst>
                              <p:par>
                                <p:cTn id="8" presetID="1" presetClass="mediacall" presetSubtype="0" fill="hold" nodeType="afterEffect">
                                  <p:stCondLst>
                                    <p:cond delay="0"/>
                                  </p:stCondLst>
                                  <p:childTnLst>
                                    <p:cmd type="call" cmd="playFrom(0.0)">
                                      <p:cBhvr>
                                        <p:cTn id="9" dur="6333" fill="hold"/>
                                        <p:tgtEl>
                                          <p:spTgt spid="15"/>
                                        </p:tgtEl>
                                      </p:cBhvr>
                                    </p:cmd>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642" fill="hold"/>
                                        <p:tgtEl>
                                          <p:spTgt spid="12"/>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62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8" repeatCount="indefinite" fill="hold" display="0">
                  <p:stCondLst>
                    <p:cond delay="indefinite"/>
                  </p:stCondLst>
                </p:cTn>
                <p:tgtEl>
                  <p:spTgt spid="14"/>
                </p:tgtEl>
              </p:cMediaNode>
            </p:video>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4"/>
                                        </p:tgtEl>
                                      </p:cBhvr>
                                    </p:cmd>
                                  </p:childTnLst>
                                </p:cTn>
                              </p:par>
                            </p:childTnLst>
                          </p:cTn>
                        </p:par>
                      </p:childTnLst>
                    </p:cTn>
                  </p:par>
                </p:childTnLst>
              </p:cTn>
              <p:nextCondLst>
                <p:cond evt="onClick" delay="0">
                  <p:tgtEl>
                    <p:spTgt spid="14"/>
                  </p:tgtEl>
                </p:cond>
              </p:nextCondLst>
            </p:seq>
            <p:video>
              <p:cMediaNode>
                <p:cTn id="24" repeatCount="indefinite" fill="hold" display="0">
                  <p:stCondLst>
                    <p:cond delay="indefinite"/>
                  </p:stCondLst>
                </p:cTn>
                <p:tgtEl>
                  <p:spTgt spid="15"/>
                </p:tgtEl>
              </p:cMediaNode>
            </p:video>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5"/>
                                        </p:tgtEl>
                                      </p:cBhvr>
                                    </p:cmd>
                                  </p:childTnLst>
                                </p:cTn>
                              </p:par>
                            </p:childTnLst>
                          </p:cTn>
                        </p:par>
                      </p:childTnLst>
                    </p:cTn>
                  </p:par>
                </p:childTnLst>
              </p:cTn>
              <p:nextCondLst>
                <p:cond evt="onClick" delay="0">
                  <p:tgtEl>
                    <p:spTgt spid="15"/>
                  </p:tgtEl>
                </p:cond>
              </p:nextCondLst>
            </p:seq>
            <p:video>
              <p:cMediaNode vol="100000">
                <p:cTn id="30" repeatCount="indefinite" fill="hold" display="0">
                  <p:stCondLst>
                    <p:cond delay="indefinite"/>
                  </p:stCondLst>
                </p:cTn>
                <p:tgtEl>
                  <p:spTgt spid="12"/>
                </p:tgtEl>
              </p:cMediaNode>
            </p:video>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2"/>
                                        </p:tgtEl>
                                      </p:cBhvr>
                                    </p:cmd>
                                  </p:childTnLst>
                                </p:cTn>
                              </p:par>
                            </p:childTnLst>
                          </p:cTn>
                        </p:par>
                      </p:childTnLst>
                    </p:cTn>
                  </p:par>
                </p:childTnLst>
              </p:cTn>
              <p:nextCondLst>
                <p:cond evt="onClick" delay="0">
                  <p:tgtEl>
                    <p:spTgt spid="12"/>
                  </p:tgtEl>
                </p:cond>
              </p:nextCondLst>
            </p:seq>
            <p:video>
              <p:cMediaNode vol="80000">
                <p:cTn id="36" repeatCount="indefinite" fill="hold" display="0">
                  <p:stCondLst>
                    <p:cond delay="indefinite"/>
                  </p:stCondLst>
                </p:cTn>
                <p:tgtEl>
                  <p:spTgt spid="13"/>
                </p:tgtEl>
              </p:cMediaNode>
            </p:video>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blue squares with white text&#10;&#10;Description automatically generated with low confidence">
            <a:extLst>
              <a:ext uri="{FF2B5EF4-FFF2-40B4-BE49-F238E27FC236}">
                <a16:creationId xmlns:a16="http://schemas.microsoft.com/office/drawing/2014/main" id="{D5E31D99-224A-4325-82D5-EC51DEF7389D}"/>
              </a:ext>
            </a:extLst>
          </p:cNvPr>
          <p:cNvPicPr>
            <a:picLocks noChangeAspect="1"/>
          </p:cNvPicPr>
          <p:nvPr/>
        </p:nvPicPr>
        <p:blipFill>
          <a:blip r:embed="rId3"/>
          <a:stretch>
            <a:fillRect/>
          </a:stretch>
        </p:blipFill>
        <p:spPr>
          <a:xfrm>
            <a:off x="192278" y="1984691"/>
            <a:ext cx="11730318" cy="2659298"/>
          </a:xfrm>
          <a:prstGeom prst="rect">
            <a:avLst/>
          </a:prstGeom>
        </p:spPr>
      </p:pic>
      <p:sp>
        <p:nvSpPr>
          <p:cNvPr id="2" name="Title 1">
            <a:extLst>
              <a:ext uri="{FF2B5EF4-FFF2-40B4-BE49-F238E27FC236}">
                <a16:creationId xmlns:a16="http://schemas.microsoft.com/office/drawing/2014/main" id="{1581A678-0BCA-4532-9EBB-963E3B986C12}"/>
              </a:ext>
            </a:extLst>
          </p:cNvPr>
          <p:cNvSpPr>
            <a:spLocks noGrp="1"/>
          </p:cNvSpPr>
          <p:nvPr>
            <p:ph type="title"/>
          </p:nvPr>
        </p:nvSpPr>
        <p:spPr>
          <a:xfrm>
            <a:off x="2271715" y="548824"/>
            <a:ext cx="7886700" cy="1325563"/>
          </a:xfrm>
        </p:spPr>
        <p:txBody>
          <a:bodyPr>
            <a:normAutofit/>
          </a:bodyPr>
          <a:lstStyle/>
          <a:p>
            <a:pPr algn="ctr"/>
            <a:r>
              <a:rPr lang="en-GB" sz="3200" b="0" dirty="0">
                <a:latin typeface="+mn-lt"/>
                <a:ea typeface="Calibri" panose="020F0502020204030204" pitchFamily="34" charset="0"/>
                <a:cs typeface="Calibri" panose="020F0502020204030204" pitchFamily="34" charset="0"/>
              </a:rPr>
              <a:t>MIMICS Clinical Programme</a:t>
            </a:r>
          </a:p>
        </p:txBody>
      </p:sp>
      <p:pic>
        <p:nvPicPr>
          <p:cNvPr id="12" name="Graphic 11">
            <a:extLst>
              <a:ext uri="{FF2B5EF4-FFF2-40B4-BE49-F238E27FC236}">
                <a16:creationId xmlns:a16="http://schemas.microsoft.com/office/drawing/2014/main" id="{D426F047-5D8F-4327-9FA0-F90FBBF852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4290" y="4945800"/>
            <a:ext cx="2043421" cy="1820304"/>
          </a:xfrm>
          <a:prstGeom prst="rect">
            <a:avLst/>
          </a:prstGeom>
          <a:effectLst>
            <a:outerShdw blurRad="279400" dist="38100" dir="16200000" rotWithShape="0">
              <a:srgbClr val="0D4E9D">
                <a:alpha val="40000"/>
              </a:srgbClr>
            </a:outerShdw>
          </a:effectLst>
        </p:spPr>
      </p:pic>
      <p:sp>
        <p:nvSpPr>
          <p:cNvPr id="13" name="TextBox 12">
            <a:extLst>
              <a:ext uri="{FF2B5EF4-FFF2-40B4-BE49-F238E27FC236}">
                <a16:creationId xmlns:a16="http://schemas.microsoft.com/office/drawing/2014/main" id="{AED7520F-4A77-40F5-B318-827979442A81}"/>
              </a:ext>
            </a:extLst>
          </p:cNvPr>
          <p:cNvSpPr txBox="1"/>
          <p:nvPr/>
        </p:nvSpPr>
        <p:spPr>
          <a:xfrm>
            <a:off x="6734994" y="5387075"/>
            <a:ext cx="1712991" cy="707886"/>
          </a:xfrm>
          <a:prstGeom prst="rect">
            <a:avLst/>
          </a:prstGeom>
          <a:noFill/>
          <a:ln>
            <a:noFill/>
          </a:ln>
        </p:spPr>
        <p:txBody>
          <a:bodyPr wrap="square" rtlCol="0">
            <a:spAutoFit/>
          </a:bodyPr>
          <a:lstStyle/>
          <a:p>
            <a:pPr defTabSz="914354">
              <a:defRPr/>
            </a:pPr>
            <a:r>
              <a:rPr lang="en-GB" sz="2000" dirty="0">
                <a:solidFill>
                  <a:srgbClr val="00338D"/>
                </a:solidFill>
                <a:ea typeface="Calibri" panose="020F0502020204030204" pitchFamily="34" charset="0"/>
                <a:cs typeface="Calibri" panose="020F0502020204030204" pitchFamily="34" charset="0"/>
              </a:rPr>
              <a:t>1750+ patients</a:t>
            </a:r>
          </a:p>
        </p:txBody>
      </p:sp>
      <p:sp>
        <p:nvSpPr>
          <p:cNvPr id="3" name="Rectangle 2">
            <a:extLst>
              <a:ext uri="{FF2B5EF4-FFF2-40B4-BE49-F238E27FC236}">
                <a16:creationId xmlns:a16="http://schemas.microsoft.com/office/drawing/2014/main" id="{FBD631AC-797B-CC7E-52EC-F86C6ACBC0B9}"/>
              </a:ext>
            </a:extLst>
          </p:cNvPr>
          <p:cNvSpPr/>
          <p:nvPr/>
        </p:nvSpPr>
        <p:spPr>
          <a:xfrm>
            <a:off x="6096000" y="1764084"/>
            <a:ext cx="1893243" cy="3073508"/>
          </a:xfrm>
          <a:prstGeom prst="rect">
            <a:avLst/>
          </a:prstGeom>
          <a:noFill/>
          <a:ln w="5715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5">
            <a:extLst>
              <a:ext uri="{FF2B5EF4-FFF2-40B4-BE49-F238E27FC236}">
                <a16:creationId xmlns:a16="http://schemas.microsoft.com/office/drawing/2014/main" id="{B3F8EE8C-B7C0-4377-AFEA-7C3077B3069F}"/>
              </a:ext>
            </a:extLst>
          </p:cNvPr>
          <p:cNvSpPr txBox="1">
            <a:spLocks/>
          </p:cNvSpPr>
          <p:nvPr/>
        </p:nvSpPr>
        <p:spPr>
          <a:xfrm>
            <a:off x="-1125652" y="6519445"/>
            <a:ext cx="2635860" cy="338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800">
                <a:solidFill>
                  <a:schemeClr val="bg1"/>
                </a:solidFill>
                <a:latin typeface="Calibri" panose="020F0502020204030204" pitchFamily="34" charset="0"/>
                <a:ea typeface="Calibri" panose="020F0502020204030204" pitchFamily="34" charset="0"/>
                <a:cs typeface="Calibri" panose="020F0502020204030204" pitchFamily="34" charset="0"/>
              </a:rPr>
              <a:t>Data on file at Veryan Medical</a:t>
            </a:r>
          </a:p>
        </p:txBody>
      </p:sp>
    </p:spTree>
    <p:extLst>
      <p:ext uri="{BB962C8B-B14F-4D97-AF65-F5344CB8AC3E}">
        <p14:creationId xmlns:p14="http://schemas.microsoft.com/office/powerpoint/2010/main" val="3971495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96171545"/>
              </p:ext>
            </p:extLst>
          </p:nvPr>
        </p:nvGraphicFramePr>
        <p:xfrm>
          <a:off x="4955282" y="1750715"/>
          <a:ext cx="6923934" cy="4572000"/>
        </p:xfrm>
        <a:graphic>
          <a:graphicData uri="http://schemas.openxmlformats.org/drawingml/2006/table">
            <a:tbl>
              <a:tblPr firstRow="1" firstCol="1" bandCol="1">
                <a:tableStyleId>{073A0DAA-6AF3-43AB-8588-CEC1D06C72B9}</a:tableStyleId>
              </a:tblPr>
              <a:tblGrid>
                <a:gridCol w="2054402">
                  <a:extLst>
                    <a:ext uri="{9D8B030D-6E8A-4147-A177-3AD203B41FA5}">
                      <a16:colId xmlns:a16="http://schemas.microsoft.com/office/drawing/2014/main" val="20000"/>
                    </a:ext>
                  </a:extLst>
                </a:gridCol>
                <a:gridCol w="2569666">
                  <a:extLst>
                    <a:ext uri="{9D8B030D-6E8A-4147-A177-3AD203B41FA5}">
                      <a16:colId xmlns:a16="http://schemas.microsoft.com/office/drawing/2014/main" val="20001"/>
                    </a:ext>
                  </a:extLst>
                </a:gridCol>
                <a:gridCol w="2299866">
                  <a:extLst>
                    <a:ext uri="{9D8B030D-6E8A-4147-A177-3AD203B41FA5}">
                      <a16:colId xmlns:a16="http://schemas.microsoft.com/office/drawing/2014/main" val="20002"/>
                    </a:ext>
                  </a:extLst>
                </a:gridCol>
              </a:tblGrid>
              <a:tr h="609600">
                <a:tc gridSpan="2">
                  <a:txBody>
                    <a:bodyPr/>
                    <a:lstStyle/>
                    <a:p>
                      <a:pPr algn="ctr"/>
                      <a:r>
                        <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rPr>
                        <a:t>Baseline Patient Demographics</a:t>
                      </a:r>
                      <a:endPar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nchor="ctr">
                    <a:solidFill>
                      <a:srgbClr val="00338D"/>
                    </a:solidFill>
                  </a:tcPr>
                </a:tc>
                <a:tc hMerge="1">
                  <a:txBody>
                    <a:bodyPr/>
                    <a:lstStyle/>
                    <a:p>
                      <a:endParaRPr lang="en-GB"/>
                    </a:p>
                  </a:txBody>
                  <a:tcPr/>
                </a:tc>
                <a:tc>
                  <a:txBody>
                    <a:bodyPr/>
                    <a:lstStyle/>
                    <a:p>
                      <a:pPr algn="ctr">
                        <a:spcAft>
                          <a:spcPts val="0"/>
                        </a:spcAft>
                      </a:pPr>
                      <a:r>
                        <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Enrolled Population</a:t>
                      </a:r>
                    </a:p>
                    <a:p>
                      <a:pPr algn="ctr">
                        <a:spcAft>
                          <a:spcPts val="0"/>
                        </a:spcAft>
                      </a:pPr>
                      <a:r>
                        <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N=507</a:t>
                      </a:r>
                    </a:p>
                  </a:txBody>
                  <a:tcPr marL="51087" marR="51087" marT="0" marB="0">
                    <a:solidFill>
                      <a:srgbClr val="00338D"/>
                    </a:solidFill>
                  </a:tcPr>
                </a:tc>
                <a:extLst>
                  <a:ext uri="{0D108BD9-81ED-4DB2-BD59-A6C34878D82A}">
                    <a16:rowId xmlns:a16="http://schemas.microsoft.com/office/drawing/2014/main" val="10000"/>
                  </a:ext>
                </a:extLst>
              </a:tr>
              <a:tr h="304800">
                <a:tc>
                  <a:txBody>
                    <a:bodyPr/>
                    <a:lstStyle/>
                    <a:p>
                      <a:pPr>
                        <a:spcAft>
                          <a:spcPts val="0"/>
                        </a:spcAft>
                      </a:pPr>
                      <a:r>
                        <a:rPr lang="en-US" sz="2000" b="0" dirty="0">
                          <a:effectLst/>
                          <a:latin typeface="Calibri" panose="020F0502020204030204" pitchFamily="34" charset="0"/>
                          <a:ea typeface="Calibri" panose="020F0502020204030204" pitchFamily="34" charset="0"/>
                          <a:cs typeface="Calibri" panose="020F0502020204030204" pitchFamily="34" charset="0"/>
                        </a:rPr>
                        <a:t>Age</a:t>
                      </a:r>
                      <a:endPar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nchor="ctr">
                    <a:solidFill>
                      <a:srgbClr val="00338D"/>
                    </a:solidFill>
                  </a:tcPr>
                </a:tc>
                <a:tc>
                  <a:txBody>
                    <a:bodyPr/>
                    <a:lstStyle/>
                    <a:p>
                      <a:pPr indent="-6985" algn="ctr">
                        <a:spcAft>
                          <a:spcPts val="0"/>
                        </a:spcAft>
                      </a:pPr>
                      <a:r>
                        <a:rPr lang="en-US"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Mean years ± SD (N)</a:t>
                      </a:r>
                      <a:endPar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D9D9D9"/>
                    </a:solidFill>
                  </a:tcPr>
                </a:tc>
                <a:tc>
                  <a:txBody>
                    <a:bodyPr/>
                    <a:lstStyle/>
                    <a:p>
                      <a:pPr algn="ctr">
                        <a:spcAft>
                          <a:spcPts val="0"/>
                        </a:spcAft>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70.1 ± 10</a:t>
                      </a:r>
                      <a:endPar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00338D"/>
                    </a:solidFill>
                  </a:tcPr>
                </a:tc>
                <a:extLst>
                  <a:ext uri="{0D108BD9-81ED-4DB2-BD59-A6C34878D82A}">
                    <a16:rowId xmlns:a16="http://schemas.microsoft.com/office/drawing/2014/main" val="10001"/>
                  </a:ext>
                </a:extLst>
              </a:tr>
              <a:tr h="304800">
                <a:tc>
                  <a:txBody>
                    <a:bodyPr/>
                    <a:lstStyle/>
                    <a:p>
                      <a:pPr>
                        <a:spcAft>
                          <a:spcPts val="0"/>
                        </a:spcAft>
                      </a:pPr>
                      <a:r>
                        <a:rPr lang="en-US" sz="2000" b="0" dirty="0">
                          <a:effectLst/>
                          <a:latin typeface="Calibri" panose="020F0502020204030204" pitchFamily="34" charset="0"/>
                          <a:ea typeface="Calibri" panose="020F0502020204030204" pitchFamily="34" charset="0"/>
                          <a:cs typeface="Calibri" panose="020F0502020204030204" pitchFamily="34" charset="0"/>
                        </a:rPr>
                        <a:t>Gender</a:t>
                      </a:r>
                      <a:endPar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nchor="ctr">
                    <a:solidFill>
                      <a:srgbClr val="00338D"/>
                    </a:solidFill>
                  </a:tcPr>
                </a:tc>
                <a:tc>
                  <a:txBody>
                    <a:bodyPr/>
                    <a:lstStyle/>
                    <a:p>
                      <a:pPr indent="-6985" algn="ctr">
                        <a:spcAft>
                          <a:spcPts val="0"/>
                        </a:spcAft>
                      </a:pPr>
                      <a:r>
                        <a:rPr lang="en-US"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 Male</a:t>
                      </a:r>
                      <a:endPar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D9D9D9"/>
                    </a:solidFill>
                  </a:tcPr>
                </a:tc>
                <a:tc>
                  <a:txBody>
                    <a:bodyPr/>
                    <a:lstStyle/>
                    <a:p>
                      <a:pPr algn="ctr">
                        <a:spcAft>
                          <a:spcPts val="0"/>
                        </a:spcAft>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66% (332/507)</a:t>
                      </a:r>
                      <a:endPar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00338D"/>
                    </a:solidFill>
                  </a:tcPr>
                </a:tc>
                <a:extLst>
                  <a:ext uri="{0D108BD9-81ED-4DB2-BD59-A6C34878D82A}">
                    <a16:rowId xmlns:a16="http://schemas.microsoft.com/office/drawing/2014/main" val="10002"/>
                  </a:ext>
                </a:extLst>
              </a:tr>
              <a:tr h="304800">
                <a:tc rowSpan="2">
                  <a:txBody>
                    <a:bodyPr/>
                    <a:lstStyle/>
                    <a:p>
                      <a:pPr>
                        <a:spcAft>
                          <a:spcPts val="0"/>
                        </a:spcAft>
                      </a:pPr>
                      <a:r>
                        <a:rPr lang="en-US" sz="2000" b="0" dirty="0">
                          <a:effectLst/>
                          <a:latin typeface="Calibri" panose="020F0502020204030204" pitchFamily="34" charset="0"/>
                          <a:ea typeface="Calibri" panose="020F0502020204030204" pitchFamily="34" charset="0"/>
                          <a:cs typeface="Calibri" panose="020F0502020204030204" pitchFamily="34" charset="0"/>
                        </a:rPr>
                        <a:t>Risk Factors</a:t>
                      </a:r>
                      <a:endPar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nchor="ctr">
                    <a:solidFill>
                      <a:srgbClr val="00338D"/>
                    </a:solidFill>
                  </a:tcPr>
                </a:tc>
                <a:tc>
                  <a:txBody>
                    <a:bodyPr/>
                    <a:lstStyle/>
                    <a:p>
                      <a:pPr indent="-6985" algn="ctr">
                        <a:spcAft>
                          <a:spcPts val="0"/>
                        </a:spcAft>
                      </a:pPr>
                      <a:r>
                        <a:rPr lang="en-US"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Diabetes Mellitus</a:t>
                      </a:r>
                      <a:endPar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D9D9D9"/>
                    </a:solidFill>
                  </a:tcPr>
                </a:tc>
                <a:tc>
                  <a:txBody>
                    <a:bodyPr/>
                    <a:lstStyle/>
                    <a:p>
                      <a:pPr algn="ctr">
                        <a:spcAft>
                          <a:spcPts val="0"/>
                        </a:spcAft>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37% (187/507)</a:t>
                      </a:r>
                      <a:endPar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00338D"/>
                    </a:solidFill>
                  </a:tcPr>
                </a:tc>
                <a:extLst>
                  <a:ext uri="{0D108BD9-81ED-4DB2-BD59-A6C34878D82A}">
                    <a16:rowId xmlns:a16="http://schemas.microsoft.com/office/drawing/2014/main" val="10003"/>
                  </a:ext>
                </a:extLst>
              </a:tr>
              <a:tr h="304800">
                <a:tc vMerge="1">
                  <a:txBody>
                    <a:bodyPr/>
                    <a:lstStyle/>
                    <a:p>
                      <a:endParaRPr lang="en-GB"/>
                    </a:p>
                  </a:txBody>
                  <a:tcPr/>
                </a:tc>
                <a:tc>
                  <a:txBody>
                    <a:bodyPr/>
                    <a:lstStyle/>
                    <a:p>
                      <a:pPr algn="ctr">
                        <a:spcAft>
                          <a:spcPts val="0"/>
                        </a:spcAft>
                      </a:pPr>
                      <a:r>
                        <a:rPr lang="en-US"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Smoker Current </a:t>
                      </a:r>
                      <a:endPar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D9D9D9"/>
                    </a:solidFill>
                  </a:tcPr>
                </a:tc>
                <a:tc>
                  <a:txBody>
                    <a:bodyPr/>
                    <a:lstStyle/>
                    <a:p>
                      <a:pPr algn="ctr">
                        <a:spcAft>
                          <a:spcPts val="0"/>
                        </a:spcAft>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38% (191/507)</a:t>
                      </a:r>
                      <a:endPar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00338D"/>
                    </a:solidFill>
                  </a:tcPr>
                </a:tc>
                <a:extLst>
                  <a:ext uri="{0D108BD9-81ED-4DB2-BD59-A6C34878D82A}">
                    <a16:rowId xmlns:a16="http://schemas.microsoft.com/office/drawing/2014/main" val="10006"/>
                  </a:ext>
                </a:extLst>
              </a:tr>
              <a:tr h="304800">
                <a:tc rowSpan="7">
                  <a:txBody>
                    <a:bodyPr/>
                    <a:lstStyle/>
                    <a:p>
                      <a:pPr marR="590550">
                        <a:spcAft>
                          <a:spcPts val="0"/>
                        </a:spcAft>
                      </a:pPr>
                      <a:r>
                        <a:rPr lang="en-US" sz="2000" b="0" dirty="0">
                          <a:effectLst/>
                          <a:latin typeface="Calibri" panose="020F0502020204030204" pitchFamily="34" charset="0"/>
                          <a:ea typeface="Calibri" panose="020F0502020204030204" pitchFamily="34" charset="0"/>
                          <a:cs typeface="Calibri" panose="020F0502020204030204" pitchFamily="34" charset="0"/>
                        </a:rPr>
                        <a:t>Rutherford Category</a:t>
                      </a:r>
                      <a:endPar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nchor="ctr">
                    <a:solidFill>
                      <a:srgbClr val="00338D"/>
                    </a:solidFill>
                  </a:tcPr>
                </a:tc>
                <a:tc>
                  <a:txBody>
                    <a:bodyPr/>
                    <a:lstStyle/>
                    <a:p>
                      <a:pPr algn="ctr">
                        <a:spcAft>
                          <a:spcPts val="0"/>
                        </a:spcAft>
                      </a:pPr>
                      <a:r>
                        <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0</a:t>
                      </a:r>
                    </a:p>
                  </a:txBody>
                  <a:tcPr marL="51087" marR="51087" marT="0" marB="0">
                    <a:solidFill>
                      <a:srgbClr val="D9D9D9"/>
                    </a:solidFill>
                  </a:tcPr>
                </a:tc>
                <a:tc>
                  <a:txBody>
                    <a:bodyPr/>
                    <a:lstStyle/>
                    <a:p>
                      <a:pPr algn="ctr">
                        <a:spcAft>
                          <a:spcPts val="0"/>
                        </a:spcAft>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0.4% (2/504)</a:t>
                      </a:r>
                      <a:endPar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00338D"/>
                    </a:solidFill>
                  </a:tcPr>
                </a:tc>
                <a:extLst>
                  <a:ext uri="{0D108BD9-81ED-4DB2-BD59-A6C34878D82A}">
                    <a16:rowId xmlns:a16="http://schemas.microsoft.com/office/drawing/2014/main" val="3076362553"/>
                  </a:ext>
                </a:extLst>
              </a:tr>
              <a:tr h="304800">
                <a:tc vMerge="1">
                  <a:txBody>
                    <a:bodyPr/>
                    <a:lstStyle/>
                    <a:p>
                      <a:pPr marR="590550">
                        <a:spcAft>
                          <a:spcPts val="0"/>
                        </a:spcAft>
                      </a:pPr>
                      <a:endParaRPr lang="en-GB" sz="1600" b="1">
                        <a:effectLst/>
                        <a:latin typeface="+mn-lt"/>
                        <a:ea typeface="Times New Roman"/>
                      </a:endParaRPr>
                    </a:p>
                  </a:txBody>
                  <a:tcPr marL="68116" marR="68116" marT="0" marB="0"/>
                </a:tc>
                <a:tc>
                  <a:txBody>
                    <a:bodyPr/>
                    <a:lstStyle/>
                    <a:p>
                      <a:pPr algn="ctr">
                        <a:spcAft>
                          <a:spcPts val="0"/>
                        </a:spcAft>
                      </a:pPr>
                      <a:r>
                        <a:rPr lang="en-US"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endPar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 (6/504)</a:t>
                      </a:r>
                      <a:endParaRPr kumimoji="0" lang="en-GB" sz="20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00338D"/>
                    </a:solidFill>
                  </a:tcPr>
                </a:tc>
                <a:extLst>
                  <a:ext uri="{0D108BD9-81ED-4DB2-BD59-A6C34878D82A}">
                    <a16:rowId xmlns:a16="http://schemas.microsoft.com/office/drawing/2014/main" val="10011"/>
                  </a:ext>
                </a:extLst>
              </a:tr>
              <a:tr h="304800">
                <a:tc vMerge="1">
                  <a:txBody>
                    <a:bodyPr/>
                    <a:lstStyle/>
                    <a:p>
                      <a:endParaRPr lang="en-GB"/>
                    </a:p>
                  </a:txBody>
                  <a:tcPr/>
                </a:tc>
                <a:tc>
                  <a:txBody>
                    <a:bodyPr/>
                    <a:lstStyle/>
                    <a:p>
                      <a:pPr algn="ctr">
                        <a:spcAft>
                          <a:spcPts val="0"/>
                        </a:spcAft>
                      </a:pPr>
                      <a:r>
                        <a:rPr lang="en-US"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endPar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17% (86/504)</a:t>
                      </a:r>
                      <a:endParaRPr kumimoji="0" lang="en-GB" sz="20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00338D"/>
                    </a:solidFill>
                  </a:tcPr>
                </a:tc>
                <a:extLst>
                  <a:ext uri="{0D108BD9-81ED-4DB2-BD59-A6C34878D82A}">
                    <a16:rowId xmlns:a16="http://schemas.microsoft.com/office/drawing/2014/main" val="10012"/>
                  </a:ext>
                </a:extLst>
              </a:tr>
              <a:tr h="304800">
                <a:tc vMerge="1">
                  <a:txBody>
                    <a:bodyPr/>
                    <a:lstStyle/>
                    <a:p>
                      <a:endParaRPr lang="en-GB"/>
                    </a:p>
                  </a:txBody>
                  <a:tcPr/>
                </a:tc>
                <a:tc>
                  <a:txBody>
                    <a:bodyPr/>
                    <a:lstStyle/>
                    <a:p>
                      <a:pPr algn="ctr">
                        <a:spcAft>
                          <a:spcPts val="0"/>
                        </a:spcAft>
                      </a:pPr>
                      <a:r>
                        <a:rPr lang="en-US"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endPar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57% (289/504)</a:t>
                      </a:r>
                      <a:endParaRPr kumimoji="0" lang="en-GB" sz="20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00338D"/>
                    </a:solidFill>
                  </a:tcPr>
                </a:tc>
                <a:extLst>
                  <a:ext uri="{0D108BD9-81ED-4DB2-BD59-A6C34878D82A}">
                    <a16:rowId xmlns:a16="http://schemas.microsoft.com/office/drawing/2014/main" val="10013"/>
                  </a:ext>
                </a:extLst>
              </a:tr>
              <a:tr h="304800">
                <a:tc vMerge="1">
                  <a:txBody>
                    <a:bodyPr/>
                    <a:lstStyle/>
                    <a:p>
                      <a:endParaRPr lang="en-GB"/>
                    </a:p>
                  </a:txBody>
                  <a:tcPr/>
                </a:tc>
                <a:tc>
                  <a:txBody>
                    <a:bodyPr/>
                    <a:lstStyle/>
                    <a:p>
                      <a:pPr algn="ctr">
                        <a:spcAft>
                          <a:spcPts val="0"/>
                        </a:spcAft>
                      </a:pPr>
                      <a:r>
                        <a:rPr lang="en-US"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endPar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 (38/504)</a:t>
                      </a:r>
                      <a:endParaRPr kumimoji="0" lang="en-GB" sz="20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00338D"/>
                    </a:solidFill>
                  </a:tcPr>
                </a:tc>
                <a:extLst>
                  <a:ext uri="{0D108BD9-81ED-4DB2-BD59-A6C34878D82A}">
                    <a16:rowId xmlns:a16="http://schemas.microsoft.com/office/drawing/2014/main" val="10014"/>
                  </a:ext>
                </a:extLst>
              </a:tr>
              <a:tr h="304800">
                <a:tc vMerge="1">
                  <a:txBody>
                    <a:bodyPr/>
                    <a:lstStyle/>
                    <a:p>
                      <a:pPr marR="590550">
                        <a:spcAft>
                          <a:spcPts val="0"/>
                        </a:spcAft>
                      </a:pPr>
                      <a:endParaRPr lang="en-GB" sz="1600" b="1">
                        <a:effectLst/>
                        <a:latin typeface="+mn-lt"/>
                        <a:ea typeface="Times New Roman"/>
                      </a:endParaRPr>
                    </a:p>
                  </a:txBody>
                  <a:tcPr marL="68116" marR="68116" marT="0" marB="0">
                    <a:lnR w="12700" cap="flat" cmpd="sng" algn="ctr">
                      <a:solidFill>
                        <a:schemeClr val="accent1">
                          <a:lumMod val="60000"/>
                          <a:lumOff val="40000"/>
                        </a:schemeClr>
                      </a:solidFill>
                      <a:prstDash val="solid"/>
                      <a:round/>
                      <a:headEnd type="none" w="med" len="med"/>
                      <a:tailEnd type="none" w="med" len="med"/>
                    </a:lnR>
                  </a:tcPr>
                </a:tc>
                <a:tc>
                  <a:txBody>
                    <a:bodyPr/>
                    <a:lstStyle/>
                    <a:p>
                      <a:pPr algn="ctr">
                        <a:spcAft>
                          <a:spcPts val="0"/>
                        </a:spcAft>
                      </a:pPr>
                      <a:r>
                        <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5</a:t>
                      </a: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14% (72/504)</a:t>
                      </a:r>
                      <a:endParaRPr kumimoji="0" lang="en-GB" sz="20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00338D"/>
                    </a:solidFill>
                  </a:tcPr>
                </a:tc>
                <a:extLst>
                  <a:ext uri="{0D108BD9-81ED-4DB2-BD59-A6C34878D82A}">
                    <a16:rowId xmlns:a16="http://schemas.microsoft.com/office/drawing/2014/main" val="3027531750"/>
                  </a:ext>
                </a:extLst>
              </a:tr>
              <a:tr h="304800">
                <a:tc vMerge="1">
                  <a:txBody>
                    <a:bodyPr/>
                    <a:lstStyle/>
                    <a:p>
                      <a:pPr marR="590550">
                        <a:spcAft>
                          <a:spcPts val="0"/>
                        </a:spcAft>
                      </a:pPr>
                      <a:endParaRPr lang="en-GB" sz="1600" b="1">
                        <a:effectLst/>
                        <a:latin typeface="+mn-lt"/>
                        <a:ea typeface="Times New Roman"/>
                      </a:endParaRPr>
                    </a:p>
                  </a:txBody>
                  <a:tcPr marL="68116" marR="68116" marT="0" marB="0"/>
                </a:tc>
                <a:tc>
                  <a:txBody>
                    <a:bodyPr/>
                    <a:lstStyle/>
                    <a:p>
                      <a:pPr algn="ctr">
                        <a:spcAft>
                          <a:spcPts val="0"/>
                        </a:spcAft>
                      </a:pPr>
                      <a:r>
                        <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6</a:t>
                      </a:r>
                    </a:p>
                  </a:txBody>
                  <a:tcPr marL="51087" marR="51087" marT="0" marB="0">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 (11/504)</a:t>
                      </a:r>
                      <a:endParaRPr kumimoji="0" lang="en-GB" sz="2000" b="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txBody>
                  <a:tcPr marL="51087" marR="51087" marT="0" marB="0">
                    <a:solidFill>
                      <a:srgbClr val="00338D"/>
                    </a:solidFill>
                  </a:tcPr>
                </a:tc>
                <a:extLst>
                  <a:ext uri="{0D108BD9-81ED-4DB2-BD59-A6C34878D82A}">
                    <a16:rowId xmlns:a16="http://schemas.microsoft.com/office/drawing/2014/main" val="2354668377"/>
                  </a:ext>
                </a:extLst>
              </a:tr>
              <a:tr h="487680">
                <a:tc>
                  <a:txBody>
                    <a:bodyPr/>
                    <a:lstStyle/>
                    <a:p>
                      <a:pPr indent="32385">
                        <a:spcAft>
                          <a:spcPts val="0"/>
                        </a:spcAft>
                      </a:pPr>
                      <a:r>
                        <a:rPr lang="en-US" sz="2000" b="0" dirty="0">
                          <a:effectLst/>
                          <a:latin typeface="Calibri" panose="020F0502020204030204" pitchFamily="34" charset="0"/>
                          <a:ea typeface="Calibri" panose="020F0502020204030204" pitchFamily="34" charset="0"/>
                          <a:cs typeface="Calibri" panose="020F0502020204030204" pitchFamily="34" charset="0"/>
                        </a:rPr>
                        <a:t>Ankle Brachial Index</a:t>
                      </a:r>
                      <a:endPar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nchor="ctr">
                    <a:solidFill>
                      <a:srgbClr val="00338D"/>
                    </a:solidFill>
                  </a:tcPr>
                </a:tc>
                <a:tc>
                  <a:txBody>
                    <a:bodyPr/>
                    <a:lstStyle/>
                    <a:p>
                      <a:pPr algn="ctr">
                        <a:spcAft>
                          <a:spcPts val="0"/>
                        </a:spcAft>
                      </a:pPr>
                      <a:r>
                        <a:rPr lang="en-US" sz="2000" b="0">
                          <a:solidFill>
                            <a:schemeClr val="tx1"/>
                          </a:solidFill>
                          <a:effectLst/>
                          <a:latin typeface="Calibri" panose="020F0502020204030204" pitchFamily="34" charset="0"/>
                          <a:ea typeface="Calibri" panose="020F0502020204030204" pitchFamily="34" charset="0"/>
                          <a:cs typeface="Calibri" panose="020F0502020204030204" pitchFamily="34" charset="0"/>
                        </a:rPr>
                        <a:t>Mean ± SD (N)</a:t>
                      </a:r>
                      <a:endParaRPr lang="en-GB" sz="2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1087" marR="51087" marT="0" marB="0" anchor="ctr">
                    <a:solidFill>
                      <a:srgbClr val="D9D9D9"/>
                    </a:solidFill>
                  </a:tcPr>
                </a:tc>
                <a:tc>
                  <a:txBody>
                    <a:bodyPr/>
                    <a:lstStyle/>
                    <a:p>
                      <a:pPr algn="ctr">
                        <a:spcAft>
                          <a:spcPts val="0"/>
                        </a:spcAft>
                      </a:pPr>
                      <a:r>
                        <a:rPr lang="en-US" sz="2000" b="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0.6 ± 0.3 </a:t>
                      </a:r>
                      <a:r>
                        <a:rPr lang="en-GB"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(417)</a:t>
                      </a:r>
                    </a:p>
                  </a:txBody>
                  <a:tcPr marL="51087" marR="51087" marT="0" marB="0" anchor="ctr">
                    <a:solidFill>
                      <a:srgbClr val="00338D"/>
                    </a:solidFill>
                  </a:tcPr>
                </a:tc>
                <a:extLst>
                  <a:ext uri="{0D108BD9-81ED-4DB2-BD59-A6C34878D82A}">
                    <a16:rowId xmlns:a16="http://schemas.microsoft.com/office/drawing/2014/main" val="10015"/>
                  </a:ext>
                </a:extLst>
              </a:tr>
            </a:tbl>
          </a:graphicData>
        </a:graphic>
      </p:graphicFrame>
      <p:sp>
        <p:nvSpPr>
          <p:cNvPr id="3" name="Rectangle: Rounded Corners 2">
            <a:extLst>
              <a:ext uri="{FF2B5EF4-FFF2-40B4-BE49-F238E27FC236}">
                <a16:creationId xmlns:a16="http://schemas.microsoft.com/office/drawing/2014/main" id="{03A04D19-145D-43F7-933E-62ECAB7F88AD}"/>
              </a:ext>
            </a:extLst>
          </p:cNvPr>
          <p:cNvSpPr/>
          <p:nvPr/>
        </p:nvSpPr>
        <p:spPr>
          <a:xfrm>
            <a:off x="7008576" y="4795353"/>
            <a:ext cx="4870640" cy="90648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36CB640-B4F5-48B6-9A8E-5C2FBFB7CE5B}"/>
              </a:ext>
            </a:extLst>
          </p:cNvPr>
          <p:cNvSpPr txBox="1"/>
          <p:nvPr/>
        </p:nvSpPr>
        <p:spPr>
          <a:xfrm flipH="1">
            <a:off x="205374" y="4723245"/>
            <a:ext cx="4394004" cy="400110"/>
          </a:xfrm>
          <a:prstGeom prst="rect">
            <a:avLst/>
          </a:prstGeom>
          <a:solidFill>
            <a:srgbClr val="00338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CLTI present in 24% of enrolled subjects</a:t>
            </a:r>
          </a:p>
        </p:txBody>
      </p:sp>
      <p:sp>
        <p:nvSpPr>
          <p:cNvPr id="8" name="Text Placeholder 5">
            <a:extLst>
              <a:ext uri="{FF2B5EF4-FFF2-40B4-BE49-F238E27FC236}">
                <a16:creationId xmlns:a16="http://schemas.microsoft.com/office/drawing/2014/main" id="{41AB569A-24E8-4AF9-B945-60FA2BB2BC53}"/>
              </a:ext>
            </a:extLst>
          </p:cNvPr>
          <p:cNvSpPr txBox="1">
            <a:spLocks/>
          </p:cNvSpPr>
          <p:nvPr/>
        </p:nvSpPr>
        <p:spPr>
          <a:xfrm>
            <a:off x="15048" y="6507673"/>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u="none" strike="noStrike" kern="1200" cap="none" spc="0" normalizeH="0" baseline="0" noProof="0" dirty="0">
                <a:ln>
                  <a:noFill/>
                </a:ln>
                <a:solidFill>
                  <a:srgbClr val="00338D"/>
                </a:solidFill>
                <a:effectLst/>
                <a:uLnTx/>
                <a:uFillTx/>
                <a:ea typeface="+mn-ea"/>
                <a:cs typeface="+mn-cs"/>
              </a:rPr>
              <a:t>Data on file at Veryan Medical</a:t>
            </a:r>
          </a:p>
        </p:txBody>
      </p:sp>
      <p:graphicFrame>
        <p:nvGraphicFramePr>
          <p:cNvPr id="2" name="Table 14">
            <a:extLst>
              <a:ext uri="{FF2B5EF4-FFF2-40B4-BE49-F238E27FC236}">
                <a16:creationId xmlns:a16="http://schemas.microsoft.com/office/drawing/2014/main" id="{C17E09AB-EB3B-C286-4B9F-578669F6B45C}"/>
              </a:ext>
            </a:extLst>
          </p:cNvPr>
          <p:cNvGraphicFramePr>
            <a:graphicFrameLocks noGrp="1"/>
          </p:cNvGraphicFramePr>
          <p:nvPr>
            <p:extLst>
              <p:ext uri="{D42A27DB-BD31-4B8C-83A1-F6EECF244321}">
                <p14:modId xmlns:p14="http://schemas.microsoft.com/office/powerpoint/2010/main" val="3302848383"/>
              </p:ext>
            </p:extLst>
          </p:nvPr>
        </p:nvGraphicFramePr>
        <p:xfrm>
          <a:off x="257641" y="2216188"/>
          <a:ext cx="4341737" cy="1920240"/>
        </p:xfrm>
        <a:graphic>
          <a:graphicData uri="http://schemas.openxmlformats.org/drawingml/2006/table">
            <a:tbl>
              <a:tblPr firstRow="1" bandRow="1">
                <a:tableStyleId>{5940675A-B579-460E-94D1-54222C63F5DA}</a:tableStyleId>
              </a:tblPr>
              <a:tblGrid>
                <a:gridCol w="4341737">
                  <a:extLst>
                    <a:ext uri="{9D8B030D-6E8A-4147-A177-3AD203B41FA5}">
                      <a16:colId xmlns:a16="http://schemas.microsoft.com/office/drawing/2014/main" val="2579802513"/>
                    </a:ext>
                  </a:extLst>
                </a:gridCol>
              </a:tblGrid>
              <a:tr h="1717040">
                <a:tc>
                  <a:txBody>
                    <a:bodyPr/>
                    <a:lstStyle/>
                    <a:p>
                      <a:pPr marL="342900" indent="-342900">
                        <a:buFont typeface="Arial" panose="020B0604020202020204" pitchFamily="34" charset="0"/>
                        <a:buChar char="•"/>
                      </a:pPr>
                      <a:r>
                        <a:rPr lang="en-US" sz="2000" b="0" i="0" dirty="0">
                          <a:solidFill>
                            <a:schemeClr val="bg1"/>
                          </a:solidFill>
                          <a:latin typeface="+mn-lt"/>
                          <a:ea typeface="Calibri" panose="020F0502020204030204" pitchFamily="34" charset="0"/>
                          <a:cs typeface="Calibri" panose="020F0502020204030204" pitchFamily="34" charset="0"/>
                        </a:rPr>
                        <a:t>PI: Michael Lichtenberg</a:t>
                      </a:r>
                      <a:endParaRPr lang="en-GB" sz="2000" b="0" i="0" dirty="0">
                        <a:solidFill>
                          <a:schemeClr val="bg1"/>
                        </a:solidFill>
                        <a:latin typeface="+mn-lt"/>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0" i="0" dirty="0">
                          <a:solidFill>
                            <a:schemeClr val="bg1"/>
                          </a:solidFill>
                          <a:latin typeface="+mn-lt"/>
                          <a:ea typeface="Calibri" panose="020F0502020204030204" pitchFamily="34" charset="0"/>
                          <a:cs typeface="Calibri" panose="020F0502020204030204" pitchFamily="34" charset="0"/>
                        </a:rPr>
                        <a:t>23 Investigational sites</a:t>
                      </a:r>
                    </a:p>
                    <a:p>
                      <a:pPr marL="342900" indent="-342900">
                        <a:buFont typeface="Arial" panose="020B0604020202020204" pitchFamily="34" charset="0"/>
                        <a:buChar char="•"/>
                      </a:pPr>
                      <a:r>
                        <a:rPr lang="en-US" sz="2000" b="0" i="0" dirty="0">
                          <a:solidFill>
                            <a:schemeClr val="bg1"/>
                          </a:solidFill>
                          <a:latin typeface="+mn-lt"/>
                          <a:ea typeface="Calibri" panose="020F0502020204030204" pitchFamily="34" charset="0"/>
                          <a:cs typeface="Calibri" panose="020F0502020204030204" pitchFamily="34" charset="0"/>
                        </a:rPr>
                        <a:t>507 patients</a:t>
                      </a:r>
                    </a:p>
                    <a:p>
                      <a:pPr marL="342900" indent="-342900">
                        <a:buFont typeface="Arial" panose="020B0604020202020204" pitchFamily="34" charset="0"/>
                        <a:buChar char="•"/>
                      </a:pPr>
                      <a:r>
                        <a:rPr lang="en-GB" sz="2000" b="0" i="0" u="none" dirty="0">
                          <a:solidFill>
                            <a:schemeClr val="bg1"/>
                          </a:solidFill>
                          <a:latin typeface="+mn-lt"/>
                          <a:ea typeface="Calibri" panose="020F0502020204030204" pitchFamily="34" charset="0"/>
                          <a:cs typeface="Calibri" panose="020F0502020204030204" pitchFamily="34" charset="0"/>
                        </a:rPr>
                        <a:t>Independent Clinical Event Committee (</a:t>
                      </a:r>
                      <a:r>
                        <a:rPr lang="en-GB" sz="2000" b="0" i="0" u="none" dirty="0">
                          <a:solidFill>
                            <a:schemeClr val="bg1"/>
                          </a:solidFill>
                          <a:latin typeface="+mn-lt"/>
                          <a:ea typeface="Calibri" panose="020F0502020204030204" pitchFamily="34" charset="0"/>
                          <a:cs typeface="Calibri" panose="020F0502020204030204" pitchFamily="34" charset="0"/>
                          <a:sym typeface="Wingdings" panose="05000000000000000000" pitchFamily="2" charset="2"/>
                        </a:rPr>
                        <a:t>adjudication)</a:t>
                      </a:r>
                    </a:p>
                    <a:p>
                      <a:pPr marL="342900" indent="-342900">
                        <a:buFont typeface="Arial" panose="020B0604020202020204" pitchFamily="34" charset="0"/>
                        <a:buChar char="•"/>
                      </a:pPr>
                      <a:r>
                        <a:rPr lang="en-GB" sz="2000" b="0" i="0" u="none" dirty="0">
                          <a:solidFill>
                            <a:schemeClr val="bg1"/>
                          </a:solidFill>
                          <a:latin typeface="+mn-lt"/>
                          <a:ea typeface="Calibri" panose="020F0502020204030204" pitchFamily="34" charset="0"/>
                          <a:cs typeface="Calibri" panose="020F0502020204030204" pitchFamily="34" charset="0"/>
                          <a:sym typeface="Wingdings" panose="05000000000000000000" pitchFamily="2" charset="2"/>
                        </a:rPr>
                        <a:t>3-year follow up</a:t>
                      </a:r>
                      <a:r>
                        <a:rPr lang="en-GB" sz="2000" b="0" i="0" u="none" dirty="0">
                          <a:solidFill>
                            <a:schemeClr val="bg1"/>
                          </a:solidFill>
                          <a:latin typeface="+mn-lt"/>
                          <a:ea typeface="Calibri" panose="020F0502020204030204" pitchFamily="34" charset="0"/>
                          <a:cs typeface="Calibri" panose="020F0502020204030204" pitchFamily="34" charset="0"/>
                        </a:rPr>
                        <a:t>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338D"/>
                    </a:solidFill>
                  </a:tcPr>
                </a:tc>
                <a:extLst>
                  <a:ext uri="{0D108BD9-81ED-4DB2-BD59-A6C34878D82A}">
                    <a16:rowId xmlns:a16="http://schemas.microsoft.com/office/drawing/2014/main" val="3521542774"/>
                  </a:ext>
                </a:extLst>
              </a:tr>
            </a:tbl>
          </a:graphicData>
        </a:graphic>
      </p:graphicFrame>
      <p:sp>
        <p:nvSpPr>
          <p:cNvPr id="10" name="Title 2">
            <a:extLst>
              <a:ext uri="{FF2B5EF4-FFF2-40B4-BE49-F238E27FC236}">
                <a16:creationId xmlns:a16="http://schemas.microsoft.com/office/drawing/2014/main" id="{C9B84E13-159A-729E-F35B-F52781C920C0}"/>
              </a:ext>
            </a:extLst>
          </p:cNvPr>
          <p:cNvSpPr txBox="1">
            <a:spLocks/>
          </p:cNvSpPr>
          <p:nvPr/>
        </p:nvSpPr>
        <p:spPr>
          <a:xfrm>
            <a:off x="1981200" y="-139075"/>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effectLst>
                  <a:outerShdw blurRad="50800" dist="38100" dir="2700000" algn="tl" rotWithShape="0">
                    <a:prstClr val="black"/>
                  </a:outerShdw>
                </a:effectLst>
                <a:latin typeface="+mn-lt"/>
                <a:ea typeface="+mj-ea"/>
                <a:cs typeface="+mj-cs"/>
              </a:defRPr>
            </a:lvl1pPr>
          </a:lstStyle>
          <a:p>
            <a:pPr algn="ctr"/>
            <a:r>
              <a:rPr lang="en-GB" b="0" dirty="0">
                <a:solidFill>
                  <a:srgbClr val="00338D"/>
                </a:solidFill>
                <a:effectLst/>
                <a:ea typeface="Calibri" panose="020F0502020204030204" pitchFamily="34" charset="0"/>
                <a:cs typeface="Calibri" panose="020F0502020204030204" pitchFamily="34" charset="0"/>
              </a:rPr>
              <a:t>MIMICS-3D Registry</a:t>
            </a:r>
          </a:p>
        </p:txBody>
      </p:sp>
      <p:sp>
        <p:nvSpPr>
          <p:cNvPr id="11" name="Content Placeholder 6">
            <a:extLst>
              <a:ext uri="{FF2B5EF4-FFF2-40B4-BE49-F238E27FC236}">
                <a16:creationId xmlns:a16="http://schemas.microsoft.com/office/drawing/2014/main" id="{AD601447-9589-3EC6-A8FC-3D47EB90E728}"/>
              </a:ext>
            </a:extLst>
          </p:cNvPr>
          <p:cNvSpPr>
            <a:spLocks noGrp="1"/>
          </p:cNvSpPr>
          <p:nvPr>
            <p:ph idx="1"/>
          </p:nvPr>
        </p:nvSpPr>
        <p:spPr>
          <a:xfrm>
            <a:off x="474133" y="764809"/>
            <a:ext cx="11243733" cy="845247"/>
          </a:xfrm>
        </p:spPr>
        <p:txBody>
          <a:bodyPr>
            <a:noAutofit/>
          </a:bodyPr>
          <a:lstStyle/>
          <a:p>
            <a:pPr marL="0" indent="0" algn="ctr">
              <a:spcBef>
                <a:spcPts val="1351"/>
              </a:spcBef>
              <a:buNone/>
            </a:pPr>
            <a:r>
              <a:rPr lang="en-GB" sz="2400" dirty="0">
                <a:solidFill>
                  <a:srgbClr val="00338D"/>
                </a:solidFill>
                <a:ea typeface="Calibri" panose="020F0502020204030204" pitchFamily="34" charset="0"/>
                <a:cs typeface="Calibri" panose="020F0502020204030204" pitchFamily="34" charset="0"/>
              </a:rPr>
              <a:t>A Prospective, Multicentre Observational Study to Evaluate BioMimics 3D Stent in PAD in the Real World</a:t>
            </a:r>
          </a:p>
        </p:txBody>
      </p:sp>
    </p:spTree>
    <p:extLst>
      <p:ext uri="{BB962C8B-B14F-4D97-AF65-F5344CB8AC3E}">
        <p14:creationId xmlns:p14="http://schemas.microsoft.com/office/powerpoint/2010/main" val="1713914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38156351"/>
              </p:ext>
            </p:extLst>
          </p:nvPr>
        </p:nvGraphicFramePr>
        <p:xfrm>
          <a:off x="1787611" y="1272065"/>
          <a:ext cx="8708997" cy="3657600"/>
        </p:xfrm>
        <a:graphic>
          <a:graphicData uri="http://schemas.openxmlformats.org/drawingml/2006/table">
            <a:tbl>
              <a:tblPr firstRow="1" firstCol="1" bandCol="1">
                <a:tableStyleId>{073A0DAA-6AF3-43AB-8588-CEC1D06C72B9}</a:tableStyleId>
              </a:tblPr>
              <a:tblGrid>
                <a:gridCol w="4085039">
                  <a:extLst>
                    <a:ext uri="{9D8B030D-6E8A-4147-A177-3AD203B41FA5}">
                      <a16:colId xmlns:a16="http://schemas.microsoft.com/office/drawing/2014/main" val="20000"/>
                    </a:ext>
                  </a:extLst>
                </a:gridCol>
                <a:gridCol w="2124171">
                  <a:extLst>
                    <a:ext uri="{9D8B030D-6E8A-4147-A177-3AD203B41FA5}">
                      <a16:colId xmlns:a16="http://schemas.microsoft.com/office/drawing/2014/main" val="20001"/>
                    </a:ext>
                  </a:extLst>
                </a:gridCol>
                <a:gridCol w="2499787">
                  <a:extLst>
                    <a:ext uri="{9D8B030D-6E8A-4147-A177-3AD203B41FA5}">
                      <a16:colId xmlns:a16="http://schemas.microsoft.com/office/drawing/2014/main" val="20002"/>
                    </a:ext>
                  </a:extLst>
                </a:gridCol>
              </a:tblGrid>
              <a:tr h="914400">
                <a:tc gridSpan="2">
                  <a:txBody>
                    <a:bodyPr/>
                    <a:lstStyle/>
                    <a:p>
                      <a:pPr algn="ctr">
                        <a:spcAft>
                          <a:spcPts val="0"/>
                        </a:spcAft>
                      </a:pPr>
                      <a:endParaRPr lang="en-GB" sz="2000" b="0" dirty="0">
                        <a:solidFill>
                          <a:schemeClr val="bg1"/>
                        </a:solidFill>
                        <a:effectLst/>
                        <a:latin typeface="+mn-lt"/>
                        <a:ea typeface="Calibri" panose="020F0502020204030204" pitchFamily="34" charset="0"/>
                        <a:cs typeface="Calibri" panose="020F0502020204030204" pitchFamily="34" charset="0"/>
                      </a:endParaRPr>
                    </a:p>
                  </a:txBody>
                  <a:tcPr marL="51087" marR="51087" marT="0" marB="0">
                    <a:solidFill>
                      <a:srgbClr val="00338D"/>
                    </a:solidFill>
                  </a:tcPr>
                </a:tc>
                <a:tc hMerge="1">
                  <a:txBody>
                    <a:bodyPr/>
                    <a:lstStyle/>
                    <a:p>
                      <a:pPr algn="ctr">
                        <a:spcAft>
                          <a:spcPts val="0"/>
                        </a:spcAft>
                      </a:pPr>
                      <a:endParaRPr lang="en-GB" sz="1600" b="1">
                        <a:solidFill>
                          <a:schemeClr val="bg1"/>
                        </a:solidFill>
                        <a:effectLst/>
                        <a:latin typeface="+mn-lt"/>
                        <a:ea typeface="Times New Roman"/>
                      </a:endParaRPr>
                    </a:p>
                  </a:txBody>
                  <a:tcPr marL="68116" marR="6811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GB" sz="2000" b="0" dirty="0">
                          <a:solidFill>
                            <a:schemeClr val="bg1"/>
                          </a:solidFill>
                          <a:effectLst/>
                          <a:latin typeface="+mn-lt"/>
                          <a:ea typeface="Calibri" panose="020F0502020204030204" pitchFamily="34" charset="0"/>
                          <a:cs typeface="Calibri" panose="020F0502020204030204" pitchFamily="34" charset="0"/>
                        </a:rPr>
                        <a:t>Enrolled Population</a:t>
                      </a:r>
                    </a:p>
                    <a:p>
                      <a:pPr algn="ctr">
                        <a:spcAft>
                          <a:spcPts val="0"/>
                        </a:spcAft>
                      </a:pPr>
                      <a:r>
                        <a:rPr lang="en-GB" sz="2000" b="0" dirty="0">
                          <a:solidFill>
                            <a:schemeClr val="bg1"/>
                          </a:solidFill>
                          <a:effectLst/>
                          <a:latin typeface="+mn-lt"/>
                          <a:ea typeface="Calibri" panose="020F0502020204030204" pitchFamily="34" charset="0"/>
                          <a:cs typeface="Calibri" panose="020F0502020204030204" pitchFamily="34" charset="0"/>
                        </a:rPr>
                        <a:t>N=507 subjects </a:t>
                      </a:r>
                    </a:p>
                    <a:p>
                      <a:pPr algn="ctr">
                        <a:spcAft>
                          <a:spcPts val="0"/>
                        </a:spcAft>
                      </a:pPr>
                      <a:r>
                        <a:rPr lang="en-GB" sz="2000" b="0" dirty="0">
                          <a:solidFill>
                            <a:schemeClr val="bg1"/>
                          </a:solidFill>
                          <a:effectLst/>
                          <a:latin typeface="+mn-lt"/>
                          <a:ea typeface="Calibri" panose="020F0502020204030204" pitchFamily="34" charset="0"/>
                          <a:cs typeface="Calibri" panose="020F0502020204030204" pitchFamily="34" charset="0"/>
                        </a:rPr>
                        <a:t>(518 lesions)</a:t>
                      </a:r>
                    </a:p>
                  </a:txBody>
                  <a:tcPr marL="51087" marR="51087" marT="0" marB="0">
                    <a:solidFill>
                      <a:srgbClr val="00338D"/>
                    </a:solidFill>
                  </a:tcPr>
                </a:tc>
                <a:extLst>
                  <a:ext uri="{0D108BD9-81ED-4DB2-BD59-A6C34878D82A}">
                    <a16:rowId xmlns:a16="http://schemas.microsoft.com/office/drawing/2014/main" val="10000"/>
                  </a:ext>
                </a:extLst>
              </a:tr>
              <a:tr h="304800">
                <a:tc>
                  <a:txBody>
                    <a:bodyPr/>
                    <a:lstStyle/>
                    <a:p>
                      <a:pPr algn="l"/>
                      <a:r>
                        <a:rPr lang="en-US" sz="2000" b="0" dirty="0">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rPr>
                        <a:t>Reference Vessel Diameter (mm)</a:t>
                      </a:r>
                      <a:endParaRPr lang="en-US" sz="20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endParaRPr>
                    </a:p>
                  </a:txBody>
                  <a:tcPr marL="51300" marR="51300" marT="0" marB="0" anchor="ctr">
                    <a:solidFill>
                      <a:srgbClr val="00338D"/>
                    </a:solidFill>
                  </a:tcPr>
                </a:tc>
                <a:tc>
                  <a:txBody>
                    <a:bodyPr/>
                    <a:lstStyle/>
                    <a:p>
                      <a:pPr algn="ctr"/>
                      <a:r>
                        <a:rPr lang="en-US" sz="2000" b="0">
                          <a:solidFill>
                            <a:schemeClr val="tx1"/>
                          </a:solidFill>
                          <a:latin typeface="+mn-lt"/>
                          <a:ea typeface="Calibri" panose="020F0502020204030204" pitchFamily="34" charset="0"/>
                          <a:cs typeface="Calibri" panose="020F0502020204030204" pitchFamily="34" charset="0"/>
                        </a:rPr>
                        <a:t>Mean ± SD</a:t>
                      </a:r>
                    </a:p>
                  </a:txBody>
                  <a:tcPr marL="51300" marR="51300" marT="0" marB="0" anchor="ctr">
                    <a:solidFill>
                      <a:srgbClr val="D9D9D9"/>
                    </a:solidFill>
                  </a:tcPr>
                </a:tc>
                <a:tc>
                  <a:txBody>
                    <a:bodyPr/>
                    <a:lstStyle/>
                    <a:p>
                      <a:pPr algn="ctr"/>
                      <a:r>
                        <a:rPr lang="en-US" sz="2000" b="0" kern="1200" dirty="0">
                          <a:solidFill>
                            <a:schemeClr val="bg1"/>
                          </a:solidFill>
                          <a:effectLst/>
                          <a:latin typeface="+mn-lt"/>
                          <a:ea typeface="Calibri" panose="020F0502020204030204" pitchFamily="34" charset="0"/>
                          <a:cs typeface="Calibri" panose="020F0502020204030204" pitchFamily="34" charset="0"/>
                        </a:rPr>
                        <a:t>5.5 ± 0.7</a:t>
                      </a:r>
                      <a:endParaRPr lang="en-US" sz="2000" b="0" dirty="0">
                        <a:solidFill>
                          <a:schemeClr val="bg1"/>
                        </a:solidFill>
                        <a:latin typeface="+mn-lt"/>
                        <a:ea typeface="Calibri" panose="020F0502020204030204" pitchFamily="34" charset="0"/>
                        <a:cs typeface="Calibri" panose="020F0502020204030204" pitchFamily="34" charset="0"/>
                      </a:endParaRPr>
                    </a:p>
                  </a:txBody>
                  <a:tcPr marL="51300" marR="51300" marT="0" marB="0" anchor="ctr">
                    <a:solidFill>
                      <a:srgbClr val="00338D"/>
                    </a:solidFill>
                  </a:tcPr>
                </a:tc>
                <a:extLst>
                  <a:ext uri="{0D108BD9-81ED-4DB2-BD59-A6C34878D82A}">
                    <a16:rowId xmlns:a16="http://schemas.microsoft.com/office/drawing/2014/main" val="4190260958"/>
                  </a:ext>
                </a:extLst>
              </a:tr>
              <a:tr h="304800">
                <a:tc rowSpan="2">
                  <a:txBody>
                    <a:bodyPr/>
                    <a:lstStyle/>
                    <a:p>
                      <a:pPr algn="l"/>
                      <a:r>
                        <a:rPr lang="en-US" sz="2000" b="0" dirty="0">
                          <a:latin typeface="+mn-lt"/>
                          <a:ea typeface="Calibri" panose="020F0502020204030204" pitchFamily="34" charset="0"/>
                          <a:cs typeface="Calibri" panose="020F0502020204030204" pitchFamily="34" charset="0"/>
                        </a:rPr>
                        <a:t>Stent Location (%)</a:t>
                      </a:r>
                    </a:p>
                  </a:txBody>
                  <a:tcPr anchor="ctr">
                    <a:solidFill>
                      <a:srgbClr val="00338D"/>
                    </a:solidFill>
                  </a:tcPr>
                </a:tc>
                <a:tc>
                  <a:txBody>
                    <a:bodyPr/>
                    <a:lstStyle/>
                    <a:p>
                      <a:pPr algn="ctr"/>
                      <a:r>
                        <a:rPr lang="en-GB" sz="2000" b="0">
                          <a:solidFill>
                            <a:schemeClr val="tx1"/>
                          </a:solidFill>
                          <a:latin typeface="+mn-lt"/>
                          <a:ea typeface="Calibri" panose="020F0502020204030204" pitchFamily="34" charset="0"/>
                          <a:cs typeface="Calibri" panose="020F0502020204030204" pitchFamily="34" charset="0"/>
                        </a:rPr>
                        <a:t>Mid </a:t>
                      </a:r>
                      <a:r>
                        <a:rPr lang="en-US" sz="2000" b="0" i="0" u="none" strike="noStrike" noProof="0">
                          <a:solidFill>
                            <a:schemeClr val="tx1"/>
                          </a:solidFill>
                          <a:latin typeface="+mn-lt"/>
                          <a:ea typeface="Calibri" panose="020F0502020204030204" pitchFamily="34" charset="0"/>
                          <a:cs typeface="Calibri" panose="020F0502020204030204" pitchFamily="34" charset="0"/>
                        </a:rPr>
                        <a:t>±</a:t>
                      </a:r>
                      <a:r>
                        <a:rPr lang="en-GB" sz="2000" b="0">
                          <a:solidFill>
                            <a:schemeClr val="tx1"/>
                          </a:solidFill>
                          <a:latin typeface="+mn-lt"/>
                          <a:ea typeface="Calibri" panose="020F0502020204030204" pitchFamily="34" charset="0"/>
                          <a:cs typeface="Calibri" panose="020F0502020204030204" pitchFamily="34" charset="0"/>
                        </a:rPr>
                        <a:t> Distal SFA</a:t>
                      </a:r>
                      <a:endParaRPr lang="en-US" sz="2000" b="0">
                        <a:solidFill>
                          <a:schemeClr val="tx1"/>
                        </a:solidFill>
                        <a:latin typeface="+mn-lt"/>
                        <a:ea typeface="Calibri" panose="020F0502020204030204" pitchFamily="34" charset="0"/>
                        <a:cs typeface="Calibri" panose="020F0502020204030204" pitchFamily="34" charset="0"/>
                      </a:endParaRPr>
                    </a:p>
                  </a:txBody>
                  <a:tcPr marL="51300" marR="51300" marT="0" marB="0" anchor="ctr">
                    <a:solidFill>
                      <a:srgbClr val="D9D9D9"/>
                    </a:solidFill>
                  </a:tcPr>
                </a:tc>
                <a:tc>
                  <a:txBody>
                    <a:bodyPr/>
                    <a:lstStyle/>
                    <a:p>
                      <a:pPr algn="ctr"/>
                      <a:r>
                        <a:rPr lang="en-US" sz="2000" b="0" dirty="0">
                          <a:solidFill>
                            <a:schemeClr val="bg1"/>
                          </a:solidFill>
                          <a:latin typeface="+mn-lt"/>
                          <a:ea typeface="Calibri" panose="020F0502020204030204" pitchFamily="34" charset="0"/>
                          <a:cs typeface="Calibri" panose="020F0502020204030204" pitchFamily="34" charset="0"/>
                        </a:rPr>
                        <a:t>86% (444/518)</a:t>
                      </a:r>
                    </a:p>
                  </a:txBody>
                  <a:tcPr marL="51300" marR="51300" marT="0" marB="0" anchor="ctr">
                    <a:solidFill>
                      <a:srgbClr val="00338D"/>
                    </a:solidFill>
                  </a:tcPr>
                </a:tc>
                <a:extLst>
                  <a:ext uri="{0D108BD9-81ED-4DB2-BD59-A6C34878D82A}">
                    <a16:rowId xmlns:a16="http://schemas.microsoft.com/office/drawing/2014/main" val="10002"/>
                  </a:ext>
                </a:extLst>
              </a:tr>
              <a:tr h="304800">
                <a:tc vMerge="1">
                  <a:txBody>
                    <a:bodyPr/>
                    <a:lstStyle/>
                    <a:p>
                      <a:pPr algn="l"/>
                      <a:endParaRPr lang="en-US" sz="1600" b="1">
                        <a:solidFill>
                          <a:schemeClr val="bg1"/>
                        </a:solidFill>
                      </a:endParaRPr>
                    </a:p>
                  </a:txBody>
                  <a:tcPr marL="68400" marR="68400" marT="0" marB="0"/>
                </a:tc>
                <a:tc>
                  <a:txBody>
                    <a:bodyPr/>
                    <a:lstStyle/>
                    <a:p>
                      <a:pPr algn="ctr"/>
                      <a:r>
                        <a:rPr lang="en-US" sz="2000" b="0">
                          <a:solidFill>
                            <a:schemeClr val="tx1"/>
                          </a:solidFill>
                          <a:latin typeface="+mn-lt"/>
                          <a:ea typeface="Calibri" panose="020F0502020204030204" pitchFamily="34" charset="0"/>
                          <a:cs typeface="Calibri" panose="020F0502020204030204" pitchFamily="34" charset="0"/>
                        </a:rPr>
                        <a:t>Prox. Pop</a:t>
                      </a:r>
                    </a:p>
                  </a:txBody>
                  <a:tcPr marL="51300" marR="51300" marT="0" marB="0" anchor="ctr">
                    <a:solidFill>
                      <a:srgbClr val="D9D9D9"/>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IE" sz="2000" b="0" kern="1200" dirty="0">
                          <a:solidFill>
                            <a:schemeClr val="bg1"/>
                          </a:solidFill>
                          <a:effectLst/>
                          <a:latin typeface="+mn-lt"/>
                          <a:ea typeface="Calibri" panose="020F0502020204030204" pitchFamily="34" charset="0"/>
                          <a:cs typeface="Calibri" panose="020F0502020204030204" pitchFamily="34" charset="0"/>
                        </a:rPr>
                        <a:t>30% </a:t>
                      </a:r>
                      <a:r>
                        <a:rPr lang="en-US" sz="2000" b="0" kern="1200" dirty="0">
                          <a:solidFill>
                            <a:schemeClr val="bg1"/>
                          </a:solidFill>
                          <a:effectLst/>
                          <a:latin typeface="+mn-lt"/>
                          <a:ea typeface="Calibri" panose="020F0502020204030204" pitchFamily="34" charset="0"/>
                          <a:cs typeface="Calibri" panose="020F0502020204030204" pitchFamily="34" charset="0"/>
                        </a:rPr>
                        <a:t>(154/518)</a:t>
                      </a:r>
                      <a:endParaRPr lang="en-US" sz="2000" b="0" dirty="0">
                        <a:solidFill>
                          <a:schemeClr val="bg1"/>
                        </a:solidFill>
                        <a:latin typeface="+mn-lt"/>
                        <a:ea typeface="Calibri" panose="020F0502020204030204" pitchFamily="34" charset="0"/>
                        <a:cs typeface="Calibri" panose="020F0502020204030204" pitchFamily="34" charset="0"/>
                      </a:endParaRPr>
                    </a:p>
                  </a:txBody>
                  <a:tcPr marL="51300" marR="51300" marT="0" marB="0" anchor="ctr">
                    <a:solidFill>
                      <a:srgbClr val="00338D"/>
                    </a:solidFill>
                  </a:tcPr>
                </a:tc>
                <a:extLst>
                  <a:ext uri="{0D108BD9-81ED-4DB2-BD59-A6C34878D82A}">
                    <a16:rowId xmlns:a16="http://schemas.microsoft.com/office/drawing/2014/main" val="3103588358"/>
                  </a:ext>
                </a:extLst>
              </a:tr>
              <a:tr h="304800">
                <a:tc>
                  <a:txBody>
                    <a:bodyPr/>
                    <a:lstStyle/>
                    <a:p>
                      <a:r>
                        <a:rPr lang="en-US" sz="2000" b="0" dirty="0">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rPr>
                        <a:t>Diameter Stenosis (%)</a:t>
                      </a:r>
                      <a:endParaRPr lang="en-US" sz="20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endParaRPr>
                    </a:p>
                  </a:txBody>
                  <a:tcPr marL="51300" marR="51300" marT="0" marB="0" anchor="ctr">
                    <a:solidFill>
                      <a:srgbClr val="00338D"/>
                    </a:solidFill>
                  </a:tcPr>
                </a:tc>
                <a:tc>
                  <a:txBody>
                    <a:bodyPr/>
                    <a:lstStyle/>
                    <a:p>
                      <a:pPr algn="ctr"/>
                      <a:r>
                        <a:rPr lang="en-US" sz="2000" b="0">
                          <a:solidFill>
                            <a:schemeClr val="tx1"/>
                          </a:solidFill>
                          <a:latin typeface="+mn-lt"/>
                          <a:ea typeface="Calibri" panose="020F0502020204030204" pitchFamily="34" charset="0"/>
                          <a:cs typeface="Calibri" panose="020F0502020204030204" pitchFamily="34" charset="0"/>
                        </a:rPr>
                        <a:t>Mean ± SD</a:t>
                      </a:r>
                    </a:p>
                  </a:txBody>
                  <a:tcPr marL="51300" marR="51300" marT="0" marB="0" anchor="ctr">
                    <a:solidFill>
                      <a:srgbClr val="D9D9D9"/>
                    </a:solidFill>
                  </a:tcPr>
                </a:tc>
                <a:tc>
                  <a:txBody>
                    <a:bodyPr/>
                    <a:lstStyle/>
                    <a:p>
                      <a:pPr algn="ctr"/>
                      <a:r>
                        <a:rPr lang="en-GB" sz="2000" b="0" kern="1200" dirty="0">
                          <a:solidFill>
                            <a:schemeClr val="bg1"/>
                          </a:solidFill>
                          <a:latin typeface="+mn-lt"/>
                          <a:ea typeface="Calibri" panose="020F0502020204030204" pitchFamily="34" charset="0"/>
                          <a:cs typeface="Calibri" panose="020F0502020204030204" pitchFamily="34" charset="0"/>
                        </a:rPr>
                        <a:t>95 ± 8 (518) </a:t>
                      </a:r>
                      <a:endParaRPr lang="en-US" sz="2000" b="0" kern="1200" dirty="0">
                        <a:solidFill>
                          <a:schemeClr val="bg1"/>
                        </a:solidFill>
                        <a:latin typeface="+mn-lt"/>
                        <a:ea typeface="Calibri" panose="020F0502020204030204" pitchFamily="34" charset="0"/>
                        <a:cs typeface="Calibri" panose="020F0502020204030204" pitchFamily="34" charset="0"/>
                      </a:endParaRPr>
                    </a:p>
                  </a:txBody>
                  <a:tcPr marL="51300" marR="51300" marT="0" marB="0" anchor="ctr">
                    <a:solidFill>
                      <a:srgbClr val="00338D"/>
                    </a:solidFill>
                  </a:tcPr>
                </a:tc>
                <a:extLst>
                  <a:ext uri="{0D108BD9-81ED-4DB2-BD59-A6C34878D82A}">
                    <a16:rowId xmlns:a16="http://schemas.microsoft.com/office/drawing/2014/main" val="2132246131"/>
                  </a:ext>
                </a:extLst>
              </a:tr>
              <a:tr h="304800">
                <a:tc>
                  <a:txBody>
                    <a:bodyPr/>
                    <a:lstStyle/>
                    <a:p>
                      <a:r>
                        <a:rPr lang="en-US" sz="20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rPr>
                        <a:t>Occlusions</a:t>
                      </a:r>
                    </a:p>
                  </a:txBody>
                  <a:tcPr marL="51300" marR="51300" marT="0" marB="0" anchor="ctr">
                    <a:solidFill>
                      <a:srgbClr val="00338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2000" b="0" i="0" u="none" strike="noStrike" kern="1200">
                          <a:solidFill>
                            <a:schemeClr val="tx1"/>
                          </a:solidFill>
                          <a:effectLst/>
                          <a:latin typeface="+mn-lt"/>
                          <a:ea typeface="Calibri" panose="020F0502020204030204" pitchFamily="34" charset="0"/>
                          <a:cs typeface="Calibri" panose="020F0502020204030204" pitchFamily="34" charset="0"/>
                        </a:rPr>
                        <a:t>Total</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bg1"/>
                          </a:solidFill>
                          <a:effectLst/>
                          <a:latin typeface="+mn-lt"/>
                          <a:ea typeface="Calibri" panose="020F0502020204030204" pitchFamily="34" charset="0"/>
                          <a:cs typeface="Calibri" panose="020F0502020204030204" pitchFamily="34" charset="0"/>
                        </a:rPr>
                        <a:t>57% (294/518)</a:t>
                      </a:r>
                      <a:endParaRPr lang="en-US" sz="2000" b="0" dirty="0">
                        <a:solidFill>
                          <a:schemeClr val="bg1"/>
                        </a:solidFill>
                        <a:latin typeface="+mn-lt"/>
                        <a:ea typeface="Calibri" panose="020F0502020204030204" pitchFamily="34" charset="0"/>
                        <a:cs typeface="Calibri" panose="020F0502020204030204" pitchFamily="34" charset="0"/>
                      </a:endParaRPr>
                    </a:p>
                  </a:txBody>
                  <a:tcPr marL="51300" marR="51300" marT="0" marB="0" anchor="ctr">
                    <a:solidFill>
                      <a:srgbClr val="00338D"/>
                    </a:solidFill>
                  </a:tcPr>
                </a:tc>
                <a:extLst>
                  <a:ext uri="{0D108BD9-81ED-4DB2-BD59-A6C34878D82A}">
                    <a16:rowId xmlns:a16="http://schemas.microsoft.com/office/drawing/2014/main" val="4010322653"/>
                  </a:ext>
                </a:extLst>
              </a:tr>
              <a:tr h="304800">
                <a:tc>
                  <a:txBody>
                    <a:bodyPr/>
                    <a:lstStyle/>
                    <a:p>
                      <a:r>
                        <a:rPr lang="en-GB" sz="2000" b="0" dirty="0">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rPr>
                        <a:t>Lesion Length (mm)</a:t>
                      </a:r>
                      <a:endParaRPr lang="en-US" sz="20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endParaRPr>
                    </a:p>
                  </a:txBody>
                  <a:tcPr marL="51300" marR="51300" marT="0" marB="0" anchor="ctr">
                    <a:solidFill>
                      <a:srgbClr val="00338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a:solidFill>
                            <a:schemeClr val="tx1"/>
                          </a:solidFill>
                          <a:latin typeface="+mn-lt"/>
                          <a:ea typeface="Calibri" panose="020F0502020204030204" pitchFamily="34" charset="0"/>
                          <a:cs typeface="Calibri" panose="020F0502020204030204" pitchFamily="34" charset="0"/>
                        </a:rPr>
                        <a:t>Mean ± SD</a:t>
                      </a:r>
                    </a:p>
                  </a:txBody>
                  <a:tcPr marL="51300" marR="51300" marT="0" marB="0" anchor="ctr">
                    <a:solidFill>
                      <a:srgbClr val="D9D9D9"/>
                    </a:solidFill>
                  </a:tcPr>
                </a:tc>
                <a:tc>
                  <a:txBody>
                    <a:bodyPr/>
                    <a:lstStyle/>
                    <a:p>
                      <a:pPr algn="ctr"/>
                      <a:r>
                        <a:rPr lang="en-US" sz="2000" b="0" kern="1200" dirty="0">
                          <a:solidFill>
                            <a:schemeClr val="bg1"/>
                          </a:solidFill>
                          <a:effectLst/>
                          <a:latin typeface="+mn-lt"/>
                          <a:ea typeface="Calibri" panose="020F0502020204030204" pitchFamily="34" charset="0"/>
                          <a:cs typeface="Calibri" panose="020F0502020204030204" pitchFamily="34" charset="0"/>
                        </a:rPr>
                        <a:t>126 ± 91</a:t>
                      </a:r>
                      <a:endParaRPr lang="en-US" sz="2000" b="0" kern="1200" dirty="0">
                        <a:solidFill>
                          <a:schemeClr val="bg1"/>
                        </a:solidFill>
                        <a:latin typeface="+mn-lt"/>
                        <a:ea typeface="Calibri" panose="020F0502020204030204" pitchFamily="34" charset="0"/>
                        <a:cs typeface="Calibri" panose="020F0502020204030204" pitchFamily="34" charset="0"/>
                      </a:endParaRPr>
                    </a:p>
                  </a:txBody>
                  <a:tcPr marL="51300" marR="51300" marT="0" marB="0" anchor="ctr">
                    <a:solidFill>
                      <a:srgbClr val="00338D"/>
                    </a:solidFill>
                  </a:tcPr>
                </a:tc>
                <a:extLst>
                  <a:ext uri="{0D108BD9-81ED-4DB2-BD59-A6C34878D82A}">
                    <a16:rowId xmlns:a16="http://schemas.microsoft.com/office/drawing/2014/main" val="10007"/>
                  </a:ext>
                </a:extLst>
              </a:tr>
              <a:tr h="304800">
                <a:tc rowSpan="2">
                  <a:txBody>
                    <a:bodyPr/>
                    <a:lstStyle/>
                    <a:p>
                      <a:r>
                        <a:rPr lang="en-GB" sz="2000" b="0" dirty="0">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rPr>
                        <a:t>Calcification %</a:t>
                      </a:r>
                      <a:endParaRPr lang="en-US" sz="2000" b="0" dirty="0">
                        <a:solidFill>
                          <a:schemeClr val="bg1"/>
                        </a:solidFill>
                        <a:effectLst>
                          <a:outerShdw blurRad="38100" dist="38100" dir="2700000" algn="tl">
                            <a:srgbClr val="000000">
                              <a:alpha val="43137"/>
                            </a:srgbClr>
                          </a:outerShdw>
                        </a:effectLst>
                        <a:latin typeface="+mn-lt"/>
                        <a:ea typeface="Calibri" panose="020F0502020204030204" pitchFamily="34" charset="0"/>
                        <a:cs typeface="Calibri" panose="020F0502020204030204" pitchFamily="34" charset="0"/>
                      </a:endParaRPr>
                    </a:p>
                  </a:txBody>
                  <a:tcPr marL="51300" marR="51300" marT="0" marB="0" anchor="ctr">
                    <a:solidFill>
                      <a:srgbClr val="00338D"/>
                    </a:solidFill>
                  </a:tcPr>
                </a:tc>
                <a:tc>
                  <a:txBody>
                    <a:bodyPr/>
                    <a:lstStyle/>
                    <a:p>
                      <a:pPr algn="ctr"/>
                      <a:r>
                        <a:rPr lang="en-GB" sz="2000" b="0" u="none" strike="noStrike" kern="1200">
                          <a:solidFill>
                            <a:schemeClr val="tx1"/>
                          </a:solidFill>
                          <a:effectLst/>
                          <a:latin typeface="+mn-lt"/>
                          <a:ea typeface="Calibri" panose="020F0502020204030204" pitchFamily="34" charset="0"/>
                          <a:cs typeface="Calibri" panose="020F0502020204030204" pitchFamily="34" charset="0"/>
                        </a:rPr>
                        <a:t>None / mild </a:t>
                      </a:r>
                      <a:endParaRPr lang="en-GB" sz="2000" b="0">
                        <a:solidFill>
                          <a:schemeClr val="tx1"/>
                        </a:solidFill>
                        <a:latin typeface="+mn-lt"/>
                        <a:ea typeface="Calibri" panose="020F0502020204030204" pitchFamily="34" charset="0"/>
                        <a:cs typeface="Calibri" panose="020F0502020204030204" pitchFamily="34" charset="0"/>
                      </a:endParaRP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kern="1200" dirty="0">
                          <a:solidFill>
                            <a:schemeClr val="bg1"/>
                          </a:solidFill>
                          <a:effectLst/>
                          <a:latin typeface="+mn-lt"/>
                          <a:ea typeface="Calibri" panose="020F0502020204030204" pitchFamily="34" charset="0"/>
                          <a:cs typeface="Calibri" panose="020F0502020204030204" pitchFamily="34" charset="0"/>
                        </a:rPr>
                        <a:t>47% (243/516)</a:t>
                      </a:r>
                      <a:endParaRPr lang="en-US" sz="2000" b="0" dirty="0">
                        <a:solidFill>
                          <a:schemeClr val="bg1"/>
                        </a:solidFill>
                        <a:latin typeface="+mn-lt"/>
                        <a:ea typeface="Calibri" panose="020F0502020204030204" pitchFamily="34" charset="0"/>
                        <a:cs typeface="Calibri" panose="020F0502020204030204" pitchFamily="34" charset="0"/>
                      </a:endParaRPr>
                    </a:p>
                  </a:txBody>
                  <a:tcPr marL="51300" marR="51300" marT="0" marB="0" anchor="ctr">
                    <a:solidFill>
                      <a:srgbClr val="00338D"/>
                    </a:solidFill>
                  </a:tcPr>
                </a:tc>
                <a:extLst>
                  <a:ext uri="{0D108BD9-81ED-4DB2-BD59-A6C34878D82A}">
                    <a16:rowId xmlns:a16="http://schemas.microsoft.com/office/drawing/2014/main" val="504861599"/>
                  </a:ext>
                </a:extLst>
              </a:tr>
              <a:tr h="304800">
                <a:tc vMerge="1">
                  <a:txBody>
                    <a:bodyPr/>
                    <a:lstStyle/>
                    <a:p>
                      <a:endParaRPr lang="en-GB"/>
                    </a:p>
                  </a:txBody>
                  <a:tcPr/>
                </a:tc>
                <a:tc>
                  <a:txBody>
                    <a:bodyPr/>
                    <a:lstStyle/>
                    <a:p>
                      <a:pPr algn="ctr"/>
                      <a:r>
                        <a:rPr lang="en-GB" sz="2000" b="0" dirty="0">
                          <a:solidFill>
                            <a:schemeClr val="tx1"/>
                          </a:solidFill>
                          <a:latin typeface="+mn-lt"/>
                          <a:ea typeface="Calibri" panose="020F0502020204030204" pitchFamily="34" charset="0"/>
                          <a:cs typeface="Calibri" panose="020F0502020204030204" pitchFamily="34" charset="0"/>
                        </a:rPr>
                        <a:t>Moderate / severe</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dirty="0">
                          <a:solidFill>
                            <a:schemeClr val="bg1"/>
                          </a:solidFill>
                          <a:latin typeface="+mn-lt"/>
                          <a:ea typeface="Calibri" panose="020F0502020204030204" pitchFamily="34" charset="0"/>
                          <a:cs typeface="Calibri" panose="020F0502020204030204" pitchFamily="34" charset="0"/>
                        </a:rPr>
                        <a:t>53% (273/516)</a:t>
                      </a:r>
                    </a:p>
                  </a:txBody>
                  <a:tcPr marL="51300" marR="51300" marT="0" marB="0" anchor="ctr">
                    <a:solidFill>
                      <a:srgbClr val="00338D"/>
                    </a:solidFill>
                  </a:tcPr>
                </a:tc>
                <a:extLst>
                  <a:ext uri="{0D108BD9-81ED-4DB2-BD59-A6C34878D82A}">
                    <a16:rowId xmlns:a16="http://schemas.microsoft.com/office/drawing/2014/main" val="1502585033"/>
                  </a:ext>
                </a:extLst>
              </a:tr>
            </a:tbl>
          </a:graphicData>
        </a:graphic>
      </p:graphicFrame>
      <p:sp>
        <p:nvSpPr>
          <p:cNvPr id="4" name="Title 1">
            <a:extLst>
              <a:ext uri="{FF2B5EF4-FFF2-40B4-BE49-F238E27FC236}">
                <a16:creationId xmlns:a16="http://schemas.microsoft.com/office/drawing/2014/main" id="{1470BEE6-E466-467A-BC4B-4AC909058A83}"/>
              </a:ext>
            </a:extLst>
          </p:cNvPr>
          <p:cNvSpPr txBox="1">
            <a:spLocks/>
          </p:cNvSpPr>
          <p:nvPr/>
        </p:nvSpPr>
        <p:spPr>
          <a:xfrm>
            <a:off x="1787611" y="206613"/>
            <a:ext cx="8616773" cy="445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133" b="1" kern="1200">
                <a:solidFill>
                  <a:srgbClr val="B41A2A"/>
                </a:solidFill>
                <a:latin typeface="Myriad Pro"/>
                <a:ea typeface="+mj-ea"/>
                <a:cs typeface="Myriad Pro"/>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0" i="0" u="none" strike="noStrike" kern="1200" cap="none" spc="0" normalizeH="0" baseline="0" noProof="0" dirty="0">
              <a:ln>
                <a:noFill/>
              </a:ln>
              <a:solidFill>
                <a:srgbClr val="00338D"/>
              </a:solidFill>
              <a:effectLst/>
              <a:uLnTx/>
              <a:uFillTx/>
              <a:latin typeface="+mn-lt"/>
              <a:ea typeface="+mj-ea"/>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338D"/>
                </a:solidFill>
                <a:effectLst/>
                <a:uLnTx/>
                <a:uFillTx/>
                <a:latin typeface="+mn-lt"/>
                <a:ea typeface="+mj-ea"/>
              </a:rPr>
              <a:t>Baseline Lesion Characteristics</a:t>
            </a:r>
          </a:p>
        </p:txBody>
      </p:sp>
      <p:sp>
        <p:nvSpPr>
          <p:cNvPr id="7" name="Text Placeholder 5">
            <a:extLst>
              <a:ext uri="{FF2B5EF4-FFF2-40B4-BE49-F238E27FC236}">
                <a16:creationId xmlns:a16="http://schemas.microsoft.com/office/drawing/2014/main" id="{A7D542CD-F637-4F1D-9F16-B658F636BE32}"/>
              </a:ext>
            </a:extLst>
          </p:cNvPr>
          <p:cNvSpPr txBox="1">
            <a:spLocks/>
          </p:cNvSpPr>
          <p:nvPr/>
        </p:nvSpPr>
        <p:spPr>
          <a:xfrm>
            <a:off x="0" y="6503759"/>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u="none" strike="noStrike" kern="1200" cap="none" spc="0" normalizeH="0" baseline="0" noProof="0">
                <a:ln>
                  <a:noFill/>
                </a:ln>
                <a:solidFill>
                  <a:srgbClr val="00338D"/>
                </a:solidFill>
                <a:effectLst/>
                <a:uLnTx/>
                <a:uFillTx/>
                <a:ea typeface="+mn-ea"/>
                <a:cs typeface="+mn-cs"/>
              </a:rPr>
              <a:t>Data on file at Veryan Medical</a:t>
            </a:r>
          </a:p>
        </p:txBody>
      </p:sp>
      <p:sp>
        <p:nvSpPr>
          <p:cNvPr id="8" name="Rectangle: Rounded Corners 7">
            <a:extLst>
              <a:ext uri="{FF2B5EF4-FFF2-40B4-BE49-F238E27FC236}">
                <a16:creationId xmlns:a16="http://schemas.microsoft.com/office/drawing/2014/main" id="{4190F5B5-AB1D-447B-80BD-5CBCF7E7E061}"/>
              </a:ext>
            </a:extLst>
          </p:cNvPr>
          <p:cNvSpPr/>
          <p:nvPr/>
        </p:nvSpPr>
        <p:spPr>
          <a:xfrm>
            <a:off x="5985118" y="4047406"/>
            <a:ext cx="4419265" cy="61759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F78C429-4AF8-482D-9219-ADC3BCFF6A82}"/>
              </a:ext>
            </a:extLst>
          </p:cNvPr>
          <p:cNvSpPr txBox="1"/>
          <p:nvPr/>
        </p:nvSpPr>
        <p:spPr>
          <a:xfrm flipH="1">
            <a:off x="2440130" y="5961813"/>
            <a:ext cx="7403952" cy="830997"/>
          </a:xfrm>
          <a:prstGeom prst="rect">
            <a:avLst/>
          </a:prstGeom>
          <a:solidFill>
            <a:srgbClr val="00338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ea typeface="+mn-ea"/>
                <a:cs typeface="+mn-cs"/>
              </a:rPr>
              <a:t>53% of lesions had moderate to severe calcification</a:t>
            </a:r>
          </a:p>
        </p:txBody>
      </p:sp>
      <p:sp>
        <p:nvSpPr>
          <p:cNvPr id="13" name="object 7">
            <a:extLst>
              <a:ext uri="{FF2B5EF4-FFF2-40B4-BE49-F238E27FC236}">
                <a16:creationId xmlns:a16="http://schemas.microsoft.com/office/drawing/2014/main" id="{E93798F9-DDE7-4BCB-AB77-91E6CF898942}"/>
              </a:ext>
            </a:extLst>
          </p:cNvPr>
          <p:cNvSpPr/>
          <p:nvPr/>
        </p:nvSpPr>
        <p:spPr>
          <a:xfrm>
            <a:off x="2257263" y="5120904"/>
            <a:ext cx="7769685" cy="649670"/>
          </a:xfrm>
          <a:custGeom>
            <a:avLst/>
            <a:gdLst/>
            <a:ahLst/>
            <a:cxnLst/>
            <a:rect l="l" t="t" r="r" b="b"/>
            <a:pathLst>
              <a:path w="2333625" h="880745">
                <a:moveTo>
                  <a:pt x="2256955" y="0"/>
                </a:moveTo>
                <a:lnTo>
                  <a:pt x="0" y="0"/>
                </a:lnTo>
                <a:lnTo>
                  <a:pt x="0" y="803973"/>
                </a:lnTo>
                <a:lnTo>
                  <a:pt x="5987" y="833635"/>
                </a:lnTo>
                <a:lnTo>
                  <a:pt x="22317" y="857856"/>
                </a:lnTo>
                <a:lnTo>
                  <a:pt x="46537" y="874185"/>
                </a:lnTo>
                <a:lnTo>
                  <a:pt x="76200" y="880173"/>
                </a:lnTo>
                <a:lnTo>
                  <a:pt x="2333155" y="880173"/>
                </a:lnTo>
                <a:lnTo>
                  <a:pt x="2333155" y="76200"/>
                </a:lnTo>
                <a:lnTo>
                  <a:pt x="2327165" y="46537"/>
                </a:lnTo>
                <a:lnTo>
                  <a:pt x="2310833" y="22317"/>
                </a:lnTo>
                <a:lnTo>
                  <a:pt x="2286611" y="5987"/>
                </a:lnTo>
                <a:lnTo>
                  <a:pt x="2256955" y="0"/>
                </a:lnTo>
                <a:close/>
              </a:path>
            </a:pathLst>
          </a:custGeom>
          <a:solidFill>
            <a:srgbClr val="00338D"/>
          </a:solidFill>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ea typeface="+mn-ea"/>
                <a:cs typeface="+mn-cs"/>
              </a:rPr>
              <a:t>Longer, more complex lesions than previously studied</a:t>
            </a:r>
            <a:endParaRPr kumimoji="0" sz="2400" b="0" i="0" u="none" strike="noStrike" kern="1200" cap="none" spc="0" normalizeH="0" baseline="0" noProof="0" dirty="0">
              <a:ln>
                <a:noFill/>
              </a:ln>
              <a:solidFill>
                <a:prstClr val="white"/>
              </a:solidFill>
              <a:effectLst/>
              <a:uLnTx/>
              <a:uFillTx/>
              <a:ea typeface="+mn-ea"/>
              <a:cs typeface="+mn-cs"/>
            </a:endParaRPr>
          </a:p>
        </p:txBody>
      </p:sp>
      <p:sp>
        <p:nvSpPr>
          <p:cNvPr id="11" name="Rectangle: Rounded Corners 10">
            <a:extLst>
              <a:ext uri="{FF2B5EF4-FFF2-40B4-BE49-F238E27FC236}">
                <a16:creationId xmlns:a16="http://schemas.microsoft.com/office/drawing/2014/main" id="{7FFCAF06-96BA-4B5E-A675-0747BE0C5CE8}"/>
              </a:ext>
            </a:extLst>
          </p:cNvPr>
          <p:cNvSpPr/>
          <p:nvPr/>
        </p:nvSpPr>
        <p:spPr>
          <a:xfrm>
            <a:off x="5985118" y="3741951"/>
            <a:ext cx="4419265" cy="31295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515F893-BB15-12A4-3AC0-A1FE8A2E6528}"/>
              </a:ext>
            </a:extLst>
          </p:cNvPr>
          <p:cNvSpPr/>
          <p:nvPr/>
        </p:nvSpPr>
        <p:spPr>
          <a:xfrm>
            <a:off x="5985119" y="3409809"/>
            <a:ext cx="4419265" cy="31295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12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1" grpId="0"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44420134"/>
              </p:ext>
            </p:extLst>
          </p:nvPr>
        </p:nvGraphicFramePr>
        <p:xfrm>
          <a:off x="1944610" y="1250347"/>
          <a:ext cx="8382001" cy="3681624"/>
        </p:xfrm>
        <a:graphic>
          <a:graphicData uri="http://schemas.openxmlformats.org/drawingml/2006/table">
            <a:tbl>
              <a:tblPr firstRow="1" firstCol="1" bandCol="1">
                <a:tableStyleId>{073A0DAA-6AF3-43AB-8588-CEC1D06C72B9}</a:tableStyleId>
              </a:tblPr>
              <a:tblGrid>
                <a:gridCol w="3308227">
                  <a:extLst>
                    <a:ext uri="{9D8B030D-6E8A-4147-A177-3AD203B41FA5}">
                      <a16:colId xmlns:a16="http://schemas.microsoft.com/office/drawing/2014/main" val="864374103"/>
                    </a:ext>
                  </a:extLst>
                </a:gridCol>
                <a:gridCol w="2595885">
                  <a:extLst>
                    <a:ext uri="{9D8B030D-6E8A-4147-A177-3AD203B41FA5}">
                      <a16:colId xmlns:a16="http://schemas.microsoft.com/office/drawing/2014/main" val="121274243"/>
                    </a:ext>
                  </a:extLst>
                </a:gridCol>
                <a:gridCol w="2477889">
                  <a:extLst>
                    <a:ext uri="{9D8B030D-6E8A-4147-A177-3AD203B41FA5}">
                      <a16:colId xmlns:a16="http://schemas.microsoft.com/office/drawing/2014/main" val="2742754607"/>
                    </a:ext>
                  </a:extLst>
                </a:gridCol>
              </a:tblGrid>
              <a:tr h="613968">
                <a:tc gridSpan="2">
                  <a:txBody>
                    <a:bodyPr/>
                    <a:lstStyle/>
                    <a:p>
                      <a:pPr>
                        <a:spcBef>
                          <a:spcPts val="600"/>
                        </a:spcBef>
                      </a:pPr>
                      <a:endParaRPr lang="en-US" sz="2000" b="0" dirty="0">
                        <a:solidFill>
                          <a:schemeClr val="tx1"/>
                        </a:solidFill>
                        <a:latin typeface="+mn-lt"/>
                      </a:endParaRPr>
                    </a:p>
                  </a:txBody>
                  <a:tcPr marL="51300" marR="51300" marT="0" marB="0" anchor="ctr">
                    <a:solidFill>
                      <a:srgbClr val="00338D"/>
                    </a:solidFill>
                  </a:tcP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600" b="0"/>
                    </a:p>
                  </a:txBody>
                  <a:tcPr marL="68400" marR="68400" marT="0" marB="0" anchor="ctr"/>
                </a:tc>
                <a:tc>
                  <a:txBody>
                    <a:bodyPr/>
                    <a:lstStyle/>
                    <a:p>
                      <a:pPr algn="ctr">
                        <a:spcAft>
                          <a:spcPts val="0"/>
                        </a:spcAft>
                      </a:pPr>
                      <a:r>
                        <a:rPr lang="en-GB" sz="2000" b="0" dirty="0">
                          <a:solidFill>
                            <a:schemeClr val="bg1"/>
                          </a:solidFill>
                          <a:effectLst/>
                          <a:latin typeface="+mn-lt"/>
                          <a:ea typeface="+mn-ea"/>
                        </a:rPr>
                        <a:t>Enrolled Population</a:t>
                      </a:r>
                    </a:p>
                    <a:p>
                      <a:pPr algn="ctr">
                        <a:spcAft>
                          <a:spcPts val="0"/>
                        </a:spcAft>
                      </a:pPr>
                      <a:r>
                        <a:rPr lang="en-GB" sz="2000" b="0" dirty="0">
                          <a:solidFill>
                            <a:schemeClr val="bg1"/>
                          </a:solidFill>
                          <a:effectLst/>
                          <a:latin typeface="+mn-lt"/>
                          <a:ea typeface="+mn-ea"/>
                        </a:rPr>
                        <a:t>N=507</a:t>
                      </a:r>
                    </a:p>
                  </a:txBody>
                  <a:tcPr marL="51087" marR="51087" marT="0" marB="0">
                    <a:solidFill>
                      <a:srgbClr val="00338D"/>
                    </a:solidFill>
                  </a:tcPr>
                </a:tc>
                <a:extLst>
                  <a:ext uri="{0D108BD9-81ED-4DB2-BD59-A6C34878D82A}">
                    <a16:rowId xmlns:a16="http://schemas.microsoft.com/office/drawing/2014/main" val="217289647"/>
                  </a:ext>
                </a:extLst>
              </a:tr>
              <a:tr h="306984">
                <a:tc rowSpan="5">
                  <a:txBody>
                    <a:bodyPr/>
                    <a:lstStyle/>
                    <a:p>
                      <a:pPr>
                        <a:spcBef>
                          <a:spcPts val="600"/>
                        </a:spcBef>
                      </a:pPr>
                      <a:r>
                        <a:rPr lang="en-US" sz="2000" b="0" dirty="0">
                          <a:effectLst>
                            <a:outerShdw blurRad="38100" dist="38100" dir="2700000" algn="tl">
                              <a:srgbClr val="000000">
                                <a:alpha val="43137"/>
                              </a:srgbClr>
                            </a:outerShdw>
                          </a:effectLst>
                          <a:latin typeface="+mn-lt"/>
                        </a:rPr>
                        <a:t>BioMimics 3D Stents</a:t>
                      </a:r>
                      <a:endParaRPr lang="en-US" sz="2000" b="0" dirty="0">
                        <a:solidFill>
                          <a:schemeClr val="tx1"/>
                        </a:solidFill>
                        <a:effectLst>
                          <a:outerShdw blurRad="38100" dist="38100" dir="2700000" algn="tl">
                            <a:srgbClr val="000000">
                              <a:alpha val="43137"/>
                            </a:srgbClr>
                          </a:outerShdw>
                        </a:effectLst>
                        <a:latin typeface="+mn-lt"/>
                      </a:endParaRPr>
                    </a:p>
                  </a:txBody>
                  <a:tcPr marL="51300" marR="51300" marT="0" marB="0">
                    <a:solidFill>
                      <a:srgbClr val="00338D"/>
                    </a:solidFill>
                  </a:tcPr>
                </a:tc>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       # stents/lesions</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dirty="0">
                          <a:solidFill>
                            <a:schemeClr val="bg1"/>
                          </a:solidFill>
                          <a:latin typeface="+mn-lt"/>
                        </a:rPr>
                        <a:t>676/518</a:t>
                      </a:r>
                    </a:p>
                  </a:txBody>
                  <a:tcPr marL="51300" marR="51300" marT="0" marB="0" anchor="ctr">
                    <a:solidFill>
                      <a:srgbClr val="00338D"/>
                    </a:solidFill>
                  </a:tcPr>
                </a:tc>
                <a:extLst>
                  <a:ext uri="{0D108BD9-81ED-4DB2-BD59-A6C34878D82A}">
                    <a16:rowId xmlns:a16="http://schemas.microsoft.com/office/drawing/2014/main" val="3269311345"/>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1 stent</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kern="1200" dirty="0">
                          <a:solidFill>
                            <a:schemeClr val="bg1"/>
                          </a:solidFill>
                          <a:effectLst/>
                          <a:latin typeface="+mn-lt"/>
                          <a:ea typeface="+mn-ea"/>
                          <a:cs typeface="+mn-cs"/>
                        </a:rPr>
                        <a:t>76% (395/518)</a:t>
                      </a:r>
                      <a:endParaRPr lang="en-US" sz="2000" b="0" dirty="0">
                        <a:solidFill>
                          <a:schemeClr val="bg1"/>
                        </a:solidFill>
                        <a:latin typeface="+mn-lt"/>
                      </a:endParaRPr>
                    </a:p>
                  </a:txBody>
                  <a:tcPr marL="51300" marR="51300" marT="0" marB="0" anchor="ctr">
                    <a:solidFill>
                      <a:srgbClr val="00338D"/>
                    </a:solidFill>
                  </a:tcPr>
                </a:tc>
                <a:extLst>
                  <a:ext uri="{0D108BD9-81ED-4DB2-BD59-A6C34878D82A}">
                    <a16:rowId xmlns:a16="http://schemas.microsoft.com/office/drawing/2014/main" val="1327305049"/>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2 stents</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kern="1200" dirty="0">
                          <a:solidFill>
                            <a:schemeClr val="bg1"/>
                          </a:solidFill>
                          <a:effectLst/>
                          <a:latin typeface="+mn-lt"/>
                          <a:ea typeface="+mn-ea"/>
                          <a:cs typeface="+mn-cs"/>
                        </a:rPr>
                        <a:t>19% (96/518)</a:t>
                      </a:r>
                      <a:endParaRPr lang="en-US" sz="2000" b="0" dirty="0">
                        <a:solidFill>
                          <a:schemeClr val="bg1"/>
                        </a:solidFill>
                        <a:latin typeface="+mn-lt"/>
                      </a:endParaRPr>
                    </a:p>
                  </a:txBody>
                  <a:tcPr marL="51300" marR="51300" marT="0" marB="0" anchor="ctr">
                    <a:solidFill>
                      <a:srgbClr val="00338D"/>
                    </a:solidFill>
                  </a:tcPr>
                </a:tc>
                <a:extLst>
                  <a:ext uri="{0D108BD9-81ED-4DB2-BD59-A6C34878D82A}">
                    <a16:rowId xmlns:a16="http://schemas.microsoft.com/office/drawing/2014/main" val="3784675500"/>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3 stents</a:t>
                      </a:r>
                    </a:p>
                  </a:txBody>
                  <a:tcPr marL="51300" marR="51300" marT="0" marB="0" anchor="ctr">
                    <a:solidFill>
                      <a:srgbClr val="D9D9D9"/>
                    </a:solidFill>
                  </a:tcPr>
                </a:tc>
                <a:tc>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000" b="0" kern="1200" dirty="0">
                          <a:solidFill>
                            <a:schemeClr val="bg1"/>
                          </a:solidFill>
                          <a:effectLst/>
                          <a:latin typeface="+mn-lt"/>
                          <a:ea typeface="+mn-ea"/>
                          <a:cs typeface="+mn-cs"/>
                        </a:rPr>
                        <a:t>4% (19/518)</a:t>
                      </a:r>
                      <a:endParaRPr lang="en-US" sz="2000" b="0" dirty="0">
                        <a:solidFill>
                          <a:schemeClr val="bg1"/>
                        </a:solidFill>
                        <a:latin typeface="+mn-lt"/>
                      </a:endParaRPr>
                    </a:p>
                  </a:txBody>
                  <a:tcPr marL="51300" marR="51300" marT="0" marB="0" anchor="ctr">
                    <a:solidFill>
                      <a:srgbClr val="00338D"/>
                    </a:solidFill>
                  </a:tcPr>
                </a:tc>
                <a:extLst>
                  <a:ext uri="{0D108BD9-81ED-4DB2-BD59-A6C34878D82A}">
                    <a16:rowId xmlns:a16="http://schemas.microsoft.com/office/drawing/2014/main" val="265864810"/>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457200" marR="0" lvl="1"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4 stents</a:t>
                      </a:r>
                    </a:p>
                  </a:txBody>
                  <a:tcPr marL="51300" marR="51300" marT="0" marB="0" anchor="ctr">
                    <a:solidFill>
                      <a:srgbClr val="D9D9D9"/>
                    </a:solidFill>
                  </a:tcPr>
                </a:tc>
                <a:tc>
                  <a:txBody>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lang="en-US" sz="2000" b="0" kern="1200" dirty="0">
                          <a:solidFill>
                            <a:schemeClr val="bg1"/>
                          </a:solidFill>
                          <a:effectLst/>
                          <a:latin typeface="+mn-lt"/>
                          <a:ea typeface="+mn-ea"/>
                          <a:cs typeface="+mn-cs"/>
                        </a:rPr>
                        <a:t>2% (8/518)</a:t>
                      </a:r>
                      <a:endParaRPr lang="en-US" sz="2000" b="0" dirty="0">
                        <a:solidFill>
                          <a:schemeClr val="bg1"/>
                        </a:solidFill>
                        <a:latin typeface="+mn-lt"/>
                      </a:endParaRPr>
                    </a:p>
                  </a:txBody>
                  <a:tcPr marL="51300" marR="51300" marT="0" marB="0" anchor="ctr">
                    <a:solidFill>
                      <a:srgbClr val="00338D"/>
                    </a:solidFill>
                  </a:tcPr>
                </a:tc>
                <a:extLst>
                  <a:ext uri="{0D108BD9-81ED-4DB2-BD59-A6C34878D82A}">
                    <a16:rowId xmlns:a16="http://schemas.microsoft.com/office/drawing/2014/main" val="1355247900"/>
                  </a:ext>
                </a:extLst>
              </a:tr>
              <a:tr h="306984">
                <a:tc>
                  <a:txBody>
                    <a:bodyPr/>
                    <a:lstStyle/>
                    <a:p>
                      <a:pPr>
                        <a:spcBef>
                          <a:spcPts val="600"/>
                        </a:spcBef>
                      </a:pPr>
                      <a:r>
                        <a:rPr lang="en-GB" sz="2000" b="0" dirty="0">
                          <a:effectLst>
                            <a:outerShdw blurRad="38100" dist="38100" dir="2700000" algn="tl">
                              <a:srgbClr val="000000">
                                <a:alpha val="43137"/>
                              </a:srgbClr>
                            </a:outerShdw>
                          </a:effectLst>
                          <a:latin typeface="+mn-lt"/>
                        </a:rPr>
                        <a:t>Stented Segment Length</a:t>
                      </a:r>
                      <a:endParaRPr lang="en-US" sz="2000" b="0" dirty="0">
                        <a:solidFill>
                          <a:schemeClr val="tx1"/>
                        </a:solidFill>
                        <a:effectLst>
                          <a:outerShdw blurRad="38100" dist="38100" dir="2700000" algn="tl">
                            <a:srgbClr val="000000">
                              <a:alpha val="43137"/>
                            </a:srgbClr>
                          </a:outerShdw>
                        </a:effectLst>
                        <a:latin typeface="+mn-lt"/>
                      </a:endParaRPr>
                    </a:p>
                  </a:txBody>
                  <a:tcPr marL="51300" marR="51300" marT="0" marB="0">
                    <a:solidFill>
                      <a:srgbClr val="00338D"/>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Mean ± SD (mm)</a:t>
                      </a:r>
                    </a:p>
                  </a:txBody>
                  <a:tcPr marL="51300" marR="51300" marT="0" marB="0" anchor="ctr">
                    <a:solidFill>
                      <a:srgbClr val="D9D9D9"/>
                    </a:solidFill>
                  </a:tcPr>
                </a:tc>
                <a:tc>
                  <a:txBody>
                    <a:bodyPr/>
                    <a:lstStyle/>
                    <a:p>
                      <a:pPr algn="ctr">
                        <a:spcBef>
                          <a:spcPts val="600"/>
                        </a:spcBef>
                      </a:pPr>
                      <a:r>
                        <a:rPr lang="en-US" sz="2000" b="0" kern="1200" dirty="0">
                          <a:solidFill>
                            <a:schemeClr val="bg1"/>
                          </a:solidFill>
                          <a:effectLst/>
                          <a:latin typeface="+mn-lt"/>
                          <a:ea typeface="+mn-ea"/>
                          <a:cs typeface="+mn-cs"/>
                        </a:rPr>
                        <a:t>131 ± 80.1</a:t>
                      </a:r>
                      <a:endParaRPr lang="en-US" sz="2000" b="0" kern="1200" dirty="0">
                        <a:solidFill>
                          <a:schemeClr val="bg1"/>
                        </a:solidFill>
                        <a:latin typeface="+mn-lt"/>
                        <a:ea typeface="+mn-ea"/>
                        <a:cs typeface="+mn-cs"/>
                      </a:endParaRPr>
                    </a:p>
                  </a:txBody>
                  <a:tcPr marL="51300" marR="51300" marT="0" marB="0" anchor="ctr">
                    <a:solidFill>
                      <a:srgbClr val="00338D"/>
                    </a:solidFill>
                  </a:tcPr>
                </a:tc>
                <a:extLst>
                  <a:ext uri="{0D108BD9-81ED-4DB2-BD59-A6C34878D82A}">
                    <a16:rowId xmlns:a16="http://schemas.microsoft.com/office/drawing/2014/main" val="1892970801"/>
                  </a:ext>
                </a:extLst>
              </a:tr>
              <a:tr h="306984">
                <a:tc rowSpan="2">
                  <a:txBody>
                    <a:bodyPr/>
                    <a:lstStyle/>
                    <a:p>
                      <a:pPr>
                        <a:spcBef>
                          <a:spcPts val="600"/>
                        </a:spcBef>
                      </a:pPr>
                      <a:r>
                        <a:rPr lang="en-US" sz="2000" b="0" dirty="0">
                          <a:effectLst>
                            <a:outerShdw blurRad="38100" dist="38100" dir="2700000" algn="tl">
                              <a:srgbClr val="000000">
                                <a:alpha val="43137"/>
                              </a:srgbClr>
                            </a:outerShdw>
                          </a:effectLst>
                          <a:latin typeface="+mn-lt"/>
                        </a:rPr>
                        <a:t>Diameter Stenosis</a:t>
                      </a:r>
                      <a:endParaRPr lang="en-US" sz="2000" b="0" dirty="0">
                        <a:solidFill>
                          <a:schemeClr val="tx1"/>
                        </a:solidFill>
                        <a:effectLst>
                          <a:outerShdw blurRad="38100" dist="38100" dir="2700000" algn="tl">
                            <a:srgbClr val="000000">
                              <a:alpha val="43137"/>
                            </a:srgbClr>
                          </a:outerShdw>
                        </a:effectLst>
                        <a:latin typeface="+mn-lt"/>
                      </a:endParaRPr>
                    </a:p>
                  </a:txBody>
                  <a:tcPr marL="51300" marR="51300" marT="0" marB="0" anchor="ctr">
                    <a:solidFill>
                      <a:srgbClr val="00338D"/>
                    </a:solidFill>
                  </a:tcPr>
                </a:tc>
                <a:tc>
                  <a:txBody>
                    <a:bodyPr/>
                    <a:lstStyle/>
                    <a:p>
                      <a:pPr algn="l"/>
                      <a:r>
                        <a:rPr lang="en-US" sz="2000" b="0">
                          <a:solidFill>
                            <a:schemeClr val="tx1"/>
                          </a:solidFill>
                          <a:latin typeface="+mn-lt"/>
                        </a:rPr>
                        <a:t>Pre-stent % ± SD</a:t>
                      </a:r>
                    </a:p>
                  </a:txBody>
                  <a:tcPr marL="51300" marR="51300" marT="0" marB="0" anchor="ctr">
                    <a:solidFill>
                      <a:srgbClr val="D9D9D9"/>
                    </a:solidFill>
                  </a:tcPr>
                </a:tc>
                <a:tc>
                  <a:txBody>
                    <a:bodyPr/>
                    <a:lstStyle/>
                    <a:p>
                      <a:pPr algn="ctr"/>
                      <a:r>
                        <a:rPr lang="en-US" sz="2000" b="0" kern="1200" dirty="0">
                          <a:solidFill>
                            <a:schemeClr val="bg1"/>
                          </a:solidFill>
                          <a:latin typeface="+mn-lt"/>
                        </a:rPr>
                        <a:t>95% ± 8.0</a:t>
                      </a:r>
                      <a:endParaRPr lang="en-US" sz="2000" b="0" kern="1200" dirty="0">
                        <a:solidFill>
                          <a:schemeClr val="bg1"/>
                        </a:solidFill>
                        <a:latin typeface="+mn-lt"/>
                        <a:ea typeface="+mn-ea"/>
                        <a:cs typeface="+mn-cs"/>
                      </a:endParaRPr>
                    </a:p>
                  </a:txBody>
                  <a:tcPr marL="51300" marR="51300" marT="0" marB="0" anchor="ctr">
                    <a:solidFill>
                      <a:srgbClr val="00338D"/>
                    </a:solidFill>
                  </a:tcPr>
                </a:tc>
                <a:extLst>
                  <a:ext uri="{0D108BD9-81ED-4DB2-BD59-A6C34878D82A}">
                    <a16:rowId xmlns:a16="http://schemas.microsoft.com/office/drawing/2014/main" val="590984929"/>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Post-stent % ± SD</a:t>
                      </a:r>
                    </a:p>
                  </a:txBody>
                  <a:tcPr marL="51300" marR="51300" marT="0" marB="0" anchor="ctr">
                    <a:solidFill>
                      <a:srgbClr val="D9D9D9"/>
                    </a:solidFill>
                  </a:tcPr>
                </a:tc>
                <a:tc>
                  <a:txBody>
                    <a:bodyPr/>
                    <a:lstStyle/>
                    <a:p>
                      <a:pPr marL="0" marR="0" indent="0" algn="ctr" rtl="0" eaLnBrk="1" fontAlgn="auto" latinLnBrk="0" hangingPunct="1">
                        <a:lnSpc>
                          <a:spcPct val="100000"/>
                        </a:lnSpc>
                        <a:spcBef>
                          <a:spcPts val="600"/>
                        </a:spcBef>
                        <a:spcAft>
                          <a:spcPts val="0"/>
                        </a:spcAft>
                        <a:buClrTx/>
                        <a:buSzTx/>
                        <a:buFontTx/>
                        <a:buNone/>
                      </a:pPr>
                      <a:r>
                        <a:rPr lang="en-US" sz="2000" b="0" kern="1200" dirty="0">
                          <a:solidFill>
                            <a:schemeClr val="bg1"/>
                          </a:solidFill>
                          <a:effectLst/>
                          <a:latin typeface="+mn-lt"/>
                          <a:ea typeface="+mn-ea"/>
                          <a:cs typeface="+mn-cs"/>
                        </a:rPr>
                        <a:t>6%± 8.7</a:t>
                      </a:r>
                      <a:endParaRPr lang="en-US" sz="2000" b="0" dirty="0">
                        <a:solidFill>
                          <a:schemeClr val="bg1"/>
                        </a:solidFill>
                        <a:latin typeface="+mn-lt"/>
                      </a:endParaRPr>
                    </a:p>
                  </a:txBody>
                  <a:tcPr marL="51300" marR="51300" marT="0" marB="0" anchor="ctr">
                    <a:solidFill>
                      <a:srgbClr val="00338D"/>
                    </a:solidFill>
                  </a:tcPr>
                </a:tc>
                <a:extLst>
                  <a:ext uri="{0D108BD9-81ED-4DB2-BD59-A6C34878D82A}">
                    <a16:rowId xmlns:a16="http://schemas.microsoft.com/office/drawing/2014/main" val="3824607371"/>
                  </a:ext>
                </a:extLst>
              </a:tr>
              <a:tr h="0">
                <a:tc rowSpan="2">
                  <a:txBody>
                    <a:bodyPr/>
                    <a:lstStyle/>
                    <a:p>
                      <a:pPr>
                        <a:spcBef>
                          <a:spcPts val="600"/>
                        </a:spcBef>
                      </a:pPr>
                      <a:r>
                        <a:rPr lang="en-US" sz="2000" b="0" dirty="0">
                          <a:effectLst>
                            <a:outerShdw blurRad="38100" dist="38100" dir="2700000" algn="tl">
                              <a:srgbClr val="000000">
                                <a:alpha val="43137"/>
                              </a:srgbClr>
                            </a:outerShdw>
                          </a:effectLst>
                          <a:latin typeface="+mn-lt"/>
                        </a:rPr>
                        <a:t>Other Target Lesion Treatments</a:t>
                      </a:r>
                      <a:endParaRPr lang="en-US" sz="2000" b="0" dirty="0">
                        <a:solidFill>
                          <a:schemeClr val="bg1"/>
                        </a:solidFill>
                        <a:effectLst>
                          <a:outerShdw blurRad="38100" dist="38100" dir="2700000" algn="tl">
                            <a:srgbClr val="000000">
                              <a:alpha val="43137"/>
                            </a:srgbClr>
                          </a:outerShdw>
                        </a:effectLst>
                        <a:latin typeface="+mn-lt"/>
                      </a:endParaRPr>
                    </a:p>
                  </a:txBody>
                  <a:tcPr marL="51300" marR="51300" marT="0" marB="0">
                    <a:solidFill>
                      <a:srgbClr val="00338D"/>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Drug coated balloon</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dirty="0">
                          <a:solidFill>
                            <a:schemeClr val="bg1"/>
                          </a:solidFill>
                          <a:latin typeface="+mn-lt"/>
                        </a:rPr>
                        <a:t>50.0% (260/518)</a:t>
                      </a:r>
                    </a:p>
                  </a:txBody>
                  <a:tcPr marL="51300" marR="51300" marT="0" marB="0" anchor="ctr">
                    <a:solidFill>
                      <a:srgbClr val="00338D"/>
                    </a:solidFill>
                  </a:tcPr>
                </a:tc>
                <a:extLst>
                  <a:ext uri="{0D108BD9-81ED-4DB2-BD59-A6C34878D82A}">
                    <a16:rowId xmlns:a16="http://schemas.microsoft.com/office/drawing/2014/main" val="165968431"/>
                  </a:ext>
                </a:extLst>
              </a:tr>
              <a:tr h="306984">
                <a:tc vMerge="1">
                  <a:txBody>
                    <a:bodyPr/>
                    <a:lstStyle/>
                    <a:p>
                      <a:pPr>
                        <a:spcBef>
                          <a:spcPts val="600"/>
                        </a:spcBef>
                      </a:pPr>
                      <a:endParaRPr lang="en-US" sz="1600" b="1">
                        <a:solidFill>
                          <a:schemeClr val="tx1"/>
                        </a:solidFill>
                      </a:endParaRPr>
                    </a:p>
                  </a:txBody>
                  <a:tcPr marL="68400" marR="68400" marT="0" marB="0" anchor="ct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lang="en-US" sz="2000" b="0">
                          <a:solidFill>
                            <a:schemeClr val="tx1"/>
                          </a:solidFill>
                          <a:latin typeface="+mn-lt"/>
                        </a:rPr>
                        <a:t>Atherectomy</a:t>
                      </a:r>
                    </a:p>
                  </a:txBody>
                  <a:tcPr marL="51300" marR="51300" marT="0" marB="0" anchor="ctr">
                    <a:solidFill>
                      <a:srgbClr val="D9D9D9"/>
                    </a:solidFill>
                  </a:tcPr>
                </a:tc>
                <a:tc>
                  <a:txBody>
                    <a:bodyPr/>
                    <a:lstStyle/>
                    <a:p>
                      <a:pPr marL="0" marR="0" indent="0" algn="ctr" defTabSz="457200" rtl="0" eaLnBrk="1" fontAlgn="auto" latinLnBrk="0" hangingPunct="1">
                        <a:lnSpc>
                          <a:spcPct val="100000"/>
                        </a:lnSpc>
                        <a:spcBef>
                          <a:spcPts val="600"/>
                        </a:spcBef>
                        <a:spcAft>
                          <a:spcPts val="0"/>
                        </a:spcAft>
                        <a:buClrTx/>
                        <a:buSzTx/>
                        <a:buFontTx/>
                        <a:buNone/>
                        <a:tabLst/>
                        <a:defRPr/>
                      </a:pPr>
                      <a:r>
                        <a:rPr lang="en-US" sz="2000" b="0" dirty="0">
                          <a:solidFill>
                            <a:schemeClr val="bg1"/>
                          </a:solidFill>
                          <a:latin typeface="+mn-lt"/>
                        </a:rPr>
                        <a:t>8% (39/518)</a:t>
                      </a:r>
                    </a:p>
                  </a:txBody>
                  <a:tcPr marL="51300" marR="51300" marT="0" marB="0" anchor="ctr">
                    <a:solidFill>
                      <a:srgbClr val="00338D"/>
                    </a:solidFill>
                  </a:tcPr>
                </a:tc>
                <a:extLst>
                  <a:ext uri="{0D108BD9-81ED-4DB2-BD59-A6C34878D82A}">
                    <a16:rowId xmlns:a16="http://schemas.microsoft.com/office/drawing/2014/main" val="3971392463"/>
                  </a:ext>
                </a:extLst>
              </a:tr>
            </a:tbl>
          </a:graphicData>
        </a:graphic>
      </p:graphicFrame>
      <p:sp>
        <p:nvSpPr>
          <p:cNvPr id="7" name="Title 1">
            <a:extLst>
              <a:ext uri="{FF2B5EF4-FFF2-40B4-BE49-F238E27FC236}">
                <a16:creationId xmlns:a16="http://schemas.microsoft.com/office/drawing/2014/main" id="{3ABE60FD-FF27-47B8-BAE4-7256DD56C310}"/>
              </a:ext>
            </a:extLst>
          </p:cNvPr>
          <p:cNvSpPr>
            <a:spLocks noGrp="1"/>
          </p:cNvSpPr>
          <p:nvPr>
            <p:ph type="title"/>
          </p:nvPr>
        </p:nvSpPr>
        <p:spPr>
          <a:xfrm>
            <a:off x="884307" y="-169300"/>
            <a:ext cx="10515600" cy="1325563"/>
          </a:xfrm>
        </p:spPr>
        <p:txBody>
          <a:bodyPr>
            <a:noAutofit/>
          </a:bodyPr>
          <a:lstStyle/>
          <a:p>
            <a:pPr algn="ctr"/>
            <a:r>
              <a:rPr lang="en-GB" b="0" dirty="0">
                <a:latin typeface="+mn-lt"/>
                <a:ea typeface="Calibri" panose="020F0502020204030204" pitchFamily="34" charset="0"/>
                <a:cs typeface="Calibri" panose="020F0502020204030204" pitchFamily="34" charset="0"/>
              </a:rPr>
              <a:t> </a:t>
            </a:r>
            <a:br>
              <a:rPr lang="en-GB" b="0" dirty="0">
                <a:latin typeface="+mn-lt"/>
                <a:ea typeface="Calibri" panose="020F0502020204030204" pitchFamily="34" charset="0"/>
                <a:cs typeface="Calibri" panose="020F0502020204030204" pitchFamily="34" charset="0"/>
              </a:rPr>
            </a:br>
            <a:r>
              <a:rPr lang="en-GB" b="0" dirty="0">
                <a:latin typeface="+mn-lt"/>
                <a:ea typeface="Calibri" panose="020F0502020204030204" pitchFamily="34" charset="0"/>
                <a:cs typeface="Calibri" panose="020F0502020204030204" pitchFamily="34" charset="0"/>
              </a:rPr>
              <a:t>Baseline Procedural Data</a:t>
            </a:r>
          </a:p>
        </p:txBody>
      </p:sp>
      <p:sp>
        <p:nvSpPr>
          <p:cNvPr id="10" name="Text Placeholder 5">
            <a:extLst>
              <a:ext uri="{FF2B5EF4-FFF2-40B4-BE49-F238E27FC236}">
                <a16:creationId xmlns:a16="http://schemas.microsoft.com/office/drawing/2014/main" id="{0B2AE3A1-EC72-4A2B-8503-50E0047A5B82}"/>
              </a:ext>
            </a:extLst>
          </p:cNvPr>
          <p:cNvSpPr txBox="1">
            <a:spLocks/>
          </p:cNvSpPr>
          <p:nvPr/>
        </p:nvSpPr>
        <p:spPr>
          <a:xfrm>
            <a:off x="0" y="6513710"/>
            <a:ext cx="2620108" cy="214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u="none" strike="noStrike" kern="1200" cap="none" spc="0" normalizeH="0" baseline="0" noProof="0">
                <a:ln>
                  <a:noFill/>
                </a:ln>
                <a:solidFill>
                  <a:srgbClr val="00338D"/>
                </a:solidFill>
                <a:effectLst/>
                <a:uLnTx/>
                <a:uFillTx/>
                <a:ea typeface="+mn-ea"/>
                <a:cs typeface="+mn-cs"/>
              </a:rPr>
              <a:t>Data on file at Veryan Medical</a:t>
            </a:r>
          </a:p>
        </p:txBody>
      </p:sp>
      <p:sp>
        <p:nvSpPr>
          <p:cNvPr id="11" name="Rectangle: Rounded Corners 10">
            <a:extLst>
              <a:ext uri="{FF2B5EF4-FFF2-40B4-BE49-F238E27FC236}">
                <a16:creationId xmlns:a16="http://schemas.microsoft.com/office/drawing/2014/main" id="{5ACBB5A6-9CBC-0812-AC75-9AD4B0A111EA}"/>
              </a:ext>
            </a:extLst>
          </p:cNvPr>
          <p:cNvSpPr/>
          <p:nvPr/>
        </p:nvSpPr>
        <p:spPr>
          <a:xfrm>
            <a:off x="5535756" y="2519267"/>
            <a:ext cx="4419265" cy="90973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BA7C401-4644-C619-3738-F8856508C471}"/>
              </a:ext>
            </a:extLst>
          </p:cNvPr>
          <p:cNvSpPr txBox="1"/>
          <p:nvPr/>
        </p:nvSpPr>
        <p:spPr>
          <a:xfrm flipH="1">
            <a:off x="2440131" y="5546830"/>
            <a:ext cx="7403952" cy="461665"/>
          </a:xfrm>
          <a:prstGeom prst="rect">
            <a:avLst/>
          </a:prstGeom>
          <a:solidFill>
            <a:srgbClr val="00338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ea typeface="+mn-ea"/>
                <a:cs typeface="+mn-cs"/>
              </a:rPr>
              <a:t>More than 1 stent used in 25% of lesions</a:t>
            </a:r>
          </a:p>
        </p:txBody>
      </p:sp>
    </p:spTree>
    <p:extLst>
      <p:ext uri="{BB962C8B-B14F-4D97-AF65-F5344CB8AC3E}">
        <p14:creationId xmlns:p14="http://schemas.microsoft.com/office/powerpoint/2010/main" val="2058349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heme/theme1.xml><?xml version="1.0" encoding="utf-8"?>
<a:theme xmlns:a="http://schemas.openxmlformats.org/drawingml/2006/main" name="Office">
  <a:themeElements>
    <a:clrScheme name="UKE_Universitätsklinikum Essen">
      <a:dk1>
        <a:srgbClr val="171717"/>
      </a:dk1>
      <a:lt1>
        <a:sysClr val="window" lastClr="FFFFFF"/>
      </a:lt1>
      <a:dk2>
        <a:srgbClr val="8B8B8B"/>
      </a:dk2>
      <a:lt2>
        <a:srgbClr val="E7E7E7"/>
      </a:lt2>
      <a:accent1>
        <a:srgbClr val="223570"/>
      </a:accent1>
      <a:accent2>
        <a:srgbClr val="EC6500"/>
      </a:accent2>
      <a:accent3>
        <a:srgbClr val="909AB7"/>
      </a:accent3>
      <a:accent4>
        <a:srgbClr val="F5B27F"/>
      </a:accent4>
      <a:accent5>
        <a:srgbClr val="8B8B8B"/>
      </a:accent5>
      <a:accent6>
        <a:srgbClr val="E7E7E7"/>
      </a:accent6>
      <a:hlink>
        <a:srgbClr val="CDB423"/>
      </a:hlink>
      <a:folHlink>
        <a:srgbClr val="171717"/>
      </a:folHlink>
    </a:clrScheme>
    <a:fontScheme name="UKE_schrift">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rdiologie_UME_Master_UKE_WHGZ-GRAU-SCHWARZ_ohneScyline_HERZ-PP_Fat_5K.potx" id="{51750D41-FACF-4407-8602-0B365583AD7C}" vid="{0A236B87-B9A0-4E6B-94D7-C793B8F8BEF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209FB94B30D46BB526986D28AD1D4" ma:contentTypeVersion="14" ma:contentTypeDescription="Create a new document." ma:contentTypeScope="" ma:versionID="6351afcd78c1885d3a4da4af9da0575f">
  <xsd:schema xmlns:xsd="http://www.w3.org/2001/XMLSchema" xmlns:xs="http://www.w3.org/2001/XMLSchema" xmlns:p="http://schemas.microsoft.com/office/2006/metadata/properties" xmlns:ns2="b7863cdd-6ce6-4e45-87ec-ad95804ddc93" xmlns:ns3="205864fe-f168-40af-a463-8dfcda9951fc" targetNamespace="http://schemas.microsoft.com/office/2006/metadata/properties" ma:root="true" ma:fieldsID="8615a8a11a2231bca84b63b245240258" ns2:_="" ns3:_="">
    <xsd:import namespace="b7863cdd-6ce6-4e45-87ec-ad95804ddc93"/>
    <xsd:import namespace="205864fe-f168-40af-a463-8dfcda9951f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63cdd-6ce6-4e45-87ec-ad95804ddc9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5864fe-f168-40af-a463-8dfcda9951f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b7863cdd-6ce6-4e45-87ec-ad95804ddc93">DJ45ZNFCPKMD-561489882-20784</_dlc_DocId>
    <_dlc_DocIdUrl xmlns="b7863cdd-6ce6-4e45-87ec-ad95804ddc93">
      <Url>https://veryanmed.sharepoint.com/Commercial/_layouts/15/DocIdRedir.aspx?ID=DJ45ZNFCPKMD-561489882-20784</Url>
      <Description>DJ45ZNFCPKMD-561489882-20784</Description>
    </_dlc_DocIdUrl>
  </documentManagement>
</p:properties>
</file>

<file path=customXml/itemProps1.xml><?xml version="1.0" encoding="utf-8"?>
<ds:datastoreItem xmlns:ds="http://schemas.openxmlformats.org/officeDocument/2006/customXml" ds:itemID="{EC8E209C-0609-43FD-BFBF-A09327A64092}"/>
</file>

<file path=customXml/itemProps2.xml><?xml version="1.0" encoding="utf-8"?>
<ds:datastoreItem xmlns:ds="http://schemas.openxmlformats.org/officeDocument/2006/customXml" ds:itemID="{6A9246C1-7558-4F16-84E0-85E77539ABE5}"/>
</file>

<file path=customXml/itemProps3.xml><?xml version="1.0" encoding="utf-8"?>
<ds:datastoreItem xmlns:ds="http://schemas.openxmlformats.org/officeDocument/2006/customXml" ds:itemID="{727512D1-EEB3-4ADA-9A0B-93F1E00E973D}"/>
</file>

<file path=customXml/itemProps4.xml><?xml version="1.0" encoding="utf-8"?>
<ds:datastoreItem xmlns:ds="http://schemas.openxmlformats.org/officeDocument/2006/customXml" ds:itemID="{748A5B93-40BA-44E2-AE23-49BF6B423097}"/>
</file>

<file path=docProps/app.xml><?xml version="1.0" encoding="utf-8"?>
<Properties xmlns="http://schemas.openxmlformats.org/officeDocument/2006/extended-properties" xmlns:vt="http://schemas.openxmlformats.org/officeDocument/2006/docPropsVTypes">
  <Template/>
  <TotalTime>15675</TotalTime>
  <Words>1803</Words>
  <Application>Microsoft Office PowerPoint</Application>
  <PresentationFormat>Widescreen</PresentationFormat>
  <Paragraphs>286</Paragraphs>
  <Slides>17</Slides>
  <Notes>15</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TheSans 7-Bold</vt:lpstr>
      <vt:lpstr>Open Sans bold</vt:lpstr>
      <vt:lpstr>Open Sans</vt:lpstr>
      <vt:lpstr>-apple-system</vt:lpstr>
      <vt:lpstr>Avenir Next LT Pro</vt:lpstr>
      <vt:lpstr>Office</vt:lpstr>
      <vt:lpstr>PowerPoint Presentation</vt:lpstr>
      <vt:lpstr>PowerPoint Presentation</vt:lpstr>
      <vt:lpstr>Persistent challenges in real-world fempop lesions</vt:lpstr>
      <vt:lpstr>BioMimics 3D Designed specifically for the Femoropopliteal Segment </vt:lpstr>
      <vt:lpstr>BioMimics 3D Designed specifically for the Femoropopliteal Segment </vt:lpstr>
      <vt:lpstr>MIMICS Clinical Programme</vt:lpstr>
      <vt:lpstr>PowerPoint Presentation</vt:lpstr>
      <vt:lpstr>PowerPoint Presentation</vt:lpstr>
      <vt:lpstr>  Baseline Procedural Data</vt:lpstr>
      <vt:lpstr>PowerPoint Presentation</vt:lpstr>
      <vt:lpstr>MIMICS-3D Subgroup Propensity Matched Analysis: CLTI v IC KM Freedom from CDTLR comparison</vt:lpstr>
      <vt:lpstr>MIMICS-3D Subgroup Propensity Matched Analysis: CTO KM Freedom from CDTLR comparison</vt:lpstr>
      <vt:lpstr>MIMICS-3D Subgroup Analysis : Calcium KM Freedom from CDTLR comparison</vt:lpstr>
      <vt:lpstr>PowerPoint Presentation</vt:lpstr>
      <vt:lpstr> Industry Study Comparisons- Freedom from CDTLR </vt:lpstr>
      <vt:lpstr>Conclusions</vt:lpstr>
      <vt:lpstr>PowerPoint Presentation</vt:lpstr>
    </vt:vector>
  </TitlesOfParts>
  <Company>Universitätsklinikum Essen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Amir Abbas Mahabadi</dc:creator>
  <cp:lastModifiedBy>Vanessa Lee</cp:lastModifiedBy>
  <cp:revision>238</cp:revision>
  <cp:lastPrinted>2020-05-12T11:20:35Z</cp:lastPrinted>
  <dcterms:created xsi:type="dcterms:W3CDTF">2020-12-02T08:37:46Z</dcterms:created>
  <dcterms:modified xsi:type="dcterms:W3CDTF">2023-09-04T21:23:20Z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0x0101007C1209FB94B30D46BB526986D28AD1D4</vt:lpwstr>
  </property>
  <property fmtid="{D5CDD505-2E9C-101B-9397-08002B2CF9AE}" pid="3" name="_dlc_DocIdItemGuid">
    <vt:lpwstr>ef1d3de9-d53d-417f-a7bb-335e81fc49f0</vt:lpwstr>
  </property>
</Properties>
</file>