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7"/>
  </p:notesMasterIdLst>
  <p:sldIdLst>
    <p:sldId id="256" r:id="rId6"/>
    <p:sldId id="300" r:id="rId7"/>
    <p:sldId id="257" r:id="rId8"/>
    <p:sldId id="280" r:id="rId9"/>
    <p:sldId id="298" r:id="rId10"/>
    <p:sldId id="299" r:id="rId11"/>
    <p:sldId id="302" r:id="rId12"/>
    <p:sldId id="295" r:id="rId13"/>
    <p:sldId id="277" r:id="rId14"/>
    <p:sldId id="265" r:id="rId15"/>
    <p:sldId id="276" r:id="rId16"/>
    <p:sldId id="264" r:id="rId17"/>
    <p:sldId id="269" r:id="rId18"/>
    <p:sldId id="260" r:id="rId19"/>
    <p:sldId id="270" r:id="rId20"/>
    <p:sldId id="272" r:id="rId21"/>
    <p:sldId id="273" r:id="rId22"/>
    <p:sldId id="274" r:id="rId23"/>
    <p:sldId id="296" r:id="rId24"/>
    <p:sldId id="294" r:id="rId25"/>
    <p:sldId id="259" r:id="rId26"/>
    <p:sldId id="268" r:id="rId27"/>
    <p:sldId id="258" r:id="rId28"/>
    <p:sldId id="271" r:id="rId29"/>
    <p:sldId id="293" r:id="rId30"/>
    <p:sldId id="301" r:id="rId31"/>
    <p:sldId id="267" r:id="rId32"/>
    <p:sldId id="261" r:id="rId33"/>
    <p:sldId id="262" r:id="rId34"/>
    <p:sldId id="263" r:id="rId35"/>
    <p:sldId id="297"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3A310F-DB34-5682-BC7C-B4E01F47F627}" name="Amy Yip" initials="AY" userId="Amy Yip" providerId="None"/>
  <p188:author id="{9B7A7F1E-7D6D-D794-E8CD-9B8BAFFEB4C3}" name="Vanessa Lee" initials="VL" userId="S::vanessa.lee@veryanmed.com::d974803c-22ef-4e42-9f8b-11ddefdf48e8" providerId="AD"/>
  <p188:author id="{4C6D7249-68C7-8A73-3511-397C63C1F16D}" name="Amy Yip" initials="AY" userId="S::amy.yip@veryanmed.com::216c7e50-5d68-4349-8836-306fa201770f" providerId="AD"/>
  <p188:author id="{9CE9AF6B-47A1-59B7-415D-470BDC5EC0B7}" name="Myriam Stieler" initials="MS" userId="S::myriam.stieler@veryanmed.com::d95497ac-a7e0-4d95-b789-3d06019f666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0D7412-E12A-4BF5-87FD-32B1974780C8}" v="57" dt="2024-03-27T16:29:52.160"/>
    <p1510:client id="{CD5A9477-EDDC-194A-6907-7C24571286B2}" v="1" dt="2024-03-27T15:30:34.3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774" autoAdjust="0"/>
  </p:normalViewPr>
  <p:slideViewPr>
    <p:cSldViewPr snapToGrid="0">
      <p:cViewPr varScale="1">
        <p:scale>
          <a:sx n="101" d="100"/>
          <a:sy n="101" d="100"/>
        </p:scale>
        <p:origin x="9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8T13:03:31.8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0,'4498'0,"-4433"3,101 19,7 0,451-14,-353-11,2940 3,-3189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8T13:03:44.7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29,'293'-1,"515"8,-5 67,-768-68,381 53,-332-52,1-4,164-15,32-1,-118 10,-109-3,-1-2,91-27,-125 30,48-13,-14 2,0 3,80-9,406 15,-303 10,1432-3,-1446-14,-9 1,663 12,-418 3,-436-2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8T13:03:48.7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27,'3092'0,"-2806"-14,76 2,-262 25,-70-7,46 2,-52-8,213 15,-100-5,191-8,-149-5,467 3,-597-2,-1-3,89-21,-102 19,-6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8T13:03:59.3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31,'29'0,"0"-1,1-1,45-11,-32 7,0 1,0 2,85 5,-36 0,356 14,470-3,-560-16,3444 3,-3741-4,-41-2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28T13:04:04.2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1,'567'16,"-122"-8,-99-5,-179 9,84 1,1336-14,-1424-13,-46 2,-33 6,367-13,3035 22,-1779-6,-96 3,-1589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6096A-60AE-4BA9-8CD5-90C0A23A7D92}" type="datetimeFigureOut">
              <a:rPr lang="en-GB" smtClean="0"/>
              <a:t>10/04/2024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5A1D2F-3EB0-4CDE-8897-C3DD23B359E1}" type="slidenum">
              <a:rPr lang="en-GB" smtClean="0"/>
              <a:t>‹#›</a:t>
            </a:fld>
            <a:endParaRPr lang="en-GB" dirty="0"/>
          </a:p>
        </p:txBody>
      </p:sp>
    </p:spTree>
    <p:extLst>
      <p:ext uri="{BB962C8B-B14F-4D97-AF65-F5344CB8AC3E}">
        <p14:creationId xmlns:p14="http://schemas.microsoft.com/office/powerpoint/2010/main" val="192498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024/0301-1526/a00098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cbi.nlm.nih.gov/pmc/articles/PMC1005135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ubmed.ncbi.nlm.nih.gov/33225377/"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jacc.org/doi/full/10.1016/j.jcin.2023.01.179"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bostonscientific.com/content/dam/bostonscientific/pi/portfolio-group/Stents/Eluvia/2020/data-sheets/Eluvia_IMPERIAL_RCT_5yr_Summary_PI-1528409-AB.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5A1D2F-3EB0-4CDE-8897-C3DD23B359E1}" type="slidenum">
              <a:rPr lang="en-GB" smtClean="0"/>
              <a:t>2</a:t>
            </a:fld>
            <a:endParaRPr lang="en-GB" dirty="0"/>
          </a:p>
        </p:txBody>
      </p:sp>
    </p:spTree>
    <p:extLst>
      <p:ext uri="{BB962C8B-B14F-4D97-AF65-F5344CB8AC3E}">
        <p14:creationId xmlns:p14="http://schemas.microsoft.com/office/powerpoint/2010/main" val="322198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5A1D2F-3EB0-4CDE-8897-C3DD23B359E1}" type="slidenum">
              <a:rPr lang="en-GB" smtClean="0"/>
              <a:t>4</a:t>
            </a:fld>
            <a:endParaRPr lang="en-GB" dirty="0"/>
          </a:p>
        </p:txBody>
      </p:sp>
    </p:spTree>
    <p:extLst>
      <p:ext uri="{BB962C8B-B14F-4D97-AF65-F5344CB8AC3E}">
        <p14:creationId xmlns:p14="http://schemas.microsoft.com/office/powerpoint/2010/main" val="146440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https://pubmed.ncbi.nlm.nih.gov/33331207/ </a:t>
            </a:r>
          </a:p>
          <a:p>
            <a:endParaRPr lang="en-GB" dirty="0"/>
          </a:p>
        </p:txBody>
      </p:sp>
      <p:sp>
        <p:nvSpPr>
          <p:cNvPr id="4" name="Slide Number Placeholder 3"/>
          <p:cNvSpPr>
            <a:spLocks noGrp="1"/>
          </p:cNvSpPr>
          <p:nvPr>
            <p:ph type="sldNum" sz="quarter" idx="5"/>
          </p:nvPr>
        </p:nvSpPr>
        <p:spPr/>
        <p:txBody>
          <a:bodyPr/>
          <a:lstStyle/>
          <a:p>
            <a:fld id="{EA5A1D2F-3EB0-4CDE-8897-C3DD23B359E1}" type="slidenum">
              <a:rPr lang="en-GB" smtClean="0"/>
              <a:t>5</a:t>
            </a:fld>
            <a:endParaRPr lang="en-GB" dirty="0"/>
          </a:p>
        </p:txBody>
      </p:sp>
    </p:spTree>
    <p:extLst>
      <p:ext uri="{BB962C8B-B14F-4D97-AF65-F5344CB8AC3E}">
        <p14:creationId xmlns:p14="http://schemas.microsoft.com/office/powerpoint/2010/main" val="3140907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sng" dirty="0">
                <a:solidFill>
                  <a:srgbClr val="666666"/>
                </a:solidFill>
                <a:effectLst/>
                <a:latin typeface="IBM Plex Sans" panose="020B0503050203000203" pitchFamily="34" charset="0"/>
                <a:hlinkClick r:id="rId3"/>
              </a:rPr>
              <a:t>https://doi.org/10.1024/0301-1526/a000980</a:t>
            </a:r>
            <a:r>
              <a:rPr lang="en-GB" b="0" i="0" u="sng" dirty="0">
                <a:solidFill>
                  <a:srgbClr val="666666"/>
                </a:solidFill>
                <a:effectLst/>
                <a:latin typeface="IBM Plex Sans" panose="020B0503050203000203" pitchFamily="34" charset="0"/>
              </a:rPr>
              <a:t> </a:t>
            </a:r>
          </a:p>
          <a:p>
            <a:endParaRPr lang="en-GB" dirty="0"/>
          </a:p>
        </p:txBody>
      </p:sp>
      <p:sp>
        <p:nvSpPr>
          <p:cNvPr id="4" name="Slide Number Placeholder 3"/>
          <p:cNvSpPr>
            <a:spLocks noGrp="1"/>
          </p:cNvSpPr>
          <p:nvPr>
            <p:ph type="sldNum" sz="quarter" idx="5"/>
          </p:nvPr>
        </p:nvSpPr>
        <p:spPr/>
        <p:txBody>
          <a:bodyPr/>
          <a:lstStyle/>
          <a:p>
            <a:fld id="{EA5A1D2F-3EB0-4CDE-8897-C3DD23B359E1}" type="slidenum">
              <a:rPr lang="en-GB" smtClean="0"/>
              <a:t>6</a:t>
            </a:fld>
            <a:endParaRPr lang="en-GB" dirty="0"/>
          </a:p>
        </p:txBody>
      </p:sp>
    </p:spTree>
    <p:extLst>
      <p:ext uri="{BB962C8B-B14F-4D97-AF65-F5344CB8AC3E}">
        <p14:creationId xmlns:p14="http://schemas.microsoft.com/office/powerpoint/2010/main" val="684225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BioMimics 3D Stent in Femoropopliteal Lesions: 3-Year Outcomes with Propensity Matching for Drug-Coated Balloons - PMC (nih.gov)</a:t>
            </a:r>
            <a:endParaRPr lang="en-GB" dirty="0"/>
          </a:p>
        </p:txBody>
      </p:sp>
      <p:sp>
        <p:nvSpPr>
          <p:cNvPr id="4" name="Slide Number Placeholder 3"/>
          <p:cNvSpPr>
            <a:spLocks noGrp="1"/>
          </p:cNvSpPr>
          <p:nvPr>
            <p:ph type="sldNum" sz="quarter" idx="5"/>
          </p:nvPr>
        </p:nvSpPr>
        <p:spPr/>
        <p:txBody>
          <a:bodyPr/>
          <a:lstStyle/>
          <a:p>
            <a:fld id="{EA5A1D2F-3EB0-4CDE-8897-C3DD23B359E1}" type="slidenum">
              <a:rPr lang="en-GB" smtClean="0"/>
              <a:t>7</a:t>
            </a:fld>
            <a:endParaRPr lang="en-GB" dirty="0"/>
          </a:p>
        </p:txBody>
      </p:sp>
    </p:spTree>
    <p:extLst>
      <p:ext uri="{BB962C8B-B14F-4D97-AF65-F5344CB8AC3E}">
        <p14:creationId xmlns:p14="http://schemas.microsoft.com/office/powerpoint/2010/main" val="2045957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Two-Year Efficacy and Safety Results from the IMPERIAL Randomized Study of the Eluvia Polymer-Coated Drug-Eluting Stent and the Zilver PTX Polymer-free Drug-Coated Stent - PubMed (nih.gov)</a:t>
            </a:r>
            <a:r>
              <a:rPr lang="en-GB" dirty="0"/>
              <a:t> </a:t>
            </a:r>
          </a:p>
        </p:txBody>
      </p:sp>
      <p:sp>
        <p:nvSpPr>
          <p:cNvPr id="4" name="Slide Number Placeholder 3"/>
          <p:cNvSpPr>
            <a:spLocks noGrp="1"/>
          </p:cNvSpPr>
          <p:nvPr>
            <p:ph type="sldNum" sz="quarter" idx="5"/>
          </p:nvPr>
        </p:nvSpPr>
        <p:spPr/>
        <p:txBody>
          <a:bodyPr/>
          <a:lstStyle/>
          <a:p>
            <a:fld id="{EA5A1D2F-3EB0-4CDE-8897-C3DD23B359E1}" type="slidenum">
              <a:rPr lang="en-GB" smtClean="0"/>
              <a:t>24</a:t>
            </a:fld>
            <a:endParaRPr lang="en-GB" dirty="0"/>
          </a:p>
        </p:txBody>
      </p:sp>
    </p:spTree>
    <p:extLst>
      <p:ext uri="{BB962C8B-B14F-4D97-AF65-F5344CB8AC3E}">
        <p14:creationId xmlns:p14="http://schemas.microsoft.com/office/powerpoint/2010/main" val="1729239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CRT-300.01 Five-Year Results From the IMPERIAL Randomized Study of Eluvia and Zilver PTX Drug-Eluting Stents and the Long Lesion Sub-Study for Femoropopliteal Artery Disease | JACC: Cardiovascular Interventions</a:t>
            </a:r>
            <a:endParaRPr lang="en-GB" dirty="0">
              <a:hlinkClick r:id="rId4"/>
            </a:endParaRPr>
          </a:p>
          <a:p>
            <a:r>
              <a:rPr lang="en-GB" dirty="0">
                <a:hlinkClick r:id="rId4"/>
              </a:rPr>
              <a:t>IMPERIAL RCT Summary (bostonscientific.com)</a:t>
            </a:r>
            <a:endParaRPr lang="en-GB" dirty="0"/>
          </a:p>
        </p:txBody>
      </p:sp>
      <p:sp>
        <p:nvSpPr>
          <p:cNvPr id="4" name="Slide Number Placeholder 3"/>
          <p:cNvSpPr>
            <a:spLocks noGrp="1"/>
          </p:cNvSpPr>
          <p:nvPr>
            <p:ph type="sldNum" sz="quarter" idx="5"/>
          </p:nvPr>
        </p:nvSpPr>
        <p:spPr/>
        <p:txBody>
          <a:bodyPr/>
          <a:lstStyle/>
          <a:p>
            <a:fld id="{EA5A1D2F-3EB0-4CDE-8897-C3DD23B359E1}" type="slidenum">
              <a:rPr lang="en-GB" smtClean="0"/>
              <a:t>26</a:t>
            </a:fld>
            <a:endParaRPr lang="en-GB" dirty="0"/>
          </a:p>
        </p:txBody>
      </p:sp>
    </p:spTree>
    <p:extLst>
      <p:ext uri="{BB962C8B-B14F-4D97-AF65-F5344CB8AC3E}">
        <p14:creationId xmlns:p14="http://schemas.microsoft.com/office/powerpoint/2010/main" val="7738440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8" y="519927"/>
            <a:ext cx="10933711"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0E36789-24CE-4443-8E7B-4E0385BD5DE0}"/>
              </a:ext>
            </a:extLst>
          </p:cNvPr>
          <p:cNvSpPr>
            <a:spLocks noGrp="1"/>
          </p:cNvSpPr>
          <p:nvPr>
            <p:ph type="body" sz="quarter" idx="11"/>
          </p:nvPr>
        </p:nvSpPr>
        <p:spPr>
          <a:xfrm>
            <a:off x="484540" y="1735102"/>
            <a:ext cx="10932761" cy="4015249"/>
          </a:xfrm>
          <a:prstGeom prst="rect">
            <a:avLst/>
          </a:prstGeom>
        </p:spPr>
        <p:txBody>
          <a:bodyPr lIns="0" tIns="0" rIns="0" bIns="0"/>
          <a:lstStyle>
            <a:lvl1pPr marL="0" indent="0">
              <a:lnSpc>
                <a:spcPct val="105000"/>
              </a:lnSpc>
              <a:spcBef>
                <a:spcPts val="0"/>
              </a:spcBef>
              <a:spcAft>
                <a:spcPts val="533"/>
              </a:spcAft>
              <a:buFontTx/>
              <a:buNone/>
              <a:defRPr sz="2400"/>
            </a:lvl1pPr>
            <a:lvl2pPr marL="239994" indent="-239994">
              <a:lnSpc>
                <a:spcPct val="105000"/>
              </a:lnSpc>
              <a:spcBef>
                <a:spcPts val="0"/>
              </a:spcBef>
              <a:spcAft>
                <a:spcPts val="533"/>
              </a:spcAft>
              <a:buClr>
                <a:schemeClr val="tx2"/>
              </a:buClr>
              <a:buFont typeface="Arial" panose="020B0604020202020204" pitchFamily="34" charset="0"/>
              <a:buChar char="•"/>
              <a:defRPr sz="2400"/>
            </a:lvl2pPr>
            <a:lvl3pPr marL="479988" indent="-239994">
              <a:lnSpc>
                <a:spcPct val="105000"/>
              </a:lnSpc>
              <a:spcBef>
                <a:spcPts val="0"/>
              </a:spcBef>
              <a:spcAft>
                <a:spcPts val="333"/>
              </a:spcAft>
              <a:buClr>
                <a:schemeClr val="tx2"/>
              </a:buClr>
              <a:buSzPct val="100000"/>
              <a:buFont typeface="System Font"/>
              <a:buChar char="‣"/>
              <a:defRPr sz="2133"/>
            </a:lvl3pPr>
            <a:lvl4pPr marL="719982" indent="-239994">
              <a:lnSpc>
                <a:spcPct val="105000"/>
              </a:lnSpc>
              <a:spcBef>
                <a:spcPts val="0"/>
              </a:spcBef>
              <a:spcAft>
                <a:spcPts val="333"/>
              </a:spcAft>
              <a:buClr>
                <a:schemeClr val="tx2"/>
              </a:buClr>
              <a:defRPr sz="1867"/>
            </a:lvl4pPr>
            <a:lvl5pPr marL="959976" indent="-239994">
              <a:lnSpc>
                <a:spcPct val="105000"/>
              </a:lnSpc>
              <a:spcBef>
                <a:spcPts val="0"/>
              </a:spcBef>
              <a:spcAft>
                <a:spcPts val="133"/>
              </a:spcAft>
              <a:buClr>
                <a:schemeClr val="tx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3900C5B5-A91D-45D4-971B-8DF5EE01106D}" type="slidenum">
              <a:rPr lang="en-GB" smtClean="0"/>
              <a:t>‹#›</a:t>
            </a:fld>
            <a:endParaRPr lang="en-GB" dirty="0"/>
          </a:p>
        </p:txBody>
      </p:sp>
    </p:spTree>
    <p:extLst>
      <p:ext uri="{BB962C8B-B14F-4D97-AF65-F5344CB8AC3E}">
        <p14:creationId xmlns:p14="http://schemas.microsoft.com/office/powerpoint/2010/main" val="194168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White DIVIDER">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724DE317-5ED4-0D4A-B431-3DABEF679FC7}"/>
              </a:ext>
            </a:extLst>
          </p:cNvPr>
          <p:cNvPicPr>
            <a:picLocks noChangeAspect="1"/>
          </p:cNvPicPr>
          <p:nvPr/>
        </p:nvPicPr>
        <p:blipFill>
          <a:blip r:embed="rId2"/>
          <a:srcRect l="6615" r="4039" b="73991"/>
          <a:stretch>
            <a:fillRect/>
          </a:stretch>
        </p:blipFill>
        <p:spPr>
          <a:xfrm>
            <a:off x="7275005" y="5858259"/>
            <a:ext cx="4916995" cy="999743"/>
          </a:xfrm>
          <a:custGeom>
            <a:avLst/>
            <a:gdLst>
              <a:gd name="connsiteX0" fmla="*/ 0 w 3687746"/>
              <a:gd name="connsiteY0" fmla="*/ 0 h 749807"/>
              <a:gd name="connsiteX1" fmla="*/ 3687746 w 3687746"/>
              <a:gd name="connsiteY1" fmla="*/ 0 h 749807"/>
              <a:gd name="connsiteX2" fmla="*/ 3687746 w 3687746"/>
              <a:gd name="connsiteY2" fmla="*/ 749807 h 749807"/>
              <a:gd name="connsiteX3" fmla="*/ 0 w 3687746"/>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3687746" h="749807">
                <a:moveTo>
                  <a:pt x="0" y="0"/>
                </a:moveTo>
                <a:lnTo>
                  <a:pt x="3687746" y="0"/>
                </a:lnTo>
                <a:lnTo>
                  <a:pt x="3687746" y="749807"/>
                </a:lnTo>
                <a:lnTo>
                  <a:pt x="0" y="749807"/>
                </a:lnTo>
                <a:close/>
              </a:path>
            </a:pathLst>
          </a:custGeom>
        </p:spPr>
      </p:pic>
      <p:pic>
        <p:nvPicPr>
          <p:cNvPr id="14" name="Picture 13" descr="A close up of a logo&#10;&#10;Description automatically generated">
            <a:extLst>
              <a:ext uri="{FF2B5EF4-FFF2-40B4-BE49-F238E27FC236}">
                <a16:creationId xmlns:a16="http://schemas.microsoft.com/office/drawing/2014/main" id="{987E290A-7EF2-3D41-A97C-AB66F36202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8244" t="24704" r="11772"/>
          <a:stretch/>
        </p:blipFill>
        <p:spPr>
          <a:xfrm rot="10800000">
            <a:off x="0" y="0"/>
            <a:ext cx="8093413" cy="6858000"/>
          </a:xfrm>
          <a:prstGeom prst="rect">
            <a:avLst/>
          </a:prstGeom>
        </p:spPr>
      </p:pic>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3900C5B5-A91D-45D4-971B-8DF5EE01106D}" type="slidenum">
              <a:rPr lang="en-GB" smtClean="0"/>
              <a:t>‹#›</a:t>
            </a:fld>
            <a:endParaRPr lang="en-GB" dirty="0"/>
          </a:p>
        </p:txBody>
      </p:sp>
      <p:sp>
        <p:nvSpPr>
          <p:cNvPr id="6" name="Title 13">
            <a:extLst>
              <a:ext uri="{FF2B5EF4-FFF2-40B4-BE49-F238E27FC236}">
                <a16:creationId xmlns:a16="http://schemas.microsoft.com/office/drawing/2014/main" id="{9FD0B2BE-AE4F-D343-A7F2-3D895E5435D0}"/>
              </a:ext>
            </a:extLst>
          </p:cNvPr>
          <p:cNvSpPr>
            <a:spLocks noGrp="1"/>
          </p:cNvSpPr>
          <p:nvPr>
            <p:ph type="title"/>
          </p:nvPr>
        </p:nvSpPr>
        <p:spPr>
          <a:xfrm>
            <a:off x="6979479" y="2531672"/>
            <a:ext cx="4829405" cy="2004987"/>
          </a:xfrm>
          <a:prstGeom prst="rect">
            <a:avLst/>
          </a:prstGeom>
        </p:spPr>
        <p:txBody>
          <a:bodyPr lIns="0" tIns="0" rIns="0" bIns="0" anchor="ctr" anchorCtr="0">
            <a:noAutofit/>
          </a:bodyPr>
          <a:lstStyle>
            <a:lvl1pPr>
              <a:defRPr sz="5333">
                <a:solidFill>
                  <a:schemeClr val="tx2"/>
                </a:solidFill>
              </a:defRPr>
            </a:lvl1pPr>
          </a:lstStyle>
          <a:p>
            <a:r>
              <a:rPr lang="en-US"/>
              <a:t>Click to edit Master title style</a:t>
            </a:r>
          </a:p>
        </p:txBody>
      </p:sp>
      <p:pic>
        <p:nvPicPr>
          <p:cNvPr id="17" name="Picture 16">
            <a:extLst>
              <a:ext uri="{FF2B5EF4-FFF2-40B4-BE49-F238E27FC236}">
                <a16:creationId xmlns:a16="http://schemas.microsoft.com/office/drawing/2014/main" id="{F41F2E6A-C4A3-AF47-9415-D63B7821B6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9" name="Straight Connector 18">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26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White DIVIDER - Image">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724DE317-5ED4-0D4A-B431-3DABEF679FC7}"/>
              </a:ext>
            </a:extLst>
          </p:cNvPr>
          <p:cNvPicPr>
            <a:picLocks noChangeAspect="1"/>
          </p:cNvPicPr>
          <p:nvPr/>
        </p:nvPicPr>
        <p:blipFill>
          <a:blip r:embed="rId2"/>
          <a:srcRect l="6615" r="4039" b="73991"/>
          <a:stretch>
            <a:fillRect/>
          </a:stretch>
        </p:blipFill>
        <p:spPr>
          <a:xfrm>
            <a:off x="7275005" y="5858259"/>
            <a:ext cx="4916995" cy="999743"/>
          </a:xfrm>
          <a:custGeom>
            <a:avLst/>
            <a:gdLst>
              <a:gd name="connsiteX0" fmla="*/ 0 w 3687746"/>
              <a:gd name="connsiteY0" fmla="*/ 0 h 749807"/>
              <a:gd name="connsiteX1" fmla="*/ 3687746 w 3687746"/>
              <a:gd name="connsiteY1" fmla="*/ 0 h 749807"/>
              <a:gd name="connsiteX2" fmla="*/ 3687746 w 3687746"/>
              <a:gd name="connsiteY2" fmla="*/ 749807 h 749807"/>
              <a:gd name="connsiteX3" fmla="*/ 0 w 3687746"/>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3687746" h="749807">
                <a:moveTo>
                  <a:pt x="0" y="0"/>
                </a:moveTo>
                <a:lnTo>
                  <a:pt x="3687746" y="0"/>
                </a:lnTo>
                <a:lnTo>
                  <a:pt x="3687746" y="749807"/>
                </a:lnTo>
                <a:lnTo>
                  <a:pt x="0" y="749807"/>
                </a:lnTo>
                <a:close/>
              </a:path>
            </a:pathLst>
          </a:custGeom>
        </p:spPr>
      </p:pic>
      <p:pic>
        <p:nvPicPr>
          <p:cNvPr id="12" name="Picture 11">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6" name="Straight Connector 15">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43730FAA-6BF2-7E46-B004-B1C83316D488}"/>
              </a:ext>
            </a:extLst>
          </p:cNvPr>
          <p:cNvSpPr/>
          <p:nvPr/>
        </p:nvSpPr>
        <p:spPr>
          <a:xfrm rot="1800000">
            <a:off x="8752636" y="-590099"/>
            <a:ext cx="3396001" cy="5368772"/>
          </a:xfrm>
          <a:custGeom>
            <a:avLst/>
            <a:gdLst>
              <a:gd name="connsiteX0" fmla="*/ 23123 w 2547001"/>
              <a:gd name="connsiteY0" fmla="*/ 921491 h 4026579"/>
              <a:gd name="connsiteX1" fmla="*/ 1619193 w 2547001"/>
              <a:gd name="connsiteY1" fmla="*/ 0 h 4026579"/>
              <a:gd name="connsiteX2" fmla="*/ 2547001 w 2547001"/>
              <a:gd name="connsiteY2" fmla="*/ 1607009 h 4026579"/>
              <a:gd name="connsiteX3" fmla="*/ 2545241 w 2547001"/>
              <a:gd name="connsiteY3" fmla="*/ 1678451 h 4026579"/>
              <a:gd name="connsiteX4" fmla="*/ 1275914 w 2547001"/>
              <a:gd name="connsiteY4" fmla="*/ 4026579 h 4026579"/>
              <a:gd name="connsiteX5" fmla="*/ 0 w 2547001"/>
              <a:gd name="connsiteY5" fmla="*/ 1411025 h 4026579"/>
              <a:gd name="connsiteX6" fmla="*/ 6587 w 2547001"/>
              <a:gd name="connsiteY6" fmla="*/ 1143600 h 40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7001" h="4026579">
                <a:moveTo>
                  <a:pt x="23123" y="921491"/>
                </a:moveTo>
                <a:lnTo>
                  <a:pt x="1619193" y="0"/>
                </a:lnTo>
                <a:lnTo>
                  <a:pt x="2547001" y="1607009"/>
                </a:lnTo>
                <a:lnTo>
                  <a:pt x="2545241" y="1678451"/>
                </a:lnTo>
                <a:cubicBezTo>
                  <a:pt x="2479901" y="2997360"/>
                  <a:pt x="1936540" y="4026579"/>
                  <a:pt x="1275914" y="4026579"/>
                </a:cubicBezTo>
                <a:cubicBezTo>
                  <a:pt x="571246" y="4026579"/>
                  <a:pt x="0" y="2855556"/>
                  <a:pt x="0" y="1411025"/>
                </a:cubicBezTo>
                <a:cubicBezTo>
                  <a:pt x="0" y="1320742"/>
                  <a:pt x="2231" y="1231527"/>
                  <a:pt x="6587" y="1143600"/>
                </a:cubicBez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6979479" y="2530257"/>
            <a:ext cx="4829405" cy="2007816"/>
          </a:xfrm>
          <a:prstGeom prst="rect">
            <a:avLst/>
          </a:prstGeom>
        </p:spPr>
        <p:txBody>
          <a:bodyPr lIns="0" tIns="0" rIns="0" bIns="0" anchor="ctr" anchorCtr="0">
            <a:noAutofit/>
          </a:bodyPr>
          <a:lstStyle>
            <a:lvl1pPr>
              <a:defRPr sz="5333">
                <a:solidFill>
                  <a:schemeClr val="tx2"/>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EA1C61A2-1DAA-6B4C-90D7-57C3EDB793E1}"/>
              </a:ext>
            </a:extLst>
          </p:cNvPr>
          <p:cNvSpPr>
            <a:spLocks noGrp="1"/>
          </p:cNvSpPr>
          <p:nvPr>
            <p:ph type="pic" sz="quarter" idx="12"/>
          </p:nvPr>
        </p:nvSpPr>
        <p:spPr>
          <a:xfrm>
            <a:off x="2" y="0"/>
            <a:ext cx="6479511" cy="6858000"/>
          </a:xfrm>
          <a:custGeom>
            <a:avLst/>
            <a:gdLst>
              <a:gd name="connsiteX0" fmla="*/ 252925 w 4859633"/>
              <a:gd name="connsiteY0" fmla="*/ 0 h 5143500"/>
              <a:gd name="connsiteX1" fmla="*/ 2961459 w 4859633"/>
              <a:gd name="connsiteY1" fmla="*/ 0 h 5143500"/>
              <a:gd name="connsiteX2" fmla="*/ 3148437 w 4859633"/>
              <a:gd name="connsiteY2" fmla="*/ 144388 h 5143500"/>
              <a:gd name="connsiteX3" fmla="*/ 4306667 w 4859633"/>
              <a:gd name="connsiteY3" fmla="*/ 1594933 h 5143500"/>
              <a:gd name="connsiteX4" fmla="*/ 4544841 w 4859633"/>
              <a:gd name="connsiteY4" fmla="*/ 5024175 h 5143500"/>
              <a:gd name="connsiteX5" fmla="*/ 4466135 w 4859633"/>
              <a:gd name="connsiteY5" fmla="*/ 5143500 h 5143500"/>
              <a:gd name="connsiteX6" fmla="*/ 1437913 w 4859633"/>
              <a:gd name="connsiteY6" fmla="*/ 5143500 h 5143500"/>
              <a:gd name="connsiteX7" fmla="*/ 1291425 w 4859633"/>
              <a:gd name="connsiteY7" fmla="*/ 5019341 h 5143500"/>
              <a:gd name="connsiteX8" fmla="*/ 291643 w 4859633"/>
              <a:gd name="connsiteY8" fmla="*/ 3706315 h 5143500"/>
              <a:gd name="connsiteX9" fmla="*/ 12158 w 4859633"/>
              <a:gd name="connsiteY9" fmla="*/ 3075838 h 5143500"/>
              <a:gd name="connsiteX10" fmla="*/ 0 w 4859633"/>
              <a:gd name="connsiteY10" fmla="*/ 3038519 h 5143500"/>
              <a:gd name="connsiteX11" fmla="*/ 0 w 4859633"/>
              <a:gd name="connsiteY11" fmla="*/ 385195 h 5143500"/>
              <a:gd name="connsiteX12" fmla="*/ 53469 w 4859633"/>
              <a:gd name="connsiteY12" fmla="*/ 277074 h 5143500"/>
              <a:gd name="connsiteX13" fmla="*/ 184472 w 4859633"/>
              <a:gd name="connsiteY13" fmla="*/ 7846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9633" h="5143500">
                <a:moveTo>
                  <a:pt x="252925" y="0"/>
                </a:moveTo>
                <a:lnTo>
                  <a:pt x="2961459" y="0"/>
                </a:lnTo>
                <a:lnTo>
                  <a:pt x="3148437" y="144388"/>
                </a:lnTo>
                <a:cubicBezTo>
                  <a:pt x="3590129" y="508046"/>
                  <a:pt x="3994684" y="1001664"/>
                  <a:pt x="4306667" y="1594933"/>
                </a:cubicBezTo>
                <a:cubicBezTo>
                  <a:pt x="4964917" y="2846667"/>
                  <a:pt x="5024121" y="4186514"/>
                  <a:pt x="4544841" y="5024175"/>
                </a:cubicBezTo>
                <a:lnTo>
                  <a:pt x="4466135" y="5143500"/>
                </a:lnTo>
                <a:lnTo>
                  <a:pt x="1437913" y="5143500"/>
                </a:lnTo>
                <a:lnTo>
                  <a:pt x="1291425" y="5019341"/>
                </a:lnTo>
                <a:cubicBezTo>
                  <a:pt x="911729" y="4672410"/>
                  <a:pt x="565914" y="4227871"/>
                  <a:pt x="291643" y="3706315"/>
                </a:cubicBezTo>
                <a:cubicBezTo>
                  <a:pt x="181935" y="3497693"/>
                  <a:pt x="88867" y="3286623"/>
                  <a:pt x="12158" y="3075838"/>
                </a:cubicBezTo>
                <a:lnTo>
                  <a:pt x="0" y="3038519"/>
                </a:lnTo>
                <a:lnTo>
                  <a:pt x="0" y="385195"/>
                </a:lnTo>
                <a:lnTo>
                  <a:pt x="53469" y="277074"/>
                </a:lnTo>
                <a:cubicBezTo>
                  <a:pt x="93409" y="207269"/>
                  <a:pt x="137089" y="140951"/>
                  <a:pt x="184472" y="78462"/>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400" dirty="0"/>
            </a:lvl1pPr>
          </a:lstStyle>
          <a:p>
            <a:pPr marL="0" lvl="0" indent="0" algn="ctr">
              <a:buNone/>
            </a:pPr>
            <a:r>
              <a:rPr lang="en-US" dirty="0"/>
              <a:t>Click icon to add picture</a:t>
            </a:r>
          </a:p>
        </p:txBody>
      </p:sp>
      <p:sp>
        <p:nvSpPr>
          <p:cNvPr id="17"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3900C5B5-A91D-45D4-971B-8DF5EE01106D}" type="slidenum">
              <a:rPr lang="en-GB" smtClean="0"/>
              <a:t>‹#›</a:t>
            </a:fld>
            <a:endParaRPr lang="en-GB" dirty="0"/>
          </a:p>
        </p:txBody>
      </p:sp>
    </p:spTree>
    <p:extLst>
      <p:ext uri="{BB962C8B-B14F-4D97-AF65-F5344CB8AC3E}">
        <p14:creationId xmlns:p14="http://schemas.microsoft.com/office/powerpoint/2010/main" val="2473033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Left - White">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724DE317-5ED4-0D4A-B431-3DABEF679FC7}"/>
              </a:ext>
            </a:extLst>
          </p:cNvPr>
          <p:cNvPicPr>
            <a:picLocks noChangeAspect="1"/>
          </p:cNvPicPr>
          <p:nvPr/>
        </p:nvPicPr>
        <p:blipFill>
          <a:blip r:embed="rId2"/>
          <a:srcRect l="6615" r="4039" b="73991"/>
          <a:stretch>
            <a:fillRect/>
          </a:stretch>
        </p:blipFill>
        <p:spPr>
          <a:xfrm>
            <a:off x="7275005" y="5858259"/>
            <a:ext cx="4916995" cy="999743"/>
          </a:xfrm>
          <a:custGeom>
            <a:avLst/>
            <a:gdLst>
              <a:gd name="connsiteX0" fmla="*/ 0 w 3687746"/>
              <a:gd name="connsiteY0" fmla="*/ 0 h 749807"/>
              <a:gd name="connsiteX1" fmla="*/ 3687746 w 3687746"/>
              <a:gd name="connsiteY1" fmla="*/ 0 h 749807"/>
              <a:gd name="connsiteX2" fmla="*/ 3687746 w 3687746"/>
              <a:gd name="connsiteY2" fmla="*/ 749807 h 749807"/>
              <a:gd name="connsiteX3" fmla="*/ 0 w 3687746"/>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3687746" h="749807">
                <a:moveTo>
                  <a:pt x="0" y="0"/>
                </a:moveTo>
                <a:lnTo>
                  <a:pt x="3687746" y="0"/>
                </a:lnTo>
                <a:lnTo>
                  <a:pt x="3687746" y="749807"/>
                </a:lnTo>
                <a:lnTo>
                  <a:pt x="0" y="749807"/>
                </a:lnTo>
                <a:close/>
              </a:path>
            </a:pathLst>
          </a:custGeom>
        </p:spPr>
      </p:pic>
      <p:pic>
        <p:nvPicPr>
          <p:cNvPr id="18" name="Picture 17">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9" name="Straight Connector 18">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43730FAA-6BF2-7E46-B004-B1C83316D488}"/>
              </a:ext>
            </a:extLst>
          </p:cNvPr>
          <p:cNvSpPr/>
          <p:nvPr/>
        </p:nvSpPr>
        <p:spPr>
          <a:xfrm rot="1800000">
            <a:off x="8752636" y="-590099"/>
            <a:ext cx="3396001" cy="5368772"/>
          </a:xfrm>
          <a:custGeom>
            <a:avLst/>
            <a:gdLst>
              <a:gd name="connsiteX0" fmla="*/ 23123 w 2547001"/>
              <a:gd name="connsiteY0" fmla="*/ 921491 h 4026579"/>
              <a:gd name="connsiteX1" fmla="*/ 1619193 w 2547001"/>
              <a:gd name="connsiteY1" fmla="*/ 0 h 4026579"/>
              <a:gd name="connsiteX2" fmla="*/ 2547001 w 2547001"/>
              <a:gd name="connsiteY2" fmla="*/ 1607009 h 4026579"/>
              <a:gd name="connsiteX3" fmla="*/ 2545241 w 2547001"/>
              <a:gd name="connsiteY3" fmla="*/ 1678451 h 4026579"/>
              <a:gd name="connsiteX4" fmla="*/ 1275914 w 2547001"/>
              <a:gd name="connsiteY4" fmla="*/ 4026579 h 4026579"/>
              <a:gd name="connsiteX5" fmla="*/ 0 w 2547001"/>
              <a:gd name="connsiteY5" fmla="*/ 1411025 h 4026579"/>
              <a:gd name="connsiteX6" fmla="*/ 6587 w 2547001"/>
              <a:gd name="connsiteY6" fmla="*/ 1143600 h 40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7001" h="4026579">
                <a:moveTo>
                  <a:pt x="23123" y="921491"/>
                </a:moveTo>
                <a:lnTo>
                  <a:pt x="1619193" y="0"/>
                </a:lnTo>
                <a:lnTo>
                  <a:pt x="2547001" y="1607009"/>
                </a:lnTo>
                <a:lnTo>
                  <a:pt x="2545241" y="1678451"/>
                </a:lnTo>
                <a:cubicBezTo>
                  <a:pt x="2479901" y="2997360"/>
                  <a:pt x="1936540" y="4026579"/>
                  <a:pt x="1275914" y="4026579"/>
                </a:cubicBezTo>
                <a:cubicBezTo>
                  <a:pt x="571246" y="4026579"/>
                  <a:pt x="0" y="2855556"/>
                  <a:pt x="0" y="1411025"/>
                </a:cubicBezTo>
                <a:cubicBezTo>
                  <a:pt x="0" y="1320742"/>
                  <a:pt x="2231" y="1231527"/>
                  <a:pt x="6587" y="1143600"/>
                </a:cubicBez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6842438" y="1049390"/>
            <a:ext cx="4966447" cy="1235343"/>
          </a:xfrm>
          <a:prstGeom prst="rect">
            <a:avLst/>
          </a:prstGeom>
        </p:spPr>
        <p:txBody>
          <a:bodyPr lIns="0" tIns="0" rIns="0" bIns="0" anchor="b" anchorCtr="0">
            <a:noAutofit/>
          </a:bodyPr>
          <a:lstStyle>
            <a:lvl1pPr>
              <a:defRPr sz="4267">
                <a:solidFill>
                  <a:schemeClr val="tx2"/>
                </a:solidFill>
              </a:defRPr>
            </a:lvl1pPr>
          </a:lstStyle>
          <a:p>
            <a:r>
              <a:rPr lang="en-US"/>
              <a:t>Click to edit Master title style</a:t>
            </a:r>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lvl1pPr>
          </a:lstStyle>
          <a:p>
            <a:fld id="{3900C5B5-A91D-45D4-971B-8DF5EE01106D}" type="slidenum">
              <a:rPr lang="en-GB" smtClean="0"/>
              <a:t>‹#›</a:t>
            </a:fld>
            <a:endParaRPr lang="en-GB" dirty="0"/>
          </a:p>
        </p:txBody>
      </p:sp>
      <p:sp>
        <p:nvSpPr>
          <p:cNvPr id="9" name="Picture Placeholder 8">
            <a:extLst>
              <a:ext uri="{FF2B5EF4-FFF2-40B4-BE49-F238E27FC236}">
                <a16:creationId xmlns:a16="http://schemas.microsoft.com/office/drawing/2014/main" id="{EA1C61A2-1DAA-6B4C-90D7-57C3EDB793E1}"/>
              </a:ext>
            </a:extLst>
          </p:cNvPr>
          <p:cNvSpPr>
            <a:spLocks noGrp="1"/>
          </p:cNvSpPr>
          <p:nvPr>
            <p:ph type="pic" sz="quarter" idx="12"/>
          </p:nvPr>
        </p:nvSpPr>
        <p:spPr>
          <a:xfrm>
            <a:off x="2" y="0"/>
            <a:ext cx="6479511" cy="6858000"/>
          </a:xfrm>
          <a:custGeom>
            <a:avLst/>
            <a:gdLst>
              <a:gd name="connsiteX0" fmla="*/ 252925 w 4859633"/>
              <a:gd name="connsiteY0" fmla="*/ 0 h 5143500"/>
              <a:gd name="connsiteX1" fmla="*/ 2961459 w 4859633"/>
              <a:gd name="connsiteY1" fmla="*/ 0 h 5143500"/>
              <a:gd name="connsiteX2" fmla="*/ 3148437 w 4859633"/>
              <a:gd name="connsiteY2" fmla="*/ 144388 h 5143500"/>
              <a:gd name="connsiteX3" fmla="*/ 4306667 w 4859633"/>
              <a:gd name="connsiteY3" fmla="*/ 1594933 h 5143500"/>
              <a:gd name="connsiteX4" fmla="*/ 4544841 w 4859633"/>
              <a:gd name="connsiteY4" fmla="*/ 5024175 h 5143500"/>
              <a:gd name="connsiteX5" fmla="*/ 4466135 w 4859633"/>
              <a:gd name="connsiteY5" fmla="*/ 5143500 h 5143500"/>
              <a:gd name="connsiteX6" fmla="*/ 1437913 w 4859633"/>
              <a:gd name="connsiteY6" fmla="*/ 5143500 h 5143500"/>
              <a:gd name="connsiteX7" fmla="*/ 1291425 w 4859633"/>
              <a:gd name="connsiteY7" fmla="*/ 5019341 h 5143500"/>
              <a:gd name="connsiteX8" fmla="*/ 291643 w 4859633"/>
              <a:gd name="connsiteY8" fmla="*/ 3706315 h 5143500"/>
              <a:gd name="connsiteX9" fmla="*/ 12158 w 4859633"/>
              <a:gd name="connsiteY9" fmla="*/ 3075838 h 5143500"/>
              <a:gd name="connsiteX10" fmla="*/ 0 w 4859633"/>
              <a:gd name="connsiteY10" fmla="*/ 3038519 h 5143500"/>
              <a:gd name="connsiteX11" fmla="*/ 0 w 4859633"/>
              <a:gd name="connsiteY11" fmla="*/ 385195 h 5143500"/>
              <a:gd name="connsiteX12" fmla="*/ 53469 w 4859633"/>
              <a:gd name="connsiteY12" fmla="*/ 277074 h 5143500"/>
              <a:gd name="connsiteX13" fmla="*/ 184472 w 4859633"/>
              <a:gd name="connsiteY13" fmla="*/ 7846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9633" h="5143500">
                <a:moveTo>
                  <a:pt x="252925" y="0"/>
                </a:moveTo>
                <a:lnTo>
                  <a:pt x="2961459" y="0"/>
                </a:lnTo>
                <a:lnTo>
                  <a:pt x="3148437" y="144388"/>
                </a:lnTo>
                <a:cubicBezTo>
                  <a:pt x="3590129" y="508046"/>
                  <a:pt x="3994684" y="1001664"/>
                  <a:pt x="4306667" y="1594933"/>
                </a:cubicBezTo>
                <a:cubicBezTo>
                  <a:pt x="4964917" y="2846667"/>
                  <a:pt x="5024121" y="4186514"/>
                  <a:pt x="4544841" y="5024175"/>
                </a:cubicBezTo>
                <a:lnTo>
                  <a:pt x="4466135" y="5143500"/>
                </a:lnTo>
                <a:lnTo>
                  <a:pt x="1437913" y="5143500"/>
                </a:lnTo>
                <a:lnTo>
                  <a:pt x="1291425" y="5019341"/>
                </a:lnTo>
                <a:cubicBezTo>
                  <a:pt x="911729" y="4672410"/>
                  <a:pt x="565914" y="4227871"/>
                  <a:pt x="291643" y="3706315"/>
                </a:cubicBezTo>
                <a:cubicBezTo>
                  <a:pt x="181935" y="3497693"/>
                  <a:pt x="88867" y="3286623"/>
                  <a:pt x="12158" y="3075838"/>
                </a:cubicBezTo>
                <a:lnTo>
                  <a:pt x="0" y="3038519"/>
                </a:lnTo>
                <a:lnTo>
                  <a:pt x="0" y="385195"/>
                </a:lnTo>
                <a:lnTo>
                  <a:pt x="53469" y="277074"/>
                </a:lnTo>
                <a:cubicBezTo>
                  <a:pt x="93409" y="207269"/>
                  <a:pt x="137089" y="140951"/>
                  <a:pt x="184472" y="78462"/>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400" dirty="0"/>
            </a:lvl1pPr>
          </a:lstStyle>
          <a:p>
            <a:pPr marL="0" lvl="0" indent="0" algn="ctr">
              <a:buNone/>
            </a:pPr>
            <a:r>
              <a:rPr lang="en-US" dirty="0"/>
              <a:t>Click icon to add picture</a:t>
            </a:r>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6842438" y="2401275"/>
            <a:ext cx="4966447" cy="2869973"/>
          </a:xfrm>
          <a:prstGeom prst="rect">
            <a:avLst/>
          </a:prstGeom>
        </p:spPr>
        <p:txBody>
          <a:bodyPr lIns="0" tIns="0" rIns="0" bIns="0"/>
          <a:lstStyle>
            <a:lvl1pPr marL="0" indent="0">
              <a:lnSpc>
                <a:spcPct val="105000"/>
              </a:lnSpc>
              <a:spcBef>
                <a:spcPts val="0"/>
              </a:spcBef>
              <a:spcAft>
                <a:spcPts val="400"/>
              </a:spcAft>
              <a:buFontTx/>
              <a:buNone/>
              <a:defRPr sz="2000"/>
            </a:lvl1pPr>
            <a:lvl2pPr marL="0" indent="-239994">
              <a:lnSpc>
                <a:spcPct val="105000"/>
              </a:lnSpc>
              <a:spcBef>
                <a:spcPts val="0"/>
              </a:spcBef>
              <a:spcAft>
                <a:spcPts val="400"/>
              </a:spcAft>
              <a:buClr>
                <a:schemeClr val="tx2"/>
              </a:buClr>
              <a:buFont typeface="Arial" panose="020B0604020202020204" pitchFamily="34" charset="0"/>
              <a:buChar char="•"/>
              <a:defRPr sz="2000"/>
            </a:lvl2pPr>
            <a:lvl3pPr marL="479988" indent="-239994">
              <a:lnSpc>
                <a:spcPct val="105000"/>
              </a:lnSpc>
              <a:spcBef>
                <a:spcPts val="0"/>
              </a:spcBef>
              <a:spcAft>
                <a:spcPts val="333"/>
              </a:spcAft>
              <a:buClr>
                <a:schemeClr val="tx2"/>
              </a:buClr>
              <a:buSzPct val="100000"/>
              <a:buFont typeface="System Font"/>
              <a:buChar char="‣"/>
              <a:defRPr sz="2000"/>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5498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Right - White">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724DE317-5ED4-0D4A-B431-3DABEF679FC7}"/>
              </a:ext>
            </a:extLst>
          </p:cNvPr>
          <p:cNvPicPr>
            <a:picLocks noChangeAspect="1"/>
          </p:cNvPicPr>
          <p:nvPr/>
        </p:nvPicPr>
        <p:blipFill>
          <a:blip r:embed="rId2"/>
          <a:srcRect l="6615" r="4039" b="73991"/>
          <a:stretch>
            <a:fillRect/>
          </a:stretch>
        </p:blipFill>
        <p:spPr>
          <a:xfrm>
            <a:off x="7275005" y="5858259"/>
            <a:ext cx="4916995" cy="999743"/>
          </a:xfrm>
          <a:custGeom>
            <a:avLst/>
            <a:gdLst>
              <a:gd name="connsiteX0" fmla="*/ 0 w 3687746"/>
              <a:gd name="connsiteY0" fmla="*/ 0 h 749807"/>
              <a:gd name="connsiteX1" fmla="*/ 3687746 w 3687746"/>
              <a:gd name="connsiteY1" fmla="*/ 0 h 749807"/>
              <a:gd name="connsiteX2" fmla="*/ 3687746 w 3687746"/>
              <a:gd name="connsiteY2" fmla="*/ 749807 h 749807"/>
              <a:gd name="connsiteX3" fmla="*/ 0 w 3687746"/>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3687746" h="749807">
                <a:moveTo>
                  <a:pt x="0" y="0"/>
                </a:moveTo>
                <a:lnTo>
                  <a:pt x="3687746" y="0"/>
                </a:lnTo>
                <a:lnTo>
                  <a:pt x="3687746" y="749807"/>
                </a:lnTo>
                <a:lnTo>
                  <a:pt x="0" y="749807"/>
                </a:lnTo>
                <a:close/>
              </a:path>
            </a:pathLst>
          </a:custGeom>
        </p:spPr>
      </p:pic>
      <p:pic>
        <p:nvPicPr>
          <p:cNvPr id="17" name="Picture 16">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8" name="Straight Connector 17">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4A7C2D06-36B5-884C-86F3-1E5EF6658F79}"/>
              </a:ext>
            </a:extLst>
          </p:cNvPr>
          <p:cNvSpPr/>
          <p:nvPr/>
        </p:nvSpPr>
        <p:spPr>
          <a:xfrm rot="19645883">
            <a:off x="-321007" y="1903439"/>
            <a:ext cx="3402437" cy="6036919"/>
          </a:xfrm>
          <a:custGeom>
            <a:avLst/>
            <a:gdLst>
              <a:gd name="connsiteX0" fmla="*/ 1655332 w 2551828"/>
              <a:gd name="connsiteY0" fmla="*/ 76782 h 4527689"/>
              <a:gd name="connsiteX1" fmla="*/ 2551828 w 2551828"/>
              <a:gd name="connsiteY1" fmla="*/ 2574746 h 4527689"/>
              <a:gd name="connsiteX2" fmla="*/ 2178122 w 2551828"/>
              <a:gd name="connsiteY2" fmla="*/ 4424222 h 4527689"/>
              <a:gd name="connsiteX3" fmla="*/ 2122587 w 2551828"/>
              <a:gd name="connsiteY3" fmla="*/ 4527689 h 4527689"/>
              <a:gd name="connsiteX4" fmla="*/ 37725 w 2551828"/>
              <a:gd name="connsiteY4" fmla="*/ 3195972 h 4527689"/>
              <a:gd name="connsiteX5" fmla="*/ 25922 w 2551828"/>
              <a:gd name="connsiteY5" fmla="*/ 3101872 h 4527689"/>
              <a:gd name="connsiteX6" fmla="*/ 0 w 2551828"/>
              <a:gd name="connsiteY6" fmla="*/ 2574746 h 4527689"/>
              <a:gd name="connsiteX7" fmla="*/ 6056 w 2551828"/>
              <a:gd name="connsiteY7" fmla="*/ 2328880 h 4527689"/>
              <a:gd name="connsiteX8" fmla="*/ 1493641 w 2551828"/>
              <a:gd name="connsiteY8" fmla="*/ 0 h 4527689"/>
              <a:gd name="connsiteX9" fmla="*/ 1533055 w 2551828"/>
              <a:gd name="connsiteY9" fmla="*/ 12331 h 4527689"/>
              <a:gd name="connsiteX10" fmla="*/ 1655332 w 2551828"/>
              <a:gd name="connsiteY10" fmla="*/ 76782 h 452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1828" h="4527689">
                <a:moveTo>
                  <a:pt x="1655332" y="76782"/>
                </a:moveTo>
                <a:cubicBezTo>
                  <a:pt x="2174716" y="407941"/>
                  <a:pt x="2551828" y="1401065"/>
                  <a:pt x="2551828" y="2574746"/>
                </a:cubicBezTo>
                <a:cubicBezTo>
                  <a:pt x="2551828" y="3297012"/>
                  <a:pt x="2409017" y="3950900"/>
                  <a:pt x="2178122" y="4424222"/>
                </a:cubicBezTo>
                <a:lnTo>
                  <a:pt x="2122587" y="4527689"/>
                </a:lnTo>
                <a:lnTo>
                  <a:pt x="37725" y="3195972"/>
                </a:lnTo>
                <a:lnTo>
                  <a:pt x="25922" y="3101872"/>
                </a:lnTo>
                <a:cubicBezTo>
                  <a:pt x="8926" y="2931606"/>
                  <a:pt x="0" y="2755313"/>
                  <a:pt x="0" y="2574746"/>
                </a:cubicBezTo>
                <a:lnTo>
                  <a:pt x="6056" y="2328880"/>
                </a:lnTo>
                <a:lnTo>
                  <a:pt x="1493641" y="0"/>
                </a:lnTo>
                <a:lnTo>
                  <a:pt x="1533055" y="12331"/>
                </a:lnTo>
                <a:cubicBezTo>
                  <a:pt x="1574585" y="29752"/>
                  <a:pt x="1615379" y="51308"/>
                  <a:pt x="1655332" y="76782"/>
                </a:cubicBez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sp>
        <p:nvSpPr>
          <p:cNvPr id="8" name="Picture Placeholder 7">
            <a:extLst>
              <a:ext uri="{FF2B5EF4-FFF2-40B4-BE49-F238E27FC236}">
                <a16:creationId xmlns:a16="http://schemas.microsoft.com/office/drawing/2014/main" id="{0271EB5C-D1C2-484E-B911-04B1F39435DD}"/>
              </a:ext>
            </a:extLst>
          </p:cNvPr>
          <p:cNvSpPr>
            <a:spLocks noGrp="1"/>
          </p:cNvSpPr>
          <p:nvPr>
            <p:ph type="pic" sz="quarter" idx="14"/>
          </p:nvPr>
        </p:nvSpPr>
        <p:spPr>
          <a:xfrm>
            <a:off x="4545840" y="0"/>
            <a:ext cx="6967307" cy="6858000"/>
          </a:xfrm>
          <a:custGeom>
            <a:avLst/>
            <a:gdLst>
              <a:gd name="connsiteX0" fmla="*/ 1228494 w 5225480"/>
              <a:gd name="connsiteY0" fmla="*/ 0 h 5143500"/>
              <a:gd name="connsiteX1" fmla="*/ 5001854 w 5225480"/>
              <a:gd name="connsiteY1" fmla="*/ 0 h 5143500"/>
              <a:gd name="connsiteX2" fmla="*/ 5063392 w 5225480"/>
              <a:gd name="connsiteY2" fmla="*/ 150813 h 5143500"/>
              <a:gd name="connsiteX3" fmla="*/ 4733873 w 5225480"/>
              <a:gd name="connsiteY3" fmla="*/ 3183210 h 5143500"/>
              <a:gd name="connsiteX4" fmla="*/ 3034140 w 5225480"/>
              <a:gd name="connsiteY4" fmla="*/ 5071619 h 5143500"/>
              <a:gd name="connsiteX5" fmla="*/ 2892267 w 5225480"/>
              <a:gd name="connsiteY5" fmla="*/ 5143500 h 5143500"/>
              <a:gd name="connsiteX6" fmla="*/ 917977 w 5225480"/>
              <a:gd name="connsiteY6" fmla="*/ 5143500 h 5143500"/>
              <a:gd name="connsiteX7" fmla="*/ 878557 w 5225480"/>
              <a:gd name="connsiteY7" fmla="*/ 5120371 h 5143500"/>
              <a:gd name="connsiteX8" fmla="*/ 491607 w 5225480"/>
              <a:gd name="connsiteY8" fmla="*/ 1097738 h 5143500"/>
              <a:gd name="connsiteX9" fmla="*/ 1092227 w 5225480"/>
              <a:gd name="connsiteY9" fmla="*/ 15745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5480" h="5143500">
                <a:moveTo>
                  <a:pt x="1228494" y="0"/>
                </a:moveTo>
                <a:lnTo>
                  <a:pt x="5001854" y="0"/>
                </a:lnTo>
                <a:lnTo>
                  <a:pt x="5063392" y="150813"/>
                </a:lnTo>
                <a:cubicBezTo>
                  <a:pt x="5353530" y="985729"/>
                  <a:pt x="5260332" y="2112286"/>
                  <a:pt x="4733873" y="3183210"/>
                </a:cubicBezTo>
                <a:cubicBezTo>
                  <a:pt x="4312705" y="4039950"/>
                  <a:pt x="3693993" y="4698870"/>
                  <a:pt x="3034140" y="5071619"/>
                </a:cubicBezTo>
                <a:lnTo>
                  <a:pt x="2892267" y="5143500"/>
                </a:lnTo>
                <a:lnTo>
                  <a:pt x="917977" y="5143500"/>
                </a:lnTo>
                <a:lnTo>
                  <a:pt x="878557" y="5120371"/>
                </a:lnTo>
                <a:cubicBezTo>
                  <a:pt x="-112932" y="4435684"/>
                  <a:pt x="-298083" y="2704126"/>
                  <a:pt x="491607" y="1097738"/>
                </a:cubicBezTo>
                <a:cubicBezTo>
                  <a:pt x="662707" y="749688"/>
                  <a:pt x="866409" y="434285"/>
                  <a:pt x="1092227" y="157454"/>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dirty="0"/>
              <a:t>Click icon to add picture</a:t>
            </a:r>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1049390"/>
            <a:ext cx="4177108" cy="1235343"/>
          </a:xfrm>
          <a:prstGeom prst="rect">
            <a:avLst/>
          </a:prstGeom>
        </p:spPr>
        <p:txBody>
          <a:bodyPr lIns="0" tIns="0" rIns="0" bIns="0" anchor="b" anchorCtr="0">
            <a:noAutofit/>
          </a:bodyPr>
          <a:lstStyle>
            <a:lvl1pPr>
              <a:defRPr sz="4267">
                <a:solidFill>
                  <a:schemeClr val="tx2"/>
                </a:solidFill>
              </a:defRPr>
            </a:lvl1pPr>
          </a:lstStyle>
          <a:p>
            <a:r>
              <a:rPr lang="en-US"/>
              <a:t>Click to edit Master title style</a:t>
            </a:r>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lvl1pPr>
          </a:lstStyle>
          <a:p>
            <a:fld id="{3900C5B5-A91D-45D4-971B-8DF5EE01106D}" type="slidenum">
              <a:rPr lang="en-GB" smtClean="0"/>
              <a:t>‹#›</a:t>
            </a:fld>
            <a:endParaRPr lang="en-GB" dirty="0"/>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484539" y="2401275"/>
            <a:ext cx="3766487" cy="2869973"/>
          </a:xfrm>
          <a:prstGeom prst="rect">
            <a:avLst/>
          </a:prstGeom>
        </p:spPr>
        <p:txBody>
          <a:bodyPr lIns="0" tIns="0" rIns="0" bIns="0"/>
          <a:lstStyle>
            <a:lvl1pPr marL="0" indent="0">
              <a:lnSpc>
                <a:spcPct val="105000"/>
              </a:lnSpc>
              <a:spcBef>
                <a:spcPts val="0"/>
              </a:spcBef>
              <a:spcAft>
                <a:spcPts val="400"/>
              </a:spcAft>
              <a:buFontTx/>
              <a:buNone/>
              <a:defRPr sz="2000"/>
            </a:lvl1pPr>
            <a:lvl2pPr marL="0" indent="-239994">
              <a:lnSpc>
                <a:spcPct val="105000"/>
              </a:lnSpc>
              <a:spcBef>
                <a:spcPts val="0"/>
              </a:spcBef>
              <a:spcAft>
                <a:spcPts val="400"/>
              </a:spcAft>
              <a:buClr>
                <a:schemeClr val="tx2"/>
              </a:buClr>
              <a:buFont typeface="Arial" panose="020B0604020202020204" pitchFamily="34" charset="0"/>
              <a:buChar char="•"/>
              <a:defRPr sz="2000"/>
            </a:lvl2pPr>
            <a:lvl3pPr marL="479988" indent="-239994">
              <a:lnSpc>
                <a:spcPct val="105000"/>
              </a:lnSpc>
              <a:spcBef>
                <a:spcPts val="0"/>
              </a:spcBef>
              <a:spcAft>
                <a:spcPts val="333"/>
              </a:spcAft>
              <a:buClr>
                <a:schemeClr val="tx2"/>
              </a:buClr>
              <a:buSzPct val="100000"/>
              <a:buFont typeface="System Font"/>
              <a:buChar char="‣"/>
              <a:defRPr sz="2000"/>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276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ND Slide - White">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87E290A-7EF2-3D41-A97C-AB66F3620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8244" t="24704" r="11772"/>
          <a:stretch/>
        </p:blipFill>
        <p:spPr>
          <a:xfrm>
            <a:off x="4098587" y="0"/>
            <a:ext cx="8093413" cy="6858000"/>
          </a:xfrm>
          <a:prstGeom prst="rect">
            <a:avLst/>
          </a:prstGeom>
        </p:spPr>
      </p:pic>
      <p:pic>
        <p:nvPicPr>
          <p:cNvPr id="6" name="Picture 5">
            <a:extLst>
              <a:ext uri="{FF2B5EF4-FFF2-40B4-BE49-F238E27FC236}">
                <a16:creationId xmlns:a16="http://schemas.microsoft.com/office/drawing/2014/main" id="{0A93C5D3-4390-C142-A0B2-7CB6B68F164D}"/>
              </a:ext>
            </a:extLst>
          </p:cNvPr>
          <p:cNvPicPr>
            <a:picLocks noChangeAspect="1"/>
          </p:cNvPicPr>
          <p:nvPr/>
        </p:nvPicPr>
        <p:blipFill>
          <a:blip r:embed="rId3"/>
          <a:srcRect/>
          <a:stretch/>
        </p:blipFill>
        <p:spPr>
          <a:xfrm>
            <a:off x="199691" y="422767"/>
            <a:ext cx="4238855" cy="2124191"/>
          </a:xfrm>
          <a:prstGeom prst="rect">
            <a:avLst/>
          </a:prstGeom>
        </p:spPr>
      </p:pic>
      <p:sp>
        <p:nvSpPr>
          <p:cNvPr id="4" name="TextBox 3"/>
          <p:cNvSpPr txBox="1"/>
          <p:nvPr/>
        </p:nvSpPr>
        <p:spPr>
          <a:xfrm>
            <a:off x="1245876" y="4296410"/>
            <a:ext cx="2537369" cy="1505092"/>
          </a:xfrm>
          <a:prstGeom prst="rect">
            <a:avLst/>
          </a:prstGeom>
          <a:noFill/>
        </p:spPr>
        <p:txBody>
          <a:bodyPr wrap="square" rtlCol="0">
            <a:spAutoFit/>
          </a:bodyPr>
          <a:lstStyle/>
          <a:p>
            <a:pPr>
              <a:lnSpc>
                <a:spcPct val="105000"/>
              </a:lnSpc>
            </a:pPr>
            <a:r>
              <a:rPr lang="en-GB" sz="1467" dirty="0"/>
              <a:t>2 Grove House, Foundry Lane, Horsham, West Sussex,</a:t>
            </a:r>
          </a:p>
          <a:p>
            <a:pPr>
              <a:lnSpc>
                <a:spcPct val="105000"/>
              </a:lnSpc>
            </a:pPr>
            <a:r>
              <a:rPr lang="en-GB" sz="1467" dirty="0"/>
              <a:t>RH13 5PL</a:t>
            </a:r>
          </a:p>
          <a:p>
            <a:pPr>
              <a:lnSpc>
                <a:spcPct val="105000"/>
              </a:lnSpc>
            </a:pPr>
            <a:r>
              <a:rPr lang="de-DE" sz="1467">
                <a:solidFill>
                  <a:schemeClr val="tx2"/>
                </a:solidFill>
              </a:rPr>
              <a:t>t: +44 (0)1403 258984 </a:t>
            </a:r>
          </a:p>
          <a:p>
            <a:pPr>
              <a:lnSpc>
                <a:spcPct val="105000"/>
              </a:lnSpc>
            </a:pPr>
            <a:r>
              <a:rPr lang="de-DE" sz="1467">
                <a:solidFill>
                  <a:schemeClr val="tx2"/>
                </a:solidFill>
              </a:rPr>
              <a:t>e: info@veryanmed.com www.veryanmed.com</a:t>
            </a:r>
            <a:endParaRPr lang="en-GB" sz="1467" dirty="0">
              <a:solidFill>
                <a:schemeClr val="tx2"/>
              </a:solidFill>
            </a:endParaRPr>
          </a:p>
        </p:txBody>
      </p:sp>
    </p:spTree>
    <p:extLst>
      <p:ext uri="{BB962C8B-B14F-4D97-AF65-F5344CB8AC3E}">
        <p14:creationId xmlns:p14="http://schemas.microsoft.com/office/powerpoint/2010/main" val="1526152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ue 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7E290A-7EF2-3D41-A97C-AB66F3620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223" t="24730" r="11508"/>
          <a:stretch/>
        </p:blipFill>
        <p:spPr>
          <a:xfrm>
            <a:off x="0" y="0"/>
            <a:ext cx="12192000" cy="6858000"/>
          </a:xfrm>
          <a:prstGeom prst="rect">
            <a:avLst/>
          </a:prstGeom>
        </p:spPr>
      </p:pic>
      <p:sp>
        <p:nvSpPr>
          <p:cNvPr id="5" name="Title 13">
            <a:extLst>
              <a:ext uri="{FF2B5EF4-FFF2-40B4-BE49-F238E27FC236}">
                <a16:creationId xmlns:a16="http://schemas.microsoft.com/office/drawing/2014/main" id="{B22ACA1D-310B-8149-9293-08803D20FCA3}"/>
              </a:ext>
            </a:extLst>
          </p:cNvPr>
          <p:cNvSpPr>
            <a:spLocks noGrp="1"/>
          </p:cNvSpPr>
          <p:nvPr>
            <p:ph type="title"/>
          </p:nvPr>
        </p:nvSpPr>
        <p:spPr>
          <a:xfrm>
            <a:off x="484539" y="1694305"/>
            <a:ext cx="5611461" cy="1495783"/>
          </a:xfrm>
          <a:prstGeom prst="rect">
            <a:avLst/>
          </a:prstGeom>
        </p:spPr>
        <p:txBody>
          <a:bodyPr lIns="0" tIns="0" rIns="0" bIns="0" anchor="b" anchorCtr="0">
            <a:noAutofit/>
          </a:bodyPr>
          <a:lstStyle>
            <a:lvl1pPr>
              <a:defRPr sz="5333">
                <a:solidFill>
                  <a:schemeClr val="bg1"/>
                </a:solidFill>
              </a:defRPr>
            </a:lvl1pPr>
          </a:lstStyle>
          <a:p>
            <a:r>
              <a:rPr lang="en-US"/>
              <a:t>Click to edit Master title style</a:t>
            </a:r>
          </a:p>
        </p:txBody>
      </p:sp>
      <p:sp>
        <p:nvSpPr>
          <p:cNvPr id="9" name="Text Placeholder 3">
            <a:extLst>
              <a:ext uri="{FF2B5EF4-FFF2-40B4-BE49-F238E27FC236}">
                <a16:creationId xmlns:a16="http://schemas.microsoft.com/office/drawing/2014/main" id="{5F71708D-63B7-2641-9948-94CF6C59B3F5}"/>
              </a:ext>
            </a:extLst>
          </p:cNvPr>
          <p:cNvSpPr>
            <a:spLocks noGrp="1"/>
          </p:cNvSpPr>
          <p:nvPr>
            <p:ph type="body" sz="quarter" idx="15" hasCustomPrompt="1"/>
          </p:nvPr>
        </p:nvSpPr>
        <p:spPr>
          <a:xfrm>
            <a:off x="469106" y="3417616"/>
            <a:ext cx="4829724" cy="687009"/>
          </a:xfrm>
          <a:prstGeom prst="rect">
            <a:avLst/>
          </a:prstGeom>
        </p:spPr>
        <p:txBody>
          <a:bodyPr lIns="0" tIns="0" rIns="0" bIns="0"/>
          <a:lstStyle>
            <a:lvl1pPr marL="0" indent="0" algn="l" defTabSz="914377" rtl="0" eaLnBrk="1" latinLnBrk="0" hangingPunct="1">
              <a:lnSpc>
                <a:spcPct val="90000"/>
              </a:lnSpc>
              <a:spcBef>
                <a:spcPct val="0"/>
              </a:spcBef>
              <a:buNone/>
              <a:defRPr lang="en-GB" sz="2667" kern="1200" dirty="0" smtClean="0">
                <a:solidFill>
                  <a:schemeClr val="accent4">
                    <a:lumMod val="20000"/>
                    <a:lumOff val="80000"/>
                  </a:schemeClr>
                </a:solidFill>
                <a:latin typeface="+mj-lt"/>
                <a:ea typeface="+mj-ea"/>
                <a:cs typeface="+mj-cs"/>
              </a:defRPr>
            </a:lvl1pPr>
          </a:lstStyle>
          <a:p>
            <a:pPr lvl="0"/>
            <a:r>
              <a:rPr lang="en-GB"/>
              <a:t>Sub-title</a:t>
            </a:r>
          </a:p>
        </p:txBody>
      </p:sp>
      <p:sp>
        <p:nvSpPr>
          <p:cNvPr id="11" name="Text Placeholder 3">
            <a:extLst>
              <a:ext uri="{FF2B5EF4-FFF2-40B4-BE49-F238E27FC236}">
                <a16:creationId xmlns:a16="http://schemas.microsoft.com/office/drawing/2014/main" id="{75E46DDD-6EA7-2D4E-8893-5D7BF7E0C952}"/>
              </a:ext>
            </a:extLst>
          </p:cNvPr>
          <p:cNvSpPr>
            <a:spLocks noGrp="1"/>
          </p:cNvSpPr>
          <p:nvPr>
            <p:ph type="body" sz="quarter" idx="16" hasCustomPrompt="1"/>
          </p:nvPr>
        </p:nvSpPr>
        <p:spPr>
          <a:xfrm>
            <a:off x="469105" y="5497038"/>
            <a:ext cx="4320000" cy="237013"/>
          </a:xfrm>
          <a:prstGeom prst="rect">
            <a:avLst/>
          </a:prstGeom>
        </p:spPr>
        <p:txBody>
          <a:bodyPr lIns="0" tIns="0" rIns="0" bIns="0"/>
          <a:lstStyle>
            <a:lvl1pPr marL="0" indent="0" algn="l" defTabSz="914377" rtl="0" eaLnBrk="1" latinLnBrk="0" hangingPunct="1">
              <a:lnSpc>
                <a:spcPct val="90000"/>
              </a:lnSpc>
              <a:spcBef>
                <a:spcPct val="0"/>
              </a:spcBef>
              <a:buNone/>
              <a:defRPr lang="en-GB" sz="1333" kern="1200" dirty="0" smtClean="0">
                <a:solidFill>
                  <a:schemeClr val="bg1"/>
                </a:solidFill>
                <a:latin typeface="+mj-lt"/>
                <a:ea typeface="+mj-ea"/>
                <a:cs typeface="+mj-cs"/>
              </a:defRPr>
            </a:lvl1pPr>
          </a:lstStyle>
          <a:p>
            <a:pPr lvl="0"/>
            <a:r>
              <a:rPr lang="en-GB"/>
              <a:t>Date etc</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68" y="422769"/>
            <a:ext cx="2361600" cy="1182071"/>
          </a:xfrm>
          <a:prstGeom prst="rect">
            <a:avLst/>
          </a:prstGeom>
        </p:spPr>
      </p:pic>
    </p:spTree>
    <p:extLst>
      <p:ext uri="{BB962C8B-B14F-4D97-AF65-F5344CB8AC3E}">
        <p14:creationId xmlns:p14="http://schemas.microsoft.com/office/powerpoint/2010/main" val="774616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ue COVER - Imag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05338B3-480E-D84B-8042-BC6AE42B711A}"/>
              </a:ext>
            </a:extLst>
          </p:cNvPr>
          <p:cNvPicPr>
            <a:picLocks noChangeAspect="1"/>
          </p:cNvPicPr>
          <p:nvPr/>
        </p:nvPicPr>
        <p:blipFill>
          <a:blip r:embed="rId2"/>
          <a:stretch>
            <a:fillRect/>
          </a:stretch>
        </p:blipFill>
        <p:spPr>
          <a:xfrm>
            <a:off x="0" y="0"/>
            <a:ext cx="12192000" cy="6858000"/>
          </a:xfrm>
          <a:prstGeom prst="rect">
            <a:avLst/>
          </a:prstGeom>
        </p:spPr>
      </p:pic>
      <p:sp>
        <p:nvSpPr>
          <p:cNvPr id="16" name="Picture Placeholder 15">
            <a:extLst>
              <a:ext uri="{FF2B5EF4-FFF2-40B4-BE49-F238E27FC236}">
                <a16:creationId xmlns:a16="http://schemas.microsoft.com/office/drawing/2014/main" id="{7F834579-F629-BB40-A2DB-23E94409DDBB}"/>
              </a:ext>
            </a:extLst>
          </p:cNvPr>
          <p:cNvSpPr>
            <a:spLocks noGrp="1"/>
          </p:cNvSpPr>
          <p:nvPr>
            <p:ph type="pic" sz="quarter" idx="14"/>
          </p:nvPr>
        </p:nvSpPr>
        <p:spPr>
          <a:xfrm>
            <a:off x="5540414" y="0"/>
            <a:ext cx="6651585" cy="6858000"/>
          </a:xfrm>
          <a:custGeom>
            <a:avLst/>
            <a:gdLst>
              <a:gd name="connsiteX0" fmla="*/ 1677060 w 4988689"/>
              <a:gd name="connsiteY0" fmla="*/ 0 h 5143500"/>
              <a:gd name="connsiteX1" fmla="*/ 4988689 w 4988689"/>
              <a:gd name="connsiteY1" fmla="*/ 0 h 5143500"/>
              <a:gd name="connsiteX2" fmla="*/ 4988689 w 4988689"/>
              <a:gd name="connsiteY2" fmla="*/ 4031089 h 5143500"/>
              <a:gd name="connsiteX3" fmla="*/ 4936874 w 4988689"/>
              <a:gd name="connsiteY3" fmla="*/ 4127902 h 5143500"/>
              <a:gd name="connsiteX4" fmla="*/ 4295340 w 4988689"/>
              <a:gd name="connsiteY4" fmla="*/ 5007689 h 5143500"/>
              <a:gd name="connsiteX5" fmla="*/ 4162309 w 4988689"/>
              <a:gd name="connsiteY5" fmla="*/ 5143500 h 5143500"/>
              <a:gd name="connsiteX6" fmla="*/ 318917 w 4988689"/>
              <a:gd name="connsiteY6" fmla="*/ 5143500 h 5143500"/>
              <a:gd name="connsiteX7" fmla="*/ 281685 w 4988689"/>
              <a:gd name="connsiteY7" fmla="*/ 5075362 h 5143500"/>
              <a:gd name="connsiteX8" fmla="*/ 531424 w 4988689"/>
              <a:gd name="connsiteY8" fmla="*/ 1536433 h 5143500"/>
              <a:gd name="connsiteX9" fmla="*/ 1563365 w 4988689"/>
              <a:gd name="connsiteY9" fmla="*/ 103187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8689" h="5143500">
                <a:moveTo>
                  <a:pt x="1677060" y="0"/>
                </a:moveTo>
                <a:lnTo>
                  <a:pt x="4988689" y="0"/>
                </a:lnTo>
                <a:lnTo>
                  <a:pt x="4988689" y="4031089"/>
                </a:lnTo>
                <a:lnTo>
                  <a:pt x="4936874" y="4127902"/>
                </a:lnTo>
                <a:cubicBezTo>
                  <a:pt x="4747115" y="4454594"/>
                  <a:pt x="4530299" y="4749534"/>
                  <a:pt x="4295340" y="5007689"/>
                </a:cubicBezTo>
                <a:lnTo>
                  <a:pt x="4162309" y="5143500"/>
                </a:lnTo>
                <a:lnTo>
                  <a:pt x="318917" y="5143500"/>
                </a:lnTo>
                <a:lnTo>
                  <a:pt x="281685" y="5075362"/>
                </a:lnTo>
                <a:cubicBezTo>
                  <a:pt x="-153887" y="4156057"/>
                  <a:pt x="-94586" y="2809862"/>
                  <a:pt x="531424" y="1536433"/>
                </a:cubicBezTo>
                <a:cubicBezTo>
                  <a:pt x="808860" y="972073"/>
                  <a:pt x="1165593" y="487121"/>
                  <a:pt x="1563365" y="103187"/>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dirty="0"/>
              <a:t>Click icon to add picture</a:t>
            </a:r>
          </a:p>
        </p:txBody>
      </p:sp>
      <p:sp>
        <p:nvSpPr>
          <p:cNvPr id="9" name="Title 13">
            <a:extLst>
              <a:ext uri="{FF2B5EF4-FFF2-40B4-BE49-F238E27FC236}">
                <a16:creationId xmlns:a16="http://schemas.microsoft.com/office/drawing/2014/main" id="{BEC94CFF-F4C3-A94E-B63A-69672A884A55}"/>
              </a:ext>
            </a:extLst>
          </p:cNvPr>
          <p:cNvSpPr>
            <a:spLocks noGrp="1"/>
          </p:cNvSpPr>
          <p:nvPr>
            <p:ph type="title"/>
          </p:nvPr>
        </p:nvSpPr>
        <p:spPr>
          <a:xfrm>
            <a:off x="484539" y="1694305"/>
            <a:ext cx="5611461" cy="1495783"/>
          </a:xfrm>
          <a:prstGeom prst="rect">
            <a:avLst/>
          </a:prstGeom>
        </p:spPr>
        <p:txBody>
          <a:bodyPr lIns="0" tIns="0" rIns="0" bIns="0" anchor="b" anchorCtr="0">
            <a:noAutofit/>
          </a:bodyPr>
          <a:lstStyle>
            <a:lvl1pPr>
              <a:defRPr sz="5333">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33E8F018-E5B1-7445-AB30-16655B888C07}"/>
              </a:ext>
            </a:extLst>
          </p:cNvPr>
          <p:cNvSpPr>
            <a:spLocks noGrp="1"/>
          </p:cNvSpPr>
          <p:nvPr>
            <p:ph type="body" sz="quarter" idx="15" hasCustomPrompt="1"/>
          </p:nvPr>
        </p:nvSpPr>
        <p:spPr>
          <a:xfrm>
            <a:off x="469106" y="3419088"/>
            <a:ext cx="4829724" cy="687009"/>
          </a:xfrm>
          <a:prstGeom prst="rect">
            <a:avLst/>
          </a:prstGeom>
        </p:spPr>
        <p:txBody>
          <a:bodyPr lIns="0" tIns="0" rIns="0" bIns="0"/>
          <a:lstStyle>
            <a:lvl1pPr marL="0" indent="0" algn="l" defTabSz="914377" rtl="0" eaLnBrk="1" latinLnBrk="0" hangingPunct="1">
              <a:lnSpc>
                <a:spcPct val="90000"/>
              </a:lnSpc>
              <a:spcBef>
                <a:spcPct val="0"/>
              </a:spcBef>
              <a:buNone/>
              <a:defRPr lang="en-GB" sz="2667" kern="1200" dirty="0" smtClean="0">
                <a:solidFill>
                  <a:schemeClr val="accent4">
                    <a:lumMod val="20000"/>
                    <a:lumOff val="80000"/>
                  </a:schemeClr>
                </a:solidFill>
                <a:latin typeface="+mj-lt"/>
                <a:ea typeface="+mj-ea"/>
                <a:cs typeface="+mj-cs"/>
              </a:defRPr>
            </a:lvl1pPr>
          </a:lstStyle>
          <a:p>
            <a:pPr lvl="0"/>
            <a:r>
              <a:rPr lang="en-GB"/>
              <a:t>Sub-title</a:t>
            </a:r>
          </a:p>
        </p:txBody>
      </p:sp>
      <p:sp>
        <p:nvSpPr>
          <p:cNvPr id="13" name="Text Placeholder 3">
            <a:extLst>
              <a:ext uri="{FF2B5EF4-FFF2-40B4-BE49-F238E27FC236}">
                <a16:creationId xmlns:a16="http://schemas.microsoft.com/office/drawing/2014/main" id="{E118152F-325D-4E44-A6EB-C26895A574DE}"/>
              </a:ext>
            </a:extLst>
          </p:cNvPr>
          <p:cNvSpPr>
            <a:spLocks noGrp="1"/>
          </p:cNvSpPr>
          <p:nvPr>
            <p:ph type="body" sz="quarter" idx="16" hasCustomPrompt="1"/>
          </p:nvPr>
        </p:nvSpPr>
        <p:spPr>
          <a:xfrm>
            <a:off x="469106" y="5497038"/>
            <a:ext cx="4829724" cy="237013"/>
          </a:xfrm>
          <a:prstGeom prst="rect">
            <a:avLst/>
          </a:prstGeom>
        </p:spPr>
        <p:txBody>
          <a:bodyPr lIns="0" tIns="0" rIns="0" bIns="0"/>
          <a:lstStyle>
            <a:lvl1pPr marL="0" indent="0" algn="l" defTabSz="914377" rtl="0" eaLnBrk="1" latinLnBrk="0" hangingPunct="1">
              <a:lnSpc>
                <a:spcPct val="90000"/>
              </a:lnSpc>
              <a:spcBef>
                <a:spcPct val="0"/>
              </a:spcBef>
              <a:buNone/>
              <a:defRPr lang="en-GB" sz="1333" kern="1200" dirty="0" smtClean="0">
                <a:solidFill>
                  <a:schemeClr val="bg1"/>
                </a:solidFill>
                <a:latin typeface="+mj-lt"/>
                <a:ea typeface="+mj-ea"/>
                <a:cs typeface="+mj-cs"/>
              </a:defRPr>
            </a:lvl1pPr>
          </a:lstStyle>
          <a:p>
            <a:pPr lvl="0"/>
            <a:r>
              <a:rPr lang="en-GB"/>
              <a:t>Date etc</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68" y="422769"/>
            <a:ext cx="2361600" cy="1182071"/>
          </a:xfrm>
          <a:prstGeom prst="rect">
            <a:avLst/>
          </a:prstGeom>
        </p:spPr>
      </p:pic>
    </p:spTree>
    <p:extLst>
      <p:ext uri="{BB962C8B-B14F-4D97-AF65-F5344CB8AC3E}">
        <p14:creationId xmlns:p14="http://schemas.microsoft.com/office/powerpoint/2010/main" val="451114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ue DIVI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7E290A-7EF2-3D41-A97C-AB66F3620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223" t="24730" r="11508"/>
          <a:stretch/>
        </p:blipFill>
        <p:spPr>
          <a:xfrm flipH="1" flipV="1">
            <a:off x="0" y="0"/>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bg1"/>
                </a:solidFill>
              </a:defRPr>
            </a:lvl1pPr>
          </a:lstStyle>
          <a:p>
            <a:fld id="{3900C5B5-A91D-45D4-971B-8DF5EE01106D}" type="slidenum">
              <a:rPr lang="en-GB" smtClean="0"/>
              <a:t>‹#›</a:t>
            </a:fld>
            <a:endParaRPr lang="en-GB" dirty="0"/>
          </a:p>
        </p:txBody>
      </p:sp>
      <p:sp>
        <p:nvSpPr>
          <p:cNvPr id="6" name="Title 13">
            <a:extLst>
              <a:ext uri="{FF2B5EF4-FFF2-40B4-BE49-F238E27FC236}">
                <a16:creationId xmlns:a16="http://schemas.microsoft.com/office/drawing/2014/main" id="{9FD0B2BE-AE4F-D343-A7F2-3D895E5435D0}"/>
              </a:ext>
            </a:extLst>
          </p:cNvPr>
          <p:cNvSpPr>
            <a:spLocks noGrp="1"/>
          </p:cNvSpPr>
          <p:nvPr>
            <p:ph type="title"/>
          </p:nvPr>
        </p:nvSpPr>
        <p:spPr>
          <a:xfrm>
            <a:off x="6979479" y="2531672"/>
            <a:ext cx="4829405" cy="2004987"/>
          </a:xfrm>
          <a:prstGeom prst="rect">
            <a:avLst/>
          </a:prstGeom>
        </p:spPr>
        <p:txBody>
          <a:bodyPr lIns="0" tIns="0" rIns="0" bIns="0" anchor="ctr" anchorCtr="0">
            <a:noAutofit/>
          </a:bodyPr>
          <a:lstStyle>
            <a:lvl1pPr>
              <a:defRPr sz="5333">
                <a:solidFill>
                  <a:schemeClr val="bg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568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ue DIVIDER - Image">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972D4466-F248-6748-947A-114136171E2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bg1"/>
                </a:solidFill>
              </a:defRPr>
            </a:lvl1pPr>
          </a:lstStyle>
          <a:p>
            <a:fld id="{3900C5B5-A91D-45D4-971B-8DF5EE01106D}" type="slidenum">
              <a:rPr lang="en-GB" smtClean="0"/>
              <a:t>‹#›</a:t>
            </a:fld>
            <a:endParaRPr lang="en-GB" dirty="0"/>
          </a:p>
        </p:txBody>
      </p:sp>
      <p:sp>
        <p:nvSpPr>
          <p:cNvPr id="7" name="Picture Placeholder 6">
            <a:extLst>
              <a:ext uri="{FF2B5EF4-FFF2-40B4-BE49-F238E27FC236}">
                <a16:creationId xmlns:a16="http://schemas.microsoft.com/office/drawing/2014/main" id="{EA1C61A2-1DAA-6B4C-90D7-57C3EDB793E1}"/>
              </a:ext>
            </a:extLst>
          </p:cNvPr>
          <p:cNvSpPr>
            <a:spLocks noGrp="1"/>
          </p:cNvSpPr>
          <p:nvPr>
            <p:ph type="pic" sz="quarter" idx="12"/>
          </p:nvPr>
        </p:nvSpPr>
        <p:spPr>
          <a:xfrm>
            <a:off x="2" y="0"/>
            <a:ext cx="6479511" cy="6858000"/>
          </a:xfrm>
          <a:custGeom>
            <a:avLst/>
            <a:gdLst>
              <a:gd name="connsiteX0" fmla="*/ 252925 w 4859633"/>
              <a:gd name="connsiteY0" fmla="*/ 0 h 5143500"/>
              <a:gd name="connsiteX1" fmla="*/ 2961459 w 4859633"/>
              <a:gd name="connsiteY1" fmla="*/ 0 h 5143500"/>
              <a:gd name="connsiteX2" fmla="*/ 3148437 w 4859633"/>
              <a:gd name="connsiteY2" fmla="*/ 144388 h 5143500"/>
              <a:gd name="connsiteX3" fmla="*/ 4306667 w 4859633"/>
              <a:gd name="connsiteY3" fmla="*/ 1594933 h 5143500"/>
              <a:gd name="connsiteX4" fmla="*/ 4544841 w 4859633"/>
              <a:gd name="connsiteY4" fmla="*/ 5024175 h 5143500"/>
              <a:gd name="connsiteX5" fmla="*/ 4466135 w 4859633"/>
              <a:gd name="connsiteY5" fmla="*/ 5143500 h 5143500"/>
              <a:gd name="connsiteX6" fmla="*/ 1437913 w 4859633"/>
              <a:gd name="connsiteY6" fmla="*/ 5143500 h 5143500"/>
              <a:gd name="connsiteX7" fmla="*/ 1291425 w 4859633"/>
              <a:gd name="connsiteY7" fmla="*/ 5019341 h 5143500"/>
              <a:gd name="connsiteX8" fmla="*/ 291643 w 4859633"/>
              <a:gd name="connsiteY8" fmla="*/ 3706315 h 5143500"/>
              <a:gd name="connsiteX9" fmla="*/ 12158 w 4859633"/>
              <a:gd name="connsiteY9" fmla="*/ 3075838 h 5143500"/>
              <a:gd name="connsiteX10" fmla="*/ 0 w 4859633"/>
              <a:gd name="connsiteY10" fmla="*/ 3038519 h 5143500"/>
              <a:gd name="connsiteX11" fmla="*/ 0 w 4859633"/>
              <a:gd name="connsiteY11" fmla="*/ 385195 h 5143500"/>
              <a:gd name="connsiteX12" fmla="*/ 53469 w 4859633"/>
              <a:gd name="connsiteY12" fmla="*/ 277074 h 5143500"/>
              <a:gd name="connsiteX13" fmla="*/ 184472 w 4859633"/>
              <a:gd name="connsiteY13" fmla="*/ 7846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9633" h="5143500">
                <a:moveTo>
                  <a:pt x="252925" y="0"/>
                </a:moveTo>
                <a:lnTo>
                  <a:pt x="2961459" y="0"/>
                </a:lnTo>
                <a:lnTo>
                  <a:pt x="3148437" y="144388"/>
                </a:lnTo>
                <a:cubicBezTo>
                  <a:pt x="3590129" y="508046"/>
                  <a:pt x="3994684" y="1001664"/>
                  <a:pt x="4306667" y="1594933"/>
                </a:cubicBezTo>
                <a:cubicBezTo>
                  <a:pt x="4964917" y="2846667"/>
                  <a:pt x="5024121" y="4186514"/>
                  <a:pt x="4544841" y="5024175"/>
                </a:cubicBezTo>
                <a:lnTo>
                  <a:pt x="4466135" y="5143500"/>
                </a:lnTo>
                <a:lnTo>
                  <a:pt x="1437913" y="5143500"/>
                </a:lnTo>
                <a:lnTo>
                  <a:pt x="1291425" y="5019341"/>
                </a:lnTo>
                <a:cubicBezTo>
                  <a:pt x="911729" y="4672410"/>
                  <a:pt x="565914" y="4227871"/>
                  <a:pt x="291643" y="3706315"/>
                </a:cubicBezTo>
                <a:cubicBezTo>
                  <a:pt x="181935" y="3497693"/>
                  <a:pt x="88867" y="3286623"/>
                  <a:pt x="12158" y="3075838"/>
                </a:cubicBezTo>
                <a:lnTo>
                  <a:pt x="0" y="3038519"/>
                </a:lnTo>
                <a:lnTo>
                  <a:pt x="0" y="385195"/>
                </a:lnTo>
                <a:lnTo>
                  <a:pt x="53469" y="277074"/>
                </a:lnTo>
                <a:cubicBezTo>
                  <a:pt x="93409" y="207269"/>
                  <a:pt x="137089" y="140951"/>
                  <a:pt x="184472" y="78462"/>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400" dirty="0"/>
            </a:lvl1pPr>
          </a:lstStyle>
          <a:p>
            <a:pPr marL="0" lvl="0" indent="0" algn="ctr">
              <a:buNone/>
            </a:pPr>
            <a:r>
              <a:rPr lang="en-US" dirty="0"/>
              <a:t>Click icon to add picture</a:t>
            </a:r>
          </a:p>
        </p:txBody>
      </p:sp>
      <p:sp>
        <p:nvSpPr>
          <p:cNvPr id="6" name="Title 13">
            <a:extLst>
              <a:ext uri="{FF2B5EF4-FFF2-40B4-BE49-F238E27FC236}">
                <a16:creationId xmlns:a16="http://schemas.microsoft.com/office/drawing/2014/main" id="{9FD0B2BE-AE4F-D343-A7F2-3D895E5435D0}"/>
              </a:ext>
            </a:extLst>
          </p:cNvPr>
          <p:cNvSpPr>
            <a:spLocks noGrp="1"/>
          </p:cNvSpPr>
          <p:nvPr>
            <p:ph type="title"/>
          </p:nvPr>
        </p:nvSpPr>
        <p:spPr>
          <a:xfrm>
            <a:off x="6979479" y="2530257"/>
            <a:ext cx="4829405" cy="2006400"/>
          </a:xfrm>
          <a:prstGeom prst="rect">
            <a:avLst/>
          </a:prstGeom>
        </p:spPr>
        <p:txBody>
          <a:bodyPr lIns="0" tIns="0" rIns="0" bIns="0" anchor="ctr" anchorCtr="0">
            <a:noAutofit/>
          </a:bodyPr>
          <a:lstStyle>
            <a:lvl1pPr>
              <a:defRPr sz="5333">
                <a:solidFill>
                  <a:schemeClr val="bg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963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Left - Blue">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972D4466-F248-6748-947A-114136171E2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6842438" y="1049390"/>
            <a:ext cx="4966447" cy="1235343"/>
          </a:xfrm>
          <a:prstGeom prst="rect">
            <a:avLst/>
          </a:prstGeom>
        </p:spPr>
        <p:txBody>
          <a:bodyPr lIns="0" tIns="0" rIns="0" bIns="0" anchor="b" anchorCtr="0">
            <a:noAutofit/>
          </a:bodyPr>
          <a:lstStyle>
            <a:lvl1pPr>
              <a:defRPr sz="4267">
                <a:solidFill>
                  <a:schemeClr val="bg1"/>
                </a:solidFill>
              </a:defRPr>
            </a:lvl1pPr>
          </a:lstStyle>
          <a:p>
            <a:r>
              <a:rPr lang="en-US"/>
              <a:t>Click to edit Master title style</a:t>
            </a:r>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solidFill>
                  <a:schemeClr val="bg1"/>
                </a:solidFill>
              </a:defRPr>
            </a:lvl1pPr>
          </a:lstStyle>
          <a:p>
            <a:fld id="{3900C5B5-A91D-45D4-971B-8DF5EE01106D}" type="slidenum">
              <a:rPr lang="en-GB" smtClean="0"/>
              <a:t>‹#›</a:t>
            </a:fld>
            <a:endParaRPr lang="en-GB" dirty="0"/>
          </a:p>
        </p:txBody>
      </p:sp>
      <p:sp>
        <p:nvSpPr>
          <p:cNvPr id="7" name="Picture Placeholder 6">
            <a:extLst>
              <a:ext uri="{FF2B5EF4-FFF2-40B4-BE49-F238E27FC236}">
                <a16:creationId xmlns:a16="http://schemas.microsoft.com/office/drawing/2014/main" id="{EA1C61A2-1DAA-6B4C-90D7-57C3EDB793E1}"/>
              </a:ext>
            </a:extLst>
          </p:cNvPr>
          <p:cNvSpPr>
            <a:spLocks noGrp="1"/>
          </p:cNvSpPr>
          <p:nvPr>
            <p:ph type="pic" sz="quarter" idx="12"/>
          </p:nvPr>
        </p:nvSpPr>
        <p:spPr>
          <a:xfrm>
            <a:off x="2" y="0"/>
            <a:ext cx="6479511" cy="6858000"/>
          </a:xfrm>
          <a:custGeom>
            <a:avLst/>
            <a:gdLst>
              <a:gd name="connsiteX0" fmla="*/ 252925 w 4859633"/>
              <a:gd name="connsiteY0" fmla="*/ 0 h 5143500"/>
              <a:gd name="connsiteX1" fmla="*/ 2961459 w 4859633"/>
              <a:gd name="connsiteY1" fmla="*/ 0 h 5143500"/>
              <a:gd name="connsiteX2" fmla="*/ 3148437 w 4859633"/>
              <a:gd name="connsiteY2" fmla="*/ 144388 h 5143500"/>
              <a:gd name="connsiteX3" fmla="*/ 4306667 w 4859633"/>
              <a:gd name="connsiteY3" fmla="*/ 1594933 h 5143500"/>
              <a:gd name="connsiteX4" fmla="*/ 4544841 w 4859633"/>
              <a:gd name="connsiteY4" fmla="*/ 5024175 h 5143500"/>
              <a:gd name="connsiteX5" fmla="*/ 4466135 w 4859633"/>
              <a:gd name="connsiteY5" fmla="*/ 5143500 h 5143500"/>
              <a:gd name="connsiteX6" fmla="*/ 1437913 w 4859633"/>
              <a:gd name="connsiteY6" fmla="*/ 5143500 h 5143500"/>
              <a:gd name="connsiteX7" fmla="*/ 1291425 w 4859633"/>
              <a:gd name="connsiteY7" fmla="*/ 5019341 h 5143500"/>
              <a:gd name="connsiteX8" fmla="*/ 291643 w 4859633"/>
              <a:gd name="connsiteY8" fmla="*/ 3706315 h 5143500"/>
              <a:gd name="connsiteX9" fmla="*/ 12158 w 4859633"/>
              <a:gd name="connsiteY9" fmla="*/ 3075838 h 5143500"/>
              <a:gd name="connsiteX10" fmla="*/ 0 w 4859633"/>
              <a:gd name="connsiteY10" fmla="*/ 3038519 h 5143500"/>
              <a:gd name="connsiteX11" fmla="*/ 0 w 4859633"/>
              <a:gd name="connsiteY11" fmla="*/ 385195 h 5143500"/>
              <a:gd name="connsiteX12" fmla="*/ 53469 w 4859633"/>
              <a:gd name="connsiteY12" fmla="*/ 277074 h 5143500"/>
              <a:gd name="connsiteX13" fmla="*/ 184472 w 4859633"/>
              <a:gd name="connsiteY13" fmla="*/ 7846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9633" h="5143500">
                <a:moveTo>
                  <a:pt x="252925" y="0"/>
                </a:moveTo>
                <a:lnTo>
                  <a:pt x="2961459" y="0"/>
                </a:lnTo>
                <a:lnTo>
                  <a:pt x="3148437" y="144388"/>
                </a:lnTo>
                <a:cubicBezTo>
                  <a:pt x="3590129" y="508046"/>
                  <a:pt x="3994684" y="1001664"/>
                  <a:pt x="4306667" y="1594933"/>
                </a:cubicBezTo>
                <a:cubicBezTo>
                  <a:pt x="4964917" y="2846667"/>
                  <a:pt x="5024121" y="4186514"/>
                  <a:pt x="4544841" y="5024175"/>
                </a:cubicBezTo>
                <a:lnTo>
                  <a:pt x="4466135" y="5143500"/>
                </a:lnTo>
                <a:lnTo>
                  <a:pt x="1437913" y="5143500"/>
                </a:lnTo>
                <a:lnTo>
                  <a:pt x="1291425" y="5019341"/>
                </a:lnTo>
                <a:cubicBezTo>
                  <a:pt x="911729" y="4672410"/>
                  <a:pt x="565914" y="4227871"/>
                  <a:pt x="291643" y="3706315"/>
                </a:cubicBezTo>
                <a:cubicBezTo>
                  <a:pt x="181935" y="3497693"/>
                  <a:pt x="88867" y="3286623"/>
                  <a:pt x="12158" y="3075838"/>
                </a:cubicBezTo>
                <a:lnTo>
                  <a:pt x="0" y="3038519"/>
                </a:lnTo>
                <a:lnTo>
                  <a:pt x="0" y="385195"/>
                </a:lnTo>
                <a:lnTo>
                  <a:pt x="53469" y="277074"/>
                </a:lnTo>
                <a:cubicBezTo>
                  <a:pt x="93409" y="207269"/>
                  <a:pt x="137089" y="140951"/>
                  <a:pt x="184472" y="78462"/>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400" dirty="0"/>
            </a:lvl1pPr>
          </a:lstStyle>
          <a:p>
            <a:pPr marL="0" lvl="0" indent="0" algn="ctr">
              <a:buNone/>
            </a:pPr>
            <a:r>
              <a:rPr lang="en-US" dirty="0"/>
              <a:t>Click icon to add picture</a:t>
            </a:r>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6842438" y="2401275"/>
            <a:ext cx="4966447" cy="2869973"/>
          </a:xfrm>
          <a:prstGeom prst="rect">
            <a:avLst/>
          </a:prstGeom>
        </p:spPr>
        <p:txBody>
          <a:bodyPr lIns="0" tIns="0" rIns="0" bIns="0"/>
          <a:lstStyle>
            <a:lvl1pPr marL="0" indent="0">
              <a:lnSpc>
                <a:spcPct val="105000"/>
              </a:lnSpc>
              <a:spcBef>
                <a:spcPts val="0"/>
              </a:spcBef>
              <a:spcAft>
                <a:spcPts val="333"/>
              </a:spcAft>
              <a:buFontTx/>
              <a:buNone/>
              <a:defRPr sz="2000">
                <a:solidFill>
                  <a:schemeClr val="accent3"/>
                </a:solidFill>
              </a:defRPr>
            </a:lvl1pPr>
            <a:lvl2pPr marL="0" indent="-239994">
              <a:lnSpc>
                <a:spcPct val="105000"/>
              </a:lnSpc>
              <a:spcBef>
                <a:spcPts val="0"/>
              </a:spcBef>
              <a:spcAft>
                <a:spcPts val="333"/>
              </a:spcAft>
              <a:buClr>
                <a:schemeClr val="bg1"/>
              </a:buClr>
              <a:buFont typeface="Arial" panose="020B0604020202020204" pitchFamily="34" charset="0"/>
              <a:buChar char="•"/>
              <a:defRPr sz="2000">
                <a:solidFill>
                  <a:schemeClr val="accent3"/>
                </a:solidFill>
              </a:defRPr>
            </a:lvl2pPr>
            <a:lvl3pPr marL="479988" indent="-239994">
              <a:lnSpc>
                <a:spcPct val="105000"/>
              </a:lnSpc>
              <a:spcBef>
                <a:spcPts val="0"/>
              </a:spcBef>
              <a:spcAft>
                <a:spcPts val="333"/>
              </a:spcAft>
              <a:buClr>
                <a:schemeClr val="bg1"/>
              </a:buClr>
              <a:buSzPct val="100000"/>
              <a:buFont typeface="System Font"/>
              <a:buChar char="‣"/>
              <a:defRPr sz="2000">
                <a:solidFill>
                  <a:schemeClr val="accent3"/>
                </a:solidFill>
              </a:defRPr>
            </a:lvl3pPr>
            <a:lvl4pPr marL="719982" indent="-239994">
              <a:lnSpc>
                <a:spcPct val="105000"/>
              </a:lnSpc>
              <a:spcBef>
                <a:spcPts val="0"/>
              </a:spcBef>
              <a:spcAft>
                <a:spcPts val="333"/>
              </a:spcAft>
              <a:buClr>
                <a:schemeClr val="bg1"/>
              </a:buClr>
              <a:defRPr sz="1600">
                <a:solidFill>
                  <a:schemeClr val="accent3"/>
                </a:solidFill>
              </a:defRPr>
            </a:lvl4pPr>
            <a:lvl5pPr marL="959976" indent="-239994">
              <a:lnSpc>
                <a:spcPct val="105000"/>
              </a:lnSpc>
              <a:spcBef>
                <a:spcPts val="0"/>
              </a:spcBef>
              <a:spcAft>
                <a:spcPts val="133"/>
              </a:spcAft>
              <a:buClr>
                <a:schemeClr val="bg1"/>
              </a:buClr>
              <a:defRPr sz="1333">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7636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934400"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p>
        </p:txBody>
      </p: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3900C5B5-A91D-45D4-971B-8DF5EE01106D}" type="slidenum">
              <a:rPr lang="en-GB" smtClean="0"/>
              <a:t>‹#›</a:t>
            </a:fld>
            <a:endParaRPr lang="en-GB" dirty="0"/>
          </a:p>
        </p:txBody>
      </p:sp>
      <p:sp>
        <p:nvSpPr>
          <p:cNvPr id="5" name="Content Placeholder 4"/>
          <p:cNvSpPr>
            <a:spLocks noGrp="1"/>
          </p:cNvSpPr>
          <p:nvPr>
            <p:ph sz="quarter" idx="12" hasCustomPrompt="1"/>
          </p:nvPr>
        </p:nvSpPr>
        <p:spPr>
          <a:xfrm>
            <a:off x="484539" y="1735101"/>
            <a:ext cx="10934400" cy="4015249"/>
          </a:xfrm>
          <a:prstGeom prst="rect">
            <a:avLst/>
          </a:prstGeom>
        </p:spPr>
        <p:txBody>
          <a:bodyPr lIns="0" tIns="0" rIns="0" bIns="0"/>
          <a:lstStyle>
            <a:lvl1pPr marL="0" indent="0">
              <a:lnSpc>
                <a:spcPct val="105000"/>
              </a:lnSpc>
              <a:spcBef>
                <a:spcPts val="0"/>
              </a:spcBef>
              <a:spcAft>
                <a:spcPts val="533"/>
              </a:spcAft>
              <a:buNone/>
              <a:defRPr sz="2400" baseline="0"/>
            </a:lvl1pPr>
            <a:lvl2pPr marL="243411" indent="-243411">
              <a:lnSpc>
                <a:spcPct val="105000"/>
              </a:lnSpc>
              <a:spcBef>
                <a:spcPts val="0"/>
              </a:spcBef>
              <a:spcAft>
                <a:spcPts val="533"/>
              </a:spcAft>
              <a:defRPr sz="2400"/>
            </a:lvl2pPr>
            <a:lvl3pPr marL="620984" indent="-380990">
              <a:lnSpc>
                <a:spcPct val="105000"/>
              </a:lnSpc>
              <a:spcBef>
                <a:spcPts val="0"/>
              </a:spcBef>
              <a:spcAft>
                <a:spcPts val="333"/>
              </a:spcAft>
              <a:buClr>
                <a:schemeClr val="tx2"/>
              </a:buClr>
              <a:buFont typeface="Webdings" panose="05030102010509060703" pitchFamily="18" charset="2"/>
              <a:buChar char="4"/>
              <a:defRPr lang="en-US" sz="2133" kern="1200" dirty="0" smtClean="0">
                <a:solidFill>
                  <a:schemeClr val="tx1"/>
                </a:solidFill>
                <a:latin typeface="+mn-lt"/>
                <a:ea typeface="+mn-ea"/>
                <a:cs typeface="+mn-cs"/>
              </a:defRPr>
            </a:lvl3pPr>
            <a:lvl4pPr marL="860978" indent="-380990">
              <a:lnSpc>
                <a:spcPct val="105000"/>
              </a:lnSpc>
              <a:defRPr lang="en-US" sz="1867" kern="1200" dirty="0" smtClean="0">
                <a:solidFill>
                  <a:schemeClr val="tx1"/>
                </a:solidFill>
                <a:latin typeface="+mn-lt"/>
                <a:ea typeface="+mn-ea"/>
                <a:cs typeface="+mn-cs"/>
              </a:defRPr>
            </a:lvl4pPr>
            <a:lvl5pPr marL="1100972" indent="-380990">
              <a:lnSpc>
                <a:spcPct val="105000"/>
              </a:lnSpc>
              <a:defRPr lang="en-GB" sz="1600" kern="1200" dirty="0">
                <a:solidFill>
                  <a:schemeClr val="tx1"/>
                </a:solidFill>
                <a:latin typeface="+mn-lt"/>
                <a:ea typeface="+mn-ea"/>
                <a:cs typeface="+mn-cs"/>
              </a:defRPr>
            </a:lvl5pPr>
          </a:lstStyle>
          <a:p>
            <a:pPr lvl="0"/>
            <a:r>
              <a:rPr lang="en-US"/>
              <a:t>Click icon to add table / chart / Image / SmartArt / picture / video</a:t>
            </a:r>
          </a:p>
          <a:p>
            <a:pPr lvl="1"/>
            <a:r>
              <a:rPr lang="en-US"/>
              <a:t>Second level</a:t>
            </a:r>
          </a:p>
          <a:p>
            <a:pPr marL="479988" lvl="2" indent="-239994" algn="l" defTabSz="914377" rtl="0" eaLnBrk="1" latinLnBrk="0" hangingPunct="1">
              <a:lnSpc>
                <a:spcPct val="100000"/>
              </a:lnSpc>
              <a:spcBef>
                <a:spcPts val="0"/>
              </a:spcBef>
              <a:spcAft>
                <a:spcPts val="333"/>
              </a:spcAft>
              <a:buClr>
                <a:schemeClr val="tx2"/>
              </a:buClr>
              <a:buSzPct val="100000"/>
              <a:buFont typeface="System Font"/>
              <a:buChar char="‣"/>
            </a:pPr>
            <a:r>
              <a:rPr lang="en-US"/>
              <a:t>Third level</a:t>
            </a:r>
          </a:p>
          <a:p>
            <a:pPr marL="719982" lvl="3" indent="-239994" algn="l" defTabSz="914377" rtl="0" eaLnBrk="1" latinLnBrk="0" hangingPunct="1">
              <a:lnSpc>
                <a:spcPct val="100000"/>
              </a:lnSpc>
              <a:spcBef>
                <a:spcPts val="0"/>
              </a:spcBef>
              <a:spcAft>
                <a:spcPts val="333"/>
              </a:spcAft>
              <a:buClr>
                <a:schemeClr val="tx2"/>
              </a:buClr>
              <a:buFont typeface="Arial" panose="020B0604020202020204" pitchFamily="34" charset="0"/>
              <a:buChar char="•"/>
            </a:pPr>
            <a:r>
              <a:rPr lang="en-US"/>
              <a:t>Fourth level</a:t>
            </a:r>
          </a:p>
          <a:p>
            <a:pPr marL="959976" lvl="4" indent="-239994" algn="l" defTabSz="914377" rtl="0" eaLnBrk="1" latinLnBrk="0" hangingPunct="1">
              <a:lnSpc>
                <a:spcPct val="100000"/>
              </a:lnSpc>
              <a:spcBef>
                <a:spcPts val="0"/>
              </a:spcBef>
              <a:spcAft>
                <a:spcPts val="133"/>
              </a:spcAft>
              <a:buClr>
                <a:schemeClr val="tx2"/>
              </a:buClr>
              <a:buFont typeface="Arial" panose="020B0604020202020204" pitchFamily="34" charset="0"/>
              <a:buChar char="•"/>
            </a:pPr>
            <a:r>
              <a:rPr lang="en-US"/>
              <a:t>Fifth level</a:t>
            </a:r>
            <a:endParaRPr lang="en-GB"/>
          </a:p>
        </p:txBody>
      </p:sp>
    </p:spTree>
    <p:extLst>
      <p:ext uri="{BB962C8B-B14F-4D97-AF65-F5344CB8AC3E}">
        <p14:creationId xmlns:p14="http://schemas.microsoft.com/office/powerpoint/2010/main" val="2544819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Right - Blue">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972D4466-F248-6748-947A-114136171E2E}"/>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1" name="Picture 10">
            <a:extLst>
              <a:ext uri="{FF2B5EF4-FFF2-40B4-BE49-F238E27FC236}">
                <a16:creationId xmlns:a16="http://schemas.microsoft.com/office/drawing/2014/main" id="{F41F2E6A-C4A3-AF47-9415-D63B7821B61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7" name="Picture Placeholder 6">
            <a:extLst>
              <a:ext uri="{FF2B5EF4-FFF2-40B4-BE49-F238E27FC236}">
                <a16:creationId xmlns:a16="http://schemas.microsoft.com/office/drawing/2014/main" id="{0271EB5C-D1C2-484E-B911-04B1F39435DD}"/>
              </a:ext>
            </a:extLst>
          </p:cNvPr>
          <p:cNvSpPr>
            <a:spLocks noGrp="1"/>
          </p:cNvSpPr>
          <p:nvPr>
            <p:ph type="pic" sz="quarter" idx="14"/>
          </p:nvPr>
        </p:nvSpPr>
        <p:spPr>
          <a:xfrm>
            <a:off x="4545840" y="0"/>
            <a:ext cx="6967307" cy="6858000"/>
          </a:xfrm>
          <a:custGeom>
            <a:avLst/>
            <a:gdLst>
              <a:gd name="connsiteX0" fmla="*/ 1228494 w 5225480"/>
              <a:gd name="connsiteY0" fmla="*/ 0 h 5143500"/>
              <a:gd name="connsiteX1" fmla="*/ 5001854 w 5225480"/>
              <a:gd name="connsiteY1" fmla="*/ 0 h 5143500"/>
              <a:gd name="connsiteX2" fmla="*/ 5063392 w 5225480"/>
              <a:gd name="connsiteY2" fmla="*/ 150813 h 5143500"/>
              <a:gd name="connsiteX3" fmla="*/ 4733873 w 5225480"/>
              <a:gd name="connsiteY3" fmla="*/ 3183210 h 5143500"/>
              <a:gd name="connsiteX4" fmla="*/ 3034140 w 5225480"/>
              <a:gd name="connsiteY4" fmla="*/ 5071619 h 5143500"/>
              <a:gd name="connsiteX5" fmla="*/ 2892267 w 5225480"/>
              <a:gd name="connsiteY5" fmla="*/ 5143500 h 5143500"/>
              <a:gd name="connsiteX6" fmla="*/ 917977 w 5225480"/>
              <a:gd name="connsiteY6" fmla="*/ 5143500 h 5143500"/>
              <a:gd name="connsiteX7" fmla="*/ 878557 w 5225480"/>
              <a:gd name="connsiteY7" fmla="*/ 5120371 h 5143500"/>
              <a:gd name="connsiteX8" fmla="*/ 491607 w 5225480"/>
              <a:gd name="connsiteY8" fmla="*/ 1097738 h 5143500"/>
              <a:gd name="connsiteX9" fmla="*/ 1092227 w 5225480"/>
              <a:gd name="connsiteY9" fmla="*/ 15745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5480" h="5143500">
                <a:moveTo>
                  <a:pt x="1228494" y="0"/>
                </a:moveTo>
                <a:lnTo>
                  <a:pt x="5001854" y="0"/>
                </a:lnTo>
                <a:lnTo>
                  <a:pt x="5063392" y="150813"/>
                </a:lnTo>
                <a:cubicBezTo>
                  <a:pt x="5353530" y="985729"/>
                  <a:pt x="5260332" y="2112286"/>
                  <a:pt x="4733873" y="3183210"/>
                </a:cubicBezTo>
                <a:cubicBezTo>
                  <a:pt x="4312705" y="4039950"/>
                  <a:pt x="3693993" y="4698870"/>
                  <a:pt x="3034140" y="5071619"/>
                </a:cubicBezTo>
                <a:lnTo>
                  <a:pt x="2892267" y="5143500"/>
                </a:lnTo>
                <a:lnTo>
                  <a:pt x="917977" y="5143500"/>
                </a:lnTo>
                <a:lnTo>
                  <a:pt x="878557" y="5120371"/>
                </a:lnTo>
                <a:cubicBezTo>
                  <a:pt x="-112932" y="4435684"/>
                  <a:pt x="-298083" y="2704126"/>
                  <a:pt x="491607" y="1097738"/>
                </a:cubicBezTo>
                <a:cubicBezTo>
                  <a:pt x="662707" y="749688"/>
                  <a:pt x="866409" y="434285"/>
                  <a:pt x="1092227" y="157454"/>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dirty="0"/>
              <a:t>Click icon to add picture</a:t>
            </a:r>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1049390"/>
            <a:ext cx="4177108" cy="1235343"/>
          </a:xfrm>
          <a:prstGeom prst="rect">
            <a:avLst/>
          </a:prstGeom>
        </p:spPr>
        <p:txBody>
          <a:bodyPr lIns="0" tIns="0" rIns="0" bIns="0" anchor="b" anchorCtr="0">
            <a:noAutofit/>
          </a:bodyPr>
          <a:lstStyle>
            <a:lvl1pPr>
              <a:defRPr sz="4267">
                <a:solidFill>
                  <a:schemeClr val="bg1"/>
                </a:solidFill>
              </a:defRPr>
            </a:lvl1pPr>
          </a:lstStyle>
          <a:p>
            <a:r>
              <a:rPr lang="en-US"/>
              <a:t>Click to edit Master title style</a:t>
            </a:r>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solidFill>
                  <a:schemeClr val="bg1"/>
                </a:solidFill>
              </a:defRPr>
            </a:lvl1pPr>
          </a:lstStyle>
          <a:p>
            <a:fld id="{3900C5B5-A91D-45D4-971B-8DF5EE01106D}" type="slidenum">
              <a:rPr lang="en-GB" smtClean="0"/>
              <a:t>‹#›</a:t>
            </a:fld>
            <a:endParaRPr lang="en-GB" dirty="0"/>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484539" y="2401275"/>
            <a:ext cx="3766487" cy="2869973"/>
          </a:xfrm>
          <a:prstGeom prst="rect">
            <a:avLst/>
          </a:prstGeom>
        </p:spPr>
        <p:txBody>
          <a:bodyPr lIns="0" tIns="0" rIns="0" bIns="0"/>
          <a:lstStyle>
            <a:lvl1pPr marL="0" indent="0">
              <a:lnSpc>
                <a:spcPct val="105000"/>
              </a:lnSpc>
              <a:spcBef>
                <a:spcPts val="0"/>
              </a:spcBef>
              <a:spcAft>
                <a:spcPts val="333"/>
              </a:spcAft>
              <a:buClr>
                <a:schemeClr val="bg1"/>
              </a:buClr>
              <a:buFontTx/>
              <a:buNone/>
              <a:defRPr sz="2000">
                <a:solidFill>
                  <a:schemeClr val="accent3"/>
                </a:solidFill>
              </a:defRPr>
            </a:lvl1pPr>
            <a:lvl2pPr marL="0" indent="-239994">
              <a:lnSpc>
                <a:spcPct val="105000"/>
              </a:lnSpc>
              <a:spcBef>
                <a:spcPts val="0"/>
              </a:spcBef>
              <a:spcAft>
                <a:spcPts val="333"/>
              </a:spcAft>
              <a:buClr>
                <a:schemeClr val="bg1"/>
              </a:buClr>
              <a:buFont typeface="Arial" panose="020B0604020202020204" pitchFamily="34" charset="0"/>
              <a:buChar char="•"/>
              <a:defRPr sz="2000">
                <a:solidFill>
                  <a:schemeClr val="accent3"/>
                </a:solidFill>
              </a:defRPr>
            </a:lvl2pPr>
            <a:lvl3pPr marL="479988" indent="-239994">
              <a:lnSpc>
                <a:spcPct val="105000"/>
              </a:lnSpc>
              <a:spcBef>
                <a:spcPts val="0"/>
              </a:spcBef>
              <a:spcAft>
                <a:spcPts val="333"/>
              </a:spcAft>
              <a:buClr>
                <a:schemeClr val="bg1"/>
              </a:buClr>
              <a:buSzPct val="100000"/>
              <a:buFont typeface="System Font"/>
              <a:buChar char="‣"/>
              <a:defRPr sz="2000">
                <a:solidFill>
                  <a:schemeClr val="accent3"/>
                </a:solidFill>
              </a:defRPr>
            </a:lvl3pPr>
            <a:lvl4pPr marL="719982" indent="-239994">
              <a:lnSpc>
                <a:spcPct val="105000"/>
              </a:lnSpc>
              <a:spcBef>
                <a:spcPts val="0"/>
              </a:spcBef>
              <a:spcAft>
                <a:spcPts val="333"/>
              </a:spcAft>
              <a:buClr>
                <a:schemeClr val="bg1"/>
              </a:buClr>
              <a:defRPr sz="1600">
                <a:solidFill>
                  <a:schemeClr val="accent3"/>
                </a:solidFill>
              </a:defRPr>
            </a:lvl4pPr>
            <a:lvl5pPr marL="959976" indent="-239994">
              <a:lnSpc>
                <a:spcPct val="105000"/>
              </a:lnSpc>
              <a:spcBef>
                <a:spcPts val="0"/>
              </a:spcBef>
              <a:spcAft>
                <a:spcPts val="133"/>
              </a:spcAft>
              <a:buClr>
                <a:schemeClr val="bg1"/>
              </a:buClr>
              <a:defRPr sz="1333">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768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END slide -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E290A-7EF2-3D41-A97C-AB66F3620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223" t="24730" r="11508"/>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93" y="420557"/>
            <a:ext cx="4248227" cy="2126400"/>
          </a:xfrm>
          <a:prstGeom prst="rect">
            <a:avLst/>
          </a:prstGeom>
        </p:spPr>
      </p:pic>
      <p:sp>
        <p:nvSpPr>
          <p:cNvPr id="6" name="TextBox 5">
            <a:extLst>
              <a:ext uri="{FF2B5EF4-FFF2-40B4-BE49-F238E27FC236}">
                <a16:creationId xmlns:a16="http://schemas.microsoft.com/office/drawing/2014/main" id="{FF5B4CCC-B47B-44D7-A805-F8556CAE54C8}"/>
              </a:ext>
            </a:extLst>
          </p:cNvPr>
          <p:cNvSpPr txBox="1"/>
          <p:nvPr/>
        </p:nvSpPr>
        <p:spPr>
          <a:xfrm>
            <a:off x="1245876" y="4296410"/>
            <a:ext cx="2537369" cy="1505092"/>
          </a:xfrm>
          <a:prstGeom prst="rect">
            <a:avLst/>
          </a:prstGeom>
          <a:noFill/>
        </p:spPr>
        <p:txBody>
          <a:bodyPr wrap="square" rtlCol="0">
            <a:spAutoFit/>
          </a:bodyPr>
          <a:lstStyle/>
          <a:p>
            <a:pPr>
              <a:lnSpc>
                <a:spcPct val="105000"/>
              </a:lnSpc>
            </a:pPr>
            <a:r>
              <a:rPr lang="en-GB" sz="1467" dirty="0"/>
              <a:t>2 Grove House, Foundry Lane, Horsham, West Sussex,</a:t>
            </a:r>
          </a:p>
          <a:p>
            <a:pPr>
              <a:lnSpc>
                <a:spcPct val="105000"/>
              </a:lnSpc>
            </a:pPr>
            <a:r>
              <a:rPr lang="en-GB" sz="1467" dirty="0"/>
              <a:t>RH13 5PL</a:t>
            </a:r>
          </a:p>
          <a:p>
            <a:pPr>
              <a:lnSpc>
                <a:spcPct val="105000"/>
              </a:lnSpc>
            </a:pPr>
            <a:r>
              <a:rPr lang="de-DE" sz="1467">
                <a:solidFill>
                  <a:schemeClr val="bg1">
                    <a:lumMod val="95000"/>
                  </a:schemeClr>
                </a:solidFill>
              </a:rPr>
              <a:t>t: +44 (0)1403 258984 </a:t>
            </a:r>
          </a:p>
          <a:p>
            <a:pPr>
              <a:lnSpc>
                <a:spcPct val="105000"/>
              </a:lnSpc>
            </a:pPr>
            <a:r>
              <a:rPr lang="de-DE" sz="1467">
                <a:solidFill>
                  <a:schemeClr val="bg1">
                    <a:lumMod val="95000"/>
                  </a:schemeClr>
                </a:solidFill>
              </a:rPr>
              <a:t>e: info@veryanmed.com www.veryanmed.com</a:t>
            </a:r>
            <a:endParaRPr lang="en-GB" sz="1467" dirty="0">
              <a:solidFill>
                <a:schemeClr val="bg1">
                  <a:lumMod val="95000"/>
                </a:schemeClr>
              </a:solidFill>
            </a:endParaRPr>
          </a:p>
        </p:txBody>
      </p:sp>
    </p:spTree>
    <p:extLst>
      <p:ext uri="{BB962C8B-B14F-4D97-AF65-F5344CB8AC3E}">
        <p14:creationId xmlns:p14="http://schemas.microsoft.com/office/powerpoint/2010/main" val="2470755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3900C5B5-A91D-45D4-971B-8DF5EE01106D}" type="slidenum">
              <a:rPr lang="en-GB" smtClean="0"/>
              <a:t>‹#›</a:t>
            </a:fld>
            <a:endParaRPr lang="en-GB" dirty="0"/>
          </a:p>
        </p:txBody>
      </p:sp>
    </p:spTree>
    <p:extLst>
      <p:ext uri="{BB962C8B-B14F-4D97-AF65-F5344CB8AC3E}">
        <p14:creationId xmlns:p14="http://schemas.microsoft.com/office/powerpoint/2010/main" val="876882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33EC2-85F4-F18C-7926-0014D6E6E5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B34E99-7CBB-187F-576A-A3BCC75CB0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82E451A-E6D0-AE17-0F08-1E1B94F71D01}"/>
              </a:ext>
            </a:extLst>
          </p:cNvPr>
          <p:cNvSpPr>
            <a:spLocks noGrp="1"/>
          </p:cNvSpPr>
          <p:nvPr>
            <p:ph type="dt" sz="half" idx="10"/>
          </p:nvPr>
        </p:nvSpPr>
        <p:spPr/>
        <p:txBody>
          <a:bodyPr/>
          <a:lstStyle/>
          <a:p>
            <a:fld id="{93EAAFC6-ABF2-4649-896C-440D7B123B2D}" type="datetimeFigureOut">
              <a:rPr lang="en-GB" smtClean="0"/>
              <a:t>10/04/2024</a:t>
            </a:fld>
            <a:endParaRPr lang="en-GB" dirty="0"/>
          </a:p>
        </p:txBody>
      </p:sp>
      <p:sp>
        <p:nvSpPr>
          <p:cNvPr id="5" name="Footer Placeholder 4">
            <a:extLst>
              <a:ext uri="{FF2B5EF4-FFF2-40B4-BE49-F238E27FC236}">
                <a16:creationId xmlns:a16="http://schemas.microsoft.com/office/drawing/2014/main" id="{501F18E4-C3AF-D393-3DA7-E6A950BF39C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E113CA2-9E57-9997-73B2-D667A66BC572}"/>
              </a:ext>
            </a:extLst>
          </p:cNvPr>
          <p:cNvSpPr>
            <a:spLocks noGrp="1"/>
          </p:cNvSpPr>
          <p:nvPr>
            <p:ph type="sldNum" sz="quarter" idx="12"/>
          </p:nvPr>
        </p:nvSpPr>
        <p:spPr/>
        <p:txBody>
          <a:bodyPr/>
          <a:lstStyle/>
          <a:p>
            <a:fld id="{3900C5B5-A91D-45D4-971B-8DF5EE01106D}" type="slidenum">
              <a:rPr lang="en-GB" smtClean="0"/>
              <a:t>‹#›</a:t>
            </a:fld>
            <a:endParaRPr lang="en-GB" dirty="0"/>
          </a:p>
        </p:txBody>
      </p:sp>
    </p:spTree>
    <p:extLst>
      <p:ext uri="{BB962C8B-B14F-4D97-AF65-F5344CB8AC3E}">
        <p14:creationId xmlns:p14="http://schemas.microsoft.com/office/powerpoint/2010/main" val="1888030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8ECF-D001-C31E-1B7E-8A6F40ECF1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EBB12F-25F8-7CBA-11BB-7C2333537C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6F16F4-E2FA-8D60-8BA8-F327553EFA64}"/>
              </a:ext>
            </a:extLst>
          </p:cNvPr>
          <p:cNvSpPr>
            <a:spLocks noGrp="1"/>
          </p:cNvSpPr>
          <p:nvPr>
            <p:ph type="dt" sz="half" idx="10"/>
          </p:nvPr>
        </p:nvSpPr>
        <p:spPr/>
        <p:txBody>
          <a:bodyPr/>
          <a:lstStyle/>
          <a:p>
            <a:fld id="{93EAAFC6-ABF2-4649-896C-440D7B123B2D}" type="datetimeFigureOut">
              <a:rPr lang="en-GB" smtClean="0"/>
              <a:t>10/04/2024</a:t>
            </a:fld>
            <a:endParaRPr lang="en-GB" dirty="0"/>
          </a:p>
        </p:txBody>
      </p:sp>
      <p:sp>
        <p:nvSpPr>
          <p:cNvPr id="5" name="Footer Placeholder 4">
            <a:extLst>
              <a:ext uri="{FF2B5EF4-FFF2-40B4-BE49-F238E27FC236}">
                <a16:creationId xmlns:a16="http://schemas.microsoft.com/office/drawing/2014/main" id="{770CC95A-54DA-ED59-5A23-2F6BDB3FCA0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09588FC-CE18-8B9C-4A78-EFD3EE08B253}"/>
              </a:ext>
            </a:extLst>
          </p:cNvPr>
          <p:cNvSpPr>
            <a:spLocks noGrp="1"/>
          </p:cNvSpPr>
          <p:nvPr>
            <p:ph type="sldNum" sz="quarter" idx="12"/>
          </p:nvPr>
        </p:nvSpPr>
        <p:spPr/>
        <p:txBody>
          <a:bodyPr/>
          <a:lstStyle/>
          <a:p>
            <a:fld id="{3900C5B5-A91D-45D4-971B-8DF5EE01106D}" type="slidenum">
              <a:rPr lang="en-GB" smtClean="0"/>
              <a:t>‹#›</a:t>
            </a:fld>
            <a:endParaRPr lang="en-GB" dirty="0"/>
          </a:p>
        </p:txBody>
      </p:sp>
    </p:spTree>
    <p:extLst>
      <p:ext uri="{BB962C8B-B14F-4D97-AF65-F5344CB8AC3E}">
        <p14:creationId xmlns:p14="http://schemas.microsoft.com/office/powerpoint/2010/main" val="3358573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934400"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p>
        </p:txBody>
      </p: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3900C5B5-A91D-45D4-971B-8DF5EE01106D}" type="slidenum">
              <a:rPr lang="en-GB" smtClean="0"/>
              <a:t>‹#›</a:t>
            </a:fld>
            <a:endParaRPr lang="en-GB" dirty="0"/>
          </a:p>
        </p:txBody>
      </p:sp>
    </p:spTree>
    <p:extLst>
      <p:ext uri="{BB962C8B-B14F-4D97-AF65-F5344CB8AC3E}">
        <p14:creationId xmlns:p14="http://schemas.microsoft.com/office/powerpoint/2010/main" val="2780245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Line Title and Text">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0572F4E-104B-1446-A8CB-D5B47A5175FE}"/>
              </a:ext>
            </a:extLst>
          </p:cNvPr>
          <p:cNvSpPr/>
          <p:nvPr/>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pic>
        <p:nvPicPr>
          <p:cNvPr id="7" name="Picture 6"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9" name="Picture 8">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0" name="Straight Connector 9">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hasCustomPrompt="1"/>
          </p:nvPr>
        </p:nvSpPr>
        <p:spPr>
          <a:xfrm>
            <a:off x="484537" y="519928"/>
            <a:ext cx="10933712" cy="1129585"/>
          </a:xfrm>
          <a:prstGeom prst="rect">
            <a:avLst/>
          </a:prstGeom>
        </p:spPr>
        <p:txBody>
          <a:bodyPr lIns="0" tIns="0" rIns="0" bIns="0" anchor="t" anchorCtr="0">
            <a:noAutofit/>
          </a:bodyPr>
          <a:lstStyle>
            <a:lvl1pPr>
              <a:defRPr sz="4267">
                <a:solidFill>
                  <a:schemeClr val="tx2"/>
                </a:solidFill>
              </a:defRPr>
            </a:lvl1pPr>
          </a:lstStyle>
          <a:p>
            <a:r>
              <a:rPr lang="en-GB"/>
              <a:t>Click to edit Master long title style across two lines like this</a:t>
            </a:r>
            <a:endParaRPr lang="en-US"/>
          </a:p>
        </p:txBody>
      </p:sp>
      <p:sp>
        <p:nvSpPr>
          <p:cNvPr id="6" name="Text Placeholder 16">
            <a:extLst>
              <a:ext uri="{FF2B5EF4-FFF2-40B4-BE49-F238E27FC236}">
                <a16:creationId xmlns:a16="http://schemas.microsoft.com/office/drawing/2014/main" id="{30E36789-24CE-4443-8E7B-4E0385BD5DE0}"/>
              </a:ext>
            </a:extLst>
          </p:cNvPr>
          <p:cNvSpPr>
            <a:spLocks noGrp="1"/>
          </p:cNvSpPr>
          <p:nvPr>
            <p:ph type="body" sz="quarter" idx="11"/>
          </p:nvPr>
        </p:nvSpPr>
        <p:spPr>
          <a:xfrm>
            <a:off x="484540" y="1905001"/>
            <a:ext cx="10932761" cy="3845351"/>
          </a:xfrm>
          <a:prstGeom prst="rect">
            <a:avLst/>
          </a:prstGeom>
        </p:spPr>
        <p:txBody>
          <a:bodyPr lIns="0" tIns="0" rIns="0" bIns="0"/>
          <a:lstStyle>
            <a:lvl1pPr marL="0" indent="0">
              <a:lnSpc>
                <a:spcPct val="105000"/>
              </a:lnSpc>
              <a:spcBef>
                <a:spcPts val="0"/>
              </a:spcBef>
              <a:spcAft>
                <a:spcPts val="533"/>
              </a:spcAft>
              <a:buFontTx/>
              <a:buNone/>
              <a:defRPr sz="2400"/>
            </a:lvl1pPr>
            <a:lvl2pPr marL="239994" indent="-239994">
              <a:lnSpc>
                <a:spcPct val="105000"/>
              </a:lnSpc>
              <a:spcBef>
                <a:spcPts val="0"/>
              </a:spcBef>
              <a:spcAft>
                <a:spcPts val="533"/>
              </a:spcAft>
              <a:buClr>
                <a:schemeClr val="tx2"/>
              </a:buClr>
              <a:buFont typeface="Arial" panose="020B0604020202020204" pitchFamily="34" charset="0"/>
              <a:buChar char="•"/>
              <a:defRPr sz="2400"/>
            </a:lvl2pPr>
            <a:lvl3pPr marL="479988" indent="-239994">
              <a:lnSpc>
                <a:spcPct val="105000"/>
              </a:lnSpc>
              <a:spcBef>
                <a:spcPts val="0"/>
              </a:spcBef>
              <a:spcAft>
                <a:spcPts val="333"/>
              </a:spcAft>
              <a:buClr>
                <a:schemeClr val="tx2"/>
              </a:buClr>
              <a:buSzPct val="100000"/>
              <a:buFont typeface="System Font"/>
              <a:buChar char="‣"/>
              <a:defRPr sz="2133"/>
            </a:lvl3pPr>
            <a:lvl4pPr marL="719982" indent="-239994">
              <a:lnSpc>
                <a:spcPct val="105000"/>
              </a:lnSpc>
              <a:spcBef>
                <a:spcPts val="0"/>
              </a:spcBef>
              <a:spcAft>
                <a:spcPts val="333"/>
              </a:spcAft>
              <a:buClr>
                <a:schemeClr val="tx2"/>
              </a:buClr>
              <a:defRPr sz="1867"/>
            </a:lvl4pPr>
            <a:lvl5pPr marL="959976" indent="-239994">
              <a:lnSpc>
                <a:spcPct val="105000"/>
              </a:lnSpc>
              <a:spcBef>
                <a:spcPts val="0"/>
              </a:spcBef>
              <a:spcAft>
                <a:spcPts val="133"/>
              </a:spcAft>
              <a:buClr>
                <a:schemeClr val="tx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3900C5B5-A91D-45D4-971B-8DF5EE01106D}" type="slidenum">
              <a:rPr lang="en-GB" smtClean="0"/>
              <a:t>‹#›</a:t>
            </a:fld>
            <a:endParaRPr lang="en-GB" dirty="0"/>
          </a:p>
        </p:txBody>
      </p:sp>
    </p:spTree>
    <p:extLst>
      <p:ext uri="{BB962C8B-B14F-4D97-AF65-F5344CB8AC3E}">
        <p14:creationId xmlns:p14="http://schemas.microsoft.com/office/powerpoint/2010/main" val="650015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2 Text">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0572F4E-104B-1446-A8CB-D5B47A5175FE}"/>
              </a:ext>
            </a:extLst>
          </p:cNvPr>
          <p:cNvSpPr/>
          <p:nvPr/>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8" y="519927"/>
            <a:ext cx="10933711"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p>
        </p:txBody>
      </p:sp>
      <p:sp>
        <p:nvSpPr>
          <p:cNvPr id="5" name="Text Placeholder 16">
            <a:extLst>
              <a:ext uri="{FF2B5EF4-FFF2-40B4-BE49-F238E27FC236}">
                <a16:creationId xmlns:a16="http://schemas.microsoft.com/office/drawing/2014/main" id="{53898211-958E-9C40-A607-E10B3F04D96D}"/>
              </a:ext>
            </a:extLst>
          </p:cNvPr>
          <p:cNvSpPr>
            <a:spLocks noGrp="1"/>
          </p:cNvSpPr>
          <p:nvPr>
            <p:ph type="body" sz="quarter" idx="12"/>
          </p:nvPr>
        </p:nvSpPr>
        <p:spPr>
          <a:xfrm>
            <a:off x="484539" y="1695269"/>
            <a:ext cx="5280000" cy="4038783"/>
          </a:xfrm>
          <a:prstGeom prst="rect">
            <a:avLst/>
          </a:prstGeom>
        </p:spPr>
        <p:txBody>
          <a:bodyPr lIns="0" tIns="0" rIns="0" bIns="0"/>
          <a:lstStyle>
            <a:lvl1pPr marL="0" indent="0">
              <a:lnSpc>
                <a:spcPct val="105000"/>
              </a:lnSpc>
              <a:spcBef>
                <a:spcPts val="0"/>
              </a:spcBef>
              <a:spcAft>
                <a:spcPts val="400"/>
              </a:spcAft>
              <a:buFontTx/>
              <a:buNone/>
              <a:defRPr sz="2133"/>
            </a:lvl1pPr>
            <a:lvl2pPr marL="239994" indent="-239994">
              <a:lnSpc>
                <a:spcPct val="105000"/>
              </a:lnSpc>
              <a:spcBef>
                <a:spcPts val="0"/>
              </a:spcBef>
              <a:spcAft>
                <a:spcPts val="400"/>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6">
            <a:extLst>
              <a:ext uri="{FF2B5EF4-FFF2-40B4-BE49-F238E27FC236}">
                <a16:creationId xmlns:a16="http://schemas.microsoft.com/office/drawing/2014/main" id="{D7742579-B4AA-6847-BD21-828C3D79F5D1}"/>
              </a:ext>
            </a:extLst>
          </p:cNvPr>
          <p:cNvSpPr>
            <a:spLocks noGrp="1"/>
          </p:cNvSpPr>
          <p:nvPr>
            <p:ph type="body" sz="quarter" idx="13"/>
          </p:nvPr>
        </p:nvSpPr>
        <p:spPr>
          <a:xfrm>
            <a:off x="6130247" y="1695269"/>
            <a:ext cx="5280000" cy="4038783"/>
          </a:xfrm>
          <a:prstGeom prst="rect">
            <a:avLst/>
          </a:prstGeom>
        </p:spPr>
        <p:txBody>
          <a:bodyPr lIns="0" tIns="0" rIns="0" bIns="0"/>
          <a:lstStyle>
            <a:lvl1pPr marL="0" indent="0">
              <a:lnSpc>
                <a:spcPct val="105000"/>
              </a:lnSpc>
              <a:spcBef>
                <a:spcPts val="0"/>
              </a:spcBef>
              <a:spcAft>
                <a:spcPts val="400"/>
              </a:spcAft>
              <a:buFontTx/>
              <a:buNone/>
              <a:defRPr sz="2133"/>
            </a:lvl1pPr>
            <a:lvl2pPr marL="239994" indent="-239994">
              <a:lnSpc>
                <a:spcPct val="105000"/>
              </a:lnSpc>
              <a:spcBef>
                <a:spcPts val="0"/>
              </a:spcBef>
              <a:spcAft>
                <a:spcPts val="400"/>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3900C5B5-A91D-45D4-971B-8DF5EE01106D}" type="slidenum">
              <a:rPr lang="en-GB" smtClean="0"/>
              <a:t>‹#›</a:t>
            </a:fld>
            <a:endParaRPr lang="en-GB" dirty="0"/>
          </a:p>
        </p:txBody>
      </p:sp>
    </p:spTree>
    <p:extLst>
      <p:ext uri="{BB962C8B-B14F-4D97-AF65-F5344CB8AC3E}">
        <p14:creationId xmlns:p14="http://schemas.microsoft.com/office/powerpoint/2010/main" val="260216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Text and Object">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0572F4E-104B-1446-A8CB-D5B47A5175FE}"/>
              </a:ext>
            </a:extLst>
          </p:cNvPr>
          <p:cNvSpPr/>
          <p:nvPr/>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pic>
        <p:nvPicPr>
          <p:cNvPr id="7" name="Picture 6"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933712"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lvl1pPr>
          </a:lstStyle>
          <a:p>
            <a:fld id="{3900C5B5-A91D-45D4-971B-8DF5EE01106D}" type="slidenum">
              <a:rPr lang="en-GB" smtClean="0"/>
              <a:t>‹#›</a:t>
            </a:fld>
            <a:endParaRPr lang="en-GB" dirty="0"/>
          </a:p>
        </p:txBody>
      </p:sp>
      <p:sp>
        <p:nvSpPr>
          <p:cNvPr id="4" name="Content Placeholder 3">
            <a:extLst>
              <a:ext uri="{FF2B5EF4-FFF2-40B4-BE49-F238E27FC236}">
                <a16:creationId xmlns:a16="http://schemas.microsoft.com/office/drawing/2014/main" id="{81D89015-1A59-A946-B69C-72260DFAC588}"/>
              </a:ext>
            </a:extLst>
          </p:cNvPr>
          <p:cNvSpPr>
            <a:spLocks noGrp="1"/>
          </p:cNvSpPr>
          <p:nvPr>
            <p:ph sz="quarter" idx="15"/>
          </p:nvPr>
        </p:nvSpPr>
        <p:spPr>
          <a:xfrm>
            <a:off x="6129784" y="1695269"/>
            <a:ext cx="5280000" cy="4038783"/>
          </a:xfrm>
          <a:prstGeom prst="rect">
            <a:avLst/>
          </a:prstGeom>
        </p:spPr>
        <p:txBody>
          <a:bodyPr/>
          <a:lstStyle/>
          <a:p>
            <a:pPr lvl="0"/>
            <a:r>
              <a:rPr lang="en-US"/>
              <a:t>Click to edit Master text styles</a:t>
            </a:r>
          </a:p>
        </p:txBody>
      </p:sp>
      <p:sp>
        <p:nvSpPr>
          <p:cNvPr id="8" name="Text Placeholder 16">
            <a:extLst>
              <a:ext uri="{FF2B5EF4-FFF2-40B4-BE49-F238E27FC236}">
                <a16:creationId xmlns:a16="http://schemas.microsoft.com/office/drawing/2014/main" id="{02F0D21E-989B-5243-9CB4-B53304765FBE}"/>
              </a:ext>
            </a:extLst>
          </p:cNvPr>
          <p:cNvSpPr>
            <a:spLocks noGrp="1"/>
          </p:cNvSpPr>
          <p:nvPr>
            <p:ph type="body" sz="quarter" idx="12"/>
          </p:nvPr>
        </p:nvSpPr>
        <p:spPr>
          <a:xfrm>
            <a:off x="484539" y="1695269"/>
            <a:ext cx="5280000" cy="4038783"/>
          </a:xfrm>
          <a:prstGeom prst="rect">
            <a:avLst/>
          </a:prstGeom>
        </p:spPr>
        <p:txBody>
          <a:bodyPr lIns="0" tIns="0" rIns="0" bIns="0"/>
          <a:lstStyle>
            <a:lvl1pPr marL="0" indent="0">
              <a:lnSpc>
                <a:spcPct val="105000"/>
              </a:lnSpc>
              <a:spcBef>
                <a:spcPts val="0"/>
              </a:spcBef>
              <a:spcAft>
                <a:spcPts val="333"/>
              </a:spcAft>
              <a:buFontTx/>
              <a:buNone/>
              <a:defRPr sz="2133"/>
            </a:lvl1pPr>
            <a:lvl2pPr marL="239994" indent="-239994">
              <a:lnSpc>
                <a:spcPct val="105000"/>
              </a:lnSpc>
              <a:spcBef>
                <a:spcPts val="0"/>
              </a:spcBef>
              <a:spcAft>
                <a:spcPts val="333"/>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6155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Picture and Tex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8" y="519927"/>
            <a:ext cx="10933711"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lvl1pPr>
          </a:lstStyle>
          <a:p>
            <a:fld id="{3900C5B5-A91D-45D4-971B-8DF5EE01106D}" type="slidenum">
              <a:rPr lang="en-GB" smtClean="0"/>
              <a:t>‹#›</a:t>
            </a:fld>
            <a:endParaRPr lang="en-GB" dirty="0"/>
          </a:p>
        </p:txBody>
      </p:sp>
      <p:sp>
        <p:nvSpPr>
          <p:cNvPr id="7" name="Text Placeholder 16">
            <a:extLst>
              <a:ext uri="{FF2B5EF4-FFF2-40B4-BE49-F238E27FC236}">
                <a16:creationId xmlns:a16="http://schemas.microsoft.com/office/drawing/2014/main" id="{D7742579-B4AA-6847-BD21-828C3D79F5D1}"/>
              </a:ext>
            </a:extLst>
          </p:cNvPr>
          <p:cNvSpPr>
            <a:spLocks noGrp="1"/>
          </p:cNvSpPr>
          <p:nvPr>
            <p:ph type="body" sz="quarter" idx="13"/>
          </p:nvPr>
        </p:nvSpPr>
        <p:spPr>
          <a:xfrm>
            <a:off x="6131540" y="1695269"/>
            <a:ext cx="5280000" cy="4038783"/>
          </a:xfrm>
          <a:prstGeom prst="rect">
            <a:avLst/>
          </a:prstGeom>
        </p:spPr>
        <p:txBody>
          <a:bodyPr lIns="0" tIns="0" rIns="0" bIns="0"/>
          <a:lstStyle>
            <a:lvl1pPr marL="0" indent="0">
              <a:lnSpc>
                <a:spcPct val="105000"/>
              </a:lnSpc>
              <a:spcBef>
                <a:spcPts val="0"/>
              </a:spcBef>
              <a:spcAft>
                <a:spcPts val="400"/>
              </a:spcAft>
              <a:buFontTx/>
              <a:buNone/>
              <a:defRPr sz="2133"/>
            </a:lvl1pPr>
            <a:lvl2pPr marL="239178" indent="-239178">
              <a:lnSpc>
                <a:spcPct val="105000"/>
              </a:lnSpc>
              <a:spcBef>
                <a:spcPts val="0"/>
              </a:spcBef>
              <a:spcAft>
                <a:spcPts val="400"/>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B45E3EFF-2F16-1E4A-8AB8-7D7A15BA4370}"/>
              </a:ext>
            </a:extLst>
          </p:cNvPr>
          <p:cNvSpPr>
            <a:spLocks noGrp="1"/>
          </p:cNvSpPr>
          <p:nvPr>
            <p:ph type="pic" sz="quarter" idx="14"/>
          </p:nvPr>
        </p:nvSpPr>
        <p:spPr>
          <a:xfrm>
            <a:off x="484717" y="1695269"/>
            <a:ext cx="5280000" cy="4038783"/>
          </a:xfrm>
          <a:prstGeom prst="rect">
            <a:avLst/>
          </a:prstGeom>
          <a:pattFill prst="pct5">
            <a:fgClr>
              <a:schemeClr val="accent1"/>
            </a:fgClr>
            <a:bgClr>
              <a:schemeClr val="accent4">
                <a:lumMod val="20000"/>
                <a:lumOff val="80000"/>
              </a:schemeClr>
            </a:bgClr>
          </a:pattFill>
        </p:spPr>
        <p:txBody>
          <a:bodyPr/>
          <a:lstStyle/>
          <a:p>
            <a:r>
              <a:rPr lang="en-US" dirty="0"/>
              <a:t>Click icon to add picture</a:t>
            </a:r>
          </a:p>
        </p:txBody>
      </p:sp>
    </p:spTree>
    <p:extLst>
      <p:ext uri="{BB962C8B-B14F-4D97-AF65-F5344CB8AC3E}">
        <p14:creationId xmlns:p14="http://schemas.microsoft.com/office/powerpoint/2010/main" val="3466431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White COVER">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87E290A-7EF2-3D41-A97C-AB66F3620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8244" t="24704" r="11772"/>
          <a:stretch/>
        </p:blipFill>
        <p:spPr>
          <a:xfrm>
            <a:off x="4098587" y="0"/>
            <a:ext cx="8093413" cy="6858000"/>
          </a:xfrm>
          <a:prstGeom prst="rect">
            <a:avLst/>
          </a:prstGeom>
        </p:spPr>
      </p:pic>
      <p:sp>
        <p:nvSpPr>
          <p:cNvPr id="5" name="Title 13">
            <a:extLst>
              <a:ext uri="{FF2B5EF4-FFF2-40B4-BE49-F238E27FC236}">
                <a16:creationId xmlns:a16="http://schemas.microsoft.com/office/drawing/2014/main" id="{B22ACA1D-310B-8149-9293-08803D20FCA3}"/>
              </a:ext>
            </a:extLst>
          </p:cNvPr>
          <p:cNvSpPr>
            <a:spLocks noGrp="1"/>
          </p:cNvSpPr>
          <p:nvPr>
            <p:ph type="title"/>
          </p:nvPr>
        </p:nvSpPr>
        <p:spPr>
          <a:xfrm>
            <a:off x="484539" y="1694305"/>
            <a:ext cx="5611461" cy="1495783"/>
          </a:xfrm>
          <a:prstGeom prst="rect">
            <a:avLst/>
          </a:prstGeom>
        </p:spPr>
        <p:txBody>
          <a:bodyPr lIns="0" tIns="0" rIns="0" bIns="0" anchor="b" anchorCtr="0">
            <a:noAutofit/>
          </a:bodyPr>
          <a:lstStyle>
            <a:lvl1pPr>
              <a:defRPr sz="5333">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0A93C5D3-4390-C142-A0B2-7CB6B68F164D}"/>
              </a:ext>
            </a:extLst>
          </p:cNvPr>
          <p:cNvPicPr>
            <a:picLocks noChangeAspect="1"/>
          </p:cNvPicPr>
          <p:nvPr/>
        </p:nvPicPr>
        <p:blipFill>
          <a:blip r:embed="rId3"/>
          <a:srcRect/>
          <a:stretch/>
        </p:blipFill>
        <p:spPr>
          <a:xfrm>
            <a:off x="199692" y="422768"/>
            <a:ext cx="2537369" cy="1271536"/>
          </a:xfrm>
          <a:prstGeom prst="rect">
            <a:avLst/>
          </a:prstGeom>
        </p:spPr>
      </p:pic>
      <p:sp>
        <p:nvSpPr>
          <p:cNvPr id="11" name="Text Placeholder 3">
            <a:extLst>
              <a:ext uri="{FF2B5EF4-FFF2-40B4-BE49-F238E27FC236}">
                <a16:creationId xmlns:a16="http://schemas.microsoft.com/office/drawing/2014/main" id="{BAF4A855-B580-DB4A-B886-29BD1E877E63}"/>
              </a:ext>
            </a:extLst>
          </p:cNvPr>
          <p:cNvSpPr>
            <a:spLocks noGrp="1"/>
          </p:cNvSpPr>
          <p:nvPr>
            <p:ph type="body" sz="quarter" idx="15" hasCustomPrompt="1"/>
          </p:nvPr>
        </p:nvSpPr>
        <p:spPr>
          <a:xfrm>
            <a:off x="469106" y="3417616"/>
            <a:ext cx="4829724" cy="687009"/>
          </a:xfrm>
          <a:prstGeom prst="rect">
            <a:avLst/>
          </a:prstGeom>
        </p:spPr>
        <p:txBody>
          <a:bodyPr lIns="0" tIns="0" rIns="0" bIns="0"/>
          <a:lstStyle>
            <a:lvl1pPr marL="0" indent="0" algn="l" defTabSz="914377" rtl="0" eaLnBrk="1" latinLnBrk="0" hangingPunct="1">
              <a:lnSpc>
                <a:spcPct val="90000"/>
              </a:lnSpc>
              <a:spcBef>
                <a:spcPct val="0"/>
              </a:spcBef>
              <a:buNone/>
              <a:defRPr lang="en-GB" sz="2667" kern="1200" dirty="0" smtClean="0">
                <a:solidFill>
                  <a:schemeClr val="accent1"/>
                </a:solidFill>
                <a:latin typeface="+mj-lt"/>
                <a:ea typeface="+mj-ea"/>
                <a:cs typeface="+mj-cs"/>
              </a:defRPr>
            </a:lvl1pPr>
          </a:lstStyle>
          <a:p>
            <a:pPr lvl="0"/>
            <a:r>
              <a:rPr lang="en-GB"/>
              <a:t>Sub-title</a:t>
            </a:r>
          </a:p>
        </p:txBody>
      </p:sp>
      <p:sp>
        <p:nvSpPr>
          <p:cNvPr id="12" name="Text Placeholder 3">
            <a:extLst>
              <a:ext uri="{FF2B5EF4-FFF2-40B4-BE49-F238E27FC236}">
                <a16:creationId xmlns:a16="http://schemas.microsoft.com/office/drawing/2014/main" id="{4F844DAC-F774-7048-B488-87944EF57BFF}"/>
              </a:ext>
            </a:extLst>
          </p:cNvPr>
          <p:cNvSpPr>
            <a:spLocks noGrp="1"/>
          </p:cNvSpPr>
          <p:nvPr>
            <p:ph type="body" sz="quarter" idx="16" hasCustomPrompt="1"/>
          </p:nvPr>
        </p:nvSpPr>
        <p:spPr>
          <a:xfrm>
            <a:off x="469105" y="5497038"/>
            <a:ext cx="4320000" cy="237013"/>
          </a:xfrm>
          <a:prstGeom prst="rect">
            <a:avLst/>
          </a:prstGeom>
        </p:spPr>
        <p:txBody>
          <a:bodyPr lIns="0" tIns="0" rIns="0" bIns="0"/>
          <a:lstStyle>
            <a:lvl1pPr marL="0" indent="0" algn="l" defTabSz="914377" rtl="0" eaLnBrk="1" latinLnBrk="0" hangingPunct="1">
              <a:lnSpc>
                <a:spcPct val="90000"/>
              </a:lnSpc>
              <a:spcBef>
                <a:spcPct val="0"/>
              </a:spcBef>
              <a:buNone/>
              <a:defRPr lang="en-GB" sz="1333" kern="1200" dirty="0" smtClean="0">
                <a:solidFill>
                  <a:schemeClr val="tx1"/>
                </a:solidFill>
                <a:latin typeface="+mj-lt"/>
                <a:ea typeface="+mj-ea"/>
                <a:cs typeface="+mj-cs"/>
              </a:defRPr>
            </a:lvl1pPr>
          </a:lstStyle>
          <a:p>
            <a:pPr lvl="0"/>
            <a:r>
              <a:rPr lang="en-GB"/>
              <a:t>Date etc</a:t>
            </a:r>
          </a:p>
        </p:txBody>
      </p:sp>
    </p:spTree>
    <p:extLst>
      <p:ext uri="{BB962C8B-B14F-4D97-AF65-F5344CB8AC3E}">
        <p14:creationId xmlns:p14="http://schemas.microsoft.com/office/powerpoint/2010/main" val="3766222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White COVER - Image">
    <p:spTree>
      <p:nvGrpSpPr>
        <p:cNvPr id="1" name=""/>
        <p:cNvGrpSpPr/>
        <p:nvPr/>
      </p:nvGrpSpPr>
      <p:grpSpPr>
        <a:xfrm>
          <a:off x="0" y="0"/>
          <a:ext cx="0" cy="0"/>
          <a:chOff x="0" y="0"/>
          <a:chExt cx="0" cy="0"/>
        </a:xfrm>
      </p:grpSpPr>
      <p:sp>
        <p:nvSpPr>
          <p:cNvPr id="5" name="Title 13">
            <a:extLst>
              <a:ext uri="{FF2B5EF4-FFF2-40B4-BE49-F238E27FC236}">
                <a16:creationId xmlns:a16="http://schemas.microsoft.com/office/drawing/2014/main" id="{B22ACA1D-310B-8149-9293-08803D20FCA3}"/>
              </a:ext>
            </a:extLst>
          </p:cNvPr>
          <p:cNvSpPr>
            <a:spLocks noGrp="1"/>
          </p:cNvSpPr>
          <p:nvPr>
            <p:ph type="title"/>
          </p:nvPr>
        </p:nvSpPr>
        <p:spPr>
          <a:xfrm>
            <a:off x="484539" y="1694305"/>
            <a:ext cx="5055875" cy="1495783"/>
          </a:xfrm>
          <a:prstGeom prst="rect">
            <a:avLst/>
          </a:prstGeom>
        </p:spPr>
        <p:txBody>
          <a:bodyPr lIns="0" tIns="0" rIns="0" bIns="0" anchor="b" anchorCtr="0">
            <a:noAutofit/>
          </a:bodyPr>
          <a:lstStyle>
            <a:lvl1pPr>
              <a:defRPr sz="5333">
                <a:solidFill>
                  <a:schemeClr val="tx2"/>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7F834579-F629-BB40-A2DB-23E94409DDBB}"/>
              </a:ext>
            </a:extLst>
          </p:cNvPr>
          <p:cNvSpPr>
            <a:spLocks noGrp="1"/>
          </p:cNvSpPr>
          <p:nvPr>
            <p:ph type="pic" sz="quarter" idx="14"/>
          </p:nvPr>
        </p:nvSpPr>
        <p:spPr>
          <a:xfrm>
            <a:off x="5540414" y="0"/>
            <a:ext cx="6651585" cy="6858000"/>
          </a:xfrm>
          <a:custGeom>
            <a:avLst/>
            <a:gdLst>
              <a:gd name="connsiteX0" fmla="*/ 1677060 w 4988689"/>
              <a:gd name="connsiteY0" fmla="*/ 0 h 5143500"/>
              <a:gd name="connsiteX1" fmla="*/ 4988689 w 4988689"/>
              <a:gd name="connsiteY1" fmla="*/ 0 h 5143500"/>
              <a:gd name="connsiteX2" fmla="*/ 4988689 w 4988689"/>
              <a:gd name="connsiteY2" fmla="*/ 4031089 h 5143500"/>
              <a:gd name="connsiteX3" fmla="*/ 4936874 w 4988689"/>
              <a:gd name="connsiteY3" fmla="*/ 4127902 h 5143500"/>
              <a:gd name="connsiteX4" fmla="*/ 4295340 w 4988689"/>
              <a:gd name="connsiteY4" fmla="*/ 5007689 h 5143500"/>
              <a:gd name="connsiteX5" fmla="*/ 4162309 w 4988689"/>
              <a:gd name="connsiteY5" fmla="*/ 5143500 h 5143500"/>
              <a:gd name="connsiteX6" fmla="*/ 318917 w 4988689"/>
              <a:gd name="connsiteY6" fmla="*/ 5143500 h 5143500"/>
              <a:gd name="connsiteX7" fmla="*/ 281685 w 4988689"/>
              <a:gd name="connsiteY7" fmla="*/ 5075362 h 5143500"/>
              <a:gd name="connsiteX8" fmla="*/ 531424 w 4988689"/>
              <a:gd name="connsiteY8" fmla="*/ 1536433 h 5143500"/>
              <a:gd name="connsiteX9" fmla="*/ 1563365 w 4988689"/>
              <a:gd name="connsiteY9" fmla="*/ 103187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8689" h="5143500">
                <a:moveTo>
                  <a:pt x="1677060" y="0"/>
                </a:moveTo>
                <a:lnTo>
                  <a:pt x="4988689" y="0"/>
                </a:lnTo>
                <a:lnTo>
                  <a:pt x="4988689" y="4031089"/>
                </a:lnTo>
                <a:lnTo>
                  <a:pt x="4936874" y="4127902"/>
                </a:lnTo>
                <a:cubicBezTo>
                  <a:pt x="4747115" y="4454594"/>
                  <a:pt x="4530299" y="4749534"/>
                  <a:pt x="4295340" y="5007689"/>
                </a:cubicBezTo>
                <a:lnTo>
                  <a:pt x="4162309" y="5143500"/>
                </a:lnTo>
                <a:lnTo>
                  <a:pt x="318917" y="5143500"/>
                </a:lnTo>
                <a:lnTo>
                  <a:pt x="281685" y="5075362"/>
                </a:lnTo>
                <a:cubicBezTo>
                  <a:pt x="-153887" y="4156057"/>
                  <a:pt x="-94586" y="2809862"/>
                  <a:pt x="531424" y="1536433"/>
                </a:cubicBezTo>
                <a:cubicBezTo>
                  <a:pt x="808860" y="972073"/>
                  <a:pt x="1165593" y="487121"/>
                  <a:pt x="1563365" y="103187"/>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dirty="0"/>
              <a:t>Click icon to add picture</a:t>
            </a:r>
          </a:p>
        </p:txBody>
      </p:sp>
      <p:sp>
        <p:nvSpPr>
          <p:cNvPr id="4" name="Text Placeholder 3">
            <a:extLst>
              <a:ext uri="{FF2B5EF4-FFF2-40B4-BE49-F238E27FC236}">
                <a16:creationId xmlns:a16="http://schemas.microsoft.com/office/drawing/2014/main" id="{09BA95B1-1FB5-CB4E-8829-EA3BF69DC810}"/>
              </a:ext>
            </a:extLst>
          </p:cNvPr>
          <p:cNvSpPr>
            <a:spLocks noGrp="1"/>
          </p:cNvSpPr>
          <p:nvPr>
            <p:ph type="body" sz="quarter" idx="15" hasCustomPrompt="1"/>
          </p:nvPr>
        </p:nvSpPr>
        <p:spPr>
          <a:xfrm>
            <a:off x="469106" y="3417616"/>
            <a:ext cx="4829724" cy="687009"/>
          </a:xfrm>
          <a:prstGeom prst="rect">
            <a:avLst/>
          </a:prstGeom>
        </p:spPr>
        <p:txBody>
          <a:bodyPr lIns="0" tIns="0" rIns="0" bIns="0"/>
          <a:lstStyle>
            <a:lvl1pPr marL="0" indent="0" algn="l" defTabSz="914377" rtl="0" eaLnBrk="1" latinLnBrk="0" hangingPunct="1">
              <a:lnSpc>
                <a:spcPct val="90000"/>
              </a:lnSpc>
              <a:spcBef>
                <a:spcPct val="0"/>
              </a:spcBef>
              <a:buNone/>
              <a:defRPr lang="en-GB" sz="2667" kern="1200" dirty="0" smtClean="0">
                <a:solidFill>
                  <a:schemeClr val="accent1"/>
                </a:solidFill>
                <a:latin typeface="+mj-lt"/>
                <a:ea typeface="+mj-ea"/>
                <a:cs typeface="+mj-cs"/>
              </a:defRPr>
            </a:lvl1pPr>
          </a:lstStyle>
          <a:p>
            <a:pPr lvl="0"/>
            <a:r>
              <a:rPr lang="en-GB"/>
              <a:t>Sub-title</a:t>
            </a:r>
          </a:p>
        </p:txBody>
      </p:sp>
      <p:sp>
        <p:nvSpPr>
          <p:cNvPr id="17" name="Text Placeholder 3">
            <a:extLst>
              <a:ext uri="{FF2B5EF4-FFF2-40B4-BE49-F238E27FC236}">
                <a16:creationId xmlns:a16="http://schemas.microsoft.com/office/drawing/2014/main" id="{66EDBEB1-9E1F-994B-ABB8-751D545181B4}"/>
              </a:ext>
            </a:extLst>
          </p:cNvPr>
          <p:cNvSpPr>
            <a:spLocks noGrp="1"/>
          </p:cNvSpPr>
          <p:nvPr>
            <p:ph type="body" sz="quarter" idx="16" hasCustomPrompt="1"/>
          </p:nvPr>
        </p:nvSpPr>
        <p:spPr>
          <a:xfrm>
            <a:off x="469106" y="5497038"/>
            <a:ext cx="4829724" cy="237013"/>
          </a:xfrm>
          <a:prstGeom prst="rect">
            <a:avLst/>
          </a:prstGeom>
        </p:spPr>
        <p:txBody>
          <a:bodyPr lIns="0" tIns="0" rIns="0" bIns="0"/>
          <a:lstStyle>
            <a:lvl1pPr marL="0" indent="0" algn="l" defTabSz="914377" rtl="0" eaLnBrk="1" latinLnBrk="0" hangingPunct="1">
              <a:lnSpc>
                <a:spcPct val="90000"/>
              </a:lnSpc>
              <a:spcBef>
                <a:spcPct val="0"/>
              </a:spcBef>
              <a:buNone/>
              <a:defRPr lang="en-GB" sz="1333" kern="1200" dirty="0" smtClean="0">
                <a:solidFill>
                  <a:schemeClr val="tx1"/>
                </a:solidFill>
                <a:latin typeface="+mj-lt"/>
                <a:ea typeface="+mj-ea"/>
                <a:cs typeface="+mj-cs"/>
              </a:defRPr>
            </a:lvl1pPr>
          </a:lstStyle>
          <a:p>
            <a:pPr lvl="0"/>
            <a:r>
              <a:rPr lang="en-GB"/>
              <a:t>Date etc</a:t>
            </a:r>
          </a:p>
        </p:txBody>
      </p:sp>
      <p:pic>
        <p:nvPicPr>
          <p:cNvPr id="9" name="Picture 8">
            <a:extLst>
              <a:ext uri="{FF2B5EF4-FFF2-40B4-BE49-F238E27FC236}">
                <a16:creationId xmlns:a16="http://schemas.microsoft.com/office/drawing/2014/main" id="{0A93C5D3-4390-C142-A0B2-7CB6B68F164D}"/>
              </a:ext>
            </a:extLst>
          </p:cNvPr>
          <p:cNvPicPr>
            <a:picLocks noChangeAspect="1"/>
          </p:cNvPicPr>
          <p:nvPr/>
        </p:nvPicPr>
        <p:blipFill>
          <a:blip r:embed="rId2"/>
          <a:srcRect/>
          <a:stretch/>
        </p:blipFill>
        <p:spPr>
          <a:xfrm>
            <a:off x="199692" y="422768"/>
            <a:ext cx="2537369" cy="1271536"/>
          </a:xfrm>
          <a:prstGeom prst="rect">
            <a:avLst/>
          </a:prstGeom>
        </p:spPr>
      </p:pic>
    </p:spTree>
    <p:extLst>
      <p:ext uri="{BB962C8B-B14F-4D97-AF65-F5344CB8AC3E}">
        <p14:creationId xmlns:p14="http://schemas.microsoft.com/office/powerpoint/2010/main" val="1113852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14">
            <a:extLst>
              <a:ext uri="{FF2B5EF4-FFF2-40B4-BE49-F238E27FC236}">
                <a16:creationId xmlns:a16="http://schemas.microsoft.com/office/drawing/2014/main" id="{3E7B4CC8-0449-9843-9844-158D6A4F277E}"/>
              </a:ext>
            </a:extLst>
          </p:cNvPr>
          <p:cNvSpPr>
            <a:spLocks noGrp="1"/>
          </p:cNvSpPr>
          <p:nvPr>
            <p:ph type="sldNum" sz="quarter" idx="4"/>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3900C5B5-A91D-45D4-971B-8DF5EE01106D}" type="slidenum">
              <a:rPr lang="en-GB" smtClean="0"/>
              <a:t>‹#›</a:t>
            </a:fld>
            <a:endParaRPr lang="en-GB" dirty="0"/>
          </a:p>
        </p:txBody>
      </p:sp>
      <p:sp>
        <p:nvSpPr>
          <p:cNvPr id="2" name="Text Placeholder 1"/>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Placeholder 3"/>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611384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buFont typeface="Arial" panose="020B0604020202020204" pitchFamily="34" charset="0"/>
        <a:buNone/>
        <a:defRPr sz="2800" kern="1200">
          <a:solidFill>
            <a:schemeClr val="tx1"/>
          </a:solidFill>
          <a:latin typeface="+mn-lt"/>
          <a:ea typeface="+mn-ea"/>
          <a:cs typeface="+mn-cs"/>
        </a:defRPr>
      </a:lvl1pPr>
      <a:lvl2pPr marL="237061" indent="-237061" algn="l" defTabSz="914377" rtl="0" eaLnBrk="1" latinLnBrk="0" hangingPunct="1">
        <a:lnSpc>
          <a:spcPct val="10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5579">
          <p15:clr>
            <a:srgbClr val="F26B43"/>
          </p15:clr>
        </p15:guide>
        <p15:guide id="3" orient="horz" pos="270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hyperlink" Target="https://www.ahajournals.org/reader/content/165ba5fcb0e/10.1161/CIRCINTERVENTIONS.113.000937/format/epub/EPUB/xhtml/index.xhtml#tab3fn2" TargetMode="External"/><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hyperlink" Target="https://www.ahajournals.org/reader/content/165ba5fcb0e/10.1161/CIRCINTERVENTIONS.113.000937/format/epub/EPUB/xhtml/index.xhtml#tab3fn3"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177/1526602819897068" TargetMode="External"/><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oi.org/10.1002/ccd.25895"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doi.org/10.1583/11-3627.1"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doi.org/10.1016/j.jvir.2016.06.008" TargetMode="Externa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24/0301-1526/a000785" TargetMode="External"/><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024/0301-1526/a00098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customXml" Target="../ink/ink5.xml"/><Relationship Id="rId3" Type="http://schemas.openxmlformats.org/officeDocument/2006/relationships/image" Target="../media/image56.png"/><Relationship Id="rId7" Type="http://schemas.openxmlformats.org/officeDocument/2006/relationships/customXml" Target="../ink/ink2.xml"/><Relationship Id="rId12"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image" Target="../media/image63.png"/><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customXml" Target="../ink/ink3.xml"/><Relationship Id="rId1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oi.org/10.1161/CIRCINTERVENTIONS.115.002930"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doi.org/10.1161/CIRCINTERVENTIONS.113.000937"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7888-0E22-7E18-B678-31BCE8FB818B}"/>
              </a:ext>
            </a:extLst>
          </p:cNvPr>
          <p:cNvSpPr>
            <a:spLocks noGrp="1"/>
          </p:cNvSpPr>
          <p:nvPr>
            <p:ph type="title"/>
          </p:nvPr>
        </p:nvSpPr>
        <p:spPr/>
        <p:txBody>
          <a:bodyPr/>
          <a:lstStyle/>
          <a:p>
            <a:r>
              <a:rPr lang="en-GB" dirty="0"/>
              <a:t>SFA Stent Review</a:t>
            </a:r>
          </a:p>
        </p:txBody>
      </p:sp>
      <p:sp>
        <p:nvSpPr>
          <p:cNvPr id="4" name="Text Placeholder 3">
            <a:extLst>
              <a:ext uri="{FF2B5EF4-FFF2-40B4-BE49-F238E27FC236}">
                <a16:creationId xmlns:a16="http://schemas.microsoft.com/office/drawing/2014/main" id="{4AFC9991-1F89-7790-84D9-EE3332E7B6C9}"/>
              </a:ext>
            </a:extLst>
          </p:cNvPr>
          <p:cNvSpPr>
            <a:spLocks noGrp="1"/>
          </p:cNvSpPr>
          <p:nvPr>
            <p:ph type="body" sz="quarter" idx="15"/>
          </p:nvPr>
        </p:nvSpPr>
        <p:spPr/>
        <p:txBody>
          <a:bodyPr/>
          <a:lstStyle/>
          <a:p>
            <a:r>
              <a:rPr lang="en-GB" dirty="0"/>
              <a:t>Current Landscape &amp; Pipeline</a:t>
            </a:r>
          </a:p>
        </p:txBody>
      </p:sp>
      <p:sp>
        <p:nvSpPr>
          <p:cNvPr id="3" name="TextBox 2">
            <a:extLst>
              <a:ext uri="{FF2B5EF4-FFF2-40B4-BE49-F238E27FC236}">
                <a16:creationId xmlns:a16="http://schemas.microsoft.com/office/drawing/2014/main" id="{C6A7AB7F-0CFC-436C-DEAA-CD8BF5D4D246}"/>
              </a:ext>
            </a:extLst>
          </p:cNvPr>
          <p:cNvSpPr txBox="1"/>
          <p:nvPr/>
        </p:nvSpPr>
        <p:spPr>
          <a:xfrm>
            <a:off x="469106" y="6267450"/>
            <a:ext cx="1271502" cy="246221"/>
          </a:xfrm>
          <a:prstGeom prst="rect">
            <a:avLst/>
          </a:prstGeom>
          <a:noFill/>
        </p:spPr>
        <p:txBody>
          <a:bodyPr wrap="none" rtlCol="0">
            <a:spAutoFit/>
          </a:bodyPr>
          <a:lstStyle/>
          <a:p>
            <a:r>
              <a:rPr lang="en-US" sz="1000" dirty="0"/>
              <a:t>PAM 349 Version 1.0</a:t>
            </a:r>
            <a:endParaRPr lang="en-GB" sz="1000" dirty="0"/>
          </a:p>
        </p:txBody>
      </p:sp>
    </p:spTree>
    <p:extLst>
      <p:ext uri="{BB962C8B-B14F-4D97-AF65-F5344CB8AC3E}">
        <p14:creationId xmlns:p14="http://schemas.microsoft.com/office/powerpoint/2010/main" val="3644810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138DC-4E44-68DC-43BE-89ECA740CACC}"/>
              </a:ext>
            </a:extLst>
          </p:cNvPr>
          <p:cNvSpPr>
            <a:spLocks noGrp="1"/>
          </p:cNvSpPr>
          <p:nvPr>
            <p:ph type="title"/>
          </p:nvPr>
        </p:nvSpPr>
        <p:spPr/>
        <p:txBody>
          <a:bodyPr/>
          <a:lstStyle/>
          <a:p>
            <a:r>
              <a:rPr lang="en-GB" dirty="0"/>
              <a:t>SUPERB trial Results – 12 Month Follow-up</a:t>
            </a:r>
          </a:p>
        </p:txBody>
      </p:sp>
      <p:pic>
        <p:nvPicPr>
          <p:cNvPr id="4" name="Content Placeholder 5">
            <a:extLst>
              <a:ext uri="{FF2B5EF4-FFF2-40B4-BE49-F238E27FC236}">
                <a16:creationId xmlns:a16="http://schemas.microsoft.com/office/drawing/2014/main" id="{6D4B2602-A172-F4DF-8955-4EEABF6DE1D1}"/>
              </a:ext>
            </a:extLst>
          </p:cNvPr>
          <p:cNvPicPr>
            <a:picLocks noGrp="1" noChangeAspect="1"/>
          </p:cNvPicPr>
          <p:nvPr>
            <p:ph sz="quarter" idx="12"/>
          </p:nvPr>
        </p:nvPicPr>
        <p:blipFill>
          <a:blip r:embed="rId2">
            <a:lum contrast="15000"/>
          </a:blip>
          <a:stretch>
            <a:fillRect/>
          </a:stretch>
        </p:blipFill>
        <p:spPr>
          <a:xfrm>
            <a:off x="5390606" y="1713889"/>
            <a:ext cx="5820069" cy="3700427"/>
          </a:xfrm>
        </p:spPr>
      </p:pic>
      <p:sp>
        <p:nvSpPr>
          <p:cNvPr id="5" name="TextBox 4">
            <a:extLst>
              <a:ext uri="{FF2B5EF4-FFF2-40B4-BE49-F238E27FC236}">
                <a16:creationId xmlns:a16="http://schemas.microsoft.com/office/drawing/2014/main" id="{F90BB174-D03A-48D1-9BF7-F128B79BF35B}"/>
              </a:ext>
            </a:extLst>
          </p:cNvPr>
          <p:cNvSpPr txBox="1"/>
          <p:nvPr/>
        </p:nvSpPr>
        <p:spPr>
          <a:xfrm>
            <a:off x="5522207" y="1406112"/>
            <a:ext cx="6312743" cy="307777"/>
          </a:xfrm>
          <a:prstGeom prst="rect">
            <a:avLst/>
          </a:prstGeom>
          <a:noFill/>
        </p:spPr>
        <p:txBody>
          <a:bodyPr wrap="square" rtlCol="0">
            <a:spAutoFit/>
          </a:bodyPr>
          <a:lstStyle/>
          <a:p>
            <a:r>
              <a:rPr lang="en-GB" sz="1400" dirty="0"/>
              <a:t>Effect of compression/elongation on Supera patency</a:t>
            </a:r>
          </a:p>
        </p:txBody>
      </p:sp>
      <p:graphicFrame>
        <p:nvGraphicFramePr>
          <p:cNvPr id="10" name="Table 9">
            <a:extLst>
              <a:ext uri="{FF2B5EF4-FFF2-40B4-BE49-F238E27FC236}">
                <a16:creationId xmlns:a16="http://schemas.microsoft.com/office/drawing/2014/main" id="{04DC2A7D-75E2-F469-CF07-83196B78E93E}"/>
              </a:ext>
            </a:extLst>
          </p:cNvPr>
          <p:cNvGraphicFramePr>
            <a:graphicFrameLocks noGrp="1"/>
          </p:cNvGraphicFramePr>
          <p:nvPr>
            <p:extLst>
              <p:ext uri="{D42A27DB-BD31-4B8C-83A1-F6EECF244321}">
                <p14:modId xmlns:p14="http://schemas.microsoft.com/office/powerpoint/2010/main" val="279507790"/>
              </p:ext>
            </p:extLst>
          </p:nvPr>
        </p:nvGraphicFramePr>
        <p:xfrm>
          <a:off x="357050" y="1534902"/>
          <a:ext cx="4763589" cy="4422352"/>
        </p:xfrm>
        <a:graphic>
          <a:graphicData uri="http://schemas.openxmlformats.org/drawingml/2006/table">
            <a:tbl>
              <a:tblPr firstRow="1" bandRow="1">
                <a:tableStyleId>{D27102A9-8310-4765-A935-A1911B00CA55}</a:tableStyleId>
              </a:tblPr>
              <a:tblGrid>
                <a:gridCol w="1728057">
                  <a:extLst>
                    <a:ext uri="{9D8B030D-6E8A-4147-A177-3AD203B41FA5}">
                      <a16:colId xmlns:a16="http://schemas.microsoft.com/office/drawing/2014/main" val="1826767932"/>
                    </a:ext>
                  </a:extLst>
                </a:gridCol>
                <a:gridCol w="1011844">
                  <a:extLst>
                    <a:ext uri="{9D8B030D-6E8A-4147-A177-3AD203B41FA5}">
                      <a16:colId xmlns:a16="http://schemas.microsoft.com/office/drawing/2014/main" val="3994856355"/>
                    </a:ext>
                  </a:extLst>
                </a:gridCol>
                <a:gridCol w="1011844">
                  <a:extLst>
                    <a:ext uri="{9D8B030D-6E8A-4147-A177-3AD203B41FA5}">
                      <a16:colId xmlns:a16="http://schemas.microsoft.com/office/drawing/2014/main" val="638235672"/>
                    </a:ext>
                  </a:extLst>
                </a:gridCol>
                <a:gridCol w="1011844">
                  <a:extLst>
                    <a:ext uri="{9D8B030D-6E8A-4147-A177-3AD203B41FA5}">
                      <a16:colId xmlns:a16="http://schemas.microsoft.com/office/drawing/2014/main" val="536053482"/>
                    </a:ext>
                  </a:extLst>
                </a:gridCol>
              </a:tblGrid>
              <a:tr h="165793">
                <a:tc>
                  <a:txBody>
                    <a:bodyPr/>
                    <a:lstStyle/>
                    <a:p>
                      <a:pPr fontAlgn="t"/>
                      <a:r>
                        <a:rPr lang="en-GB" sz="1200" dirty="0">
                          <a:effectLst/>
                        </a:rPr>
                        <a:t>Event-Driven Safety, Efficacy, and Device-Performance End Points </a:t>
                      </a:r>
                    </a:p>
                  </a:txBody>
                  <a:tcPr marL="21968" marR="21968" marT="10984" marB="10984"/>
                </a:tc>
                <a:tc>
                  <a:txBody>
                    <a:bodyPr/>
                    <a:lstStyle/>
                    <a:p>
                      <a:r>
                        <a:rPr lang="en-GB" sz="1200" b="0" dirty="0">
                          <a:effectLst/>
                        </a:rPr>
                        <a:t>Rate</a:t>
                      </a:r>
                    </a:p>
                  </a:txBody>
                  <a:tcPr marL="21968" marR="21968" marT="10984" marB="10984" anchor="ctr"/>
                </a:tc>
                <a:tc>
                  <a:txBody>
                    <a:bodyPr/>
                    <a:lstStyle/>
                    <a:p>
                      <a:r>
                        <a:rPr lang="en-GB" sz="1200" b="0" dirty="0">
                          <a:effectLst/>
                        </a:rPr>
                        <a:t>95% CI Using Normal Approximation</a:t>
                      </a:r>
                    </a:p>
                  </a:txBody>
                  <a:tcPr marL="21968" marR="21968" marT="10984" marB="10984" anchor="ctr"/>
                </a:tc>
                <a:tc>
                  <a:txBody>
                    <a:bodyPr/>
                    <a:lstStyle/>
                    <a:p>
                      <a:r>
                        <a:rPr lang="en-GB" sz="1200" b="0" dirty="0">
                          <a:effectLst/>
                        </a:rPr>
                        <a:t>Lower Bound of 95% 1-Sided Wilson CI</a:t>
                      </a:r>
                    </a:p>
                  </a:txBody>
                  <a:tcPr marL="21968" marR="21968" marT="10984" marB="10984" anchor="ctr"/>
                </a:tc>
                <a:extLst>
                  <a:ext uri="{0D108BD9-81ED-4DB2-BD59-A6C34878D82A}">
                    <a16:rowId xmlns:a16="http://schemas.microsoft.com/office/drawing/2014/main" val="1854707901"/>
                  </a:ext>
                </a:extLst>
              </a:tr>
              <a:tr h="94739">
                <a:tc gridSpan="4">
                  <a:txBody>
                    <a:bodyPr/>
                    <a:lstStyle/>
                    <a:p>
                      <a:pPr fontAlgn="t"/>
                      <a:r>
                        <a:rPr lang="en-GB" sz="1200" b="1" dirty="0">
                          <a:effectLst/>
                        </a:rPr>
                        <a:t>Safety end points</a:t>
                      </a:r>
                    </a:p>
                  </a:txBody>
                  <a:tcPr marL="21968" marR="21968" marT="10984" marB="10984"/>
                </a:tc>
                <a:tc hMerge="1">
                  <a:txBody>
                    <a:bodyPr/>
                    <a:lstStyle/>
                    <a:p>
                      <a:endParaRPr lang="en-GB"/>
                    </a:p>
                  </a:txBody>
                  <a:tcPr>
                    <a:lnL w="9525" cap="flat" cmpd="sng" algn="ctr">
                      <a:solidFill>
                        <a:srgbClr val="2C2E35"/>
                      </a:solidFill>
                      <a:prstDash val="solid"/>
                      <a:round/>
                      <a:headEnd type="none" w="med" len="med"/>
                      <a:tailEnd type="none" w="med" len="med"/>
                    </a:lnL>
                    <a:lnT w="9525" cap="flat" cmpd="sng" algn="ctr">
                      <a:solidFill>
                        <a:srgbClr val="2C2E35"/>
                      </a:solidFill>
                      <a:prstDash val="solid"/>
                      <a:round/>
                      <a:headEnd type="none" w="med" len="med"/>
                      <a:tailEnd type="none" w="med" len="med"/>
                    </a:lnT>
                  </a:tcPr>
                </a:tc>
                <a:tc hMerge="1">
                  <a:txBody>
                    <a:bodyPr/>
                    <a:lstStyle/>
                    <a:p>
                      <a:endParaRPr lang="en-GB"/>
                    </a:p>
                  </a:txBody>
                  <a:tcPr>
                    <a:lnL w="9525" cap="flat" cmpd="sng" algn="ctr">
                      <a:solidFill>
                        <a:srgbClr val="2C2E35"/>
                      </a:solidFill>
                      <a:prstDash val="solid"/>
                      <a:round/>
                      <a:headEnd type="none" w="med" len="med"/>
                      <a:tailEnd type="none" w="med" len="med"/>
                    </a:lnL>
                    <a:lnT w="9525" cap="flat" cmpd="sng" algn="ctr">
                      <a:solidFill>
                        <a:srgbClr val="2C2E35"/>
                      </a:solidFill>
                      <a:prstDash val="solid"/>
                      <a:round/>
                      <a:headEnd type="none" w="med" len="med"/>
                      <a:tailEnd type="none" w="med" len="med"/>
                    </a:lnT>
                  </a:tcPr>
                </a:tc>
                <a:tc hMerge="1">
                  <a:txBody>
                    <a:bodyPr/>
                    <a:lstStyle/>
                    <a:p>
                      <a:endParaRPr lang="en-GB"/>
                    </a:p>
                  </a:txBody>
                  <a:tcPr>
                    <a:lnL w="9525" cap="flat" cmpd="sng" algn="ctr">
                      <a:solidFill>
                        <a:srgbClr val="2C2E35"/>
                      </a:solidFill>
                      <a:prstDash val="solid"/>
                      <a:round/>
                      <a:headEnd type="none" w="med" len="med"/>
                      <a:tailEnd type="none" w="med" len="med"/>
                    </a:lnL>
                    <a:lnT w="9525" cap="flat" cmpd="sng" algn="ctr">
                      <a:solidFill>
                        <a:srgbClr val="2C2E35"/>
                      </a:solidFill>
                      <a:prstDash val="solid"/>
                      <a:round/>
                      <a:headEnd type="none" w="med" len="med"/>
                      <a:tailEnd type="none" w="med" len="med"/>
                    </a:lnT>
                  </a:tcPr>
                </a:tc>
                <a:extLst>
                  <a:ext uri="{0D108BD9-81ED-4DB2-BD59-A6C34878D82A}">
                    <a16:rowId xmlns:a16="http://schemas.microsoft.com/office/drawing/2014/main" val="1707071677"/>
                  </a:ext>
                </a:extLst>
              </a:tr>
              <a:tr h="236847">
                <a:tc>
                  <a:txBody>
                    <a:bodyPr/>
                    <a:lstStyle/>
                    <a:p>
                      <a:pPr algn="l" fontAlgn="t"/>
                      <a:r>
                        <a:rPr lang="en-GB" sz="1100" dirty="0">
                          <a:effectLst/>
                        </a:rPr>
                        <a:t>30-Day freedom from death, TLR or any amputation of index limb</a:t>
                      </a:r>
                    </a:p>
                  </a:txBody>
                  <a:tcPr marL="21968" marR="21968" marT="10984" marB="10984"/>
                </a:tc>
                <a:tc>
                  <a:txBody>
                    <a:bodyPr/>
                    <a:lstStyle/>
                    <a:p>
                      <a:pPr fontAlgn="t"/>
                      <a:r>
                        <a:rPr lang="en-GB" sz="1100" dirty="0">
                          <a:effectLst/>
                        </a:rPr>
                        <a:t>99.2% (258/260)</a:t>
                      </a:r>
                    </a:p>
                  </a:txBody>
                  <a:tcPr marL="21968" marR="21968" marT="10984" marB="10984"/>
                </a:tc>
                <a:tc>
                  <a:txBody>
                    <a:bodyPr/>
                    <a:lstStyle/>
                    <a:p>
                      <a:pPr fontAlgn="t"/>
                      <a:r>
                        <a:rPr lang="en-GB" sz="1100" dirty="0">
                          <a:effectLst/>
                        </a:rPr>
                        <a:t>97.2%, 99.9%</a:t>
                      </a:r>
                    </a:p>
                  </a:txBody>
                  <a:tcPr marL="21968" marR="21968" marT="10984" marB="10984"/>
                </a:tc>
                <a:tc>
                  <a:txBody>
                    <a:bodyPr/>
                    <a:lstStyle/>
                    <a:p>
                      <a:pPr fontAlgn="t"/>
                      <a:r>
                        <a:rPr lang="en-GB" sz="1100" dirty="0">
                          <a:effectLst/>
                        </a:rPr>
                        <a:t>97.7%</a:t>
                      </a:r>
                      <a:r>
                        <a:rPr lang="en-GB" sz="1100" u="none" strike="noStrike" dirty="0">
                          <a:solidFill>
                            <a:srgbClr val="2B7BB9"/>
                          </a:solidFill>
                          <a:effectLst/>
                          <a:hlinkClick r:id="rId3"/>
                        </a:rPr>
                        <a:t>*</a:t>
                      </a:r>
                      <a:endParaRPr lang="en-GB" sz="1100" dirty="0">
                        <a:effectLst/>
                      </a:endParaRPr>
                    </a:p>
                  </a:txBody>
                  <a:tcPr marL="21968" marR="21968" marT="10984" marB="10984"/>
                </a:tc>
                <a:extLst>
                  <a:ext uri="{0D108BD9-81ED-4DB2-BD59-A6C34878D82A}">
                    <a16:rowId xmlns:a16="http://schemas.microsoft.com/office/drawing/2014/main" val="1566781539"/>
                  </a:ext>
                </a:extLst>
              </a:tr>
              <a:tr h="165793">
                <a:tc>
                  <a:txBody>
                    <a:bodyPr/>
                    <a:lstStyle/>
                    <a:p>
                      <a:pPr algn="l" fontAlgn="t"/>
                      <a:r>
                        <a:rPr lang="en-GB" sz="1100" dirty="0">
                          <a:effectLst/>
                        </a:rPr>
                        <a:t>30-Day major adverse vascular events</a:t>
                      </a:r>
                    </a:p>
                  </a:txBody>
                  <a:tcPr marL="21968" marR="21968" marT="10984" marB="10984"/>
                </a:tc>
                <a:tc>
                  <a:txBody>
                    <a:bodyPr/>
                    <a:lstStyle/>
                    <a:p>
                      <a:pPr fontAlgn="t"/>
                      <a:r>
                        <a:rPr lang="en-GB" sz="1100" dirty="0">
                          <a:effectLst/>
                        </a:rPr>
                        <a:t>1.2% (3/260)</a:t>
                      </a:r>
                    </a:p>
                  </a:txBody>
                  <a:tcPr marL="21968" marR="21968" marT="10984" marB="10984"/>
                </a:tc>
                <a:tc>
                  <a:txBody>
                    <a:bodyPr/>
                    <a:lstStyle/>
                    <a:p>
                      <a:pPr fontAlgn="t"/>
                      <a:r>
                        <a:rPr lang="en-GB" sz="1100" dirty="0">
                          <a:effectLst/>
                        </a:rPr>
                        <a:t>0.2%, 3.3%</a:t>
                      </a:r>
                    </a:p>
                  </a:txBody>
                  <a:tcPr marL="21968" marR="21968" marT="10984" marB="10984"/>
                </a:tc>
                <a:tc>
                  <a:txBody>
                    <a:bodyPr/>
                    <a:lstStyle/>
                    <a:p>
                      <a:pPr fontAlgn="t"/>
                      <a:r>
                        <a:rPr lang="en-GB" sz="1100" dirty="0">
                          <a:effectLst/>
                        </a:rPr>
                        <a:t> </a:t>
                      </a:r>
                    </a:p>
                  </a:txBody>
                  <a:tcPr marL="21968" marR="21968" marT="10984" marB="10984"/>
                </a:tc>
                <a:extLst>
                  <a:ext uri="{0D108BD9-81ED-4DB2-BD59-A6C34878D82A}">
                    <a16:rowId xmlns:a16="http://schemas.microsoft.com/office/drawing/2014/main" val="707249766"/>
                  </a:ext>
                </a:extLst>
              </a:tr>
              <a:tr h="94739">
                <a:tc>
                  <a:txBody>
                    <a:bodyPr/>
                    <a:lstStyle/>
                    <a:p>
                      <a:pPr algn="l" fontAlgn="t"/>
                      <a:r>
                        <a:rPr lang="en-GB" sz="1100" dirty="0">
                          <a:effectLst/>
                        </a:rPr>
                        <a:t>Stent thrombosis</a:t>
                      </a:r>
                    </a:p>
                  </a:txBody>
                  <a:tcPr marL="21968" marR="21968" marT="10984" marB="10984"/>
                </a:tc>
                <a:tc>
                  <a:txBody>
                    <a:bodyPr/>
                    <a:lstStyle/>
                    <a:p>
                      <a:pPr fontAlgn="t"/>
                      <a:r>
                        <a:rPr lang="en-GB" sz="1100" dirty="0">
                          <a:effectLst/>
                        </a:rPr>
                        <a:t>0.4% (1/260)</a:t>
                      </a:r>
                    </a:p>
                  </a:txBody>
                  <a:tcPr marL="21968" marR="21968" marT="10984" marB="10984"/>
                </a:tc>
                <a:tc>
                  <a:txBody>
                    <a:bodyPr/>
                    <a:lstStyle/>
                    <a:p>
                      <a:pPr fontAlgn="t"/>
                      <a:r>
                        <a:rPr lang="en-GB" sz="1100" dirty="0">
                          <a:effectLst/>
                        </a:rPr>
                        <a:t>0.0%, 2.1%</a:t>
                      </a:r>
                    </a:p>
                  </a:txBody>
                  <a:tcPr marL="21968" marR="21968" marT="10984" marB="10984"/>
                </a:tc>
                <a:tc>
                  <a:txBody>
                    <a:bodyPr/>
                    <a:lstStyle/>
                    <a:p>
                      <a:pPr fontAlgn="t"/>
                      <a:r>
                        <a:rPr lang="en-GB" sz="1100" dirty="0">
                          <a:effectLst/>
                        </a:rPr>
                        <a:t> </a:t>
                      </a:r>
                    </a:p>
                  </a:txBody>
                  <a:tcPr marL="21968" marR="21968" marT="10984" marB="10984"/>
                </a:tc>
                <a:extLst>
                  <a:ext uri="{0D108BD9-81ED-4DB2-BD59-A6C34878D82A}">
                    <a16:rowId xmlns:a16="http://schemas.microsoft.com/office/drawing/2014/main" val="330534227"/>
                  </a:ext>
                </a:extLst>
              </a:tr>
              <a:tr h="165793">
                <a:tc>
                  <a:txBody>
                    <a:bodyPr/>
                    <a:lstStyle/>
                    <a:p>
                      <a:pPr algn="l" fontAlgn="t"/>
                      <a:r>
                        <a:rPr lang="en-GB" sz="1100" dirty="0">
                          <a:effectLst/>
                        </a:rPr>
                        <a:t>12-Month index limb amputations</a:t>
                      </a:r>
                    </a:p>
                  </a:txBody>
                  <a:tcPr marL="21968" marR="21968" marT="10984" marB="10984"/>
                </a:tc>
                <a:tc>
                  <a:txBody>
                    <a:bodyPr/>
                    <a:lstStyle/>
                    <a:p>
                      <a:pPr fontAlgn="t"/>
                      <a:r>
                        <a:rPr lang="en-GB" sz="1100" dirty="0">
                          <a:effectLst/>
                        </a:rPr>
                        <a:t>0.4% (1/233)</a:t>
                      </a:r>
                    </a:p>
                  </a:txBody>
                  <a:tcPr marL="21968" marR="21968" marT="10984" marB="10984"/>
                </a:tc>
                <a:tc>
                  <a:txBody>
                    <a:bodyPr/>
                    <a:lstStyle/>
                    <a:p>
                      <a:pPr fontAlgn="t"/>
                      <a:r>
                        <a:rPr lang="en-GB" sz="1100" dirty="0">
                          <a:effectLst/>
                        </a:rPr>
                        <a:t>0.0%, 2.2%</a:t>
                      </a:r>
                    </a:p>
                  </a:txBody>
                  <a:tcPr marL="21968" marR="21968" marT="10984" marB="10984"/>
                </a:tc>
                <a:tc>
                  <a:txBody>
                    <a:bodyPr/>
                    <a:lstStyle/>
                    <a:p>
                      <a:pPr fontAlgn="t"/>
                      <a:r>
                        <a:rPr lang="en-GB" sz="1100" dirty="0">
                          <a:effectLst/>
                        </a:rPr>
                        <a:t> </a:t>
                      </a:r>
                    </a:p>
                  </a:txBody>
                  <a:tcPr marL="21968" marR="21968" marT="10984" marB="10984"/>
                </a:tc>
                <a:extLst>
                  <a:ext uri="{0D108BD9-81ED-4DB2-BD59-A6C34878D82A}">
                    <a16:rowId xmlns:a16="http://schemas.microsoft.com/office/drawing/2014/main" val="2563651019"/>
                  </a:ext>
                </a:extLst>
              </a:tr>
              <a:tr h="94739">
                <a:tc gridSpan="4">
                  <a:txBody>
                    <a:bodyPr/>
                    <a:lstStyle/>
                    <a:p>
                      <a:pPr fontAlgn="t"/>
                      <a:r>
                        <a:rPr lang="en-GB" sz="1200" b="1" dirty="0">
                          <a:effectLst/>
                        </a:rPr>
                        <a:t>Efficacy end points</a:t>
                      </a:r>
                    </a:p>
                  </a:txBody>
                  <a:tcPr marL="21968" marR="21968" marT="10984" marB="10984"/>
                </a:tc>
                <a:tc hMerge="1">
                  <a:txBody>
                    <a:bodyPr/>
                    <a:lstStyle/>
                    <a:p>
                      <a:endParaRPr lang="en-GB"/>
                    </a:p>
                  </a:txBody>
                  <a:tcPr>
                    <a:lnL w="9525" cap="flat" cmpd="sng" algn="ctr">
                      <a:solidFill>
                        <a:srgbClr val="2C2E35"/>
                      </a:solidFill>
                      <a:prstDash val="solid"/>
                      <a:round/>
                      <a:headEnd type="none" w="med" len="med"/>
                      <a:tailEnd type="none" w="med" len="med"/>
                    </a:lnL>
                    <a:lnT w="9525" cap="flat" cmpd="sng" algn="ctr">
                      <a:solidFill>
                        <a:srgbClr val="2C2E35"/>
                      </a:solidFill>
                      <a:prstDash val="solid"/>
                      <a:round/>
                      <a:headEnd type="none" w="med" len="med"/>
                      <a:tailEnd type="none" w="med" len="med"/>
                    </a:lnT>
                  </a:tcPr>
                </a:tc>
                <a:tc hMerge="1">
                  <a:txBody>
                    <a:bodyPr/>
                    <a:lstStyle/>
                    <a:p>
                      <a:endParaRPr lang="en-GB"/>
                    </a:p>
                  </a:txBody>
                  <a:tcPr>
                    <a:lnL w="9525" cap="flat" cmpd="sng" algn="ctr">
                      <a:solidFill>
                        <a:srgbClr val="2C2E35"/>
                      </a:solidFill>
                      <a:prstDash val="solid"/>
                      <a:round/>
                      <a:headEnd type="none" w="med" len="med"/>
                      <a:tailEnd type="none" w="med" len="med"/>
                    </a:lnL>
                    <a:lnT w="9525" cap="flat" cmpd="sng" algn="ctr">
                      <a:solidFill>
                        <a:srgbClr val="2C2E35"/>
                      </a:solidFill>
                      <a:prstDash val="solid"/>
                      <a:round/>
                      <a:headEnd type="none" w="med" len="med"/>
                      <a:tailEnd type="none" w="med" len="med"/>
                    </a:lnT>
                  </a:tcPr>
                </a:tc>
                <a:tc hMerge="1">
                  <a:txBody>
                    <a:bodyPr/>
                    <a:lstStyle/>
                    <a:p>
                      <a:endParaRPr lang="en-GB"/>
                    </a:p>
                  </a:txBody>
                  <a:tcPr>
                    <a:lnL w="9525" cap="flat" cmpd="sng" algn="ctr">
                      <a:solidFill>
                        <a:srgbClr val="2C2E35"/>
                      </a:solidFill>
                      <a:prstDash val="solid"/>
                      <a:round/>
                      <a:headEnd type="none" w="med" len="med"/>
                      <a:tailEnd type="none" w="med" len="med"/>
                    </a:lnL>
                    <a:lnT w="9525" cap="flat" cmpd="sng" algn="ctr">
                      <a:solidFill>
                        <a:srgbClr val="2C2E35"/>
                      </a:solidFill>
                      <a:prstDash val="solid"/>
                      <a:round/>
                      <a:headEnd type="none" w="med" len="med"/>
                      <a:tailEnd type="none" w="med" len="med"/>
                    </a:lnT>
                  </a:tcPr>
                </a:tc>
                <a:extLst>
                  <a:ext uri="{0D108BD9-81ED-4DB2-BD59-A6C34878D82A}">
                    <a16:rowId xmlns:a16="http://schemas.microsoft.com/office/drawing/2014/main" val="929183113"/>
                  </a:ext>
                </a:extLst>
              </a:tr>
              <a:tr h="165793">
                <a:tc>
                  <a:txBody>
                    <a:bodyPr/>
                    <a:lstStyle/>
                    <a:p>
                      <a:pPr algn="l" fontAlgn="t"/>
                      <a:r>
                        <a:rPr lang="en-GB" sz="1100" dirty="0">
                          <a:effectLst/>
                        </a:rPr>
                        <a:t>12-Month primary patency rate</a:t>
                      </a:r>
                    </a:p>
                  </a:txBody>
                  <a:tcPr marL="21968" marR="21968" marT="10984" marB="10984"/>
                </a:tc>
                <a:tc>
                  <a:txBody>
                    <a:bodyPr/>
                    <a:lstStyle/>
                    <a:p>
                      <a:pPr fontAlgn="t"/>
                      <a:r>
                        <a:rPr lang="en-GB" sz="1100" dirty="0">
                          <a:effectLst/>
                        </a:rPr>
                        <a:t>78.9% (180/228)</a:t>
                      </a:r>
                    </a:p>
                  </a:txBody>
                  <a:tcPr marL="21968" marR="21968" marT="10984" marB="10984"/>
                </a:tc>
                <a:tc>
                  <a:txBody>
                    <a:bodyPr/>
                    <a:lstStyle/>
                    <a:p>
                      <a:pPr fontAlgn="t"/>
                      <a:r>
                        <a:rPr lang="en-GB" sz="1100" dirty="0">
                          <a:effectLst/>
                        </a:rPr>
                        <a:t>73.1%, 84.1%</a:t>
                      </a:r>
                    </a:p>
                  </a:txBody>
                  <a:tcPr marL="21968" marR="21968" marT="10984" marB="10984"/>
                </a:tc>
                <a:tc>
                  <a:txBody>
                    <a:bodyPr/>
                    <a:lstStyle/>
                    <a:p>
                      <a:pPr fontAlgn="t"/>
                      <a:r>
                        <a:rPr lang="en-GB" sz="1100" dirty="0">
                          <a:effectLst/>
                        </a:rPr>
                        <a:t>74.2%</a:t>
                      </a:r>
                      <a:r>
                        <a:rPr lang="en-GB" sz="1100" u="none" strike="noStrike" dirty="0">
                          <a:solidFill>
                            <a:srgbClr val="2B7BB9"/>
                          </a:solidFill>
                          <a:effectLst/>
                          <a:hlinkClick r:id="rId3"/>
                        </a:rPr>
                        <a:t>*</a:t>
                      </a:r>
                      <a:endParaRPr lang="en-GB" sz="1100" dirty="0">
                        <a:effectLst/>
                      </a:endParaRPr>
                    </a:p>
                  </a:txBody>
                  <a:tcPr marL="21968" marR="21968" marT="10984" marB="10984"/>
                </a:tc>
                <a:extLst>
                  <a:ext uri="{0D108BD9-81ED-4DB2-BD59-A6C34878D82A}">
                    <a16:rowId xmlns:a16="http://schemas.microsoft.com/office/drawing/2014/main" val="3583758864"/>
                  </a:ext>
                </a:extLst>
              </a:tr>
              <a:tr h="94739">
                <a:tc>
                  <a:txBody>
                    <a:bodyPr/>
                    <a:lstStyle/>
                    <a:p>
                      <a:pPr algn="l" fontAlgn="t"/>
                      <a:r>
                        <a:rPr lang="en-GB" sz="1100" dirty="0">
                          <a:effectLst/>
                        </a:rPr>
                        <a:t>12-Month TLR</a:t>
                      </a:r>
                    </a:p>
                  </a:txBody>
                  <a:tcPr marL="21968" marR="21968" marT="10984" marB="10984"/>
                </a:tc>
                <a:tc>
                  <a:txBody>
                    <a:bodyPr/>
                    <a:lstStyle/>
                    <a:p>
                      <a:pPr fontAlgn="t"/>
                      <a:r>
                        <a:rPr lang="en-GB" sz="1100" dirty="0">
                          <a:effectLst/>
                        </a:rPr>
                        <a:t>11.1% (26/235)</a:t>
                      </a:r>
                    </a:p>
                  </a:txBody>
                  <a:tcPr marL="21968" marR="21968" marT="10984" marB="10984"/>
                </a:tc>
                <a:tc>
                  <a:txBody>
                    <a:bodyPr/>
                    <a:lstStyle/>
                    <a:p>
                      <a:pPr fontAlgn="t"/>
                      <a:r>
                        <a:rPr lang="en-GB" sz="1100" dirty="0">
                          <a:effectLst/>
                        </a:rPr>
                        <a:t>7.4%, 15.8%</a:t>
                      </a:r>
                    </a:p>
                  </a:txBody>
                  <a:tcPr marL="21968" marR="21968" marT="10984" marB="10984"/>
                </a:tc>
                <a:tc>
                  <a:txBody>
                    <a:bodyPr/>
                    <a:lstStyle/>
                    <a:p>
                      <a:pPr fontAlgn="t"/>
                      <a:r>
                        <a:rPr lang="en-GB" sz="1100" dirty="0">
                          <a:effectLst/>
                        </a:rPr>
                        <a:t> </a:t>
                      </a:r>
                    </a:p>
                  </a:txBody>
                  <a:tcPr marL="21968" marR="21968" marT="10984" marB="10984"/>
                </a:tc>
                <a:extLst>
                  <a:ext uri="{0D108BD9-81ED-4DB2-BD59-A6C34878D82A}">
                    <a16:rowId xmlns:a16="http://schemas.microsoft.com/office/drawing/2014/main" val="3975371330"/>
                  </a:ext>
                </a:extLst>
              </a:tr>
              <a:tr h="165793">
                <a:tc>
                  <a:txBody>
                    <a:bodyPr/>
                    <a:lstStyle/>
                    <a:p>
                      <a:pPr algn="l" fontAlgn="t"/>
                      <a:r>
                        <a:rPr lang="en-GB" sz="1100" dirty="0">
                          <a:effectLst/>
                        </a:rPr>
                        <a:t>12-Month target vessel revascularization</a:t>
                      </a:r>
                    </a:p>
                  </a:txBody>
                  <a:tcPr marL="21968" marR="21968" marT="10984" marB="10984"/>
                </a:tc>
                <a:tc>
                  <a:txBody>
                    <a:bodyPr/>
                    <a:lstStyle/>
                    <a:p>
                      <a:pPr fontAlgn="t"/>
                      <a:r>
                        <a:rPr lang="en-GB" sz="1100" dirty="0">
                          <a:effectLst/>
                        </a:rPr>
                        <a:t>13.2% (31/235)</a:t>
                      </a:r>
                    </a:p>
                  </a:txBody>
                  <a:tcPr marL="21968" marR="21968" marT="10984" marB="10984"/>
                </a:tc>
                <a:tc>
                  <a:txBody>
                    <a:bodyPr/>
                    <a:lstStyle/>
                    <a:p>
                      <a:pPr fontAlgn="t"/>
                      <a:r>
                        <a:rPr lang="en-GB" sz="1100" dirty="0">
                          <a:effectLst/>
                        </a:rPr>
                        <a:t>9.1%, 18.2%</a:t>
                      </a:r>
                    </a:p>
                  </a:txBody>
                  <a:tcPr marL="21968" marR="21968" marT="10984" marB="10984"/>
                </a:tc>
                <a:tc>
                  <a:txBody>
                    <a:bodyPr/>
                    <a:lstStyle/>
                    <a:p>
                      <a:pPr fontAlgn="t"/>
                      <a:r>
                        <a:rPr lang="en-GB" sz="1100" dirty="0">
                          <a:effectLst/>
                        </a:rPr>
                        <a:t> </a:t>
                      </a:r>
                    </a:p>
                  </a:txBody>
                  <a:tcPr marL="21968" marR="21968" marT="10984" marB="10984"/>
                </a:tc>
                <a:extLst>
                  <a:ext uri="{0D108BD9-81ED-4DB2-BD59-A6C34878D82A}">
                    <a16:rowId xmlns:a16="http://schemas.microsoft.com/office/drawing/2014/main" val="95100153"/>
                  </a:ext>
                </a:extLst>
              </a:tr>
              <a:tr h="94739">
                <a:tc gridSpan="4">
                  <a:txBody>
                    <a:bodyPr/>
                    <a:lstStyle/>
                    <a:p>
                      <a:pPr fontAlgn="t"/>
                      <a:r>
                        <a:rPr lang="en-GB" sz="1200" b="1" dirty="0">
                          <a:effectLst/>
                        </a:rPr>
                        <a:t>Device performance</a:t>
                      </a:r>
                    </a:p>
                  </a:txBody>
                  <a:tcPr marL="21968" marR="21968" marT="10984" marB="10984"/>
                </a:tc>
                <a:tc hMerge="1">
                  <a:txBody>
                    <a:bodyPr/>
                    <a:lstStyle/>
                    <a:p>
                      <a:endParaRPr lang="en-GB"/>
                    </a:p>
                  </a:txBody>
                  <a:tcPr>
                    <a:lnL w="9525" cap="flat" cmpd="sng" algn="ctr">
                      <a:solidFill>
                        <a:srgbClr val="2C2E35"/>
                      </a:solidFill>
                      <a:prstDash val="solid"/>
                      <a:round/>
                      <a:headEnd type="none" w="med" len="med"/>
                      <a:tailEnd type="none" w="med" len="med"/>
                    </a:lnL>
                    <a:lnT w="9525" cap="flat" cmpd="sng" algn="ctr">
                      <a:solidFill>
                        <a:srgbClr val="2C2E35"/>
                      </a:solidFill>
                      <a:prstDash val="solid"/>
                      <a:round/>
                      <a:headEnd type="none" w="med" len="med"/>
                      <a:tailEnd type="none" w="med" len="med"/>
                    </a:lnT>
                  </a:tcPr>
                </a:tc>
                <a:tc hMerge="1">
                  <a:txBody>
                    <a:bodyPr/>
                    <a:lstStyle/>
                    <a:p>
                      <a:endParaRPr lang="en-GB"/>
                    </a:p>
                  </a:txBody>
                  <a:tcPr>
                    <a:lnL w="9525" cap="flat" cmpd="sng" algn="ctr">
                      <a:solidFill>
                        <a:srgbClr val="2C2E35"/>
                      </a:solidFill>
                      <a:prstDash val="solid"/>
                      <a:round/>
                      <a:headEnd type="none" w="med" len="med"/>
                      <a:tailEnd type="none" w="med" len="med"/>
                    </a:lnL>
                    <a:lnT w="9525" cap="flat" cmpd="sng" algn="ctr">
                      <a:solidFill>
                        <a:srgbClr val="2C2E35"/>
                      </a:solidFill>
                      <a:prstDash val="solid"/>
                      <a:round/>
                      <a:headEnd type="none" w="med" len="med"/>
                      <a:tailEnd type="none" w="med" len="med"/>
                    </a:lnT>
                  </a:tcPr>
                </a:tc>
                <a:tc hMerge="1">
                  <a:txBody>
                    <a:bodyPr/>
                    <a:lstStyle/>
                    <a:p>
                      <a:endParaRPr lang="en-GB"/>
                    </a:p>
                  </a:txBody>
                  <a:tcPr>
                    <a:lnL w="9525" cap="flat" cmpd="sng" algn="ctr">
                      <a:solidFill>
                        <a:srgbClr val="2C2E35"/>
                      </a:solidFill>
                      <a:prstDash val="solid"/>
                      <a:round/>
                      <a:headEnd type="none" w="med" len="med"/>
                      <a:tailEnd type="none" w="med" len="med"/>
                    </a:lnL>
                    <a:lnT w="9525" cap="flat" cmpd="sng" algn="ctr">
                      <a:solidFill>
                        <a:srgbClr val="2C2E35"/>
                      </a:solidFill>
                      <a:prstDash val="solid"/>
                      <a:round/>
                      <a:headEnd type="none" w="med" len="med"/>
                      <a:tailEnd type="none" w="med" len="med"/>
                    </a:lnT>
                  </a:tcPr>
                </a:tc>
                <a:extLst>
                  <a:ext uri="{0D108BD9-81ED-4DB2-BD59-A6C34878D82A}">
                    <a16:rowId xmlns:a16="http://schemas.microsoft.com/office/drawing/2014/main" val="494542668"/>
                  </a:ext>
                </a:extLst>
              </a:tr>
              <a:tr h="165793">
                <a:tc>
                  <a:txBody>
                    <a:bodyPr/>
                    <a:lstStyle/>
                    <a:p>
                      <a:pPr algn="l" fontAlgn="t"/>
                      <a:r>
                        <a:rPr lang="en-GB" sz="1100" dirty="0">
                          <a:effectLst/>
                        </a:rPr>
                        <a:t>Technical success (per segment)</a:t>
                      </a:r>
                    </a:p>
                  </a:txBody>
                  <a:tcPr marL="21968" marR="21968" marT="10984" marB="10984"/>
                </a:tc>
                <a:tc>
                  <a:txBody>
                    <a:bodyPr/>
                    <a:lstStyle/>
                    <a:p>
                      <a:pPr fontAlgn="t"/>
                      <a:r>
                        <a:rPr lang="en-GB" sz="1100" dirty="0">
                          <a:effectLst/>
                        </a:rPr>
                        <a:t>100.0% (262/262)</a:t>
                      </a:r>
                    </a:p>
                  </a:txBody>
                  <a:tcPr marL="21968" marR="21968" marT="10984" marB="10984"/>
                </a:tc>
                <a:tc>
                  <a:txBody>
                    <a:bodyPr/>
                    <a:lstStyle/>
                    <a:p>
                      <a:pPr fontAlgn="t"/>
                      <a:r>
                        <a:rPr lang="en-GB" sz="1100" dirty="0">
                          <a:effectLst/>
                        </a:rPr>
                        <a:t>98.6%, 100.0%</a:t>
                      </a:r>
                    </a:p>
                  </a:txBody>
                  <a:tcPr marL="21968" marR="21968" marT="10984" marB="10984"/>
                </a:tc>
                <a:tc>
                  <a:txBody>
                    <a:bodyPr/>
                    <a:lstStyle/>
                    <a:p>
                      <a:pPr fontAlgn="t"/>
                      <a:r>
                        <a:rPr lang="en-GB" sz="1100" dirty="0">
                          <a:effectLst/>
                        </a:rPr>
                        <a:t> </a:t>
                      </a:r>
                    </a:p>
                  </a:txBody>
                  <a:tcPr marL="21968" marR="21968" marT="10984" marB="10984"/>
                </a:tc>
                <a:extLst>
                  <a:ext uri="{0D108BD9-81ED-4DB2-BD59-A6C34878D82A}">
                    <a16:rowId xmlns:a16="http://schemas.microsoft.com/office/drawing/2014/main" val="512354160"/>
                  </a:ext>
                </a:extLst>
              </a:tr>
              <a:tr h="165793">
                <a:tc>
                  <a:txBody>
                    <a:bodyPr/>
                    <a:lstStyle/>
                    <a:p>
                      <a:pPr algn="l" fontAlgn="t"/>
                      <a:r>
                        <a:rPr lang="en-GB" sz="1100" dirty="0">
                          <a:effectLst/>
                        </a:rPr>
                        <a:t>Device success (per patient)</a:t>
                      </a:r>
                    </a:p>
                  </a:txBody>
                  <a:tcPr marL="21968" marR="21968" marT="10984" marB="10984"/>
                </a:tc>
                <a:tc>
                  <a:txBody>
                    <a:bodyPr/>
                    <a:lstStyle/>
                    <a:p>
                      <a:pPr fontAlgn="t"/>
                      <a:r>
                        <a:rPr lang="en-GB" sz="1100" dirty="0">
                          <a:effectLst/>
                        </a:rPr>
                        <a:t>98.5% (257/261)</a:t>
                      </a:r>
                      <a:r>
                        <a:rPr lang="en-GB" sz="1100" u="none" strike="noStrike" dirty="0">
                          <a:solidFill>
                            <a:srgbClr val="2B7BB9"/>
                          </a:solidFill>
                          <a:effectLst/>
                          <a:hlinkClick r:id="rId4"/>
                        </a:rPr>
                        <a:t>†</a:t>
                      </a:r>
                      <a:endParaRPr lang="en-GB" sz="1100" dirty="0">
                        <a:effectLst/>
                      </a:endParaRPr>
                    </a:p>
                  </a:txBody>
                  <a:tcPr marL="21968" marR="21968" marT="10984" marB="10984"/>
                </a:tc>
                <a:tc>
                  <a:txBody>
                    <a:bodyPr/>
                    <a:lstStyle/>
                    <a:p>
                      <a:pPr fontAlgn="t"/>
                      <a:r>
                        <a:rPr lang="en-GB" sz="1100" dirty="0">
                          <a:effectLst/>
                        </a:rPr>
                        <a:t>96.1%, 99.6%</a:t>
                      </a:r>
                    </a:p>
                  </a:txBody>
                  <a:tcPr marL="21968" marR="21968" marT="10984" marB="10984"/>
                </a:tc>
                <a:tc>
                  <a:txBody>
                    <a:bodyPr/>
                    <a:lstStyle/>
                    <a:p>
                      <a:pPr fontAlgn="t"/>
                      <a:r>
                        <a:rPr lang="en-GB" sz="1100" dirty="0">
                          <a:effectLst/>
                        </a:rPr>
                        <a:t> </a:t>
                      </a:r>
                    </a:p>
                  </a:txBody>
                  <a:tcPr marL="21968" marR="21968" marT="10984" marB="10984"/>
                </a:tc>
                <a:extLst>
                  <a:ext uri="{0D108BD9-81ED-4DB2-BD59-A6C34878D82A}">
                    <a16:rowId xmlns:a16="http://schemas.microsoft.com/office/drawing/2014/main" val="1347225670"/>
                  </a:ext>
                </a:extLst>
              </a:tr>
              <a:tr h="165793">
                <a:tc>
                  <a:txBody>
                    <a:bodyPr/>
                    <a:lstStyle/>
                    <a:p>
                      <a:pPr algn="l" fontAlgn="t"/>
                      <a:r>
                        <a:rPr lang="en-GB" sz="1100" dirty="0">
                          <a:effectLst/>
                        </a:rPr>
                        <a:t>12-Month stent fracture</a:t>
                      </a:r>
                    </a:p>
                  </a:txBody>
                  <a:tcPr marL="21968" marR="21968" marT="10984" marB="10984"/>
                </a:tc>
                <a:tc>
                  <a:txBody>
                    <a:bodyPr/>
                    <a:lstStyle/>
                    <a:p>
                      <a:pPr fontAlgn="t"/>
                      <a:r>
                        <a:rPr lang="en-GB" sz="1100" dirty="0">
                          <a:effectLst/>
                        </a:rPr>
                        <a:t>0.0% (0/243)</a:t>
                      </a:r>
                    </a:p>
                  </a:txBody>
                  <a:tcPr marL="21968" marR="21968" marT="10984" marB="10984"/>
                </a:tc>
                <a:tc>
                  <a:txBody>
                    <a:bodyPr/>
                    <a:lstStyle/>
                    <a:p>
                      <a:pPr fontAlgn="t"/>
                      <a:r>
                        <a:rPr lang="en-GB" sz="1100" dirty="0">
                          <a:effectLst/>
                        </a:rPr>
                        <a:t>0.0%, 1.6%</a:t>
                      </a:r>
                    </a:p>
                  </a:txBody>
                  <a:tcPr marL="21968" marR="21968" marT="10984" marB="10984"/>
                </a:tc>
                <a:tc>
                  <a:txBody>
                    <a:bodyPr/>
                    <a:lstStyle/>
                    <a:p>
                      <a:pPr fontAlgn="t"/>
                      <a:r>
                        <a:rPr lang="en-GB" sz="1100" dirty="0">
                          <a:effectLst/>
                        </a:rPr>
                        <a:t> </a:t>
                      </a:r>
                    </a:p>
                  </a:txBody>
                  <a:tcPr marL="21968" marR="21968" marT="10984" marB="10984"/>
                </a:tc>
                <a:extLst>
                  <a:ext uri="{0D108BD9-81ED-4DB2-BD59-A6C34878D82A}">
                    <a16:rowId xmlns:a16="http://schemas.microsoft.com/office/drawing/2014/main" val="3376936338"/>
                  </a:ext>
                </a:extLst>
              </a:tr>
            </a:tbl>
          </a:graphicData>
        </a:graphic>
      </p:graphicFrame>
      <p:sp>
        <p:nvSpPr>
          <p:cNvPr id="12" name="TextBox 11">
            <a:extLst>
              <a:ext uri="{FF2B5EF4-FFF2-40B4-BE49-F238E27FC236}">
                <a16:creationId xmlns:a16="http://schemas.microsoft.com/office/drawing/2014/main" id="{DFA89C86-161F-2665-CC8C-4D4B7C1B9AE7}"/>
              </a:ext>
            </a:extLst>
          </p:cNvPr>
          <p:cNvSpPr txBox="1"/>
          <p:nvPr/>
        </p:nvSpPr>
        <p:spPr>
          <a:xfrm>
            <a:off x="261257" y="6371561"/>
            <a:ext cx="8177349" cy="230832"/>
          </a:xfrm>
          <a:prstGeom prst="rect">
            <a:avLst/>
          </a:prstGeom>
          <a:noFill/>
        </p:spPr>
        <p:txBody>
          <a:bodyPr wrap="square" rtlCol="0">
            <a:spAutoFit/>
          </a:bodyPr>
          <a:lstStyle/>
          <a:p>
            <a:r>
              <a:rPr lang="en-GB" sz="900" dirty="0"/>
              <a:t>Source: Garcia L et al. (2015), </a:t>
            </a:r>
            <a:r>
              <a:rPr lang="fr-FR" sz="900" dirty="0"/>
              <a:t>doi.org/10.1161/CIRCINTERVENTIONS.113.000937.</a:t>
            </a:r>
            <a:endParaRPr lang="en-GB" sz="900" dirty="0"/>
          </a:p>
        </p:txBody>
      </p:sp>
      <p:sp>
        <p:nvSpPr>
          <p:cNvPr id="6" name="TextBox 5">
            <a:extLst>
              <a:ext uri="{FF2B5EF4-FFF2-40B4-BE49-F238E27FC236}">
                <a16:creationId xmlns:a16="http://schemas.microsoft.com/office/drawing/2014/main" id="{9D11551E-2CF7-3C7E-537E-D63207F25FF9}"/>
              </a:ext>
            </a:extLst>
          </p:cNvPr>
          <p:cNvSpPr txBox="1"/>
          <p:nvPr/>
        </p:nvSpPr>
        <p:spPr>
          <a:xfrm>
            <a:off x="5390606" y="5643498"/>
            <a:ext cx="6096000" cy="738664"/>
          </a:xfrm>
          <a:prstGeom prst="rect">
            <a:avLst/>
          </a:prstGeom>
          <a:noFill/>
        </p:spPr>
        <p:txBody>
          <a:bodyPr wrap="square">
            <a:spAutoFit/>
          </a:bodyPr>
          <a:lstStyle/>
          <a:p>
            <a:r>
              <a:rPr lang="en-GB" sz="1400" dirty="0"/>
              <a:t>NB: Differences in (and difficulties with) accuracy of deployment mean the structural properties of Supera, such as radial strength and COF, are inconsistent and unreliable – negatively impacting vessel patency. </a:t>
            </a:r>
          </a:p>
        </p:txBody>
      </p:sp>
      <p:sp>
        <p:nvSpPr>
          <p:cNvPr id="3" name="Rectangle 2">
            <a:extLst>
              <a:ext uri="{FF2B5EF4-FFF2-40B4-BE49-F238E27FC236}">
                <a16:creationId xmlns:a16="http://schemas.microsoft.com/office/drawing/2014/main" id="{C2693ABB-0927-E232-66F1-6F724D26A680}"/>
              </a:ext>
            </a:extLst>
          </p:cNvPr>
          <p:cNvSpPr/>
          <p:nvPr/>
        </p:nvSpPr>
        <p:spPr>
          <a:xfrm>
            <a:off x="257531" y="3755505"/>
            <a:ext cx="4979237" cy="7541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48846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2BE240-3521-D722-B87F-2C8FC67C742D}"/>
              </a:ext>
            </a:extLst>
          </p:cNvPr>
          <p:cNvSpPr>
            <a:spLocks noGrp="1"/>
          </p:cNvSpPr>
          <p:nvPr>
            <p:ph type="title"/>
          </p:nvPr>
        </p:nvSpPr>
        <p:spPr/>
        <p:txBody>
          <a:bodyPr/>
          <a:lstStyle/>
          <a:p>
            <a:r>
              <a:rPr lang="en-GB" dirty="0"/>
              <a:t>Supera overview</a:t>
            </a:r>
          </a:p>
        </p:txBody>
      </p:sp>
      <p:graphicFrame>
        <p:nvGraphicFramePr>
          <p:cNvPr id="14" name="Table 6">
            <a:extLst>
              <a:ext uri="{FF2B5EF4-FFF2-40B4-BE49-F238E27FC236}">
                <a16:creationId xmlns:a16="http://schemas.microsoft.com/office/drawing/2014/main" id="{52120483-5E1F-5457-6A0C-06FE30CB443A}"/>
              </a:ext>
            </a:extLst>
          </p:cNvPr>
          <p:cNvGraphicFramePr>
            <a:graphicFrameLocks noGrp="1"/>
          </p:cNvGraphicFramePr>
          <p:nvPr>
            <p:extLst>
              <p:ext uri="{D42A27DB-BD31-4B8C-83A1-F6EECF244321}">
                <p14:modId xmlns:p14="http://schemas.microsoft.com/office/powerpoint/2010/main" val="720747811"/>
              </p:ext>
            </p:extLst>
          </p:nvPr>
        </p:nvGraphicFramePr>
        <p:xfrm>
          <a:off x="484539" y="1301479"/>
          <a:ext cx="5158510" cy="5002648"/>
        </p:xfrm>
        <a:graphic>
          <a:graphicData uri="http://schemas.openxmlformats.org/drawingml/2006/table">
            <a:tbl>
              <a:tblPr firstRow="1" bandRow="1">
                <a:tableStyleId>{5C22544A-7EE6-4342-B048-85BDC9FD1C3A}</a:tableStyleId>
              </a:tblPr>
              <a:tblGrid>
                <a:gridCol w="5158510">
                  <a:extLst>
                    <a:ext uri="{9D8B030D-6E8A-4147-A177-3AD203B41FA5}">
                      <a16:colId xmlns:a16="http://schemas.microsoft.com/office/drawing/2014/main" val="3417970083"/>
                    </a:ext>
                  </a:extLst>
                </a:gridCol>
              </a:tblGrid>
              <a:tr h="522088">
                <a:tc>
                  <a:txBody>
                    <a:bodyPr/>
                    <a:lstStyle/>
                    <a:p>
                      <a:r>
                        <a:rPr lang="en-GB" dirty="0"/>
                        <a:t>Marketing &amp; Messaging - “Mimetic” stent class  </a:t>
                      </a:r>
                    </a:p>
                  </a:txBody>
                  <a:tcPr/>
                </a:tc>
                <a:extLst>
                  <a:ext uri="{0D108BD9-81ED-4DB2-BD59-A6C34878D82A}">
                    <a16:rowId xmlns:a16="http://schemas.microsoft.com/office/drawing/2014/main" val="3240866720"/>
                  </a:ext>
                </a:extLst>
              </a:tr>
              <a:tr h="522088">
                <a:tc>
                  <a:txBody>
                    <a:bodyPr/>
                    <a:lstStyle/>
                    <a:p>
                      <a:pPr marL="285750" indent="-285750">
                        <a:buFont typeface="Arial" panose="020B0604020202020204" pitchFamily="34" charset="0"/>
                        <a:buChar char="•"/>
                      </a:pPr>
                      <a:r>
                        <a:rPr lang="en-GB" dirty="0"/>
                        <a:t>The Supera stent has </a:t>
                      </a:r>
                      <a:r>
                        <a:rPr lang="en-GB" i="1" dirty="0"/>
                        <a:t>biomimetic properties </a:t>
                      </a:r>
                      <a:r>
                        <a:rPr lang="en-GB" dirty="0"/>
                        <a:t>that partially mimics the reticular structure of native collagen and elastin within vessels, emphasizing radial strength, flexibility, and kink resistance</a:t>
                      </a:r>
                    </a:p>
                    <a:p>
                      <a:pPr marL="285750" indent="-285750">
                        <a:buFont typeface="Arial" panose="020B0604020202020204" pitchFamily="34" charset="0"/>
                        <a:buChar char="•"/>
                      </a:pPr>
                      <a:r>
                        <a:rPr lang="en-GB" dirty="0"/>
                        <a:t>allows the stent to flex, twist, and otherwise </a:t>
                      </a:r>
                      <a:r>
                        <a:rPr lang="en-GB" i="1" u="none" dirty="0"/>
                        <a:t>mimic the motion of the vessel </a:t>
                      </a:r>
                      <a:r>
                        <a:rPr lang="en-GB" dirty="0"/>
                        <a:t>in which it is placed, allowing more even distribution of mechanical stress. </a:t>
                      </a:r>
                    </a:p>
                    <a:p>
                      <a:pPr marL="285750" indent="-285750">
                        <a:buFont typeface="Arial" panose="020B0604020202020204" pitchFamily="34" charset="0"/>
                        <a:buChar char="•"/>
                      </a:pPr>
                      <a:r>
                        <a:rPr lang="en-GB" dirty="0"/>
                        <a:t>Interwoven wire design gives considerable flexibility compared to other BMS on market</a:t>
                      </a:r>
                    </a:p>
                    <a:p>
                      <a:pPr marL="285750" indent="-285750">
                        <a:buFont typeface="Arial" panose="020B0604020202020204" pitchFamily="34" charset="0"/>
                        <a:buChar char="•"/>
                      </a:pPr>
                      <a:r>
                        <a:rPr lang="en-GB" dirty="0"/>
                        <a:t>Despite positive trial results, Abbotts’ marketing of efficacy comes with the disclaimer “When nominally deployed” due to the deployment/compacting issues and high degree of user error</a:t>
                      </a:r>
                    </a:p>
                    <a:p>
                      <a:pPr marL="285750" indent="-285750">
                        <a:buFont typeface="Arial" panose="020B0604020202020204" pitchFamily="34" charset="0"/>
                        <a:buChar char="•"/>
                      </a:pPr>
                      <a:endParaRPr lang="en-GB" dirty="0"/>
                    </a:p>
                  </a:txBody>
                  <a:tcPr/>
                </a:tc>
                <a:extLst>
                  <a:ext uri="{0D108BD9-81ED-4DB2-BD59-A6C34878D82A}">
                    <a16:rowId xmlns:a16="http://schemas.microsoft.com/office/drawing/2014/main" val="1229863126"/>
                  </a:ext>
                </a:extLst>
              </a:tr>
            </a:tbl>
          </a:graphicData>
        </a:graphic>
      </p:graphicFrame>
      <p:pic>
        <p:nvPicPr>
          <p:cNvPr id="3" name="Picture 2">
            <a:extLst>
              <a:ext uri="{FF2B5EF4-FFF2-40B4-BE49-F238E27FC236}">
                <a16:creationId xmlns:a16="http://schemas.microsoft.com/office/drawing/2014/main" id="{99871EC4-A958-257C-E536-2AF78B1D0A0E}"/>
              </a:ext>
            </a:extLst>
          </p:cNvPr>
          <p:cNvPicPr>
            <a:picLocks noChangeAspect="1"/>
          </p:cNvPicPr>
          <p:nvPr/>
        </p:nvPicPr>
        <p:blipFill>
          <a:blip r:embed="rId2"/>
          <a:stretch>
            <a:fillRect/>
          </a:stretch>
        </p:blipFill>
        <p:spPr>
          <a:xfrm>
            <a:off x="5864156" y="1301479"/>
            <a:ext cx="5843305" cy="2704913"/>
          </a:xfrm>
          <a:prstGeom prst="rect">
            <a:avLst/>
          </a:prstGeom>
        </p:spPr>
      </p:pic>
      <p:sp>
        <p:nvSpPr>
          <p:cNvPr id="5" name="Rectangle 4">
            <a:extLst>
              <a:ext uri="{FF2B5EF4-FFF2-40B4-BE49-F238E27FC236}">
                <a16:creationId xmlns:a16="http://schemas.microsoft.com/office/drawing/2014/main" id="{8054E648-76A4-BEC3-2CFE-B84C1AAF3817}"/>
              </a:ext>
            </a:extLst>
          </p:cNvPr>
          <p:cNvSpPr/>
          <p:nvPr/>
        </p:nvSpPr>
        <p:spPr>
          <a:xfrm>
            <a:off x="5864156" y="3354175"/>
            <a:ext cx="5843305" cy="600668"/>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ABC4AC42-5869-12B3-7645-D11F9DC18876}"/>
              </a:ext>
            </a:extLst>
          </p:cNvPr>
          <p:cNvSpPr txBox="1"/>
          <p:nvPr/>
        </p:nvSpPr>
        <p:spPr>
          <a:xfrm>
            <a:off x="5824528" y="4442225"/>
            <a:ext cx="5922560" cy="1723549"/>
          </a:xfrm>
          <a:prstGeom prst="rect">
            <a:avLst/>
          </a:prstGeom>
          <a:noFill/>
        </p:spPr>
        <p:txBody>
          <a:bodyPr wrap="square">
            <a:spAutoFit/>
          </a:bodyPr>
          <a:lstStyle/>
          <a:p>
            <a:r>
              <a:rPr lang="en-GB" sz="1400" b="0" i="0" dirty="0">
                <a:solidFill>
                  <a:srgbClr val="333333"/>
                </a:solidFill>
                <a:effectLst/>
                <a:latin typeface="Open Sans" panose="020B0606030504020204" pitchFamily="34" charset="0"/>
              </a:rPr>
              <a:t>On design, Larry J. Diaz-Sandoval MD commented in a 2020 commentary article for publication of the XLPAD registry results: </a:t>
            </a:r>
          </a:p>
          <a:p>
            <a:endParaRPr lang="en-GB" sz="800" dirty="0">
              <a:solidFill>
                <a:srgbClr val="333333"/>
              </a:solidFill>
              <a:latin typeface="Open Sans" panose="020B0606030504020204" pitchFamily="34" charset="0"/>
            </a:endParaRPr>
          </a:p>
          <a:p>
            <a:r>
              <a:rPr lang="en-GB" sz="1400" b="0" i="1" dirty="0">
                <a:solidFill>
                  <a:srgbClr val="333333"/>
                </a:solidFill>
                <a:effectLst/>
                <a:latin typeface="Open Sans" panose="020B0606030504020204" pitchFamily="34" charset="0"/>
              </a:rPr>
              <a:t>“Supera’s design partially replicates the endogenous reticular network of interconnected collagen and elastin fibers in healthy arterial walls and therefore dissipates the radial, axial, and torsional opposing forces that typically compromise the patency and integrity of stents delivered in this area.”</a:t>
            </a:r>
            <a:endParaRPr lang="en-GB" sz="1400" i="1" dirty="0"/>
          </a:p>
        </p:txBody>
      </p:sp>
      <p:sp>
        <p:nvSpPr>
          <p:cNvPr id="9" name="TextBox 8">
            <a:extLst>
              <a:ext uri="{FF2B5EF4-FFF2-40B4-BE49-F238E27FC236}">
                <a16:creationId xmlns:a16="http://schemas.microsoft.com/office/drawing/2014/main" id="{8F2656CD-C7E3-6213-0312-E506527EA6B2}"/>
              </a:ext>
            </a:extLst>
          </p:cNvPr>
          <p:cNvSpPr txBox="1"/>
          <p:nvPr/>
        </p:nvSpPr>
        <p:spPr>
          <a:xfrm>
            <a:off x="261257" y="6371561"/>
            <a:ext cx="8177349" cy="230832"/>
          </a:xfrm>
          <a:prstGeom prst="rect">
            <a:avLst/>
          </a:prstGeom>
          <a:noFill/>
        </p:spPr>
        <p:txBody>
          <a:bodyPr wrap="square" rtlCol="0">
            <a:spAutoFit/>
          </a:bodyPr>
          <a:lstStyle/>
          <a:p>
            <a:r>
              <a:rPr lang="en-GB" sz="900" dirty="0"/>
              <a:t>Source: Abbott Supera website, accessed December 2022; LJ Diaz-Sandoval (2020), </a:t>
            </a:r>
            <a:r>
              <a:rPr lang="en-GB" sz="900" b="0" i="0" u="none" strike="noStrike" dirty="0">
                <a:effectLst/>
                <a:latin typeface="Open Sans" panose="020B0606030504020204" pitchFamily="34" charset="0"/>
                <a:hlinkClick r:id="rId3"/>
              </a:rPr>
              <a:t>https://doi.org/10.1177/1526602819897068</a:t>
            </a:r>
            <a:endParaRPr lang="en-GB" sz="900" dirty="0"/>
          </a:p>
        </p:txBody>
      </p:sp>
    </p:spTree>
    <p:extLst>
      <p:ext uri="{BB962C8B-B14F-4D97-AF65-F5344CB8AC3E}">
        <p14:creationId xmlns:p14="http://schemas.microsoft.com/office/powerpoint/2010/main" val="1111878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608C84E-A27A-4D95-67E5-7DB1C37004BA}"/>
              </a:ext>
            </a:extLst>
          </p:cNvPr>
          <p:cNvSpPr>
            <a:spLocks noGrp="1"/>
          </p:cNvSpPr>
          <p:nvPr>
            <p:ph type="title"/>
          </p:nvPr>
        </p:nvSpPr>
        <p:spPr/>
        <p:txBody>
          <a:bodyPr/>
          <a:lstStyle/>
          <a:p>
            <a:r>
              <a:rPr lang="en-GB" dirty="0"/>
              <a:t>Everflex (Medtronic) </a:t>
            </a:r>
          </a:p>
        </p:txBody>
      </p:sp>
      <p:graphicFrame>
        <p:nvGraphicFramePr>
          <p:cNvPr id="3" name="Table 12">
            <a:extLst>
              <a:ext uri="{FF2B5EF4-FFF2-40B4-BE49-F238E27FC236}">
                <a16:creationId xmlns:a16="http://schemas.microsoft.com/office/drawing/2014/main" id="{736618B5-D4E4-05FB-DC1D-C1B6151DD0D4}"/>
              </a:ext>
            </a:extLst>
          </p:cNvPr>
          <p:cNvGraphicFramePr>
            <a:graphicFrameLocks noGrp="1"/>
          </p:cNvGraphicFramePr>
          <p:nvPr>
            <p:extLst>
              <p:ext uri="{D42A27DB-BD31-4B8C-83A1-F6EECF244321}">
                <p14:modId xmlns:p14="http://schemas.microsoft.com/office/powerpoint/2010/main" val="847981111"/>
              </p:ext>
            </p:extLst>
          </p:nvPr>
        </p:nvGraphicFramePr>
        <p:xfrm>
          <a:off x="484539" y="1275853"/>
          <a:ext cx="4165838" cy="4643120"/>
        </p:xfrm>
        <a:graphic>
          <a:graphicData uri="http://schemas.openxmlformats.org/drawingml/2006/table">
            <a:tbl>
              <a:tblPr bandRow="1">
                <a:tableStyleId>{5C22544A-7EE6-4342-B048-85BDC9FD1C3A}</a:tableStyleId>
              </a:tblPr>
              <a:tblGrid>
                <a:gridCol w="1292010">
                  <a:extLst>
                    <a:ext uri="{9D8B030D-6E8A-4147-A177-3AD203B41FA5}">
                      <a16:colId xmlns:a16="http://schemas.microsoft.com/office/drawing/2014/main" val="2519104030"/>
                    </a:ext>
                  </a:extLst>
                </a:gridCol>
                <a:gridCol w="2873828">
                  <a:extLst>
                    <a:ext uri="{9D8B030D-6E8A-4147-A177-3AD203B41FA5}">
                      <a16:colId xmlns:a16="http://schemas.microsoft.com/office/drawing/2014/main" val="2101662651"/>
                    </a:ext>
                  </a:extLst>
                </a:gridCol>
              </a:tblGrid>
              <a:tr h="370840">
                <a:tc>
                  <a:txBody>
                    <a:bodyPr/>
                    <a:lstStyle/>
                    <a:p>
                      <a:r>
                        <a:rPr lang="en-GB" sz="1400" b="1" dirty="0"/>
                        <a:t>Design</a:t>
                      </a:r>
                    </a:p>
                  </a:txBody>
                  <a:tcPr/>
                </a:tc>
                <a:tc>
                  <a:txBody>
                    <a:bodyPr/>
                    <a:lstStyle/>
                    <a:p>
                      <a:r>
                        <a:rPr lang="en-GB" sz="1400" dirty="0"/>
                        <a:t>Laser-cut nitinol stent</a:t>
                      </a:r>
                    </a:p>
                  </a:txBody>
                  <a:tcPr/>
                </a:tc>
                <a:extLst>
                  <a:ext uri="{0D108BD9-81ED-4DB2-BD59-A6C34878D82A}">
                    <a16:rowId xmlns:a16="http://schemas.microsoft.com/office/drawing/2014/main" val="3583362131"/>
                  </a:ext>
                </a:extLst>
              </a:tr>
              <a:tr h="370840">
                <a:tc>
                  <a:txBody>
                    <a:bodyPr/>
                    <a:lstStyle/>
                    <a:p>
                      <a:r>
                        <a:rPr lang="en-GB" sz="1400" b="1" dirty="0"/>
                        <a:t>USP</a:t>
                      </a:r>
                    </a:p>
                  </a:txBody>
                  <a:tcPr/>
                </a:tc>
                <a:tc>
                  <a:txBody>
                    <a:bodyPr/>
                    <a:lstStyle/>
                    <a:p>
                      <a:r>
                        <a:rPr lang="en-GB" sz="1400" dirty="0"/>
                        <a:t>Open lattice design, tantalum radiopaque markers at the proximal and distal ends, and a spiral cell connection pattern to enhance flexibility and improve fracture resistance.</a:t>
                      </a:r>
                    </a:p>
                  </a:txBody>
                  <a:tcPr/>
                </a:tc>
                <a:extLst>
                  <a:ext uri="{0D108BD9-81ED-4DB2-BD59-A6C34878D82A}">
                    <a16:rowId xmlns:a16="http://schemas.microsoft.com/office/drawing/2014/main" val="3104524899"/>
                  </a:ext>
                </a:extLst>
              </a:tr>
              <a:tr h="370840">
                <a:tc>
                  <a:txBody>
                    <a:bodyPr/>
                    <a:lstStyle/>
                    <a:p>
                      <a:r>
                        <a:rPr lang="en-GB" sz="1400" b="1" dirty="0"/>
                        <a:t>Pivotal trial </a:t>
                      </a:r>
                    </a:p>
                  </a:txBody>
                  <a:tcPr/>
                </a:tc>
                <a:tc>
                  <a:txBody>
                    <a:bodyPr/>
                    <a:lstStyle/>
                    <a:p>
                      <a:r>
                        <a:rPr lang="en-GB" sz="1400" dirty="0"/>
                        <a:t>DURABILITY II (NCT00530712)</a:t>
                      </a:r>
                    </a:p>
                    <a:p>
                      <a:r>
                        <a:rPr lang="en-GB" sz="1400" dirty="0"/>
                        <a:t>PCD: March 2012</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1400" dirty="0"/>
                        <a:t>DOI: </a:t>
                      </a:r>
                      <a:r>
                        <a:rPr lang="en-GB" sz="1400" b="0" i="0" u="none" strike="noStrike" kern="1200" dirty="0">
                          <a:solidFill>
                            <a:schemeClr val="dk1"/>
                          </a:solidFill>
                          <a:effectLst/>
                          <a:latin typeface="+mn-lt"/>
                          <a:ea typeface="+mn-ea"/>
                          <a:cs typeface="+mn-cs"/>
                          <a:hlinkClick r:id="rId2"/>
                        </a:rPr>
                        <a:t>10.1002/ccd.25895</a:t>
                      </a:r>
                      <a:endParaRPr lang="en-GB"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4277360026"/>
                  </a:ext>
                </a:extLst>
              </a:tr>
              <a:tr h="370840">
                <a:tc>
                  <a:txBody>
                    <a:bodyPr/>
                    <a:lstStyle/>
                    <a:p>
                      <a:r>
                        <a:rPr lang="en-GB" sz="1400" b="1" dirty="0"/>
                        <a:t>FDA Approval</a:t>
                      </a:r>
                    </a:p>
                  </a:txBody>
                  <a:tcPr/>
                </a:tc>
                <a:tc>
                  <a:txBody>
                    <a:bodyPr/>
                    <a:lstStyle/>
                    <a:p>
                      <a:r>
                        <a:rPr lang="en-GB" sz="1400" dirty="0"/>
                        <a:t>March 2012</a:t>
                      </a:r>
                    </a:p>
                  </a:txBody>
                  <a:tcPr/>
                </a:tc>
                <a:extLst>
                  <a:ext uri="{0D108BD9-81ED-4DB2-BD59-A6C34878D82A}">
                    <a16:rowId xmlns:a16="http://schemas.microsoft.com/office/drawing/2014/main" val="1406718546"/>
                  </a:ext>
                </a:extLst>
              </a:tr>
              <a:tr h="370840">
                <a:tc>
                  <a:txBody>
                    <a:bodyPr/>
                    <a:lstStyle/>
                    <a:p>
                      <a:r>
                        <a:rPr lang="en-GB" sz="1400" b="1" dirty="0"/>
                        <a:t>Notes</a:t>
                      </a:r>
                    </a:p>
                  </a:txBody>
                  <a:tcPr/>
                </a:tc>
                <a:tc>
                  <a:txBody>
                    <a:bodyPr/>
                    <a:lstStyle/>
                    <a:p>
                      <a:r>
                        <a:rPr lang="en-GB" sz="1400" dirty="0"/>
                        <a:t>Website states: Combines benefits of durability and deployment accuracy. </a:t>
                      </a:r>
                    </a:p>
                    <a:p>
                      <a:r>
                        <a:rPr lang="en-GB" sz="1400" dirty="0"/>
                        <a:t>Treat lesions in either the SFA, proximal popliteal, subclavian, common and/or external iliac arteries or in the biliary system with confidence.</a:t>
                      </a:r>
                    </a:p>
                    <a:p>
                      <a:endParaRPr lang="en-GB" sz="1400" dirty="0"/>
                    </a:p>
                  </a:txBody>
                  <a:tcPr/>
                </a:tc>
                <a:extLst>
                  <a:ext uri="{0D108BD9-81ED-4DB2-BD59-A6C34878D82A}">
                    <a16:rowId xmlns:a16="http://schemas.microsoft.com/office/drawing/2014/main" val="617771568"/>
                  </a:ext>
                </a:extLst>
              </a:tr>
            </a:tbl>
          </a:graphicData>
        </a:graphic>
      </p:graphicFrame>
      <p:pic>
        <p:nvPicPr>
          <p:cNvPr id="4" name="Picture 3">
            <a:extLst>
              <a:ext uri="{FF2B5EF4-FFF2-40B4-BE49-F238E27FC236}">
                <a16:creationId xmlns:a16="http://schemas.microsoft.com/office/drawing/2014/main" id="{D586EAAD-F306-7292-807F-D3DDEEBBB184}"/>
              </a:ext>
            </a:extLst>
          </p:cNvPr>
          <p:cNvPicPr>
            <a:picLocks noChangeAspect="1"/>
          </p:cNvPicPr>
          <p:nvPr/>
        </p:nvPicPr>
        <p:blipFill>
          <a:blip r:embed="rId3"/>
          <a:stretch>
            <a:fillRect/>
          </a:stretch>
        </p:blipFill>
        <p:spPr>
          <a:xfrm>
            <a:off x="10209228" y="495774"/>
            <a:ext cx="1923677" cy="1112715"/>
          </a:xfrm>
          <a:prstGeom prst="rect">
            <a:avLst/>
          </a:prstGeom>
        </p:spPr>
      </p:pic>
      <p:pic>
        <p:nvPicPr>
          <p:cNvPr id="6" name="Picture 5">
            <a:extLst>
              <a:ext uri="{FF2B5EF4-FFF2-40B4-BE49-F238E27FC236}">
                <a16:creationId xmlns:a16="http://schemas.microsoft.com/office/drawing/2014/main" id="{AAFE9CFC-B1EA-4263-2CB3-58018F74B0BF}"/>
              </a:ext>
            </a:extLst>
          </p:cNvPr>
          <p:cNvPicPr>
            <a:picLocks noChangeAspect="1"/>
          </p:cNvPicPr>
          <p:nvPr/>
        </p:nvPicPr>
        <p:blipFill rotWithShape="1">
          <a:blip r:embed="rId4"/>
          <a:srcRect l="8633" t="23155" r="7985" b="27976"/>
          <a:stretch/>
        </p:blipFill>
        <p:spPr>
          <a:xfrm>
            <a:off x="10539167" y="170822"/>
            <a:ext cx="1478662" cy="283827"/>
          </a:xfrm>
          <a:prstGeom prst="rect">
            <a:avLst/>
          </a:prstGeom>
        </p:spPr>
      </p:pic>
      <p:sp>
        <p:nvSpPr>
          <p:cNvPr id="7" name="TextBox 6">
            <a:extLst>
              <a:ext uri="{FF2B5EF4-FFF2-40B4-BE49-F238E27FC236}">
                <a16:creationId xmlns:a16="http://schemas.microsoft.com/office/drawing/2014/main" id="{052F2041-277B-0DBF-35BC-A1BF5FB33B58}"/>
              </a:ext>
            </a:extLst>
          </p:cNvPr>
          <p:cNvSpPr txBox="1"/>
          <p:nvPr/>
        </p:nvSpPr>
        <p:spPr>
          <a:xfrm>
            <a:off x="4824550" y="1279451"/>
            <a:ext cx="4165838" cy="738664"/>
          </a:xfrm>
          <a:prstGeom prst="rect">
            <a:avLst/>
          </a:prstGeom>
          <a:noFill/>
          <a:ln>
            <a:solidFill>
              <a:schemeClr val="accent1"/>
            </a:solidFill>
          </a:ln>
        </p:spPr>
        <p:txBody>
          <a:bodyPr wrap="square" rtlCol="0">
            <a:spAutoFit/>
          </a:bodyPr>
          <a:lstStyle/>
          <a:p>
            <a:pPr algn="ctr"/>
            <a:r>
              <a:rPr lang="en-GB" sz="1400" dirty="0"/>
              <a:t>Safety and Effectiveness Study of EverFlex Stent to Treat Symptomatic Femoral-popliteal Atherosclerosis (DURABILITY II)</a:t>
            </a:r>
          </a:p>
        </p:txBody>
      </p:sp>
      <p:sp>
        <p:nvSpPr>
          <p:cNvPr id="15" name="TextBox 14">
            <a:extLst>
              <a:ext uri="{FF2B5EF4-FFF2-40B4-BE49-F238E27FC236}">
                <a16:creationId xmlns:a16="http://schemas.microsoft.com/office/drawing/2014/main" id="{B9C76285-8548-CE73-AE5F-007ADB4583A2}"/>
              </a:ext>
            </a:extLst>
          </p:cNvPr>
          <p:cNvSpPr txBox="1"/>
          <p:nvPr/>
        </p:nvSpPr>
        <p:spPr>
          <a:xfrm>
            <a:off x="4824551" y="2240929"/>
            <a:ext cx="4165838" cy="830997"/>
          </a:xfrm>
          <a:prstGeom prst="rect">
            <a:avLst/>
          </a:prstGeom>
          <a:noFill/>
          <a:ln>
            <a:solidFill>
              <a:schemeClr val="accent1"/>
            </a:solidFill>
          </a:ln>
        </p:spPr>
        <p:txBody>
          <a:bodyPr wrap="square" rtlCol="0">
            <a:spAutoFit/>
          </a:bodyPr>
          <a:lstStyle/>
          <a:p>
            <a:pPr algn="ctr"/>
            <a:r>
              <a:rPr lang="en-GB" sz="1200" b="1" dirty="0"/>
              <a:t>Objective: </a:t>
            </a:r>
            <a:r>
              <a:rPr lang="en-GB" sz="1200" dirty="0"/>
              <a:t>To compare PTA and primary stenting using a single PROTÉGÉ® EverFlex™ stent to performance goals of PTA alone in the treatment of atherosclerotic superficial femoral artery (SFA) and proximal popliteal lesions.</a:t>
            </a:r>
          </a:p>
        </p:txBody>
      </p:sp>
      <p:cxnSp>
        <p:nvCxnSpPr>
          <p:cNvPr id="16" name="Straight Arrow Connector 15">
            <a:extLst>
              <a:ext uri="{FF2B5EF4-FFF2-40B4-BE49-F238E27FC236}">
                <a16:creationId xmlns:a16="http://schemas.microsoft.com/office/drawing/2014/main" id="{ACE43738-F725-6F77-B445-4A67FEB8C8CC}"/>
              </a:ext>
            </a:extLst>
          </p:cNvPr>
          <p:cNvCxnSpPr>
            <a:cxnSpLocks/>
          </p:cNvCxnSpPr>
          <p:nvPr/>
        </p:nvCxnSpPr>
        <p:spPr>
          <a:xfrm>
            <a:off x="6907469" y="2010063"/>
            <a:ext cx="1" cy="2497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9E3EFD6-92C3-24AB-EBF7-84E5954053E5}"/>
              </a:ext>
            </a:extLst>
          </p:cNvPr>
          <p:cNvSpPr txBox="1"/>
          <p:nvPr/>
        </p:nvSpPr>
        <p:spPr>
          <a:xfrm>
            <a:off x="4824550" y="3297888"/>
            <a:ext cx="7001687" cy="2677656"/>
          </a:xfrm>
          <a:prstGeom prst="rect">
            <a:avLst/>
          </a:prstGeom>
          <a:noFill/>
          <a:ln>
            <a:solidFill>
              <a:schemeClr val="accent1"/>
            </a:solidFill>
          </a:ln>
        </p:spPr>
        <p:txBody>
          <a:bodyPr wrap="square" rtlCol="0">
            <a:spAutoFit/>
          </a:bodyPr>
          <a:lstStyle/>
          <a:p>
            <a:r>
              <a:rPr lang="en-GB" sz="1200" b="1" dirty="0"/>
              <a:t>Single-arm</a:t>
            </a:r>
            <a:r>
              <a:rPr lang="en-GB" sz="1200" dirty="0"/>
              <a:t>, multi-centre  </a:t>
            </a:r>
          </a:p>
          <a:p>
            <a:r>
              <a:rPr lang="en-GB" sz="1200" dirty="0"/>
              <a:t>N = 287</a:t>
            </a:r>
          </a:p>
          <a:p>
            <a:endParaRPr lang="en-GB" sz="1200" dirty="0"/>
          </a:p>
          <a:p>
            <a:r>
              <a:rPr lang="en-GB" sz="1200" u="sng" dirty="0"/>
              <a:t>Primary Endpoints: </a:t>
            </a:r>
          </a:p>
          <a:p>
            <a:pPr marL="285750" indent="-285750">
              <a:buFont typeface="Arial" panose="020B0604020202020204" pitchFamily="34" charset="0"/>
              <a:buChar char="•"/>
            </a:pPr>
            <a:r>
              <a:rPr lang="en-GB" sz="1200" dirty="0"/>
              <a:t>Primary stent patency at the 1-year follow-up visit and no clinically-driven TLR within the stented segment within 1 year of the procedure</a:t>
            </a:r>
          </a:p>
          <a:p>
            <a:pPr marL="285750" indent="-285750">
              <a:buFont typeface="Arial" panose="020B0604020202020204" pitchFamily="34" charset="0"/>
              <a:buChar char="•"/>
            </a:pPr>
            <a:r>
              <a:rPr lang="en-GB" sz="1200" dirty="0"/>
              <a:t>Major Adverse Events (MAE) was defined as clinically-driven Target Lesion Revascularization (TLR), amputation of treated limb, or all-cause mortality</a:t>
            </a:r>
          </a:p>
          <a:p>
            <a:endParaRPr lang="en-GB" sz="1200" dirty="0"/>
          </a:p>
          <a:p>
            <a:r>
              <a:rPr lang="en-GB" sz="1200" u="sng" dirty="0"/>
              <a:t>Inclusion: </a:t>
            </a:r>
          </a:p>
          <a:p>
            <a:pPr marL="285750" indent="-285750">
              <a:buFont typeface="Arial" panose="020B0604020202020204" pitchFamily="34" charset="0"/>
              <a:buChar char="•"/>
            </a:pPr>
            <a:r>
              <a:rPr lang="en-GB" sz="1200" dirty="0"/>
              <a:t>Stenotic, restenotic or occluded lesion(s) located in the native superficial femoral artery or superficial femoral and proximal popliteal arteries.</a:t>
            </a:r>
          </a:p>
          <a:p>
            <a:pPr marL="285750" indent="-285750">
              <a:buFont typeface="Arial" panose="020B0604020202020204" pitchFamily="34" charset="0"/>
              <a:buChar char="•"/>
            </a:pPr>
            <a:r>
              <a:rPr lang="en-GB" sz="1200" dirty="0"/>
              <a:t>Symptomatic femoral-popliteal atherosclerosis.</a:t>
            </a:r>
          </a:p>
          <a:p>
            <a:pPr marL="285750" indent="-285750">
              <a:buFont typeface="Arial" panose="020B0604020202020204" pitchFamily="34" charset="0"/>
              <a:buChar char="•"/>
            </a:pPr>
            <a:endParaRPr lang="en-GB" sz="1200" dirty="0"/>
          </a:p>
        </p:txBody>
      </p:sp>
      <p:cxnSp>
        <p:nvCxnSpPr>
          <p:cNvPr id="20" name="Straight Arrow Connector 19">
            <a:extLst>
              <a:ext uri="{FF2B5EF4-FFF2-40B4-BE49-F238E27FC236}">
                <a16:creationId xmlns:a16="http://schemas.microsoft.com/office/drawing/2014/main" id="{85B4114F-C90E-0377-A355-F0AB736508B2}"/>
              </a:ext>
            </a:extLst>
          </p:cNvPr>
          <p:cNvCxnSpPr>
            <a:cxnSpLocks/>
          </p:cNvCxnSpPr>
          <p:nvPr/>
        </p:nvCxnSpPr>
        <p:spPr>
          <a:xfrm>
            <a:off x="6907468" y="3053072"/>
            <a:ext cx="1" cy="2497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613D421-5C89-A8FE-2443-31BC9ABAF520}"/>
              </a:ext>
            </a:extLst>
          </p:cNvPr>
          <p:cNvSpPr txBox="1"/>
          <p:nvPr/>
        </p:nvSpPr>
        <p:spPr>
          <a:xfrm>
            <a:off x="261257" y="6371561"/>
            <a:ext cx="8177349" cy="369332"/>
          </a:xfrm>
          <a:prstGeom prst="rect">
            <a:avLst/>
          </a:prstGeom>
          <a:noFill/>
        </p:spPr>
        <p:txBody>
          <a:bodyPr wrap="square" rtlCol="0">
            <a:spAutoFit/>
          </a:bodyPr>
          <a:lstStyle/>
          <a:p>
            <a:r>
              <a:rPr lang="en-GB" sz="900" dirty="0"/>
              <a:t>Source: EverFlex Product information, last updated July 2022; Rocha-Singh K. et al (2015), </a:t>
            </a:r>
            <a:r>
              <a:rPr lang="en-GB" sz="900" i="0" u="none" strike="noStrike" dirty="0">
                <a:solidFill>
                  <a:srgbClr val="005274"/>
                </a:solidFill>
                <a:effectLst/>
                <a:latin typeface="Open Sans" panose="020B0606030504020204" pitchFamily="34" charset="0"/>
                <a:hlinkClick r:id="rId2"/>
              </a:rPr>
              <a:t>https://doi.org/10.1002/ccd.25895</a:t>
            </a:r>
            <a:endParaRPr lang="en-GB" sz="900" i="0" u="none" strike="noStrike" dirty="0">
              <a:solidFill>
                <a:srgbClr val="005274"/>
              </a:solidFill>
              <a:effectLst/>
              <a:latin typeface="Open Sans" panose="020B0606030504020204" pitchFamily="34" charset="0"/>
            </a:endParaRPr>
          </a:p>
          <a:p>
            <a:endParaRPr lang="en-GB" sz="900" dirty="0"/>
          </a:p>
        </p:txBody>
      </p:sp>
    </p:spTree>
    <p:extLst>
      <p:ext uri="{BB962C8B-B14F-4D97-AF65-F5344CB8AC3E}">
        <p14:creationId xmlns:p14="http://schemas.microsoft.com/office/powerpoint/2010/main" val="3427032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E52A8E-427A-B911-017E-6D69EE17734F}"/>
              </a:ext>
            </a:extLst>
          </p:cNvPr>
          <p:cNvSpPr>
            <a:spLocks noGrp="1"/>
          </p:cNvSpPr>
          <p:nvPr>
            <p:ph type="title"/>
          </p:nvPr>
        </p:nvSpPr>
        <p:spPr/>
        <p:txBody>
          <a:bodyPr/>
          <a:lstStyle/>
          <a:p>
            <a:r>
              <a:rPr lang="en-GB" dirty="0"/>
              <a:t>DURABILITY II trial results</a:t>
            </a:r>
          </a:p>
        </p:txBody>
      </p:sp>
      <p:pic>
        <p:nvPicPr>
          <p:cNvPr id="3" name="Picture 2">
            <a:extLst>
              <a:ext uri="{FF2B5EF4-FFF2-40B4-BE49-F238E27FC236}">
                <a16:creationId xmlns:a16="http://schemas.microsoft.com/office/drawing/2014/main" id="{83C7CCEC-DCE3-B287-AD0A-B74824E9C27F}"/>
              </a:ext>
            </a:extLst>
          </p:cNvPr>
          <p:cNvPicPr>
            <a:picLocks noChangeAspect="1"/>
          </p:cNvPicPr>
          <p:nvPr/>
        </p:nvPicPr>
        <p:blipFill>
          <a:blip r:embed="rId2"/>
          <a:stretch>
            <a:fillRect/>
          </a:stretch>
        </p:blipFill>
        <p:spPr>
          <a:xfrm>
            <a:off x="198789" y="1206320"/>
            <a:ext cx="4559682" cy="5305425"/>
          </a:xfrm>
          <a:prstGeom prst="rect">
            <a:avLst/>
          </a:prstGeom>
        </p:spPr>
      </p:pic>
      <p:pic>
        <p:nvPicPr>
          <p:cNvPr id="6" name="Picture 5">
            <a:extLst>
              <a:ext uri="{FF2B5EF4-FFF2-40B4-BE49-F238E27FC236}">
                <a16:creationId xmlns:a16="http://schemas.microsoft.com/office/drawing/2014/main" id="{7748B8CD-8E02-4B41-5130-877A7126AFAD}"/>
              </a:ext>
            </a:extLst>
          </p:cNvPr>
          <p:cNvPicPr>
            <a:picLocks noChangeAspect="1"/>
          </p:cNvPicPr>
          <p:nvPr/>
        </p:nvPicPr>
        <p:blipFill>
          <a:blip r:embed="rId3"/>
          <a:stretch>
            <a:fillRect/>
          </a:stretch>
        </p:blipFill>
        <p:spPr>
          <a:xfrm>
            <a:off x="4845433" y="1206321"/>
            <a:ext cx="7041768" cy="1415722"/>
          </a:xfrm>
          <a:prstGeom prst="rect">
            <a:avLst/>
          </a:prstGeom>
        </p:spPr>
      </p:pic>
      <p:sp>
        <p:nvSpPr>
          <p:cNvPr id="8" name="TextBox 7">
            <a:extLst>
              <a:ext uri="{FF2B5EF4-FFF2-40B4-BE49-F238E27FC236}">
                <a16:creationId xmlns:a16="http://schemas.microsoft.com/office/drawing/2014/main" id="{761A6F62-2528-C82E-F1D6-9061730C1EA1}"/>
              </a:ext>
            </a:extLst>
          </p:cNvPr>
          <p:cNvSpPr txBox="1"/>
          <p:nvPr/>
        </p:nvSpPr>
        <p:spPr>
          <a:xfrm>
            <a:off x="8067675" y="2925974"/>
            <a:ext cx="3925536" cy="1600438"/>
          </a:xfrm>
          <a:prstGeom prst="rect">
            <a:avLst/>
          </a:prstGeom>
          <a:noFill/>
        </p:spPr>
        <p:txBody>
          <a:bodyPr wrap="square">
            <a:spAutoFit/>
          </a:bodyPr>
          <a:lstStyle/>
          <a:p>
            <a:pPr marL="285750" indent="-285750">
              <a:buFont typeface="Arial" panose="020B0604020202020204" pitchFamily="34" charset="0"/>
              <a:buChar char="•"/>
            </a:pPr>
            <a:r>
              <a:rPr lang="en-GB" sz="1400" dirty="0"/>
              <a:t>1-year results of the DURABILITY II trial established the superiority of using a single, long (up to 20 cm) self-expanding EverFlex stent in reducing restenosis in patient with severe life-style limiting claudication compared to a </a:t>
            </a:r>
            <a:r>
              <a:rPr lang="en-GB" sz="1400" i="1" dirty="0"/>
              <a:t>predefined performance goal derived from patient-level historical data</a:t>
            </a:r>
            <a:r>
              <a:rPr lang="en-GB" sz="1400" dirty="0"/>
              <a:t>. </a:t>
            </a:r>
          </a:p>
        </p:txBody>
      </p:sp>
      <p:grpSp>
        <p:nvGrpSpPr>
          <p:cNvPr id="9" name="Group 8">
            <a:extLst>
              <a:ext uri="{FF2B5EF4-FFF2-40B4-BE49-F238E27FC236}">
                <a16:creationId xmlns:a16="http://schemas.microsoft.com/office/drawing/2014/main" id="{3252FB3F-BF9D-7AA7-A3F0-1DB3B5D532A9}"/>
              </a:ext>
            </a:extLst>
          </p:cNvPr>
          <p:cNvGrpSpPr/>
          <p:nvPr/>
        </p:nvGrpSpPr>
        <p:grpSpPr>
          <a:xfrm>
            <a:off x="4845432" y="2707769"/>
            <a:ext cx="3222243" cy="1652599"/>
            <a:chOff x="4845432" y="2729080"/>
            <a:chExt cx="3222243" cy="1652599"/>
          </a:xfrm>
        </p:grpSpPr>
        <p:pic>
          <p:nvPicPr>
            <p:cNvPr id="5" name="Picture 4">
              <a:extLst>
                <a:ext uri="{FF2B5EF4-FFF2-40B4-BE49-F238E27FC236}">
                  <a16:creationId xmlns:a16="http://schemas.microsoft.com/office/drawing/2014/main" id="{7BC300B8-FCEB-94ED-FDFF-9A8B808876BE}"/>
                </a:ext>
              </a:extLst>
            </p:cNvPr>
            <p:cNvPicPr>
              <a:picLocks noChangeAspect="1"/>
            </p:cNvPicPr>
            <p:nvPr/>
          </p:nvPicPr>
          <p:blipFill rotWithShape="1">
            <a:blip r:embed="rId4"/>
            <a:srcRect b="59735"/>
            <a:stretch/>
          </p:blipFill>
          <p:spPr>
            <a:xfrm>
              <a:off x="4845432" y="2729080"/>
              <a:ext cx="3222243" cy="1074929"/>
            </a:xfrm>
            <a:prstGeom prst="rect">
              <a:avLst/>
            </a:prstGeom>
          </p:spPr>
        </p:pic>
        <p:pic>
          <p:nvPicPr>
            <p:cNvPr id="7" name="Picture 6">
              <a:extLst>
                <a:ext uri="{FF2B5EF4-FFF2-40B4-BE49-F238E27FC236}">
                  <a16:creationId xmlns:a16="http://schemas.microsoft.com/office/drawing/2014/main" id="{1EE64546-676C-7EE0-D499-628A98D15B0E}"/>
                </a:ext>
              </a:extLst>
            </p:cNvPr>
            <p:cNvPicPr>
              <a:picLocks noChangeAspect="1"/>
            </p:cNvPicPr>
            <p:nvPr/>
          </p:nvPicPr>
          <p:blipFill rotWithShape="1">
            <a:blip r:embed="rId4"/>
            <a:srcRect t="78361"/>
            <a:stretch/>
          </p:blipFill>
          <p:spPr>
            <a:xfrm>
              <a:off x="4845432" y="3804009"/>
              <a:ext cx="3222243" cy="577670"/>
            </a:xfrm>
            <a:prstGeom prst="rect">
              <a:avLst/>
            </a:prstGeom>
          </p:spPr>
        </p:pic>
      </p:grpSp>
      <p:sp>
        <p:nvSpPr>
          <p:cNvPr id="10" name="TextBox 9">
            <a:extLst>
              <a:ext uri="{FF2B5EF4-FFF2-40B4-BE49-F238E27FC236}">
                <a16:creationId xmlns:a16="http://schemas.microsoft.com/office/drawing/2014/main" id="{C1AACB4B-A959-3EE7-3E2B-0AB0D3559792}"/>
              </a:ext>
            </a:extLst>
          </p:cNvPr>
          <p:cNvSpPr txBox="1"/>
          <p:nvPr/>
        </p:nvSpPr>
        <p:spPr>
          <a:xfrm>
            <a:off x="4845432" y="4469226"/>
            <a:ext cx="7147779" cy="2031325"/>
          </a:xfrm>
          <a:prstGeom prst="rect">
            <a:avLst/>
          </a:prstGeom>
          <a:noFill/>
        </p:spPr>
        <p:txBody>
          <a:bodyPr wrap="square">
            <a:spAutoFit/>
          </a:bodyPr>
          <a:lstStyle/>
          <a:p>
            <a:pPr marL="285750" indent="-285750">
              <a:buFont typeface="Arial" panose="020B0604020202020204" pitchFamily="34" charset="0"/>
              <a:buChar char="•"/>
            </a:pPr>
            <a:r>
              <a:rPr lang="en-GB" sz="1400" dirty="0"/>
              <a:t>Importantly, the </a:t>
            </a:r>
            <a:r>
              <a:rPr lang="en-GB" sz="1400" b="1" dirty="0"/>
              <a:t>study confirmed a low 0.4% stent fracture rate </a:t>
            </a:r>
            <a:r>
              <a:rPr lang="en-GB" sz="1400" dirty="0"/>
              <a:t>in long stents while demonstrating noninferiority to a prespecified safety performance goal. </a:t>
            </a:r>
          </a:p>
          <a:p>
            <a:pPr marL="285750" indent="-285750">
              <a:buFont typeface="Arial" panose="020B0604020202020204" pitchFamily="34" charset="0"/>
              <a:buChar char="•"/>
            </a:pPr>
            <a:r>
              <a:rPr lang="en-GB" sz="1400" dirty="0"/>
              <a:t>The long-term 3-year data presented here show sustained outcomes in adjudicated primary patency, CDTLR, and stent fracture rates and maintenance of functional improvement (ABIs and WIQ scores) with use of the EverFlex stent. </a:t>
            </a:r>
          </a:p>
          <a:p>
            <a:pPr marL="285750" indent="-285750">
              <a:buFont typeface="Arial" panose="020B0604020202020204" pitchFamily="34" charset="0"/>
              <a:buChar char="•"/>
            </a:pPr>
            <a:r>
              <a:rPr lang="en-GB" sz="1400" dirty="0"/>
              <a:t>Three-year follow-up from the randomized controlled trial comparing the LifeStent nitinol stent to Percutaneous transluminal angioplasty (PTA) in the </a:t>
            </a:r>
            <a:r>
              <a:rPr lang="en-GB" sz="1400" b="1" dirty="0"/>
              <a:t>RESILIENT</a:t>
            </a:r>
            <a:r>
              <a:rPr lang="en-GB" sz="1400" dirty="0"/>
              <a:t> Trial has been previously reported, noting a freedom from clinically driven TLR rate in the stent treatment arm of 75.5% for Bard’s LifeStent.</a:t>
            </a:r>
          </a:p>
        </p:txBody>
      </p:sp>
    </p:spTree>
    <p:extLst>
      <p:ext uri="{BB962C8B-B14F-4D97-AF65-F5344CB8AC3E}">
        <p14:creationId xmlns:p14="http://schemas.microsoft.com/office/powerpoint/2010/main" val="1439202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608C84E-A27A-4D95-67E5-7DB1C37004BA}"/>
              </a:ext>
            </a:extLst>
          </p:cNvPr>
          <p:cNvSpPr>
            <a:spLocks noGrp="1"/>
          </p:cNvSpPr>
          <p:nvPr>
            <p:ph type="title"/>
          </p:nvPr>
        </p:nvSpPr>
        <p:spPr/>
        <p:txBody>
          <a:bodyPr/>
          <a:lstStyle/>
          <a:p>
            <a:r>
              <a:rPr lang="en-GB" dirty="0"/>
              <a:t>LifeStent (BD/Bard) </a:t>
            </a:r>
          </a:p>
        </p:txBody>
      </p:sp>
      <p:graphicFrame>
        <p:nvGraphicFramePr>
          <p:cNvPr id="3" name="Table 12">
            <a:extLst>
              <a:ext uri="{FF2B5EF4-FFF2-40B4-BE49-F238E27FC236}">
                <a16:creationId xmlns:a16="http://schemas.microsoft.com/office/drawing/2014/main" id="{FACAF346-6346-AFE7-EC3C-F82B94943DDF}"/>
              </a:ext>
            </a:extLst>
          </p:cNvPr>
          <p:cNvGraphicFramePr>
            <a:graphicFrameLocks noGrp="1"/>
          </p:cNvGraphicFramePr>
          <p:nvPr>
            <p:extLst>
              <p:ext uri="{D42A27DB-BD31-4B8C-83A1-F6EECF244321}">
                <p14:modId xmlns:p14="http://schemas.microsoft.com/office/powerpoint/2010/main" val="622866376"/>
              </p:ext>
            </p:extLst>
          </p:nvPr>
        </p:nvGraphicFramePr>
        <p:xfrm>
          <a:off x="484539" y="1275853"/>
          <a:ext cx="4165838" cy="5161280"/>
        </p:xfrm>
        <a:graphic>
          <a:graphicData uri="http://schemas.openxmlformats.org/drawingml/2006/table">
            <a:tbl>
              <a:tblPr bandRow="1">
                <a:tableStyleId>{5C22544A-7EE6-4342-B048-85BDC9FD1C3A}</a:tableStyleId>
              </a:tblPr>
              <a:tblGrid>
                <a:gridCol w="1292010">
                  <a:extLst>
                    <a:ext uri="{9D8B030D-6E8A-4147-A177-3AD203B41FA5}">
                      <a16:colId xmlns:a16="http://schemas.microsoft.com/office/drawing/2014/main" val="2519104030"/>
                    </a:ext>
                  </a:extLst>
                </a:gridCol>
                <a:gridCol w="2873828">
                  <a:extLst>
                    <a:ext uri="{9D8B030D-6E8A-4147-A177-3AD203B41FA5}">
                      <a16:colId xmlns:a16="http://schemas.microsoft.com/office/drawing/2014/main" val="2101662651"/>
                    </a:ext>
                  </a:extLst>
                </a:gridCol>
              </a:tblGrid>
              <a:tr h="370840">
                <a:tc>
                  <a:txBody>
                    <a:bodyPr/>
                    <a:lstStyle/>
                    <a:p>
                      <a:r>
                        <a:rPr lang="en-GB" sz="1400" b="1" dirty="0"/>
                        <a:t>Design</a:t>
                      </a:r>
                    </a:p>
                  </a:txBody>
                  <a:tcPr/>
                </a:tc>
                <a:tc>
                  <a:txBody>
                    <a:bodyPr/>
                    <a:lstStyle/>
                    <a:p>
                      <a:r>
                        <a:rPr lang="en-GB" sz="1400" dirty="0"/>
                        <a:t>Second-generation nitinol stent that is more flexible because of both the orientation of the stent’s inner connections and its helical design. </a:t>
                      </a:r>
                    </a:p>
                  </a:txBody>
                  <a:tcPr/>
                </a:tc>
                <a:extLst>
                  <a:ext uri="{0D108BD9-81ED-4DB2-BD59-A6C34878D82A}">
                    <a16:rowId xmlns:a16="http://schemas.microsoft.com/office/drawing/2014/main" val="3583362131"/>
                  </a:ext>
                </a:extLst>
              </a:tr>
              <a:tr h="370840">
                <a:tc>
                  <a:txBody>
                    <a:bodyPr/>
                    <a:lstStyle/>
                    <a:p>
                      <a:r>
                        <a:rPr lang="en-GB" sz="1400" b="1" dirty="0"/>
                        <a:t>USP</a:t>
                      </a:r>
                    </a:p>
                  </a:txBody>
                  <a:tcPr/>
                </a:tc>
                <a:tc>
                  <a:txBody>
                    <a:bodyPr/>
                    <a:lstStyle/>
                    <a:p>
                      <a:r>
                        <a:rPr lang="en-GB" sz="1400" dirty="0"/>
                        <a:t>Unique helical design, it is engineered for bending, compression, and torsion with dynamic vessel conformability</a:t>
                      </a:r>
                    </a:p>
                  </a:txBody>
                  <a:tcPr/>
                </a:tc>
                <a:extLst>
                  <a:ext uri="{0D108BD9-81ED-4DB2-BD59-A6C34878D82A}">
                    <a16:rowId xmlns:a16="http://schemas.microsoft.com/office/drawing/2014/main" val="3104524899"/>
                  </a:ext>
                </a:extLst>
              </a:tr>
              <a:tr h="370840">
                <a:tc>
                  <a:txBody>
                    <a:bodyPr/>
                    <a:lstStyle/>
                    <a:p>
                      <a:r>
                        <a:rPr lang="en-GB" sz="1400" b="1" dirty="0"/>
                        <a:t>Pivotal trial </a:t>
                      </a:r>
                    </a:p>
                  </a:txBody>
                  <a:tcPr/>
                </a:tc>
                <a:tc>
                  <a:txBody>
                    <a:bodyPr/>
                    <a:lstStyle/>
                    <a:p>
                      <a:r>
                        <a:rPr lang="en-GB" sz="1400" dirty="0"/>
                        <a:t>RESILIENT (NCT00673985)</a:t>
                      </a:r>
                    </a:p>
                    <a:p>
                      <a:r>
                        <a:rPr lang="en-GB" sz="1400" dirty="0"/>
                        <a:t>PCD: August 2006</a:t>
                      </a:r>
                    </a:p>
                    <a:p>
                      <a:r>
                        <a:rPr lang="en-GB" sz="1400" dirty="0"/>
                        <a:t>DOI: </a:t>
                      </a:r>
                      <a:r>
                        <a:rPr lang="en-GB" sz="1400" dirty="0">
                          <a:hlinkClick r:id="rId2"/>
                        </a:rPr>
                        <a:t>https://doi.org/10.1583/11-3627.1</a:t>
                      </a:r>
                      <a:r>
                        <a:rPr lang="en-GB" sz="1400" dirty="0"/>
                        <a:t> </a:t>
                      </a:r>
                    </a:p>
                  </a:txBody>
                  <a:tcPr/>
                </a:tc>
                <a:extLst>
                  <a:ext uri="{0D108BD9-81ED-4DB2-BD59-A6C34878D82A}">
                    <a16:rowId xmlns:a16="http://schemas.microsoft.com/office/drawing/2014/main" val="4277360026"/>
                  </a:ext>
                </a:extLst>
              </a:tr>
              <a:tr h="370840">
                <a:tc>
                  <a:txBody>
                    <a:bodyPr/>
                    <a:lstStyle/>
                    <a:p>
                      <a:r>
                        <a:rPr lang="en-GB" sz="1400" b="1" dirty="0"/>
                        <a:t>CE Mark</a:t>
                      </a:r>
                    </a:p>
                  </a:txBody>
                  <a:tcPr/>
                </a:tc>
                <a:tc>
                  <a:txBody>
                    <a:bodyPr/>
                    <a:lstStyle/>
                    <a:p>
                      <a:r>
                        <a:rPr lang="en-GB" sz="1400" dirty="0"/>
                        <a:t>2008/2009 </a:t>
                      </a:r>
                      <a:r>
                        <a:rPr lang="en-GB" sz="1400" dirty="0">
                          <a:solidFill>
                            <a:srgbClr val="FF0000"/>
                          </a:solidFill>
                        </a:rPr>
                        <a:t>(?) </a:t>
                      </a:r>
                    </a:p>
                  </a:txBody>
                  <a:tcPr/>
                </a:tc>
                <a:extLst>
                  <a:ext uri="{0D108BD9-81ED-4DB2-BD59-A6C34878D82A}">
                    <a16:rowId xmlns:a16="http://schemas.microsoft.com/office/drawing/2014/main" val="2718229956"/>
                  </a:ext>
                </a:extLst>
              </a:tr>
              <a:tr h="370840">
                <a:tc>
                  <a:txBody>
                    <a:bodyPr/>
                    <a:lstStyle/>
                    <a:p>
                      <a:r>
                        <a:rPr lang="en-GB" sz="1400" b="1" dirty="0"/>
                        <a:t>FDA Approval</a:t>
                      </a:r>
                    </a:p>
                  </a:txBody>
                  <a:tcPr/>
                </a:tc>
                <a:tc>
                  <a:txBody>
                    <a:bodyPr/>
                    <a:lstStyle/>
                    <a:p>
                      <a:r>
                        <a:rPr lang="en-GB" sz="1400" dirty="0"/>
                        <a:t>February 2009</a:t>
                      </a:r>
                    </a:p>
                  </a:txBody>
                  <a:tcPr/>
                </a:tc>
                <a:extLst>
                  <a:ext uri="{0D108BD9-81ED-4DB2-BD59-A6C34878D82A}">
                    <a16:rowId xmlns:a16="http://schemas.microsoft.com/office/drawing/2014/main" val="1406718546"/>
                  </a:ext>
                </a:extLst>
              </a:tr>
              <a:tr h="370840">
                <a:tc>
                  <a:txBody>
                    <a:bodyPr/>
                    <a:lstStyle/>
                    <a:p>
                      <a:r>
                        <a:rPr lang="en-GB" sz="1400" b="1" dirty="0"/>
                        <a:t>Notes</a:t>
                      </a:r>
                    </a:p>
                  </a:txBody>
                  <a:tcPr/>
                </a:tc>
                <a:tc>
                  <a:txBody>
                    <a:bodyPr/>
                    <a:lstStyle/>
                    <a:p>
                      <a:r>
                        <a:rPr lang="en-GB" sz="1400" dirty="0"/>
                        <a:t>The only FDA-approved stent for the SFA and full popliteal artery.</a:t>
                      </a:r>
                    </a:p>
                    <a:p>
                      <a:endParaRPr lang="en-GB" sz="1400" dirty="0"/>
                    </a:p>
                    <a:p>
                      <a:r>
                        <a:rPr lang="en-GB" sz="1400" dirty="0"/>
                        <a:t>With the promised improved flexibility, the RESILIENT trial reported a stent fracture rate of 3.1% at 12 months and 4.2% at 18 months. </a:t>
                      </a:r>
                    </a:p>
                  </a:txBody>
                  <a:tcPr/>
                </a:tc>
                <a:extLst>
                  <a:ext uri="{0D108BD9-81ED-4DB2-BD59-A6C34878D82A}">
                    <a16:rowId xmlns:a16="http://schemas.microsoft.com/office/drawing/2014/main" val="617771568"/>
                  </a:ext>
                </a:extLst>
              </a:tr>
            </a:tbl>
          </a:graphicData>
        </a:graphic>
      </p:graphicFrame>
      <p:sp>
        <p:nvSpPr>
          <p:cNvPr id="2" name="TextBox 1">
            <a:extLst>
              <a:ext uri="{FF2B5EF4-FFF2-40B4-BE49-F238E27FC236}">
                <a16:creationId xmlns:a16="http://schemas.microsoft.com/office/drawing/2014/main" id="{F823FBA1-5155-B442-25F1-75D557559CA5}"/>
              </a:ext>
            </a:extLst>
          </p:cNvPr>
          <p:cNvSpPr txBox="1"/>
          <p:nvPr/>
        </p:nvSpPr>
        <p:spPr>
          <a:xfrm>
            <a:off x="4824550" y="1279451"/>
            <a:ext cx="4165838" cy="523220"/>
          </a:xfrm>
          <a:prstGeom prst="rect">
            <a:avLst/>
          </a:prstGeom>
          <a:noFill/>
          <a:ln>
            <a:solidFill>
              <a:schemeClr val="accent1"/>
            </a:solidFill>
          </a:ln>
        </p:spPr>
        <p:txBody>
          <a:bodyPr wrap="square" rtlCol="0">
            <a:spAutoFit/>
          </a:bodyPr>
          <a:lstStyle/>
          <a:p>
            <a:pPr algn="ctr"/>
            <a:r>
              <a:rPr lang="en-GB" sz="1400" dirty="0"/>
              <a:t>Edwards Lifesciences Self-Expanding Stent Peripheral Vascular Disease Study (RESILIENT)</a:t>
            </a:r>
          </a:p>
        </p:txBody>
      </p:sp>
      <p:grpSp>
        <p:nvGrpSpPr>
          <p:cNvPr id="4" name="Group 3">
            <a:extLst>
              <a:ext uri="{FF2B5EF4-FFF2-40B4-BE49-F238E27FC236}">
                <a16:creationId xmlns:a16="http://schemas.microsoft.com/office/drawing/2014/main" id="{7738BB49-95EC-201F-AE82-81AAB30B0DC4}"/>
              </a:ext>
            </a:extLst>
          </p:cNvPr>
          <p:cNvGrpSpPr/>
          <p:nvPr/>
        </p:nvGrpSpPr>
        <p:grpSpPr>
          <a:xfrm>
            <a:off x="6078311" y="3141877"/>
            <a:ext cx="1658134" cy="291682"/>
            <a:chOff x="5976861" y="1860628"/>
            <a:chExt cx="1658134" cy="291682"/>
          </a:xfrm>
        </p:grpSpPr>
        <p:cxnSp>
          <p:nvCxnSpPr>
            <p:cNvPr id="5" name="Straight Arrow Connector 4">
              <a:extLst>
                <a:ext uri="{FF2B5EF4-FFF2-40B4-BE49-F238E27FC236}">
                  <a16:creationId xmlns:a16="http://schemas.microsoft.com/office/drawing/2014/main" id="{6EAEF446-9849-2AEF-8237-F9F8F2E63C5A}"/>
                </a:ext>
              </a:extLst>
            </p:cNvPr>
            <p:cNvCxnSpPr>
              <a:cxnSpLocks/>
            </p:cNvCxnSpPr>
            <p:nvPr/>
          </p:nvCxnSpPr>
          <p:spPr>
            <a:xfrm flipH="1">
              <a:off x="5976861" y="1860628"/>
              <a:ext cx="833241" cy="2916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6DD84B0-A855-43EE-D53F-CC12EE6C36CB}"/>
                </a:ext>
              </a:extLst>
            </p:cNvPr>
            <p:cNvCxnSpPr>
              <a:cxnSpLocks/>
            </p:cNvCxnSpPr>
            <p:nvPr/>
          </p:nvCxnSpPr>
          <p:spPr>
            <a:xfrm>
              <a:off x="6818810" y="1860628"/>
              <a:ext cx="816185" cy="2840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4B1BA86C-FE1C-503B-FDBF-BA61CC82F5F2}"/>
              </a:ext>
            </a:extLst>
          </p:cNvPr>
          <p:cNvSpPr/>
          <p:nvPr/>
        </p:nvSpPr>
        <p:spPr>
          <a:xfrm>
            <a:off x="6768132" y="2868567"/>
            <a:ext cx="278675" cy="2707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a:t>
            </a:r>
          </a:p>
        </p:txBody>
      </p:sp>
      <p:sp>
        <p:nvSpPr>
          <p:cNvPr id="8" name="TextBox 7">
            <a:extLst>
              <a:ext uri="{FF2B5EF4-FFF2-40B4-BE49-F238E27FC236}">
                <a16:creationId xmlns:a16="http://schemas.microsoft.com/office/drawing/2014/main" id="{1D8DFF11-6DDA-23AE-7047-82995B3B0736}"/>
              </a:ext>
            </a:extLst>
          </p:cNvPr>
          <p:cNvSpPr txBox="1"/>
          <p:nvPr/>
        </p:nvSpPr>
        <p:spPr>
          <a:xfrm>
            <a:off x="4894218" y="3277667"/>
            <a:ext cx="1201782" cy="492443"/>
          </a:xfrm>
          <a:prstGeom prst="rect">
            <a:avLst/>
          </a:prstGeom>
          <a:noFill/>
          <a:ln>
            <a:solidFill>
              <a:schemeClr val="accent1"/>
            </a:solidFill>
          </a:ln>
        </p:spPr>
        <p:txBody>
          <a:bodyPr wrap="square" rtlCol="0">
            <a:spAutoFit/>
          </a:bodyPr>
          <a:lstStyle/>
          <a:p>
            <a:pPr algn="ctr"/>
            <a:r>
              <a:rPr lang="en-GB" sz="1300" dirty="0"/>
              <a:t>PTA only</a:t>
            </a:r>
          </a:p>
          <a:p>
            <a:pPr algn="ctr"/>
            <a:r>
              <a:rPr lang="en-GB" sz="1300" dirty="0"/>
              <a:t>N = 72</a:t>
            </a:r>
          </a:p>
        </p:txBody>
      </p:sp>
      <p:sp>
        <p:nvSpPr>
          <p:cNvPr id="10" name="TextBox 9">
            <a:extLst>
              <a:ext uri="{FF2B5EF4-FFF2-40B4-BE49-F238E27FC236}">
                <a16:creationId xmlns:a16="http://schemas.microsoft.com/office/drawing/2014/main" id="{201BEC10-4C86-4870-80E6-4322C7A30C5D}"/>
              </a:ext>
            </a:extLst>
          </p:cNvPr>
          <p:cNvSpPr txBox="1"/>
          <p:nvPr/>
        </p:nvSpPr>
        <p:spPr>
          <a:xfrm>
            <a:off x="7727736" y="3279009"/>
            <a:ext cx="1201782" cy="492443"/>
          </a:xfrm>
          <a:prstGeom prst="rect">
            <a:avLst/>
          </a:prstGeom>
          <a:noFill/>
          <a:ln>
            <a:solidFill>
              <a:schemeClr val="accent1"/>
            </a:solidFill>
          </a:ln>
        </p:spPr>
        <p:txBody>
          <a:bodyPr wrap="square" rtlCol="0">
            <a:spAutoFit/>
          </a:bodyPr>
          <a:lstStyle/>
          <a:p>
            <a:pPr algn="ctr"/>
            <a:r>
              <a:rPr lang="en-GB" sz="1300" dirty="0"/>
              <a:t>PTA + LifeStent</a:t>
            </a:r>
          </a:p>
          <a:p>
            <a:pPr algn="ctr"/>
            <a:r>
              <a:rPr lang="en-GB" sz="1300" dirty="0"/>
              <a:t>N = 134</a:t>
            </a:r>
          </a:p>
        </p:txBody>
      </p:sp>
      <p:sp>
        <p:nvSpPr>
          <p:cNvPr id="11" name="TextBox 10">
            <a:extLst>
              <a:ext uri="{FF2B5EF4-FFF2-40B4-BE49-F238E27FC236}">
                <a16:creationId xmlns:a16="http://schemas.microsoft.com/office/drawing/2014/main" id="{34908910-17DA-F587-8CDE-059489D3C173}"/>
              </a:ext>
            </a:extLst>
          </p:cNvPr>
          <p:cNvSpPr txBox="1"/>
          <p:nvPr/>
        </p:nvSpPr>
        <p:spPr>
          <a:xfrm>
            <a:off x="4824551" y="3848957"/>
            <a:ext cx="6882910" cy="2308324"/>
          </a:xfrm>
          <a:prstGeom prst="rect">
            <a:avLst/>
          </a:prstGeom>
          <a:noFill/>
          <a:ln>
            <a:solidFill>
              <a:schemeClr val="accent1"/>
            </a:solidFill>
          </a:ln>
        </p:spPr>
        <p:txBody>
          <a:bodyPr wrap="square" rtlCol="0">
            <a:spAutoFit/>
          </a:bodyPr>
          <a:lstStyle/>
          <a:p>
            <a:r>
              <a:rPr lang="en-GB" sz="1200" u="sng" dirty="0"/>
              <a:t>Primary Endpoints: </a:t>
            </a:r>
          </a:p>
          <a:p>
            <a:pPr marL="285750" indent="-285750">
              <a:buFont typeface="Arial" panose="020B0604020202020204" pitchFamily="34" charset="0"/>
              <a:buChar char="•"/>
            </a:pPr>
            <a:r>
              <a:rPr lang="en-GB" sz="1200" dirty="0"/>
              <a:t>Safety: Freedom from death at 30 days post-procedure. </a:t>
            </a:r>
          </a:p>
          <a:p>
            <a:pPr marL="285750" indent="-285750">
              <a:buFont typeface="Arial" panose="020B0604020202020204" pitchFamily="34" charset="0"/>
              <a:buChar char="•"/>
            </a:pPr>
            <a:r>
              <a:rPr lang="en-GB" sz="1200" dirty="0"/>
              <a:t>Effectiveness: Freedom from Target Lesion Revascularization (TLR) and/or Target Vessel Revascularization (TVR) at 30 Day, 6 Month, and 12 Months post-procedure. </a:t>
            </a:r>
          </a:p>
          <a:p>
            <a:endParaRPr lang="en-GB" sz="1200" dirty="0"/>
          </a:p>
          <a:p>
            <a:r>
              <a:rPr lang="en-GB" sz="1200" u="sng" dirty="0"/>
              <a:t>Inclusion: </a:t>
            </a:r>
          </a:p>
          <a:p>
            <a:pPr marL="285750" indent="-285750">
              <a:buFont typeface="Arial" panose="020B0604020202020204" pitchFamily="34" charset="0"/>
              <a:buChar char="•"/>
            </a:pPr>
            <a:r>
              <a:rPr lang="en-GB" sz="1200" dirty="0"/>
              <a:t>Lifestyle-limiting claudication defined as: Rutherford Cat. 1-3.</a:t>
            </a:r>
          </a:p>
          <a:p>
            <a:pPr marL="285750" indent="-285750">
              <a:buFont typeface="Arial" panose="020B0604020202020204" pitchFamily="34" charset="0"/>
              <a:buChar char="•"/>
            </a:pPr>
            <a:r>
              <a:rPr lang="en-GB" sz="1200" dirty="0"/>
              <a:t>Target lesion(s) is de-novo or restenotic and located within the native SFA and/or proximal popliteal artery</a:t>
            </a:r>
          </a:p>
          <a:p>
            <a:pPr marL="285750" indent="-285750">
              <a:buFont typeface="Arial" panose="020B0604020202020204" pitchFamily="34" charset="0"/>
              <a:buChar char="•"/>
            </a:pPr>
            <a:r>
              <a:rPr lang="en-GB" sz="1200" dirty="0"/>
              <a:t>Target total length of the lesion or series of lesions is ≤ 150 mm.</a:t>
            </a:r>
          </a:p>
          <a:p>
            <a:pPr marL="285750" indent="-285750">
              <a:buFont typeface="Arial" panose="020B0604020202020204" pitchFamily="34" charset="0"/>
              <a:buChar char="•"/>
            </a:pPr>
            <a:r>
              <a:rPr lang="en-GB" sz="1200" dirty="0"/>
              <a:t>Angiographic evidence of at least one vessel runoff to the foot.</a:t>
            </a:r>
          </a:p>
          <a:p>
            <a:pPr marL="285750" indent="-285750">
              <a:buFont typeface="Arial" panose="020B0604020202020204" pitchFamily="34" charset="0"/>
              <a:buChar char="•"/>
            </a:pPr>
            <a:endParaRPr lang="en-GB" sz="1200" dirty="0"/>
          </a:p>
        </p:txBody>
      </p:sp>
      <p:sp>
        <p:nvSpPr>
          <p:cNvPr id="12" name="TextBox 11">
            <a:extLst>
              <a:ext uri="{FF2B5EF4-FFF2-40B4-BE49-F238E27FC236}">
                <a16:creationId xmlns:a16="http://schemas.microsoft.com/office/drawing/2014/main" id="{97121D1F-8D2B-A07A-D8C5-2DC173EC44C4}"/>
              </a:ext>
            </a:extLst>
          </p:cNvPr>
          <p:cNvSpPr txBox="1"/>
          <p:nvPr/>
        </p:nvSpPr>
        <p:spPr>
          <a:xfrm>
            <a:off x="4824551" y="2052391"/>
            <a:ext cx="4165838" cy="830997"/>
          </a:xfrm>
          <a:prstGeom prst="rect">
            <a:avLst/>
          </a:prstGeom>
          <a:noFill/>
          <a:ln>
            <a:solidFill>
              <a:schemeClr val="accent1"/>
            </a:solidFill>
          </a:ln>
        </p:spPr>
        <p:txBody>
          <a:bodyPr wrap="square" rtlCol="0">
            <a:spAutoFit/>
          </a:bodyPr>
          <a:lstStyle/>
          <a:p>
            <a:pPr algn="ctr"/>
            <a:r>
              <a:rPr lang="en-GB" sz="1200" b="1" dirty="0"/>
              <a:t>Objective: </a:t>
            </a:r>
            <a:r>
              <a:rPr lang="en-GB" sz="1200" dirty="0"/>
              <a:t>To assess the safety and effectiveness of the Edwards Lifesciences LifeStent nitinol self expandable stent device and its delivery system in the treatment of occlusive SFA disease by reducing the re-intervention rate as compared PTA alone</a:t>
            </a:r>
          </a:p>
        </p:txBody>
      </p:sp>
      <p:cxnSp>
        <p:nvCxnSpPr>
          <p:cNvPr id="13" name="Straight Arrow Connector 12">
            <a:extLst>
              <a:ext uri="{FF2B5EF4-FFF2-40B4-BE49-F238E27FC236}">
                <a16:creationId xmlns:a16="http://schemas.microsoft.com/office/drawing/2014/main" id="{9E0EFCDE-B505-C394-0372-AD81DFAFDF7F}"/>
              </a:ext>
            </a:extLst>
          </p:cNvPr>
          <p:cNvCxnSpPr>
            <a:cxnSpLocks/>
            <a:endCxn id="12" idx="0"/>
          </p:cNvCxnSpPr>
          <p:nvPr/>
        </p:nvCxnSpPr>
        <p:spPr>
          <a:xfrm>
            <a:off x="6907469" y="1802671"/>
            <a:ext cx="1" cy="2497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5A6E909-8431-A712-540D-448864C63EFF}"/>
              </a:ext>
            </a:extLst>
          </p:cNvPr>
          <p:cNvPicPr>
            <a:picLocks noChangeAspect="1"/>
          </p:cNvPicPr>
          <p:nvPr/>
        </p:nvPicPr>
        <p:blipFill rotWithShape="1">
          <a:blip r:embed="rId3"/>
          <a:srcRect r="5364"/>
          <a:stretch/>
        </p:blipFill>
        <p:spPr>
          <a:xfrm>
            <a:off x="9240761" y="159484"/>
            <a:ext cx="2862870" cy="1049997"/>
          </a:xfrm>
          <a:prstGeom prst="rect">
            <a:avLst/>
          </a:prstGeom>
        </p:spPr>
      </p:pic>
      <p:pic>
        <p:nvPicPr>
          <p:cNvPr id="17" name="Picture 16">
            <a:extLst>
              <a:ext uri="{FF2B5EF4-FFF2-40B4-BE49-F238E27FC236}">
                <a16:creationId xmlns:a16="http://schemas.microsoft.com/office/drawing/2014/main" id="{FB1E9CF0-C2CD-F3B2-7CDF-B3B7D9C45FB6}"/>
              </a:ext>
            </a:extLst>
          </p:cNvPr>
          <p:cNvPicPr>
            <a:picLocks noChangeAspect="1"/>
          </p:cNvPicPr>
          <p:nvPr/>
        </p:nvPicPr>
        <p:blipFill rotWithShape="1">
          <a:blip r:embed="rId4"/>
          <a:srcRect l="12071" t="25595" r="13934" b="21245"/>
          <a:stretch/>
        </p:blipFill>
        <p:spPr>
          <a:xfrm>
            <a:off x="9538755" y="242669"/>
            <a:ext cx="754145" cy="293684"/>
          </a:xfrm>
          <a:prstGeom prst="rect">
            <a:avLst/>
          </a:prstGeom>
        </p:spPr>
      </p:pic>
      <p:pic>
        <p:nvPicPr>
          <p:cNvPr id="19" name="Picture 18">
            <a:extLst>
              <a:ext uri="{FF2B5EF4-FFF2-40B4-BE49-F238E27FC236}">
                <a16:creationId xmlns:a16="http://schemas.microsoft.com/office/drawing/2014/main" id="{E730FD93-12D4-15A3-0082-BD048F940320}"/>
              </a:ext>
            </a:extLst>
          </p:cNvPr>
          <p:cNvPicPr>
            <a:picLocks noChangeAspect="1"/>
          </p:cNvPicPr>
          <p:nvPr/>
        </p:nvPicPr>
        <p:blipFill rotWithShape="1">
          <a:blip r:embed="rId5"/>
          <a:srcRect l="3639" t="25215" r="3955" b="24725"/>
          <a:stretch/>
        </p:blipFill>
        <p:spPr>
          <a:xfrm>
            <a:off x="9164561" y="1184000"/>
            <a:ext cx="3005548" cy="293684"/>
          </a:xfrm>
          <a:prstGeom prst="rect">
            <a:avLst/>
          </a:prstGeom>
        </p:spPr>
      </p:pic>
    </p:spTree>
    <p:extLst>
      <p:ext uri="{BB962C8B-B14F-4D97-AF65-F5344CB8AC3E}">
        <p14:creationId xmlns:p14="http://schemas.microsoft.com/office/powerpoint/2010/main" val="3913113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E52A8E-427A-B911-017E-6D69EE17734F}"/>
              </a:ext>
            </a:extLst>
          </p:cNvPr>
          <p:cNvSpPr>
            <a:spLocks noGrp="1"/>
          </p:cNvSpPr>
          <p:nvPr>
            <p:ph type="title"/>
          </p:nvPr>
        </p:nvSpPr>
        <p:spPr/>
        <p:txBody>
          <a:bodyPr/>
          <a:lstStyle/>
          <a:p>
            <a:r>
              <a:rPr lang="en-GB" dirty="0"/>
              <a:t>RESILIENT trial results</a:t>
            </a:r>
          </a:p>
        </p:txBody>
      </p:sp>
      <p:pic>
        <p:nvPicPr>
          <p:cNvPr id="2" name="Picture 1">
            <a:extLst>
              <a:ext uri="{FF2B5EF4-FFF2-40B4-BE49-F238E27FC236}">
                <a16:creationId xmlns:a16="http://schemas.microsoft.com/office/drawing/2014/main" id="{82C9A846-2F8B-86D6-BC82-4E629F2C7933}"/>
              </a:ext>
            </a:extLst>
          </p:cNvPr>
          <p:cNvPicPr/>
          <p:nvPr/>
        </p:nvPicPr>
        <p:blipFill>
          <a:blip r:embed="rId2"/>
          <a:stretch>
            <a:fillRect/>
          </a:stretch>
        </p:blipFill>
        <p:spPr>
          <a:xfrm>
            <a:off x="484538" y="1193073"/>
            <a:ext cx="3295609" cy="5145000"/>
          </a:xfrm>
          <a:prstGeom prst="rect">
            <a:avLst/>
          </a:prstGeom>
        </p:spPr>
      </p:pic>
      <p:sp>
        <p:nvSpPr>
          <p:cNvPr id="5" name="TextBox 4">
            <a:extLst>
              <a:ext uri="{FF2B5EF4-FFF2-40B4-BE49-F238E27FC236}">
                <a16:creationId xmlns:a16="http://schemas.microsoft.com/office/drawing/2014/main" id="{4A502E3B-E59F-4B2E-990A-B16A46E1F36A}"/>
              </a:ext>
            </a:extLst>
          </p:cNvPr>
          <p:cNvSpPr txBox="1"/>
          <p:nvPr/>
        </p:nvSpPr>
        <p:spPr>
          <a:xfrm>
            <a:off x="4162109" y="3429000"/>
            <a:ext cx="7620630" cy="2677656"/>
          </a:xfrm>
          <a:prstGeom prst="rect">
            <a:avLst/>
          </a:prstGeom>
          <a:noFill/>
        </p:spPr>
        <p:txBody>
          <a:bodyPr wrap="square">
            <a:spAutoFit/>
          </a:bodyPr>
          <a:lstStyle/>
          <a:p>
            <a:r>
              <a:rPr lang="en-GB" sz="1400" dirty="0">
                <a:solidFill>
                  <a:srgbClr val="181717"/>
                </a:solidFill>
                <a:effectLst/>
                <a:latin typeface="+mj-lt"/>
                <a:ea typeface="Calibri" panose="020F0502020204030204" pitchFamily="34" charset="0"/>
              </a:rPr>
              <a:t>The probability of freedom from TLR through 3 years for the primary intention-to-treat analysis (</a:t>
            </a:r>
            <a:r>
              <a:rPr lang="en-GB" sz="1400" b="1" dirty="0">
                <a:solidFill>
                  <a:srgbClr val="181717"/>
                </a:solidFill>
                <a:effectLst/>
                <a:latin typeface="+mj-lt"/>
                <a:ea typeface="Calibri" panose="020F0502020204030204" pitchFamily="34" charset="0"/>
              </a:rPr>
              <a:t>Figure, A</a:t>
            </a:r>
            <a:r>
              <a:rPr lang="en-GB" sz="1400" dirty="0">
                <a:solidFill>
                  <a:srgbClr val="181717"/>
                </a:solidFill>
                <a:effectLst/>
                <a:latin typeface="+mj-lt"/>
                <a:ea typeface="Calibri" panose="020F0502020204030204" pitchFamily="34" charset="0"/>
              </a:rPr>
              <a:t>) demonstrated a significantly better outcome for the stent group than the angioplasty group throughout the course of the study. </a:t>
            </a:r>
          </a:p>
          <a:p>
            <a:r>
              <a:rPr lang="en-GB" sz="1400" dirty="0">
                <a:latin typeface="+mj-lt"/>
              </a:rPr>
              <a:t>In addition, there was no statistically significant difference between the composite MACE rates. Freedom from MACE at 36 months for the stent and angioplasty groups was 75.2% (</a:t>
            </a:r>
            <a:r>
              <a:rPr lang="en-GB" sz="1400" b="1" dirty="0">
                <a:latin typeface="+mj-lt"/>
              </a:rPr>
              <a:t>Figure, B</a:t>
            </a:r>
            <a:r>
              <a:rPr lang="en-GB" sz="1400" dirty="0">
                <a:latin typeface="+mj-lt"/>
              </a:rPr>
              <a:t>).</a:t>
            </a:r>
          </a:p>
          <a:p>
            <a:endParaRPr lang="en-GB" sz="1400" dirty="0">
              <a:latin typeface="+mj-lt"/>
            </a:endParaRPr>
          </a:p>
          <a:p>
            <a:r>
              <a:rPr lang="en-GB" sz="1400" dirty="0">
                <a:latin typeface="+mj-lt"/>
              </a:rPr>
              <a:t>In the RESILIENT study, there was no difference in quality of life between the angioplasty and stent groups at 2 and 3 years following intervention.</a:t>
            </a:r>
          </a:p>
          <a:p>
            <a:endParaRPr lang="en-GB" sz="1400" dirty="0">
              <a:latin typeface="+mj-lt"/>
            </a:endParaRPr>
          </a:p>
          <a:p>
            <a:r>
              <a:rPr lang="en-GB" sz="1400" dirty="0">
                <a:latin typeface="+mj-lt"/>
              </a:rPr>
              <a:t>Notably, only lesions shorter than 150 mm were enrolled and only Rutherford 1-3, selecting for less complex lesions compared to other pivotal studies. </a:t>
            </a:r>
          </a:p>
          <a:p>
            <a:endParaRPr lang="en-GB" sz="1400" dirty="0">
              <a:latin typeface="+mj-lt"/>
            </a:endParaRPr>
          </a:p>
        </p:txBody>
      </p:sp>
      <p:pic>
        <p:nvPicPr>
          <p:cNvPr id="21" name="Picture 20">
            <a:extLst>
              <a:ext uri="{FF2B5EF4-FFF2-40B4-BE49-F238E27FC236}">
                <a16:creationId xmlns:a16="http://schemas.microsoft.com/office/drawing/2014/main" id="{6CD9D0B0-D351-4CFB-A9FE-77900EAD7153}"/>
              </a:ext>
            </a:extLst>
          </p:cNvPr>
          <p:cNvPicPr>
            <a:picLocks noChangeAspect="1"/>
          </p:cNvPicPr>
          <p:nvPr/>
        </p:nvPicPr>
        <p:blipFill>
          <a:blip r:embed="rId3"/>
          <a:stretch>
            <a:fillRect/>
          </a:stretch>
        </p:blipFill>
        <p:spPr>
          <a:xfrm>
            <a:off x="4710111" y="1646147"/>
            <a:ext cx="6524625" cy="1257300"/>
          </a:xfrm>
          <a:prstGeom prst="rect">
            <a:avLst/>
          </a:prstGeom>
        </p:spPr>
      </p:pic>
    </p:spTree>
    <p:extLst>
      <p:ext uri="{BB962C8B-B14F-4D97-AF65-F5344CB8AC3E}">
        <p14:creationId xmlns:p14="http://schemas.microsoft.com/office/powerpoint/2010/main" val="4128236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608C84E-A27A-4D95-67E5-7DB1C37004BA}"/>
              </a:ext>
            </a:extLst>
          </p:cNvPr>
          <p:cNvSpPr>
            <a:spLocks noGrp="1"/>
          </p:cNvSpPr>
          <p:nvPr>
            <p:ph type="title"/>
          </p:nvPr>
        </p:nvSpPr>
        <p:spPr/>
        <p:txBody>
          <a:bodyPr/>
          <a:lstStyle/>
          <a:p>
            <a:r>
              <a:rPr lang="en-GB" dirty="0"/>
              <a:t>Pulsar-18 (Biotronik) </a:t>
            </a:r>
          </a:p>
        </p:txBody>
      </p:sp>
      <p:graphicFrame>
        <p:nvGraphicFramePr>
          <p:cNvPr id="3" name="Table 12">
            <a:extLst>
              <a:ext uri="{FF2B5EF4-FFF2-40B4-BE49-F238E27FC236}">
                <a16:creationId xmlns:a16="http://schemas.microsoft.com/office/drawing/2014/main" id="{FACAF346-6346-AFE7-EC3C-F82B94943DDF}"/>
              </a:ext>
            </a:extLst>
          </p:cNvPr>
          <p:cNvGraphicFramePr>
            <a:graphicFrameLocks noGrp="1"/>
          </p:cNvGraphicFramePr>
          <p:nvPr>
            <p:extLst>
              <p:ext uri="{D42A27DB-BD31-4B8C-83A1-F6EECF244321}">
                <p14:modId xmlns:p14="http://schemas.microsoft.com/office/powerpoint/2010/main" val="3925460855"/>
              </p:ext>
            </p:extLst>
          </p:nvPr>
        </p:nvGraphicFramePr>
        <p:xfrm>
          <a:off x="484539" y="1275853"/>
          <a:ext cx="4165838" cy="5374640"/>
        </p:xfrm>
        <a:graphic>
          <a:graphicData uri="http://schemas.openxmlformats.org/drawingml/2006/table">
            <a:tbl>
              <a:tblPr bandRow="1">
                <a:tableStyleId>{5C22544A-7EE6-4342-B048-85BDC9FD1C3A}</a:tableStyleId>
              </a:tblPr>
              <a:tblGrid>
                <a:gridCol w="1292010">
                  <a:extLst>
                    <a:ext uri="{9D8B030D-6E8A-4147-A177-3AD203B41FA5}">
                      <a16:colId xmlns:a16="http://schemas.microsoft.com/office/drawing/2014/main" val="2519104030"/>
                    </a:ext>
                  </a:extLst>
                </a:gridCol>
                <a:gridCol w="2873828">
                  <a:extLst>
                    <a:ext uri="{9D8B030D-6E8A-4147-A177-3AD203B41FA5}">
                      <a16:colId xmlns:a16="http://schemas.microsoft.com/office/drawing/2014/main" val="2101662651"/>
                    </a:ext>
                  </a:extLst>
                </a:gridCol>
              </a:tblGrid>
              <a:tr h="370840">
                <a:tc>
                  <a:txBody>
                    <a:bodyPr/>
                    <a:lstStyle/>
                    <a:p>
                      <a:r>
                        <a:rPr lang="en-GB" sz="1400" b="1" dirty="0"/>
                        <a:t>Design</a:t>
                      </a:r>
                    </a:p>
                  </a:txBody>
                  <a:tcPr/>
                </a:tc>
                <a:tc>
                  <a:txBody>
                    <a:bodyPr/>
                    <a:lstStyle/>
                    <a:p>
                      <a:r>
                        <a:rPr lang="en-GB" sz="1400" dirty="0"/>
                        <a:t>Laser-cut nitinol stent, coated with amorphous silicon carbide to reduce platelet activation and aggregation</a:t>
                      </a:r>
                    </a:p>
                  </a:txBody>
                  <a:tcPr/>
                </a:tc>
                <a:extLst>
                  <a:ext uri="{0D108BD9-81ED-4DB2-BD59-A6C34878D82A}">
                    <a16:rowId xmlns:a16="http://schemas.microsoft.com/office/drawing/2014/main" val="3583362131"/>
                  </a:ext>
                </a:extLst>
              </a:tr>
              <a:tr h="370840">
                <a:tc>
                  <a:txBody>
                    <a:bodyPr/>
                    <a:lstStyle/>
                    <a:p>
                      <a:r>
                        <a:rPr lang="en-GB" sz="1400" b="1" dirty="0"/>
                        <a:t>USP</a:t>
                      </a:r>
                    </a:p>
                  </a:txBody>
                  <a:tcPr/>
                </a:tc>
                <a:tc>
                  <a:txBody>
                    <a:bodyPr/>
                    <a:lstStyle/>
                    <a:p>
                      <a:r>
                        <a:rPr lang="en-GB" sz="1400" dirty="0"/>
                        <a:t>Thinner struts for low chronic </a:t>
                      </a:r>
                    </a:p>
                    <a:p>
                      <a:r>
                        <a:rPr lang="en-GB" sz="1400" dirty="0"/>
                        <a:t>outward force</a:t>
                      </a:r>
                    </a:p>
                    <a:p>
                      <a:pPr marL="285750" indent="-285750">
                        <a:buFont typeface="Arial" panose="020B0604020202020204" pitchFamily="34" charset="0"/>
                        <a:buChar char="•"/>
                      </a:pPr>
                      <a:r>
                        <a:rPr lang="en-GB" sz="1400" dirty="0"/>
                        <a:t>Lower risk of restenosis</a:t>
                      </a:r>
                    </a:p>
                    <a:p>
                      <a:pPr marL="285750" indent="-285750">
                        <a:buFont typeface="Arial" panose="020B0604020202020204" pitchFamily="34" charset="0"/>
                        <a:buChar char="•"/>
                      </a:pPr>
                      <a:r>
                        <a:rPr lang="en-GB" sz="1400" dirty="0"/>
                        <a:t>Reduced vessel injury and inflammation</a:t>
                      </a:r>
                    </a:p>
                    <a:p>
                      <a:pPr marL="285750" indent="-285750">
                        <a:buFont typeface="Arial" panose="020B0604020202020204" pitchFamily="34" charset="0"/>
                        <a:buChar char="•"/>
                      </a:pPr>
                      <a:r>
                        <a:rPr lang="en-GB" sz="1400" dirty="0"/>
                        <a:t>Faster endothelialization</a:t>
                      </a:r>
                    </a:p>
                  </a:txBody>
                  <a:tcPr/>
                </a:tc>
                <a:extLst>
                  <a:ext uri="{0D108BD9-81ED-4DB2-BD59-A6C34878D82A}">
                    <a16:rowId xmlns:a16="http://schemas.microsoft.com/office/drawing/2014/main" val="3104524899"/>
                  </a:ext>
                </a:extLst>
              </a:tr>
              <a:tr h="370840">
                <a:tc>
                  <a:txBody>
                    <a:bodyPr/>
                    <a:lstStyle/>
                    <a:p>
                      <a:r>
                        <a:rPr lang="en-GB" sz="1400" b="1" dirty="0"/>
                        <a:t>Pivotal trial </a:t>
                      </a:r>
                    </a:p>
                  </a:txBody>
                  <a:tcPr/>
                </a:tc>
                <a:tc>
                  <a:txBody>
                    <a:bodyPr/>
                    <a:lstStyle/>
                    <a:p>
                      <a:r>
                        <a:rPr lang="en-GB" sz="1400" dirty="0"/>
                        <a:t>BIOFLEX-I (NCT01319812)</a:t>
                      </a:r>
                    </a:p>
                    <a:p>
                      <a:r>
                        <a:rPr lang="en-GB" sz="1400" dirty="0"/>
                        <a:t>PCD: September 2015 </a:t>
                      </a:r>
                    </a:p>
                    <a:p>
                      <a:r>
                        <a:rPr lang="en-GB" sz="1400" dirty="0">
                          <a:hlinkClick r:id="rId2"/>
                        </a:rPr>
                        <a:t>https://doi.org/10.1016/j.jvir.2016.06.008</a:t>
                      </a:r>
                      <a:r>
                        <a:rPr lang="en-GB" sz="1400" dirty="0"/>
                        <a:t> </a:t>
                      </a:r>
                    </a:p>
                  </a:txBody>
                  <a:tcPr/>
                </a:tc>
                <a:extLst>
                  <a:ext uri="{0D108BD9-81ED-4DB2-BD59-A6C34878D82A}">
                    <a16:rowId xmlns:a16="http://schemas.microsoft.com/office/drawing/2014/main" val="4277360026"/>
                  </a:ext>
                </a:extLst>
              </a:tr>
              <a:tr h="370840">
                <a:tc>
                  <a:txBody>
                    <a:bodyPr/>
                    <a:lstStyle/>
                    <a:p>
                      <a:r>
                        <a:rPr lang="en-GB" sz="1400" b="1" dirty="0"/>
                        <a:t>CE Mark</a:t>
                      </a:r>
                    </a:p>
                  </a:txBody>
                  <a:tcPr/>
                </a:tc>
                <a:tc>
                  <a:txBody>
                    <a:bodyPr/>
                    <a:lstStyle/>
                    <a:p>
                      <a:r>
                        <a:rPr lang="en-GB" sz="1400" dirty="0"/>
                        <a:t>2011 </a:t>
                      </a:r>
                    </a:p>
                  </a:txBody>
                  <a:tcPr/>
                </a:tc>
                <a:extLst>
                  <a:ext uri="{0D108BD9-81ED-4DB2-BD59-A6C34878D82A}">
                    <a16:rowId xmlns:a16="http://schemas.microsoft.com/office/drawing/2014/main" val="3179415992"/>
                  </a:ext>
                </a:extLst>
              </a:tr>
              <a:tr h="370840">
                <a:tc>
                  <a:txBody>
                    <a:bodyPr/>
                    <a:lstStyle/>
                    <a:p>
                      <a:r>
                        <a:rPr lang="en-GB" sz="1400" b="1" dirty="0"/>
                        <a:t>FDA Approval</a:t>
                      </a:r>
                    </a:p>
                  </a:txBody>
                  <a:tcPr/>
                </a:tc>
                <a:tc>
                  <a:txBody>
                    <a:bodyPr/>
                    <a:lstStyle/>
                    <a:p>
                      <a:r>
                        <a:rPr lang="en-GB" sz="1400" dirty="0"/>
                        <a:t>March 2017</a:t>
                      </a:r>
                    </a:p>
                  </a:txBody>
                  <a:tcPr/>
                </a:tc>
                <a:extLst>
                  <a:ext uri="{0D108BD9-81ED-4DB2-BD59-A6C34878D82A}">
                    <a16:rowId xmlns:a16="http://schemas.microsoft.com/office/drawing/2014/main" val="1406718546"/>
                  </a:ext>
                </a:extLst>
              </a:tr>
              <a:tr h="370840">
                <a:tc>
                  <a:txBody>
                    <a:bodyPr/>
                    <a:lstStyle/>
                    <a:p>
                      <a:r>
                        <a:rPr lang="en-GB" sz="1400" b="1" dirty="0"/>
                        <a:t>Notes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400" dirty="0"/>
                        <a:t>Only 4F delivery system to reduce access complications. </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1400" dirty="0"/>
                        <a:t>Results from BIOFLEX-1 published for Astron stent in iliac artery lesions but missing results for Pulsar in fempop. </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1400" dirty="0"/>
                        <a:t>Instead Biotronik published BIOFLEX-PEACE, all-comers registry results. </a:t>
                      </a:r>
                    </a:p>
                  </a:txBody>
                  <a:tcPr/>
                </a:tc>
                <a:extLst>
                  <a:ext uri="{0D108BD9-81ED-4DB2-BD59-A6C34878D82A}">
                    <a16:rowId xmlns:a16="http://schemas.microsoft.com/office/drawing/2014/main" val="617771568"/>
                  </a:ext>
                </a:extLst>
              </a:tr>
            </a:tbl>
          </a:graphicData>
        </a:graphic>
      </p:graphicFrame>
      <p:grpSp>
        <p:nvGrpSpPr>
          <p:cNvPr id="10" name="Group 9">
            <a:extLst>
              <a:ext uri="{FF2B5EF4-FFF2-40B4-BE49-F238E27FC236}">
                <a16:creationId xmlns:a16="http://schemas.microsoft.com/office/drawing/2014/main" id="{94AFD726-A3A6-DAC3-C319-D6E97BF37CC3}"/>
              </a:ext>
            </a:extLst>
          </p:cNvPr>
          <p:cNvGrpSpPr/>
          <p:nvPr/>
        </p:nvGrpSpPr>
        <p:grpSpPr>
          <a:xfrm>
            <a:off x="9852743" y="91348"/>
            <a:ext cx="2196330" cy="2052685"/>
            <a:chOff x="9809200" y="526776"/>
            <a:chExt cx="2196330" cy="2052685"/>
          </a:xfrm>
        </p:grpSpPr>
        <p:pic>
          <p:nvPicPr>
            <p:cNvPr id="4" name="Picture 3">
              <a:extLst>
                <a:ext uri="{FF2B5EF4-FFF2-40B4-BE49-F238E27FC236}">
                  <a16:creationId xmlns:a16="http://schemas.microsoft.com/office/drawing/2014/main" id="{4A19D6BE-306B-0ACE-5ED2-2E621E2981B4}"/>
                </a:ext>
              </a:extLst>
            </p:cNvPr>
            <p:cNvPicPr>
              <a:picLocks noChangeAspect="1"/>
            </p:cNvPicPr>
            <p:nvPr/>
          </p:nvPicPr>
          <p:blipFill>
            <a:blip r:embed="rId3"/>
            <a:stretch>
              <a:fillRect/>
            </a:stretch>
          </p:blipFill>
          <p:spPr>
            <a:xfrm>
              <a:off x="9809200" y="1002253"/>
              <a:ext cx="2178913" cy="440641"/>
            </a:xfrm>
            <a:prstGeom prst="rect">
              <a:avLst/>
            </a:prstGeom>
          </p:spPr>
        </p:pic>
        <p:pic>
          <p:nvPicPr>
            <p:cNvPr id="6" name="Picture 5">
              <a:extLst>
                <a:ext uri="{FF2B5EF4-FFF2-40B4-BE49-F238E27FC236}">
                  <a16:creationId xmlns:a16="http://schemas.microsoft.com/office/drawing/2014/main" id="{657F08EA-C437-99C2-4A38-C952510F9284}"/>
                </a:ext>
              </a:extLst>
            </p:cNvPr>
            <p:cNvPicPr>
              <a:picLocks noChangeAspect="1"/>
            </p:cNvPicPr>
            <p:nvPr/>
          </p:nvPicPr>
          <p:blipFill>
            <a:blip r:embed="rId4"/>
            <a:stretch>
              <a:fillRect/>
            </a:stretch>
          </p:blipFill>
          <p:spPr>
            <a:xfrm>
              <a:off x="10494682" y="526776"/>
              <a:ext cx="1493430" cy="440641"/>
            </a:xfrm>
            <a:prstGeom prst="rect">
              <a:avLst/>
            </a:prstGeom>
          </p:spPr>
        </p:pic>
        <p:pic>
          <p:nvPicPr>
            <p:cNvPr id="8" name="Picture 7">
              <a:extLst>
                <a:ext uri="{FF2B5EF4-FFF2-40B4-BE49-F238E27FC236}">
                  <a16:creationId xmlns:a16="http://schemas.microsoft.com/office/drawing/2014/main" id="{C9928CFD-AD25-6D66-35CB-3E187467E7AC}"/>
                </a:ext>
              </a:extLst>
            </p:cNvPr>
            <p:cNvPicPr>
              <a:picLocks noChangeAspect="1"/>
            </p:cNvPicPr>
            <p:nvPr/>
          </p:nvPicPr>
          <p:blipFill rotWithShape="1">
            <a:blip r:embed="rId5"/>
            <a:srcRect t="6397" r="18480" b="5393"/>
            <a:stretch/>
          </p:blipFill>
          <p:spPr>
            <a:xfrm>
              <a:off x="9826617" y="1509812"/>
              <a:ext cx="2178913" cy="1069649"/>
            </a:xfrm>
            <a:prstGeom prst="rect">
              <a:avLst/>
            </a:prstGeom>
          </p:spPr>
        </p:pic>
      </p:grpSp>
      <p:sp>
        <p:nvSpPr>
          <p:cNvPr id="13" name="TextBox 12">
            <a:extLst>
              <a:ext uri="{FF2B5EF4-FFF2-40B4-BE49-F238E27FC236}">
                <a16:creationId xmlns:a16="http://schemas.microsoft.com/office/drawing/2014/main" id="{02073A69-8147-ACC6-8448-DBA017883D02}"/>
              </a:ext>
            </a:extLst>
          </p:cNvPr>
          <p:cNvSpPr txBox="1"/>
          <p:nvPr/>
        </p:nvSpPr>
        <p:spPr>
          <a:xfrm>
            <a:off x="4824550" y="1279451"/>
            <a:ext cx="4165838" cy="523220"/>
          </a:xfrm>
          <a:prstGeom prst="rect">
            <a:avLst/>
          </a:prstGeom>
          <a:noFill/>
          <a:ln>
            <a:solidFill>
              <a:schemeClr val="accent1"/>
            </a:solidFill>
          </a:ln>
        </p:spPr>
        <p:txBody>
          <a:bodyPr wrap="square" rtlCol="0">
            <a:spAutoFit/>
          </a:bodyPr>
          <a:lstStyle/>
          <a:p>
            <a:pPr algn="ctr"/>
            <a:r>
              <a:rPr lang="en-GB" sz="1400" dirty="0"/>
              <a:t>IDE Study to Determine the Safety and Efficacy of the Astron and Pulsar Stents (BIOFLEX-I)</a:t>
            </a:r>
          </a:p>
        </p:txBody>
      </p:sp>
      <p:grpSp>
        <p:nvGrpSpPr>
          <p:cNvPr id="14" name="Group 13">
            <a:extLst>
              <a:ext uri="{FF2B5EF4-FFF2-40B4-BE49-F238E27FC236}">
                <a16:creationId xmlns:a16="http://schemas.microsoft.com/office/drawing/2014/main" id="{92BC2EDF-4FB4-9731-D943-DC749E65B3AC}"/>
              </a:ext>
            </a:extLst>
          </p:cNvPr>
          <p:cNvGrpSpPr/>
          <p:nvPr/>
        </p:nvGrpSpPr>
        <p:grpSpPr>
          <a:xfrm>
            <a:off x="6078311" y="3311112"/>
            <a:ext cx="1658134" cy="7625"/>
            <a:chOff x="5976861" y="2144685"/>
            <a:chExt cx="1658134" cy="7625"/>
          </a:xfrm>
        </p:grpSpPr>
        <p:cxnSp>
          <p:nvCxnSpPr>
            <p:cNvPr id="15" name="Straight Arrow Connector 14">
              <a:extLst>
                <a:ext uri="{FF2B5EF4-FFF2-40B4-BE49-F238E27FC236}">
                  <a16:creationId xmlns:a16="http://schemas.microsoft.com/office/drawing/2014/main" id="{2F734B21-7251-D6F9-A3FE-7DD6F83D9CAD}"/>
                </a:ext>
              </a:extLst>
            </p:cNvPr>
            <p:cNvCxnSpPr>
              <a:cxnSpLocks/>
            </p:cNvCxnSpPr>
            <p:nvPr/>
          </p:nvCxnSpPr>
          <p:spPr>
            <a:xfrm flipH="1">
              <a:off x="5976861" y="2144685"/>
              <a:ext cx="898521" cy="76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02AB121-BF3D-87F1-9966-EA1FDDD33FC7}"/>
                </a:ext>
              </a:extLst>
            </p:cNvPr>
            <p:cNvCxnSpPr>
              <a:cxnSpLocks/>
            </p:cNvCxnSpPr>
            <p:nvPr/>
          </p:nvCxnSpPr>
          <p:spPr>
            <a:xfrm>
              <a:off x="6875382" y="2144685"/>
              <a:ext cx="75961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FFC91855-71F4-DC30-1617-A0C32BDA8097}"/>
              </a:ext>
            </a:extLst>
          </p:cNvPr>
          <p:cNvSpPr txBox="1"/>
          <p:nvPr/>
        </p:nvSpPr>
        <p:spPr>
          <a:xfrm>
            <a:off x="4894218" y="3226853"/>
            <a:ext cx="1201782" cy="492443"/>
          </a:xfrm>
          <a:prstGeom prst="rect">
            <a:avLst/>
          </a:prstGeom>
          <a:noFill/>
          <a:ln>
            <a:solidFill>
              <a:schemeClr val="accent1"/>
            </a:solidFill>
          </a:ln>
        </p:spPr>
        <p:txBody>
          <a:bodyPr wrap="square" rtlCol="0">
            <a:spAutoFit/>
          </a:bodyPr>
          <a:lstStyle/>
          <a:p>
            <a:pPr algn="ctr"/>
            <a:r>
              <a:rPr lang="en-GB" sz="1300" dirty="0"/>
              <a:t>Astron</a:t>
            </a:r>
          </a:p>
          <a:p>
            <a:pPr algn="ctr"/>
            <a:r>
              <a:rPr lang="en-GB" sz="1300" dirty="0"/>
              <a:t>N = 161</a:t>
            </a:r>
          </a:p>
        </p:txBody>
      </p:sp>
      <p:sp>
        <p:nvSpPr>
          <p:cNvPr id="19" name="TextBox 18">
            <a:extLst>
              <a:ext uri="{FF2B5EF4-FFF2-40B4-BE49-F238E27FC236}">
                <a16:creationId xmlns:a16="http://schemas.microsoft.com/office/drawing/2014/main" id="{E3D6E3F5-5AFE-88D0-7B51-5DBFAAEBD68B}"/>
              </a:ext>
            </a:extLst>
          </p:cNvPr>
          <p:cNvSpPr txBox="1"/>
          <p:nvPr/>
        </p:nvSpPr>
        <p:spPr>
          <a:xfrm>
            <a:off x="7727736" y="3228195"/>
            <a:ext cx="1201782" cy="492443"/>
          </a:xfrm>
          <a:prstGeom prst="rect">
            <a:avLst/>
          </a:prstGeom>
          <a:noFill/>
          <a:ln>
            <a:solidFill>
              <a:schemeClr val="accent1"/>
            </a:solidFill>
          </a:ln>
        </p:spPr>
        <p:txBody>
          <a:bodyPr wrap="square" rtlCol="0">
            <a:spAutoFit/>
          </a:bodyPr>
          <a:lstStyle/>
          <a:p>
            <a:pPr algn="ctr"/>
            <a:r>
              <a:rPr lang="en-GB" sz="1300" dirty="0"/>
              <a:t>Pulsar</a:t>
            </a:r>
          </a:p>
          <a:p>
            <a:pPr algn="ctr"/>
            <a:r>
              <a:rPr lang="en-GB" sz="1300" dirty="0"/>
              <a:t>N = 302</a:t>
            </a:r>
          </a:p>
        </p:txBody>
      </p:sp>
      <p:sp>
        <p:nvSpPr>
          <p:cNvPr id="20" name="TextBox 19">
            <a:extLst>
              <a:ext uri="{FF2B5EF4-FFF2-40B4-BE49-F238E27FC236}">
                <a16:creationId xmlns:a16="http://schemas.microsoft.com/office/drawing/2014/main" id="{5DEBD742-D9E6-1FC4-74C7-41AD0E45916B}"/>
              </a:ext>
            </a:extLst>
          </p:cNvPr>
          <p:cNvSpPr txBox="1"/>
          <p:nvPr/>
        </p:nvSpPr>
        <p:spPr>
          <a:xfrm>
            <a:off x="4824551" y="3851760"/>
            <a:ext cx="6882910" cy="2492990"/>
          </a:xfrm>
          <a:prstGeom prst="rect">
            <a:avLst/>
          </a:prstGeom>
          <a:noFill/>
          <a:ln>
            <a:solidFill>
              <a:schemeClr val="accent1"/>
            </a:solidFill>
          </a:ln>
        </p:spPr>
        <p:txBody>
          <a:bodyPr wrap="square" rtlCol="0">
            <a:spAutoFit/>
          </a:bodyPr>
          <a:lstStyle/>
          <a:p>
            <a:r>
              <a:rPr lang="en-GB" sz="1200" u="sng" dirty="0"/>
              <a:t>Primary and Secondary Endpoints: </a:t>
            </a:r>
          </a:p>
          <a:p>
            <a:pPr marL="285750" indent="-285750">
              <a:buFont typeface="Arial" panose="020B0604020202020204" pitchFamily="34" charset="0"/>
              <a:buChar char="•"/>
            </a:pPr>
            <a:r>
              <a:rPr lang="en-GB" sz="1200" dirty="0"/>
              <a:t>Primary patency at 12 Months </a:t>
            </a:r>
          </a:p>
          <a:p>
            <a:pPr marL="285750" indent="-285750">
              <a:buFont typeface="Arial" panose="020B0604020202020204" pitchFamily="34" charset="0"/>
              <a:buChar char="•"/>
            </a:pPr>
            <a:r>
              <a:rPr lang="en-GB" sz="1200" dirty="0"/>
              <a:t>Freedom From Procedure- or Stent-related Major Adverse Events at 30 days</a:t>
            </a:r>
          </a:p>
          <a:p>
            <a:pPr marL="285750" indent="-285750">
              <a:buFont typeface="Arial" panose="020B0604020202020204" pitchFamily="34" charset="0"/>
              <a:buChar char="•"/>
            </a:pPr>
            <a:r>
              <a:rPr lang="en-GB" sz="1200" dirty="0"/>
              <a:t>Long-term safety - Major Adverse Event Rate at 12 months</a:t>
            </a:r>
          </a:p>
          <a:p>
            <a:endParaRPr lang="en-GB" sz="1200" dirty="0"/>
          </a:p>
          <a:p>
            <a:r>
              <a:rPr lang="en-GB" sz="1200" u="sng" dirty="0"/>
              <a:t>Inclusion: </a:t>
            </a:r>
          </a:p>
          <a:p>
            <a:pPr marL="285750" indent="-285750">
              <a:buFont typeface="Arial" panose="020B0604020202020204" pitchFamily="34" charset="0"/>
              <a:buChar char="•"/>
            </a:pPr>
            <a:r>
              <a:rPr lang="en-GB" sz="1200" dirty="0"/>
              <a:t>Candidate for PTA</a:t>
            </a:r>
          </a:p>
          <a:p>
            <a:pPr marL="285750" indent="-285750">
              <a:buFont typeface="Arial" panose="020B0604020202020204" pitchFamily="34" charset="0"/>
              <a:buChar char="•"/>
            </a:pPr>
            <a:r>
              <a:rPr lang="en-GB" sz="1200" dirty="0"/>
              <a:t>Life-style limiting claudication or rest pain with an ABI ≤ 0.9 (resting or exercise)</a:t>
            </a:r>
          </a:p>
          <a:p>
            <a:pPr marL="285750" indent="-285750">
              <a:buFont typeface="Arial" panose="020B0604020202020204" pitchFamily="34" charset="0"/>
              <a:buChar char="•"/>
            </a:pPr>
            <a:r>
              <a:rPr lang="en-GB" sz="1200" dirty="0"/>
              <a:t>Femoro-popliteal lesions must be located at least 1 cm distal to the profunda femoris artery and at least 3 cm above the knee joint (radiographic joint space)</a:t>
            </a:r>
          </a:p>
          <a:p>
            <a:pPr marL="285750" indent="-285750">
              <a:buFont typeface="Arial" panose="020B0604020202020204" pitchFamily="34" charset="0"/>
              <a:buChar char="•"/>
            </a:pPr>
            <a:r>
              <a:rPr lang="en-GB" sz="1200" dirty="0"/>
              <a:t>Angiographic evidence of ≥ 70% stenosis or occlusion (operator visual assessment)</a:t>
            </a:r>
          </a:p>
          <a:p>
            <a:pPr marL="285750" indent="-285750">
              <a:buFont typeface="Arial" panose="020B0604020202020204" pitchFamily="34" charset="0"/>
              <a:buChar char="•"/>
            </a:pPr>
            <a:r>
              <a:rPr lang="en-GB" sz="1200" dirty="0"/>
              <a:t>Lesion length ≤ 190 mm (if de novo or restenotic) or ≤ 100 mm (if occluded)</a:t>
            </a:r>
          </a:p>
          <a:p>
            <a:pPr marL="285750" indent="-285750">
              <a:buFont typeface="Arial" panose="020B0604020202020204" pitchFamily="34" charset="0"/>
              <a:buChar char="•"/>
            </a:pPr>
            <a:endParaRPr lang="en-GB" sz="1200" dirty="0"/>
          </a:p>
        </p:txBody>
      </p:sp>
      <p:sp>
        <p:nvSpPr>
          <p:cNvPr id="21" name="TextBox 20">
            <a:extLst>
              <a:ext uri="{FF2B5EF4-FFF2-40B4-BE49-F238E27FC236}">
                <a16:creationId xmlns:a16="http://schemas.microsoft.com/office/drawing/2014/main" id="{FA11FCA5-EFDA-79F4-3AE9-310D65278835}"/>
              </a:ext>
            </a:extLst>
          </p:cNvPr>
          <p:cNvSpPr txBox="1"/>
          <p:nvPr/>
        </p:nvSpPr>
        <p:spPr>
          <a:xfrm>
            <a:off x="4824551" y="2061535"/>
            <a:ext cx="4165838" cy="830997"/>
          </a:xfrm>
          <a:prstGeom prst="rect">
            <a:avLst/>
          </a:prstGeom>
          <a:noFill/>
          <a:ln>
            <a:solidFill>
              <a:schemeClr val="accent1"/>
            </a:solidFill>
          </a:ln>
        </p:spPr>
        <p:txBody>
          <a:bodyPr wrap="square" rtlCol="0">
            <a:spAutoFit/>
          </a:bodyPr>
          <a:lstStyle/>
          <a:p>
            <a:pPr algn="ctr"/>
            <a:r>
              <a:rPr lang="en-GB" sz="1200" b="1" dirty="0"/>
              <a:t>Objective: </a:t>
            </a:r>
            <a:r>
              <a:rPr lang="en-GB" sz="1200" dirty="0"/>
              <a:t>To demonstrate the safety and efficacy of BIOTRONIK's Astron and Pulsar stents. The Pulsar stent will be used for the treatment of femoro-popliteal lesions, while the Astron stent will be for treatment of the common or external iliac artery lesions</a:t>
            </a:r>
          </a:p>
        </p:txBody>
      </p:sp>
      <p:cxnSp>
        <p:nvCxnSpPr>
          <p:cNvPr id="22" name="Straight Arrow Connector 21">
            <a:extLst>
              <a:ext uri="{FF2B5EF4-FFF2-40B4-BE49-F238E27FC236}">
                <a16:creationId xmlns:a16="http://schemas.microsoft.com/office/drawing/2014/main" id="{B516AD1F-4A63-A9D3-A22A-04F5F222B2A4}"/>
              </a:ext>
            </a:extLst>
          </p:cNvPr>
          <p:cNvCxnSpPr>
            <a:cxnSpLocks/>
            <a:endCxn id="21" idx="0"/>
          </p:cNvCxnSpPr>
          <p:nvPr/>
        </p:nvCxnSpPr>
        <p:spPr>
          <a:xfrm>
            <a:off x="6907469" y="1811815"/>
            <a:ext cx="1" cy="2497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A99337-03CC-F983-B07B-EEADE5004F92}"/>
              </a:ext>
            </a:extLst>
          </p:cNvPr>
          <p:cNvCxnSpPr>
            <a:cxnSpLocks/>
            <a:stCxn id="21" idx="2"/>
          </p:cNvCxnSpPr>
          <p:nvPr/>
        </p:nvCxnSpPr>
        <p:spPr>
          <a:xfrm>
            <a:off x="6907470" y="2892532"/>
            <a:ext cx="0" cy="415788"/>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768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E52A8E-427A-B911-017E-6D69EE17734F}"/>
              </a:ext>
            </a:extLst>
          </p:cNvPr>
          <p:cNvSpPr>
            <a:spLocks noGrp="1"/>
          </p:cNvSpPr>
          <p:nvPr>
            <p:ph type="title"/>
          </p:nvPr>
        </p:nvSpPr>
        <p:spPr/>
        <p:txBody>
          <a:bodyPr/>
          <a:lstStyle/>
          <a:p>
            <a:r>
              <a:rPr lang="en-GB" dirty="0"/>
              <a:t>BIOFLEX-PEACE, 12 Month Patient Registry Data</a:t>
            </a:r>
          </a:p>
        </p:txBody>
      </p:sp>
      <p:pic>
        <p:nvPicPr>
          <p:cNvPr id="3" name="Picture 2">
            <a:extLst>
              <a:ext uri="{FF2B5EF4-FFF2-40B4-BE49-F238E27FC236}">
                <a16:creationId xmlns:a16="http://schemas.microsoft.com/office/drawing/2014/main" id="{FAE9557A-DAE2-7F47-7D51-6B437A4DEFE3}"/>
              </a:ext>
            </a:extLst>
          </p:cNvPr>
          <p:cNvPicPr>
            <a:picLocks noChangeAspect="1"/>
          </p:cNvPicPr>
          <p:nvPr/>
        </p:nvPicPr>
        <p:blipFill>
          <a:blip r:embed="rId2"/>
          <a:stretch>
            <a:fillRect/>
          </a:stretch>
        </p:blipFill>
        <p:spPr>
          <a:xfrm>
            <a:off x="4984258" y="4213651"/>
            <a:ext cx="3879824" cy="2157910"/>
          </a:xfrm>
          <a:prstGeom prst="rect">
            <a:avLst/>
          </a:prstGeom>
          <a:ln>
            <a:solidFill>
              <a:schemeClr val="accent1"/>
            </a:solidFill>
          </a:ln>
        </p:spPr>
      </p:pic>
      <p:sp>
        <p:nvSpPr>
          <p:cNvPr id="5" name="TextBox 4">
            <a:extLst>
              <a:ext uri="{FF2B5EF4-FFF2-40B4-BE49-F238E27FC236}">
                <a16:creationId xmlns:a16="http://schemas.microsoft.com/office/drawing/2014/main" id="{4C597B98-32AE-0C34-6A94-92AAC4F5F7A1}"/>
              </a:ext>
            </a:extLst>
          </p:cNvPr>
          <p:cNvSpPr txBox="1"/>
          <p:nvPr/>
        </p:nvSpPr>
        <p:spPr>
          <a:xfrm>
            <a:off x="261257" y="6371561"/>
            <a:ext cx="8177349" cy="369332"/>
          </a:xfrm>
          <a:prstGeom prst="rect">
            <a:avLst/>
          </a:prstGeom>
          <a:noFill/>
        </p:spPr>
        <p:txBody>
          <a:bodyPr wrap="square" rtlCol="0">
            <a:spAutoFit/>
          </a:bodyPr>
          <a:lstStyle/>
          <a:p>
            <a:r>
              <a:rPr lang="en-GB" sz="900" dirty="0"/>
              <a:t>Source: Pulsar-18 Product information 2018 (Accessed October 2022); Lichtenberg M. et al (2019), </a:t>
            </a:r>
            <a:r>
              <a:rPr lang="en-GB" sz="900" dirty="0">
                <a:hlinkClick r:id="rId3"/>
              </a:rPr>
              <a:t>https://doi.org/10.1024/0301-1526/a000785</a:t>
            </a:r>
            <a:r>
              <a:rPr lang="en-GB" sz="900" dirty="0"/>
              <a:t> </a:t>
            </a:r>
          </a:p>
          <a:p>
            <a:r>
              <a:rPr lang="en-GB" sz="900" dirty="0"/>
              <a:t>Note: TLR presented in study results refers to clinically driven TLR</a:t>
            </a:r>
          </a:p>
        </p:txBody>
      </p:sp>
      <p:sp>
        <p:nvSpPr>
          <p:cNvPr id="6" name="TextBox 5">
            <a:extLst>
              <a:ext uri="{FF2B5EF4-FFF2-40B4-BE49-F238E27FC236}">
                <a16:creationId xmlns:a16="http://schemas.microsoft.com/office/drawing/2014/main" id="{7186FA7C-C9D4-CEA3-E7B7-22ADB718980A}"/>
              </a:ext>
            </a:extLst>
          </p:cNvPr>
          <p:cNvSpPr txBox="1"/>
          <p:nvPr/>
        </p:nvSpPr>
        <p:spPr>
          <a:xfrm>
            <a:off x="348344" y="1279451"/>
            <a:ext cx="4319450" cy="954107"/>
          </a:xfrm>
          <a:prstGeom prst="rect">
            <a:avLst/>
          </a:prstGeom>
          <a:noFill/>
          <a:ln>
            <a:solidFill>
              <a:schemeClr val="accent1"/>
            </a:solidFill>
          </a:ln>
        </p:spPr>
        <p:txBody>
          <a:bodyPr wrap="square" rtlCol="0">
            <a:spAutoFit/>
          </a:bodyPr>
          <a:lstStyle/>
          <a:p>
            <a:pPr algn="ctr"/>
            <a:r>
              <a:rPr lang="en-GB" sz="1400" dirty="0"/>
              <a:t>Effectiveness of the Pulsar-18 self-expanding stent with optional drug-coated balloon angioplasty in the treatment of femoropopliteal lesions – the </a:t>
            </a:r>
            <a:r>
              <a:rPr lang="en-GB" sz="1400" b="1" dirty="0"/>
              <a:t>BIOFLEX PEACE </a:t>
            </a:r>
            <a:r>
              <a:rPr lang="en-GB" sz="1400" dirty="0"/>
              <a:t>All-Comers Registry</a:t>
            </a:r>
          </a:p>
        </p:txBody>
      </p:sp>
      <p:sp>
        <p:nvSpPr>
          <p:cNvPr id="13" name="TextBox 12">
            <a:extLst>
              <a:ext uri="{FF2B5EF4-FFF2-40B4-BE49-F238E27FC236}">
                <a16:creationId xmlns:a16="http://schemas.microsoft.com/office/drawing/2014/main" id="{57A8B5AF-93B9-F93B-1E45-3501A50CEE1F}"/>
              </a:ext>
            </a:extLst>
          </p:cNvPr>
          <p:cNvSpPr txBox="1"/>
          <p:nvPr/>
        </p:nvSpPr>
        <p:spPr>
          <a:xfrm>
            <a:off x="356975" y="3509239"/>
            <a:ext cx="4319449" cy="2862322"/>
          </a:xfrm>
          <a:prstGeom prst="rect">
            <a:avLst/>
          </a:prstGeom>
          <a:noFill/>
          <a:ln>
            <a:solidFill>
              <a:schemeClr val="accent1"/>
            </a:solidFill>
          </a:ln>
        </p:spPr>
        <p:txBody>
          <a:bodyPr wrap="square" rtlCol="0">
            <a:spAutoFit/>
          </a:bodyPr>
          <a:lstStyle/>
          <a:p>
            <a:r>
              <a:rPr lang="en-GB" sz="1200" b="1" dirty="0"/>
              <a:t>Prospective, single-arm</a:t>
            </a:r>
            <a:r>
              <a:rPr lang="en-GB" sz="1200" dirty="0"/>
              <a:t>, multicentre study</a:t>
            </a:r>
          </a:p>
          <a:p>
            <a:r>
              <a:rPr lang="en-GB" sz="1200" dirty="0"/>
              <a:t>N = 160</a:t>
            </a:r>
          </a:p>
          <a:p>
            <a:endParaRPr lang="en-GB" sz="1200" u="sng" dirty="0"/>
          </a:p>
          <a:p>
            <a:r>
              <a:rPr lang="en-GB" sz="1200" u="sng" dirty="0"/>
              <a:t>Primary &amp; Secondary Endpoints: </a:t>
            </a:r>
          </a:p>
          <a:p>
            <a:pPr marL="285750" indent="-285750">
              <a:buFont typeface="Arial" panose="020B0604020202020204" pitchFamily="34" charset="0"/>
              <a:buChar char="•"/>
            </a:pPr>
            <a:r>
              <a:rPr lang="en-GB" sz="1200" dirty="0"/>
              <a:t>Major adverse events (MAE) at 6 months </a:t>
            </a:r>
          </a:p>
          <a:p>
            <a:pPr marL="285750" indent="-285750">
              <a:buFont typeface="Arial" panose="020B0604020202020204" pitchFamily="34" charset="0"/>
              <a:buChar char="•"/>
            </a:pPr>
            <a:r>
              <a:rPr lang="en-GB" sz="1200" dirty="0"/>
              <a:t>Primary patency at 12 months. </a:t>
            </a:r>
          </a:p>
          <a:p>
            <a:pPr marL="285750" indent="-285750">
              <a:buFont typeface="Arial" panose="020B0604020202020204" pitchFamily="34" charset="0"/>
              <a:buChar char="•"/>
            </a:pPr>
            <a:r>
              <a:rPr lang="en-GB" sz="1200" dirty="0"/>
              <a:t>Clinical success (defined as improvement by one or more Rutherford class), target lesion revascularisation (TLR), amputation rate.</a:t>
            </a:r>
          </a:p>
          <a:p>
            <a:pPr marL="285750" indent="-285750">
              <a:buFont typeface="Arial" panose="020B0604020202020204" pitchFamily="34" charset="0"/>
              <a:buChar char="•"/>
            </a:pPr>
            <a:endParaRPr lang="en-GB" sz="1200" dirty="0"/>
          </a:p>
          <a:p>
            <a:r>
              <a:rPr lang="en-GB" sz="1200" dirty="0"/>
              <a:t>Inclusion: </a:t>
            </a:r>
          </a:p>
          <a:p>
            <a:pPr marL="171450" indent="-171450">
              <a:buFont typeface="Arial" panose="020B0604020202020204" pitchFamily="34" charset="0"/>
              <a:buChar char="•"/>
            </a:pPr>
            <a:r>
              <a:rPr lang="en-GB" sz="1200" dirty="0"/>
              <a:t>Patients with symptomatic peripheral artery disease of Rutherford category 2 to 5 </a:t>
            </a:r>
          </a:p>
          <a:p>
            <a:pPr marL="171450" indent="-171450">
              <a:buFont typeface="Arial" panose="020B0604020202020204" pitchFamily="34" charset="0"/>
              <a:buChar char="•"/>
            </a:pPr>
            <a:r>
              <a:rPr lang="en-GB" sz="1200" dirty="0"/>
              <a:t>70+% stenosis or occlusion of the SFA/PPA. </a:t>
            </a:r>
          </a:p>
          <a:p>
            <a:pPr marL="171450" indent="-171450">
              <a:buFont typeface="Arial" panose="020B0604020202020204" pitchFamily="34" charset="0"/>
              <a:buChar char="•"/>
            </a:pPr>
            <a:r>
              <a:rPr lang="en-GB" sz="1200" dirty="0"/>
              <a:t>At least one patent infrapopliteal outflow vessel </a:t>
            </a:r>
          </a:p>
        </p:txBody>
      </p:sp>
      <p:sp>
        <p:nvSpPr>
          <p:cNvPr id="14" name="TextBox 13">
            <a:extLst>
              <a:ext uri="{FF2B5EF4-FFF2-40B4-BE49-F238E27FC236}">
                <a16:creationId xmlns:a16="http://schemas.microsoft.com/office/drawing/2014/main" id="{2BF6FE0A-4493-5980-EBA6-3A9962B3B66A}"/>
              </a:ext>
            </a:extLst>
          </p:cNvPr>
          <p:cNvSpPr txBox="1"/>
          <p:nvPr/>
        </p:nvSpPr>
        <p:spPr>
          <a:xfrm>
            <a:off x="348345" y="2373364"/>
            <a:ext cx="4319449" cy="1015663"/>
          </a:xfrm>
          <a:prstGeom prst="rect">
            <a:avLst/>
          </a:prstGeom>
          <a:noFill/>
          <a:ln>
            <a:solidFill>
              <a:schemeClr val="accent1"/>
            </a:solidFill>
          </a:ln>
        </p:spPr>
        <p:txBody>
          <a:bodyPr wrap="square" rtlCol="0">
            <a:spAutoFit/>
          </a:bodyPr>
          <a:lstStyle/>
          <a:p>
            <a:pPr algn="ctr"/>
            <a:r>
              <a:rPr lang="en-GB" sz="1200" b="1" dirty="0"/>
              <a:t>Objective: </a:t>
            </a:r>
            <a:r>
              <a:rPr lang="en-GB" sz="1200" dirty="0"/>
              <a:t>To evaluate effectiveness  and  safety  of  stenting  with  the Pulsar-18 SE  nitinol  stent  and  optional  DCB  angioplasty in femoropopliteal segment lesions and whether results obtained in clinical trials will be confirmed in a real-world setting with varying stenting strategies. </a:t>
            </a:r>
          </a:p>
        </p:txBody>
      </p:sp>
      <p:cxnSp>
        <p:nvCxnSpPr>
          <p:cNvPr id="15" name="Straight Arrow Connector 14">
            <a:extLst>
              <a:ext uri="{FF2B5EF4-FFF2-40B4-BE49-F238E27FC236}">
                <a16:creationId xmlns:a16="http://schemas.microsoft.com/office/drawing/2014/main" id="{DD3496CA-67C9-F062-113D-AE04A557E99F}"/>
              </a:ext>
            </a:extLst>
          </p:cNvPr>
          <p:cNvCxnSpPr>
            <a:cxnSpLocks/>
            <a:stCxn id="6" idx="2"/>
            <a:endCxn id="14" idx="0"/>
          </p:cNvCxnSpPr>
          <p:nvPr/>
        </p:nvCxnSpPr>
        <p:spPr>
          <a:xfrm>
            <a:off x="2508069" y="2233558"/>
            <a:ext cx="1" cy="1398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9E947E6-A35D-4D5B-1DA1-91D6F5258B32}"/>
              </a:ext>
            </a:extLst>
          </p:cNvPr>
          <p:cNvPicPr>
            <a:picLocks noChangeAspect="1"/>
          </p:cNvPicPr>
          <p:nvPr/>
        </p:nvPicPr>
        <p:blipFill rotWithShape="1">
          <a:blip r:embed="rId4"/>
          <a:srcRect l="7822" t="45687" r="12941" b="13747"/>
          <a:stretch/>
        </p:blipFill>
        <p:spPr>
          <a:xfrm>
            <a:off x="4825637" y="1287572"/>
            <a:ext cx="6240267" cy="2589894"/>
          </a:xfrm>
          <a:prstGeom prst="rect">
            <a:avLst/>
          </a:prstGeom>
        </p:spPr>
      </p:pic>
      <p:graphicFrame>
        <p:nvGraphicFramePr>
          <p:cNvPr id="22" name="Table 22">
            <a:extLst>
              <a:ext uri="{FF2B5EF4-FFF2-40B4-BE49-F238E27FC236}">
                <a16:creationId xmlns:a16="http://schemas.microsoft.com/office/drawing/2014/main" id="{466078ED-A020-BF06-E7ED-B3D6D43F4BDC}"/>
              </a:ext>
            </a:extLst>
          </p:cNvPr>
          <p:cNvGraphicFramePr>
            <a:graphicFrameLocks noGrp="1"/>
          </p:cNvGraphicFramePr>
          <p:nvPr>
            <p:extLst>
              <p:ext uri="{D42A27DB-BD31-4B8C-83A1-F6EECF244321}">
                <p14:modId xmlns:p14="http://schemas.microsoft.com/office/powerpoint/2010/main" val="3425730500"/>
              </p:ext>
            </p:extLst>
          </p:nvPr>
        </p:nvGraphicFramePr>
        <p:xfrm>
          <a:off x="9018533" y="4217428"/>
          <a:ext cx="2928106" cy="1509537"/>
        </p:xfrm>
        <a:graphic>
          <a:graphicData uri="http://schemas.openxmlformats.org/drawingml/2006/table">
            <a:tbl>
              <a:tblPr firstRow="1" bandRow="1">
                <a:tableStyleId>{5C22544A-7EE6-4342-B048-85BDC9FD1C3A}</a:tableStyleId>
              </a:tblPr>
              <a:tblGrid>
                <a:gridCol w="851107">
                  <a:extLst>
                    <a:ext uri="{9D8B030D-6E8A-4147-A177-3AD203B41FA5}">
                      <a16:colId xmlns:a16="http://schemas.microsoft.com/office/drawing/2014/main" val="2551738494"/>
                    </a:ext>
                  </a:extLst>
                </a:gridCol>
                <a:gridCol w="692333">
                  <a:extLst>
                    <a:ext uri="{9D8B030D-6E8A-4147-A177-3AD203B41FA5}">
                      <a16:colId xmlns:a16="http://schemas.microsoft.com/office/drawing/2014/main" val="3167154956"/>
                    </a:ext>
                  </a:extLst>
                </a:gridCol>
                <a:gridCol w="692333">
                  <a:extLst>
                    <a:ext uri="{9D8B030D-6E8A-4147-A177-3AD203B41FA5}">
                      <a16:colId xmlns:a16="http://schemas.microsoft.com/office/drawing/2014/main" val="1201392877"/>
                    </a:ext>
                  </a:extLst>
                </a:gridCol>
                <a:gridCol w="692333">
                  <a:extLst>
                    <a:ext uri="{9D8B030D-6E8A-4147-A177-3AD203B41FA5}">
                      <a16:colId xmlns:a16="http://schemas.microsoft.com/office/drawing/2014/main" val="1509475761"/>
                    </a:ext>
                  </a:extLst>
                </a:gridCol>
              </a:tblGrid>
              <a:tr h="395019">
                <a:tc>
                  <a:txBody>
                    <a:bodyPr/>
                    <a:lstStyle/>
                    <a:p>
                      <a:r>
                        <a:rPr lang="en-GB" sz="900" dirty="0"/>
                        <a:t>Lesion Characteristics</a:t>
                      </a:r>
                    </a:p>
                  </a:txBody>
                  <a:tcPr/>
                </a:tc>
                <a:tc>
                  <a:txBody>
                    <a:bodyPr/>
                    <a:lstStyle/>
                    <a:p>
                      <a:r>
                        <a:rPr lang="en-GB" sz="900" dirty="0"/>
                        <a:t>ITT (n=160)</a:t>
                      </a:r>
                    </a:p>
                  </a:txBody>
                  <a:tcPr/>
                </a:tc>
                <a:tc>
                  <a:txBody>
                    <a:bodyPr/>
                    <a:lstStyle/>
                    <a:p>
                      <a:r>
                        <a:rPr lang="en-GB" sz="900" dirty="0"/>
                        <a:t>Stent only (n=60/135)</a:t>
                      </a:r>
                    </a:p>
                  </a:txBody>
                  <a:tcPr/>
                </a:tc>
                <a:tc>
                  <a:txBody>
                    <a:bodyPr/>
                    <a:lstStyle/>
                    <a:p>
                      <a:r>
                        <a:rPr lang="en-GB" sz="900" dirty="0"/>
                        <a:t>+DCB (n=75/135)</a:t>
                      </a:r>
                    </a:p>
                  </a:txBody>
                  <a:tcPr/>
                </a:tc>
                <a:extLst>
                  <a:ext uri="{0D108BD9-81ED-4DB2-BD59-A6C34878D82A}">
                    <a16:rowId xmlns:a16="http://schemas.microsoft.com/office/drawing/2014/main" val="870010935"/>
                  </a:ext>
                </a:extLst>
              </a:tr>
              <a:tr h="239833">
                <a:tc>
                  <a:txBody>
                    <a:bodyPr/>
                    <a:lstStyle/>
                    <a:p>
                      <a:r>
                        <a:rPr lang="en-GB" sz="900" dirty="0"/>
                        <a:t>SFA lesion</a:t>
                      </a:r>
                    </a:p>
                  </a:txBody>
                  <a:tcPr/>
                </a:tc>
                <a:tc>
                  <a:txBody>
                    <a:bodyPr/>
                    <a:lstStyle/>
                    <a:p>
                      <a:r>
                        <a:rPr lang="en-GB" sz="900" dirty="0"/>
                        <a:t>84.9%</a:t>
                      </a:r>
                    </a:p>
                  </a:txBody>
                  <a:tcPr/>
                </a:tc>
                <a:tc>
                  <a:txBody>
                    <a:bodyPr/>
                    <a:lstStyle/>
                    <a:p>
                      <a:r>
                        <a:rPr lang="en-GB" sz="900" dirty="0"/>
                        <a:t>83.6%</a:t>
                      </a:r>
                    </a:p>
                  </a:txBody>
                  <a:tcPr/>
                </a:tc>
                <a:tc>
                  <a:txBody>
                    <a:bodyPr/>
                    <a:lstStyle/>
                    <a:p>
                      <a:r>
                        <a:rPr lang="en-GB" sz="900" dirty="0"/>
                        <a:t>85.0%</a:t>
                      </a:r>
                    </a:p>
                  </a:txBody>
                  <a:tcPr/>
                </a:tc>
                <a:extLst>
                  <a:ext uri="{0D108BD9-81ED-4DB2-BD59-A6C34878D82A}">
                    <a16:rowId xmlns:a16="http://schemas.microsoft.com/office/drawing/2014/main" val="3167353449"/>
                  </a:ext>
                </a:extLst>
              </a:tr>
              <a:tr h="239833">
                <a:tc>
                  <a:txBody>
                    <a:bodyPr/>
                    <a:lstStyle/>
                    <a:p>
                      <a:r>
                        <a:rPr lang="en-GB" sz="900" dirty="0"/>
                        <a:t>PPA lesion</a:t>
                      </a:r>
                    </a:p>
                  </a:txBody>
                  <a:tcPr/>
                </a:tc>
                <a:tc>
                  <a:txBody>
                    <a:bodyPr/>
                    <a:lstStyle/>
                    <a:p>
                      <a:r>
                        <a:rPr lang="en-GB" sz="900" dirty="0"/>
                        <a:t>15.1%</a:t>
                      </a:r>
                    </a:p>
                  </a:txBody>
                  <a:tcPr/>
                </a:tc>
                <a:tc>
                  <a:txBody>
                    <a:bodyPr/>
                    <a:lstStyle/>
                    <a:p>
                      <a:r>
                        <a:rPr lang="en-GB" sz="900" dirty="0"/>
                        <a:t>16.4%</a:t>
                      </a:r>
                    </a:p>
                  </a:txBody>
                  <a:tcPr/>
                </a:tc>
                <a:tc>
                  <a:txBody>
                    <a:bodyPr/>
                    <a:lstStyle/>
                    <a:p>
                      <a:r>
                        <a:rPr lang="en-GB" sz="900" dirty="0"/>
                        <a:t>15.0%</a:t>
                      </a:r>
                    </a:p>
                  </a:txBody>
                  <a:tcPr/>
                </a:tc>
                <a:extLst>
                  <a:ext uri="{0D108BD9-81ED-4DB2-BD59-A6C34878D82A}">
                    <a16:rowId xmlns:a16="http://schemas.microsoft.com/office/drawing/2014/main" val="308872626"/>
                  </a:ext>
                </a:extLst>
              </a:tr>
              <a:tr h="395019">
                <a:tc>
                  <a:txBody>
                    <a:bodyPr/>
                    <a:lstStyle/>
                    <a:p>
                      <a:r>
                        <a:rPr lang="en-GB" sz="900" dirty="0"/>
                        <a:t>Lesion length (mm) </a:t>
                      </a:r>
                    </a:p>
                  </a:txBody>
                  <a:tcPr/>
                </a:tc>
                <a:tc>
                  <a:txBody>
                    <a:bodyPr/>
                    <a:lstStyle/>
                    <a:p>
                      <a:r>
                        <a:rPr lang="en-GB" sz="900" dirty="0"/>
                        <a:t>116.3 ± 103.1</a:t>
                      </a:r>
                    </a:p>
                  </a:txBody>
                  <a:tcPr/>
                </a:tc>
                <a:tc>
                  <a:txBody>
                    <a:bodyPr/>
                    <a:lstStyle/>
                    <a:p>
                      <a:r>
                        <a:rPr lang="en-GB" sz="900" dirty="0"/>
                        <a:t>81.6 ± 79.3</a:t>
                      </a:r>
                    </a:p>
                  </a:txBody>
                  <a:tcPr/>
                </a:tc>
                <a:tc>
                  <a:txBody>
                    <a:bodyPr/>
                    <a:lstStyle/>
                    <a:p>
                      <a:r>
                        <a:rPr lang="en-GB" sz="900" dirty="0"/>
                        <a:t>150.2 ± 108.7</a:t>
                      </a:r>
                    </a:p>
                  </a:txBody>
                  <a:tcPr/>
                </a:tc>
                <a:extLst>
                  <a:ext uri="{0D108BD9-81ED-4DB2-BD59-A6C34878D82A}">
                    <a16:rowId xmlns:a16="http://schemas.microsoft.com/office/drawing/2014/main" val="1970773570"/>
                  </a:ext>
                </a:extLst>
              </a:tr>
              <a:tr h="239833">
                <a:tc>
                  <a:txBody>
                    <a:bodyPr/>
                    <a:lstStyle/>
                    <a:p>
                      <a:r>
                        <a:rPr lang="en-GB" sz="900" dirty="0"/>
                        <a:t>Over 150mm </a:t>
                      </a:r>
                    </a:p>
                  </a:txBody>
                  <a:tcPr/>
                </a:tc>
                <a:tc>
                  <a:txBody>
                    <a:bodyPr/>
                    <a:lstStyle/>
                    <a:p>
                      <a:r>
                        <a:rPr lang="en-GB" sz="900" dirty="0"/>
                        <a:t>30.6%</a:t>
                      </a:r>
                    </a:p>
                  </a:txBody>
                  <a:tcPr/>
                </a:tc>
                <a:tc>
                  <a:txBody>
                    <a:bodyPr/>
                    <a:lstStyle/>
                    <a:p>
                      <a:r>
                        <a:rPr lang="en-GB" sz="900" dirty="0"/>
                        <a:t>15.1%</a:t>
                      </a:r>
                    </a:p>
                  </a:txBody>
                  <a:tcPr/>
                </a:tc>
                <a:tc>
                  <a:txBody>
                    <a:bodyPr/>
                    <a:lstStyle/>
                    <a:p>
                      <a:r>
                        <a:rPr lang="en-GB" sz="900" dirty="0"/>
                        <a:t>46.3%</a:t>
                      </a:r>
                    </a:p>
                  </a:txBody>
                  <a:tcPr/>
                </a:tc>
                <a:extLst>
                  <a:ext uri="{0D108BD9-81ED-4DB2-BD59-A6C34878D82A}">
                    <a16:rowId xmlns:a16="http://schemas.microsoft.com/office/drawing/2014/main" val="1017794389"/>
                  </a:ext>
                </a:extLst>
              </a:tr>
            </a:tbl>
          </a:graphicData>
        </a:graphic>
      </p:graphicFrame>
      <p:cxnSp>
        <p:nvCxnSpPr>
          <p:cNvPr id="2" name="Straight Arrow Connector 1">
            <a:extLst>
              <a:ext uri="{FF2B5EF4-FFF2-40B4-BE49-F238E27FC236}">
                <a16:creationId xmlns:a16="http://schemas.microsoft.com/office/drawing/2014/main" id="{ECBFD49A-A080-754D-4746-A1CD8FAF9904}"/>
              </a:ext>
            </a:extLst>
          </p:cNvPr>
          <p:cNvCxnSpPr>
            <a:cxnSpLocks/>
          </p:cNvCxnSpPr>
          <p:nvPr/>
        </p:nvCxnSpPr>
        <p:spPr>
          <a:xfrm>
            <a:off x="2508068" y="3379230"/>
            <a:ext cx="1" cy="1588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353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F801E-DC31-1D7E-7AA2-8188A4EEB031}"/>
              </a:ext>
            </a:extLst>
          </p:cNvPr>
          <p:cNvSpPr>
            <a:spLocks noGrp="1"/>
          </p:cNvSpPr>
          <p:nvPr>
            <p:ph type="title"/>
          </p:nvPr>
        </p:nvSpPr>
        <p:spPr/>
        <p:txBody>
          <a:bodyPr/>
          <a:lstStyle/>
          <a:p>
            <a:r>
              <a:rPr lang="en-GB" dirty="0"/>
              <a:t>BIOLUX 4EVER Trial Overview and Results</a:t>
            </a:r>
          </a:p>
        </p:txBody>
      </p:sp>
      <p:sp>
        <p:nvSpPr>
          <p:cNvPr id="7" name="TextBox 6">
            <a:extLst>
              <a:ext uri="{FF2B5EF4-FFF2-40B4-BE49-F238E27FC236}">
                <a16:creationId xmlns:a16="http://schemas.microsoft.com/office/drawing/2014/main" id="{88847B9D-24B6-FB28-83AC-D96E21E1CBB7}"/>
              </a:ext>
            </a:extLst>
          </p:cNvPr>
          <p:cNvSpPr txBox="1"/>
          <p:nvPr/>
        </p:nvSpPr>
        <p:spPr>
          <a:xfrm>
            <a:off x="352561" y="1279451"/>
            <a:ext cx="4885508" cy="1169551"/>
          </a:xfrm>
          <a:prstGeom prst="rect">
            <a:avLst/>
          </a:prstGeom>
          <a:noFill/>
          <a:ln>
            <a:solidFill>
              <a:schemeClr val="accent1"/>
            </a:solidFill>
          </a:ln>
        </p:spPr>
        <p:txBody>
          <a:bodyPr wrap="square" rtlCol="0">
            <a:spAutoFit/>
          </a:bodyPr>
          <a:lstStyle/>
          <a:p>
            <a:pPr algn="ctr"/>
            <a:r>
              <a:rPr lang="en-GB" sz="1400" b="1" dirty="0"/>
              <a:t>NCT02211664: </a:t>
            </a:r>
            <a:r>
              <a:rPr lang="en-GB" sz="1400" dirty="0"/>
              <a:t>Physician-Initiated Trial Investigating the Efficacy of Endovascular Treatment of Femoropopliteal Arterial Stenotic Disease With the Biotronik Passeo-18 Lux Drug Releasing Balloon and the Biotronik Pulsar-18 Stent (Comparing With 4EVER Trial Results) (BIOLUX 4EVER)</a:t>
            </a:r>
          </a:p>
        </p:txBody>
      </p:sp>
      <p:sp>
        <p:nvSpPr>
          <p:cNvPr id="14" name="TextBox 13">
            <a:extLst>
              <a:ext uri="{FF2B5EF4-FFF2-40B4-BE49-F238E27FC236}">
                <a16:creationId xmlns:a16="http://schemas.microsoft.com/office/drawing/2014/main" id="{FA5335B9-DA19-1FF0-506A-D66D97AD2786}"/>
              </a:ext>
            </a:extLst>
          </p:cNvPr>
          <p:cNvSpPr txBox="1"/>
          <p:nvPr/>
        </p:nvSpPr>
        <p:spPr>
          <a:xfrm>
            <a:off x="352561" y="3660417"/>
            <a:ext cx="4885506" cy="2677656"/>
          </a:xfrm>
          <a:prstGeom prst="rect">
            <a:avLst/>
          </a:prstGeom>
          <a:noFill/>
          <a:ln>
            <a:solidFill>
              <a:schemeClr val="accent1"/>
            </a:solidFill>
          </a:ln>
        </p:spPr>
        <p:txBody>
          <a:bodyPr wrap="square" rtlCol="0">
            <a:spAutoFit/>
          </a:bodyPr>
          <a:lstStyle/>
          <a:p>
            <a:r>
              <a:rPr lang="en-GB" sz="1200" b="1" dirty="0"/>
              <a:t>Single-arm</a:t>
            </a:r>
            <a:r>
              <a:rPr lang="en-GB" sz="1200" dirty="0"/>
              <a:t>, multi-centre  </a:t>
            </a:r>
          </a:p>
          <a:p>
            <a:r>
              <a:rPr lang="en-GB" sz="1200" dirty="0"/>
              <a:t>N = 120</a:t>
            </a:r>
          </a:p>
          <a:p>
            <a:endParaRPr lang="en-GB" sz="600" dirty="0"/>
          </a:p>
          <a:p>
            <a:r>
              <a:rPr lang="en-GB" sz="1200" u="sng" dirty="0"/>
              <a:t>Primary &amp; Secondary Endpoints: </a:t>
            </a:r>
          </a:p>
          <a:p>
            <a:pPr marL="285750" indent="-285750">
              <a:buFont typeface="Arial" panose="020B0604020202020204" pitchFamily="34" charset="0"/>
              <a:buChar char="•"/>
            </a:pPr>
            <a:r>
              <a:rPr lang="en-GB" sz="1200" dirty="0"/>
              <a:t>Primary patency at 6-, 12- and 24-months follow-up</a:t>
            </a:r>
          </a:p>
          <a:p>
            <a:pPr marL="285750" indent="-285750">
              <a:buFont typeface="Arial" panose="020B0604020202020204" pitchFamily="34" charset="0"/>
              <a:buChar char="•"/>
            </a:pPr>
            <a:r>
              <a:rPr lang="en-GB" sz="1200" dirty="0"/>
              <a:t>Technical &amp; procedural success</a:t>
            </a:r>
          </a:p>
          <a:p>
            <a:pPr marL="285750" indent="-285750">
              <a:buFont typeface="Arial" panose="020B0604020202020204" pitchFamily="34" charset="0"/>
              <a:buChar char="•"/>
            </a:pPr>
            <a:r>
              <a:rPr lang="en-GB" sz="1200" dirty="0"/>
              <a:t>Freedom from TLR at 1-, 6-, 12- and 24-months follow-up</a:t>
            </a:r>
          </a:p>
          <a:p>
            <a:pPr marL="285750" indent="-285750">
              <a:buFont typeface="Arial" panose="020B0604020202020204" pitchFamily="34" charset="0"/>
              <a:buChar char="•"/>
            </a:pPr>
            <a:r>
              <a:rPr lang="en-GB" sz="1200" dirty="0"/>
              <a:t>Serious Adverse Events at up to 24-months follow-up</a:t>
            </a:r>
          </a:p>
          <a:p>
            <a:pPr marL="285750" indent="-285750">
              <a:buFont typeface="Arial" panose="020B0604020202020204" pitchFamily="34" charset="0"/>
              <a:buChar char="•"/>
            </a:pPr>
            <a:endParaRPr lang="en-GB" sz="600" dirty="0"/>
          </a:p>
          <a:p>
            <a:r>
              <a:rPr lang="en-GB" sz="1200" u="sng" dirty="0"/>
              <a:t>Inclusion</a:t>
            </a:r>
            <a:r>
              <a:rPr lang="en-GB" sz="1200" dirty="0"/>
              <a:t>: </a:t>
            </a:r>
          </a:p>
          <a:p>
            <a:pPr marL="285750" indent="-285750">
              <a:buFont typeface="Arial" panose="020B0604020202020204" pitchFamily="34" charset="0"/>
              <a:buChar char="•"/>
            </a:pPr>
            <a:r>
              <a:rPr lang="en-GB" sz="1200" dirty="0"/>
              <a:t>De novo lesions located in the femoropopliteal arteries </a:t>
            </a:r>
          </a:p>
          <a:p>
            <a:pPr marL="285750" indent="-285750">
              <a:buFont typeface="Arial" panose="020B0604020202020204" pitchFamily="34" charset="0"/>
              <a:buChar char="•"/>
            </a:pPr>
            <a:r>
              <a:rPr lang="en-GB" sz="1200" dirty="0"/>
              <a:t>Patients with a Rutherford classification score from 2 to 4</a:t>
            </a:r>
          </a:p>
          <a:p>
            <a:pPr marL="285750" indent="-285750">
              <a:buFont typeface="Arial" panose="020B0604020202020204" pitchFamily="34" charset="0"/>
              <a:buChar char="•"/>
            </a:pPr>
            <a:r>
              <a:rPr lang="en-GB" sz="1200" dirty="0"/>
              <a:t>The target lesions are within the native SFA: distal point 3 cm above knee joint and 1 cm below the origin of the profunda femoralis</a:t>
            </a:r>
          </a:p>
          <a:p>
            <a:pPr marL="285750" indent="-285750">
              <a:buFont typeface="Arial" panose="020B0604020202020204" pitchFamily="34" charset="0"/>
              <a:buChar char="•"/>
            </a:pPr>
            <a:r>
              <a:rPr lang="en-GB" sz="1200" dirty="0"/>
              <a:t>At least one-vessel-runoff to the foot</a:t>
            </a:r>
          </a:p>
        </p:txBody>
      </p:sp>
      <p:sp>
        <p:nvSpPr>
          <p:cNvPr id="15" name="TextBox 14">
            <a:extLst>
              <a:ext uri="{FF2B5EF4-FFF2-40B4-BE49-F238E27FC236}">
                <a16:creationId xmlns:a16="http://schemas.microsoft.com/office/drawing/2014/main" id="{34216889-3753-C07A-2297-3963F8F62150}"/>
              </a:ext>
            </a:extLst>
          </p:cNvPr>
          <p:cNvSpPr txBox="1"/>
          <p:nvPr/>
        </p:nvSpPr>
        <p:spPr>
          <a:xfrm>
            <a:off x="352561" y="2649437"/>
            <a:ext cx="4885507" cy="830997"/>
          </a:xfrm>
          <a:prstGeom prst="rect">
            <a:avLst/>
          </a:prstGeom>
          <a:noFill/>
          <a:ln>
            <a:solidFill>
              <a:schemeClr val="accent1"/>
            </a:solidFill>
          </a:ln>
        </p:spPr>
        <p:txBody>
          <a:bodyPr wrap="square" rtlCol="0">
            <a:spAutoFit/>
          </a:bodyPr>
          <a:lstStyle/>
          <a:p>
            <a:pPr algn="ctr"/>
            <a:r>
              <a:rPr lang="en-GB" sz="1200" b="1" dirty="0"/>
              <a:t>Objective: </a:t>
            </a:r>
            <a:r>
              <a:rPr lang="en-GB" sz="1200" dirty="0"/>
              <a:t>To evaluate the short- and long-term (up to 24 months) outcome of treatment by means of dilation with the Passeo-18 Lux drug releasing balloon and by Pulsar-18 stent implantation in symptomatic (Rutherford 2-4) femoro-popliteal arterial stenotic or occlusive lesions.</a:t>
            </a:r>
          </a:p>
        </p:txBody>
      </p:sp>
      <p:cxnSp>
        <p:nvCxnSpPr>
          <p:cNvPr id="16" name="Straight Arrow Connector 15">
            <a:extLst>
              <a:ext uri="{FF2B5EF4-FFF2-40B4-BE49-F238E27FC236}">
                <a16:creationId xmlns:a16="http://schemas.microsoft.com/office/drawing/2014/main" id="{FC5A5CE0-DE48-2013-6CC1-7F7599707C31}"/>
              </a:ext>
            </a:extLst>
          </p:cNvPr>
          <p:cNvCxnSpPr>
            <a:cxnSpLocks/>
            <a:stCxn id="7" idx="2"/>
            <a:endCxn id="15" idx="0"/>
          </p:cNvCxnSpPr>
          <p:nvPr/>
        </p:nvCxnSpPr>
        <p:spPr>
          <a:xfrm>
            <a:off x="2795315" y="2449002"/>
            <a:ext cx="0" cy="2004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8475899-3B72-36DD-C729-7820537E36DA}"/>
              </a:ext>
            </a:extLst>
          </p:cNvPr>
          <p:cNvCxnSpPr>
            <a:cxnSpLocks/>
          </p:cNvCxnSpPr>
          <p:nvPr/>
        </p:nvCxnSpPr>
        <p:spPr>
          <a:xfrm>
            <a:off x="2795315" y="3480434"/>
            <a:ext cx="0" cy="2004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9E2A51-D9FB-E4CF-4B7B-D5595CF0BA4E}"/>
              </a:ext>
            </a:extLst>
          </p:cNvPr>
          <p:cNvPicPr>
            <a:picLocks noChangeAspect="1"/>
          </p:cNvPicPr>
          <p:nvPr/>
        </p:nvPicPr>
        <p:blipFill>
          <a:blip r:embed="rId2"/>
          <a:stretch>
            <a:fillRect/>
          </a:stretch>
        </p:blipFill>
        <p:spPr>
          <a:xfrm>
            <a:off x="5425826" y="1216995"/>
            <a:ext cx="6413613" cy="3164153"/>
          </a:xfrm>
          <a:prstGeom prst="rect">
            <a:avLst/>
          </a:prstGeom>
        </p:spPr>
      </p:pic>
      <p:sp>
        <p:nvSpPr>
          <p:cNvPr id="10" name="TextBox 9">
            <a:extLst>
              <a:ext uri="{FF2B5EF4-FFF2-40B4-BE49-F238E27FC236}">
                <a16:creationId xmlns:a16="http://schemas.microsoft.com/office/drawing/2014/main" id="{4167247C-243E-5071-C5A1-824BB9C100DC}"/>
              </a:ext>
            </a:extLst>
          </p:cNvPr>
          <p:cNvSpPr txBox="1"/>
          <p:nvPr/>
        </p:nvSpPr>
        <p:spPr>
          <a:xfrm>
            <a:off x="5330574" y="4363005"/>
            <a:ext cx="6747126" cy="2031325"/>
          </a:xfrm>
          <a:prstGeom prst="rect">
            <a:avLst/>
          </a:prstGeom>
          <a:noFill/>
        </p:spPr>
        <p:txBody>
          <a:bodyPr wrap="square">
            <a:spAutoFit/>
          </a:bodyPr>
          <a:lstStyle/>
          <a:p>
            <a:pPr algn="l"/>
            <a:r>
              <a:rPr lang="en-GB" sz="1400" b="0" i="0" dirty="0">
                <a:solidFill>
                  <a:srgbClr val="383838"/>
                </a:solidFill>
                <a:effectLst/>
              </a:rPr>
              <a:t>In BIOLUX 4EVER, physicians used the </a:t>
            </a:r>
            <a:r>
              <a:rPr lang="en-GB" sz="1400" b="1" i="0" dirty="0">
                <a:solidFill>
                  <a:srgbClr val="383838"/>
                </a:solidFill>
                <a:effectLst/>
              </a:rPr>
              <a:t>combination of the Passeo-18 Lux DCB and the Pulsar-18 BMS </a:t>
            </a:r>
            <a:r>
              <a:rPr lang="en-GB" sz="1400" b="0" i="0" dirty="0">
                <a:solidFill>
                  <a:srgbClr val="383838"/>
                </a:solidFill>
                <a:effectLst/>
              </a:rPr>
              <a:t>to treat superficial femoral artery lesions. The full 12-month (395 days) outcomes showed </a:t>
            </a:r>
            <a:r>
              <a:rPr lang="en-GB" sz="1400" b="1" i="0" dirty="0">
                <a:solidFill>
                  <a:srgbClr val="383838"/>
                </a:solidFill>
                <a:effectLst/>
              </a:rPr>
              <a:t>86.9% primary patency and 91.6% freedom from TLR </a:t>
            </a:r>
            <a:r>
              <a:rPr lang="en-GB" sz="1400" b="0" i="0" dirty="0">
                <a:solidFill>
                  <a:srgbClr val="383838"/>
                </a:solidFill>
                <a:effectLst/>
              </a:rPr>
              <a:t>in 120 patients.</a:t>
            </a:r>
          </a:p>
          <a:p>
            <a:pPr algn="l"/>
            <a:endParaRPr lang="en-GB" sz="1400" b="0" i="0" dirty="0">
              <a:solidFill>
                <a:srgbClr val="383838"/>
              </a:solidFill>
              <a:effectLst/>
            </a:endParaRPr>
          </a:p>
          <a:p>
            <a:pPr algn="l"/>
            <a:r>
              <a:rPr lang="en-GB" sz="1400" b="0" i="0" dirty="0">
                <a:solidFill>
                  <a:srgbClr val="383838"/>
                </a:solidFill>
                <a:effectLst/>
              </a:rPr>
              <a:t>In Biotronik’s PR, Koen Deloose commented, “The 12-month outcomes of the BIOLUX 4EVER trial indicate the value of a combined approach that provides physicians with more options and versatility when treating SFA lesions </a:t>
            </a:r>
            <a:r>
              <a:rPr lang="en-GB" sz="1400" i="0" dirty="0">
                <a:solidFill>
                  <a:srgbClr val="383838"/>
                </a:solidFill>
                <a:effectLst/>
              </a:rPr>
              <a:t>while </a:t>
            </a:r>
            <a:r>
              <a:rPr lang="en-GB" sz="1400" b="1" i="0" dirty="0">
                <a:solidFill>
                  <a:srgbClr val="383838"/>
                </a:solidFill>
                <a:effectLst/>
              </a:rPr>
              <a:t>achieving DES-like results</a:t>
            </a:r>
            <a:r>
              <a:rPr lang="en-GB" sz="1400" b="0" i="0" dirty="0">
                <a:solidFill>
                  <a:srgbClr val="383838"/>
                </a:solidFill>
                <a:effectLst/>
              </a:rPr>
              <a:t>… there is now the freedom to determine how much support is necessary based on each vessel’s unique anatomy and lesion characteristics for a more tailored approach.”</a:t>
            </a:r>
            <a:endParaRPr lang="en-GB" sz="1400" dirty="0"/>
          </a:p>
        </p:txBody>
      </p:sp>
      <p:sp>
        <p:nvSpPr>
          <p:cNvPr id="4" name="TextBox 3">
            <a:extLst>
              <a:ext uri="{FF2B5EF4-FFF2-40B4-BE49-F238E27FC236}">
                <a16:creationId xmlns:a16="http://schemas.microsoft.com/office/drawing/2014/main" id="{41569E8C-0198-B89F-B0F8-6435AF885A33}"/>
              </a:ext>
            </a:extLst>
          </p:cNvPr>
          <p:cNvSpPr txBox="1"/>
          <p:nvPr/>
        </p:nvSpPr>
        <p:spPr>
          <a:xfrm>
            <a:off x="330085" y="6394330"/>
            <a:ext cx="6096000" cy="246221"/>
          </a:xfrm>
          <a:prstGeom prst="rect">
            <a:avLst/>
          </a:prstGeom>
          <a:noFill/>
        </p:spPr>
        <p:txBody>
          <a:bodyPr wrap="square">
            <a:spAutoFit/>
          </a:bodyPr>
          <a:lstStyle/>
          <a:p>
            <a:r>
              <a:rPr lang="en-GB" sz="1000" dirty="0"/>
              <a:t>Source: Pulsar-18 Product information 2018 (Accessed October 2022)</a:t>
            </a:r>
          </a:p>
        </p:txBody>
      </p:sp>
    </p:spTree>
    <p:extLst>
      <p:ext uri="{BB962C8B-B14F-4D97-AF65-F5344CB8AC3E}">
        <p14:creationId xmlns:p14="http://schemas.microsoft.com/office/powerpoint/2010/main" val="2496097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13A07-9900-F55D-4986-32BDEBF482DD}"/>
              </a:ext>
            </a:extLst>
          </p:cNvPr>
          <p:cNvSpPr>
            <a:spLocks noGrp="1"/>
          </p:cNvSpPr>
          <p:nvPr>
            <p:ph type="title"/>
          </p:nvPr>
        </p:nvSpPr>
        <p:spPr/>
        <p:txBody>
          <a:bodyPr/>
          <a:lstStyle/>
          <a:p>
            <a:r>
              <a:rPr lang="en-GB" dirty="0"/>
              <a:t>BIOLUX 4EVER Trial Results</a:t>
            </a:r>
          </a:p>
        </p:txBody>
      </p:sp>
      <p:pic>
        <p:nvPicPr>
          <p:cNvPr id="3" name="Picture 2">
            <a:extLst>
              <a:ext uri="{FF2B5EF4-FFF2-40B4-BE49-F238E27FC236}">
                <a16:creationId xmlns:a16="http://schemas.microsoft.com/office/drawing/2014/main" id="{CF1D0098-FAF6-26A0-2084-ABD222F67CF1}"/>
              </a:ext>
            </a:extLst>
          </p:cNvPr>
          <p:cNvPicPr>
            <a:picLocks noChangeAspect="1"/>
          </p:cNvPicPr>
          <p:nvPr/>
        </p:nvPicPr>
        <p:blipFill>
          <a:blip r:embed="rId2"/>
          <a:stretch>
            <a:fillRect/>
          </a:stretch>
        </p:blipFill>
        <p:spPr>
          <a:xfrm>
            <a:off x="360653" y="1251169"/>
            <a:ext cx="5735347" cy="5119817"/>
          </a:xfrm>
          <a:prstGeom prst="rect">
            <a:avLst/>
          </a:prstGeom>
        </p:spPr>
      </p:pic>
      <p:sp>
        <p:nvSpPr>
          <p:cNvPr id="4" name="TextBox 3">
            <a:extLst>
              <a:ext uri="{FF2B5EF4-FFF2-40B4-BE49-F238E27FC236}">
                <a16:creationId xmlns:a16="http://schemas.microsoft.com/office/drawing/2014/main" id="{820AF55A-E56B-297C-A32E-0041967CDD4F}"/>
              </a:ext>
            </a:extLst>
          </p:cNvPr>
          <p:cNvSpPr txBox="1"/>
          <p:nvPr/>
        </p:nvSpPr>
        <p:spPr>
          <a:xfrm>
            <a:off x="6221691" y="4933520"/>
            <a:ext cx="5735347" cy="1600438"/>
          </a:xfrm>
          <a:prstGeom prst="rect">
            <a:avLst/>
          </a:prstGeom>
          <a:noFill/>
        </p:spPr>
        <p:txBody>
          <a:bodyPr wrap="square">
            <a:spAutoFit/>
          </a:bodyPr>
          <a:lstStyle/>
          <a:p>
            <a:r>
              <a:rPr lang="en-GB" sz="1400" dirty="0"/>
              <a:t>The earlier DEBAS trial showed that direct implantation of the Pulsar-18 stent, followed by post-dilation with a DCB (e.g., Passeo-18 Lux), results in improved efficacy compared with stenting alone. </a:t>
            </a:r>
          </a:p>
          <a:p>
            <a:r>
              <a:rPr lang="en-GB" sz="1400" dirty="0"/>
              <a:t>The reverse strategy of prepping the vessel first with the Passeo-18 Lux DCB followed by stenting with the Pulsar 18 stent was investigated in the BIOLUX 4EVER trial, achieving very good primary patency and TLR rates comparable to current DES therapy</a:t>
            </a:r>
          </a:p>
        </p:txBody>
      </p:sp>
      <p:pic>
        <p:nvPicPr>
          <p:cNvPr id="6" name="Picture 5">
            <a:extLst>
              <a:ext uri="{FF2B5EF4-FFF2-40B4-BE49-F238E27FC236}">
                <a16:creationId xmlns:a16="http://schemas.microsoft.com/office/drawing/2014/main" id="{CD1356EC-1C7B-471B-31B9-D73A6D6A9D42}"/>
              </a:ext>
            </a:extLst>
          </p:cNvPr>
          <p:cNvPicPr>
            <a:picLocks noChangeAspect="1"/>
          </p:cNvPicPr>
          <p:nvPr/>
        </p:nvPicPr>
        <p:blipFill>
          <a:blip r:embed="rId3"/>
          <a:stretch>
            <a:fillRect/>
          </a:stretch>
        </p:blipFill>
        <p:spPr>
          <a:xfrm>
            <a:off x="7087188" y="1251169"/>
            <a:ext cx="4004352" cy="3634873"/>
          </a:xfrm>
          <a:prstGeom prst="rect">
            <a:avLst/>
          </a:prstGeom>
        </p:spPr>
      </p:pic>
      <p:sp>
        <p:nvSpPr>
          <p:cNvPr id="7" name="TextBox 6">
            <a:extLst>
              <a:ext uri="{FF2B5EF4-FFF2-40B4-BE49-F238E27FC236}">
                <a16:creationId xmlns:a16="http://schemas.microsoft.com/office/drawing/2014/main" id="{A7B971B4-39F4-342C-1F11-E767D31C9DC6}"/>
              </a:ext>
            </a:extLst>
          </p:cNvPr>
          <p:cNvSpPr txBox="1"/>
          <p:nvPr/>
        </p:nvSpPr>
        <p:spPr>
          <a:xfrm>
            <a:off x="234962" y="6426236"/>
            <a:ext cx="6096000" cy="215444"/>
          </a:xfrm>
          <a:prstGeom prst="rect">
            <a:avLst/>
          </a:prstGeom>
          <a:noFill/>
        </p:spPr>
        <p:txBody>
          <a:bodyPr wrap="square">
            <a:spAutoFit/>
          </a:bodyPr>
          <a:lstStyle/>
          <a:p>
            <a:r>
              <a:rPr lang="en-GB" sz="800" dirty="0"/>
              <a:t>Source: Pulsar-18 Product information 2018 (Accessed October 2022)</a:t>
            </a:r>
          </a:p>
        </p:txBody>
      </p:sp>
    </p:spTree>
    <p:extLst>
      <p:ext uri="{BB962C8B-B14F-4D97-AF65-F5344CB8AC3E}">
        <p14:creationId xmlns:p14="http://schemas.microsoft.com/office/powerpoint/2010/main" val="4288117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3219AF-AC4D-1888-75B4-7E861318BABB}"/>
              </a:ext>
            </a:extLst>
          </p:cNvPr>
          <p:cNvSpPr>
            <a:spLocks noGrp="1"/>
          </p:cNvSpPr>
          <p:nvPr>
            <p:ph type="title"/>
          </p:nvPr>
        </p:nvSpPr>
        <p:spPr>
          <a:xfrm>
            <a:off x="118779" y="284796"/>
            <a:ext cx="10934400" cy="600668"/>
          </a:xfrm>
        </p:spPr>
        <p:txBody>
          <a:bodyPr/>
          <a:lstStyle/>
          <a:p>
            <a:r>
              <a:rPr lang="en-GB" dirty="0"/>
              <a:t>Topline Overview</a:t>
            </a:r>
          </a:p>
        </p:txBody>
      </p:sp>
      <p:graphicFrame>
        <p:nvGraphicFramePr>
          <p:cNvPr id="6" name="Table 6">
            <a:extLst>
              <a:ext uri="{FF2B5EF4-FFF2-40B4-BE49-F238E27FC236}">
                <a16:creationId xmlns:a16="http://schemas.microsoft.com/office/drawing/2014/main" id="{5C04B2C2-EB74-613D-9937-7FD72A589A2B}"/>
              </a:ext>
            </a:extLst>
          </p:cNvPr>
          <p:cNvGraphicFramePr>
            <a:graphicFrameLocks noGrp="1"/>
          </p:cNvGraphicFramePr>
          <p:nvPr>
            <p:extLst>
              <p:ext uri="{D42A27DB-BD31-4B8C-83A1-F6EECF244321}">
                <p14:modId xmlns:p14="http://schemas.microsoft.com/office/powerpoint/2010/main" val="3084734897"/>
              </p:ext>
            </p:extLst>
          </p:nvPr>
        </p:nvGraphicFramePr>
        <p:xfrm>
          <a:off x="41712" y="1167304"/>
          <a:ext cx="12108575" cy="5474804"/>
        </p:xfrm>
        <a:graphic>
          <a:graphicData uri="http://schemas.openxmlformats.org/drawingml/2006/table">
            <a:tbl>
              <a:tblPr firstRow="1" firstCol="1" bandRow="1">
                <a:tableStyleId>{5C22544A-7EE6-4342-B048-85BDC9FD1C3A}</a:tableStyleId>
              </a:tblPr>
              <a:tblGrid>
                <a:gridCol w="1210285">
                  <a:extLst>
                    <a:ext uri="{9D8B030D-6E8A-4147-A177-3AD203B41FA5}">
                      <a16:colId xmlns:a16="http://schemas.microsoft.com/office/drawing/2014/main" val="2236476600"/>
                    </a:ext>
                  </a:extLst>
                </a:gridCol>
                <a:gridCol w="833835">
                  <a:extLst>
                    <a:ext uri="{9D8B030D-6E8A-4147-A177-3AD203B41FA5}">
                      <a16:colId xmlns:a16="http://schemas.microsoft.com/office/drawing/2014/main" val="1913742559"/>
                    </a:ext>
                  </a:extLst>
                </a:gridCol>
                <a:gridCol w="833835">
                  <a:extLst>
                    <a:ext uri="{9D8B030D-6E8A-4147-A177-3AD203B41FA5}">
                      <a16:colId xmlns:a16="http://schemas.microsoft.com/office/drawing/2014/main" val="2901241538"/>
                    </a:ext>
                  </a:extLst>
                </a:gridCol>
                <a:gridCol w="1039529">
                  <a:extLst>
                    <a:ext uri="{9D8B030D-6E8A-4147-A177-3AD203B41FA5}">
                      <a16:colId xmlns:a16="http://schemas.microsoft.com/office/drawing/2014/main" val="3557504694"/>
                    </a:ext>
                  </a:extLst>
                </a:gridCol>
                <a:gridCol w="1039529">
                  <a:extLst>
                    <a:ext uri="{9D8B030D-6E8A-4147-A177-3AD203B41FA5}">
                      <a16:colId xmlns:a16="http://schemas.microsoft.com/office/drawing/2014/main" val="2595556399"/>
                    </a:ext>
                  </a:extLst>
                </a:gridCol>
                <a:gridCol w="1191927">
                  <a:extLst>
                    <a:ext uri="{9D8B030D-6E8A-4147-A177-3AD203B41FA5}">
                      <a16:colId xmlns:a16="http://schemas.microsoft.com/office/drawing/2014/main" val="2648411978"/>
                    </a:ext>
                  </a:extLst>
                </a:gridCol>
                <a:gridCol w="1191927">
                  <a:extLst>
                    <a:ext uri="{9D8B030D-6E8A-4147-A177-3AD203B41FA5}">
                      <a16:colId xmlns:a16="http://schemas.microsoft.com/office/drawing/2014/main" val="2280924752"/>
                    </a:ext>
                  </a:extLst>
                </a:gridCol>
                <a:gridCol w="1191927">
                  <a:extLst>
                    <a:ext uri="{9D8B030D-6E8A-4147-A177-3AD203B41FA5}">
                      <a16:colId xmlns:a16="http://schemas.microsoft.com/office/drawing/2014/main" val="2779320164"/>
                    </a:ext>
                  </a:extLst>
                </a:gridCol>
                <a:gridCol w="1191927">
                  <a:extLst>
                    <a:ext uri="{9D8B030D-6E8A-4147-A177-3AD203B41FA5}">
                      <a16:colId xmlns:a16="http://schemas.microsoft.com/office/drawing/2014/main" val="145077887"/>
                    </a:ext>
                  </a:extLst>
                </a:gridCol>
                <a:gridCol w="1191927">
                  <a:extLst>
                    <a:ext uri="{9D8B030D-6E8A-4147-A177-3AD203B41FA5}">
                      <a16:colId xmlns:a16="http://schemas.microsoft.com/office/drawing/2014/main" val="162276276"/>
                    </a:ext>
                  </a:extLst>
                </a:gridCol>
                <a:gridCol w="1191927">
                  <a:extLst>
                    <a:ext uri="{9D8B030D-6E8A-4147-A177-3AD203B41FA5}">
                      <a16:colId xmlns:a16="http://schemas.microsoft.com/office/drawing/2014/main" val="1834133561"/>
                    </a:ext>
                  </a:extLst>
                </a:gridCol>
              </a:tblGrid>
              <a:tr h="566383">
                <a:tc>
                  <a:txBody>
                    <a:bodyPr/>
                    <a:lstStyle/>
                    <a:p>
                      <a:endParaRPr lang="en-GB" sz="1200" dirty="0"/>
                    </a:p>
                  </a:txBody>
                  <a:tcPr/>
                </a:tc>
                <a:tc gridSpan="4">
                  <a:txBody>
                    <a:bodyPr/>
                    <a:lstStyle/>
                    <a:p>
                      <a:pPr algn="ctr"/>
                      <a:r>
                        <a:rPr lang="en-GB" sz="1200" dirty="0"/>
                        <a:t>BioMimics 3D </a:t>
                      </a:r>
                    </a:p>
                    <a:p>
                      <a:pPr algn="ctr"/>
                      <a:r>
                        <a:rPr lang="en-GB" sz="1200" dirty="0"/>
                        <a:t>(Veryan)</a:t>
                      </a:r>
                    </a:p>
                  </a:txBody>
                  <a:tcPr/>
                </a:tc>
                <a:tc hMerge="1">
                  <a:txBody>
                    <a:bodyPr/>
                    <a:lstStyle/>
                    <a:p>
                      <a:endParaRPr lang="en-GB"/>
                    </a:p>
                  </a:txBody>
                  <a:tcPr/>
                </a:tc>
                <a:tc hMerge="1">
                  <a:txBody>
                    <a:bodyPr/>
                    <a:lstStyle/>
                    <a:p>
                      <a:endParaRPr lang="en-GB" sz="1200"/>
                    </a:p>
                  </a:txBody>
                  <a:tcPr/>
                </a:tc>
                <a:tc hMerge="1">
                  <a:txBody>
                    <a:bodyPr/>
                    <a:lstStyle/>
                    <a:p>
                      <a:endParaRPr lang="en-GB" sz="1200"/>
                    </a:p>
                  </a:txBody>
                  <a:tcPr/>
                </a:tc>
                <a:tc>
                  <a:txBody>
                    <a:bodyPr/>
                    <a:lstStyle/>
                    <a:p>
                      <a:r>
                        <a:rPr lang="en-GB" sz="1200" dirty="0"/>
                        <a:t>Supera </a:t>
                      </a:r>
                    </a:p>
                    <a:p>
                      <a:r>
                        <a:rPr lang="en-GB" sz="1200" dirty="0"/>
                        <a:t>(Abbott)</a:t>
                      </a:r>
                    </a:p>
                  </a:txBody>
                  <a:tcPr/>
                </a:tc>
                <a:tc>
                  <a:txBody>
                    <a:bodyPr/>
                    <a:lstStyle/>
                    <a:p>
                      <a:r>
                        <a:rPr lang="en-GB" sz="1200" dirty="0"/>
                        <a:t>Everflex </a:t>
                      </a:r>
                    </a:p>
                    <a:p>
                      <a:r>
                        <a:rPr lang="en-GB" sz="1200" dirty="0"/>
                        <a:t>(Medtronic)</a:t>
                      </a:r>
                    </a:p>
                  </a:txBody>
                  <a:tcPr/>
                </a:tc>
                <a:tc>
                  <a:txBody>
                    <a:bodyPr/>
                    <a:lstStyle/>
                    <a:p>
                      <a:r>
                        <a:rPr lang="en-GB" sz="1200" dirty="0"/>
                        <a:t>LifeStent </a:t>
                      </a:r>
                    </a:p>
                    <a:p>
                      <a:r>
                        <a:rPr lang="en-GB" sz="1200" dirty="0"/>
                        <a:t>(Bard)</a:t>
                      </a:r>
                    </a:p>
                  </a:txBody>
                  <a:tcPr/>
                </a:tc>
                <a:tc>
                  <a:txBody>
                    <a:bodyPr/>
                    <a:lstStyle/>
                    <a:p>
                      <a:r>
                        <a:rPr lang="en-GB" sz="1200" dirty="0"/>
                        <a:t>Pulsar-18 </a:t>
                      </a:r>
                    </a:p>
                    <a:p>
                      <a:r>
                        <a:rPr lang="en-GB" sz="1200" dirty="0"/>
                        <a:t>(Biotronik)</a:t>
                      </a:r>
                    </a:p>
                  </a:txBody>
                  <a:tcPr/>
                </a:tc>
                <a:tc>
                  <a:txBody>
                    <a:bodyPr/>
                    <a:lstStyle/>
                    <a:p>
                      <a:r>
                        <a:rPr lang="en-GB" sz="1200" dirty="0"/>
                        <a:t>Zilver PTX </a:t>
                      </a:r>
                    </a:p>
                    <a:p>
                      <a:r>
                        <a:rPr lang="en-GB" sz="1200" dirty="0"/>
                        <a:t>(Cook Medical)</a:t>
                      </a:r>
                    </a:p>
                  </a:txBody>
                  <a:tcPr/>
                </a:tc>
                <a:tc>
                  <a:txBody>
                    <a:bodyPr/>
                    <a:lstStyle/>
                    <a:p>
                      <a:r>
                        <a:rPr lang="en-GB" sz="1200" dirty="0"/>
                        <a:t>Eluvia (Boston Scientific) </a:t>
                      </a:r>
                    </a:p>
                  </a:txBody>
                  <a:tcPr/>
                </a:tc>
                <a:extLst>
                  <a:ext uri="{0D108BD9-81ED-4DB2-BD59-A6C34878D82A}">
                    <a16:rowId xmlns:a16="http://schemas.microsoft.com/office/drawing/2014/main" val="2416980683"/>
                  </a:ext>
                </a:extLst>
              </a:tr>
              <a:tr h="283192">
                <a:tc rowSpan="2">
                  <a:txBody>
                    <a:bodyPr/>
                    <a:lstStyle/>
                    <a:p>
                      <a:r>
                        <a:rPr lang="en-GB" sz="1200" dirty="0"/>
                        <a:t>Pivotal trial </a:t>
                      </a:r>
                    </a:p>
                    <a:p>
                      <a:r>
                        <a:rPr lang="en-GB" sz="1200" dirty="0"/>
                        <a:t>(N)</a:t>
                      </a:r>
                    </a:p>
                  </a:txBody>
                  <a:tcPr/>
                </a:tc>
                <a:tc gridSpan="2">
                  <a:txBody>
                    <a:bodyPr/>
                    <a:lstStyle/>
                    <a:p>
                      <a:pPr algn="ctr"/>
                      <a:r>
                        <a:rPr lang="en-GB" sz="1200" dirty="0"/>
                        <a:t>Mimics RCT</a:t>
                      </a:r>
                    </a:p>
                  </a:txBody>
                  <a:tcPr/>
                </a:tc>
                <a:tc hMerge="1">
                  <a:txBody>
                    <a:bodyPr/>
                    <a:lstStyle/>
                    <a:p>
                      <a:endParaRPr lang="en-GB"/>
                    </a:p>
                  </a:txBody>
                  <a:tcPr/>
                </a:tc>
                <a:tc rowSpan="2">
                  <a:txBody>
                    <a:bodyPr/>
                    <a:lstStyle/>
                    <a:p>
                      <a:pPr algn="ctr"/>
                      <a:r>
                        <a:rPr lang="en-GB" sz="1200" dirty="0"/>
                        <a:t>MIMICS-2 </a:t>
                      </a:r>
                    </a:p>
                    <a:p>
                      <a:pPr algn="ctr"/>
                      <a:r>
                        <a:rPr lang="en-GB" sz="1200" dirty="0"/>
                        <a:t>(N = 271)</a:t>
                      </a:r>
                    </a:p>
                  </a:txBody>
                  <a:tcPr/>
                </a:tc>
                <a:tc rowSpan="2">
                  <a:txBody>
                    <a:bodyPr/>
                    <a:lstStyle/>
                    <a:p>
                      <a:pPr algn="ctr"/>
                      <a:r>
                        <a:rPr lang="en-GB" sz="1200" dirty="0"/>
                        <a:t>MIMICS-3D </a:t>
                      </a:r>
                    </a:p>
                    <a:p>
                      <a:pPr algn="ctr"/>
                      <a:r>
                        <a:rPr lang="en-GB" sz="1200" dirty="0"/>
                        <a:t>(N = 507)</a:t>
                      </a:r>
                    </a:p>
                  </a:txBody>
                  <a:tcPr/>
                </a:tc>
                <a:tc rowSpan="2">
                  <a:txBody>
                    <a:bodyPr/>
                    <a:lstStyle/>
                    <a:p>
                      <a:pPr algn="ctr"/>
                      <a:r>
                        <a:rPr lang="en-GB" sz="1200" dirty="0"/>
                        <a:t>SUPERB </a:t>
                      </a:r>
                    </a:p>
                    <a:p>
                      <a:pPr algn="ctr"/>
                      <a:r>
                        <a:rPr lang="en-GB" sz="1200" dirty="0"/>
                        <a:t>(N = 325)</a:t>
                      </a:r>
                    </a:p>
                  </a:txBody>
                  <a:tcPr/>
                </a:tc>
                <a:tc rowSpan="2">
                  <a:txBody>
                    <a:bodyPr/>
                    <a:lstStyle/>
                    <a:p>
                      <a:pPr algn="ctr"/>
                      <a:r>
                        <a:rPr lang="en-GB" sz="1200" dirty="0"/>
                        <a:t>DURABILITY II</a:t>
                      </a:r>
                    </a:p>
                    <a:p>
                      <a:pPr algn="ctr"/>
                      <a:r>
                        <a:rPr lang="en-GB" sz="1200" dirty="0"/>
                        <a:t>(N = 287)</a:t>
                      </a:r>
                    </a:p>
                  </a:txBody>
                  <a:tcPr/>
                </a:tc>
                <a:tc rowSpan="2">
                  <a:txBody>
                    <a:bodyPr/>
                    <a:lstStyle/>
                    <a:p>
                      <a:pPr algn="ctr"/>
                      <a:r>
                        <a:rPr lang="en-GB" sz="1200" dirty="0"/>
                        <a:t>RESILIENT</a:t>
                      </a:r>
                    </a:p>
                    <a:p>
                      <a:pPr algn="ctr"/>
                      <a:r>
                        <a:rPr lang="en-GB" sz="1200" dirty="0"/>
                        <a:t>(N = 134)</a:t>
                      </a:r>
                    </a:p>
                  </a:txBody>
                  <a:tcPr/>
                </a:tc>
                <a:tc rowSpan="2">
                  <a:txBody>
                    <a:bodyPr/>
                    <a:lstStyle/>
                    <a:p>
                      <a:pPr algn="ctr"/>
                      <a:r>
                        <a:rPr lang="en-GB" sz="1200" dirty="0"/>
                        <a:t>BIOFLEX-PEACE</a:t>
                      </a:r>
                    </a:p>
                    <a:p>
                      <a:pPr algn="ctr"/>
                      <a:r>
                        <a:rPr lang="en-GB" sz="1200" dirty="0"/>
                        <a:t>(N = 148)</a:t>
                      </a:r>
                    </a:p>
                  </a:txBody>
                  <a:tcPr/>
                </a:tc>
                <a:tc rowSpan="2">
                  <a:txBody>
                    <a:bodyPr/>
                    <a:lstStyle/>
                    <a:p>
                      <a:pPr algn="ctr"/>
                      <a:r>
                        <a:rPr lang="en-GB" sz="1200" dirty="0"/>
                        <a:t>ZILVER PTX</a:t>
                      </a:r>
                    </a:p>
                    <a:p>
                      <a:pPr algn="ctr"/>
                      <a:r>
                        <a:rPr lang="en-GB" sz="1200" dirty="0"/>
                        <a:t>(N = 236)</a:t>
                      </a:r>
                    </a:p>
                  </a:txBody>
                  <a:tcPr/>
                </a:tc>
                <a:tc rowSpan="2">
                  <a:txBody>
                    <a:bodyPr/>
                    <a:lstStyle/>
                    <a:p>
                      <a:pPr algn="ctr"/>
                      <a:r>
                        <a:rPr lang="en-GB" sz="1200" dirty="0"/>
                        <a:t>MAJESTIC</a:t>
                      </a:r>
                    </a:p>
                    <a:p>
                      <a:pPr algn="ctr"/>
                      <a:r>
                        <a:rPr lang="en-GB" sz="1200" dirty="0"/>
                        <a:t>(N = 57)</a:t>
                      </a:r>
                    </a:p>
                  </a:txBody>
                  <a:tcPr/>
                </a:tc>
                <a:extLst>
                  <a:ext uri="{0D108BD9-81ED-4DB2-BD59-A6C34878D82A}">
                    <a16:rowId xmlns:a16="http://schemas.microsoft.com/office/drawing/2014/main" val="3847475420"/>
                  </a:ext>
                </a:extLst>
              </a:tr>
              <a:tr h="283192">
                <a:tc vMerge="1">
                  <a:txBody>
                    <a:bodyPr/>
                    <a:lstStyle/>
                    <a:p>
                      <a:endParaRPr lang="en-GB"/>
                    </a:p>
                  </a:txBody>
                  <a:tcPr/>
                </a:tc>
                <a:tc>
                  <a:txBody>
                    <a:bodyPr/>
                    <a:lstStyle/>
                    <a:p>
                      <a:pPr algn="ctr"/>
                      <a:r>
                        <a:rPr lang="en-GB" sz="1100" dirty="0"/>
                        <a:t>BM3D </a:t>
                      </a:r>
                    </a:p>
                    <a:p>
                      <a:pPr algn="ctr"/>
                      <a:r>
                        <a:rPr lang="en-GB" sz="1100" dirty="0"/>
                        <a:t>N = 50</a:t>
                      </a:r>
                    </a:p>
                  </a:txBody>
                  <a:tcPr/>
                </a:tc>
                <a:tc>
                  <a:txBody>
                    <a:bodyPr/>
                    <a:lstStyle/>
                    <a:p>
                      <a:pPr algn="ctr"/>
                      <a:r>
                        <a:rPr lang="en-GB" sz="1100" dirty="0"/>
                        <a:t>Straight  Control</a:t>
                      </a:r>
                    </a:p>
                    <a:p>
                      <a:pPr algn="ctr"/>
                      <a:r>
                        <a:rPr lang="en-GB" sz="1100" dirty="0"/>
                        <a:t>N = 26</a:t>
                      </a: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913481792"/>
                  </a:ext>
                </a:extLst>
              </a:tr>
              <a:tr h="566383">
                <a:tc>
                  <a:txBody>
                    <a:bodyPr/>
                    <a:lstStyle/>
                    <a:p>
                      <a:r>
                        <a:rPr lang="en-GB" sz="1200" dirty="0"/>
                        <a:t>Mean lesion length (mm)</a:t>
                      </a:r>
                    </a:p>
                  </a:txBody>
                  <a:tcPr/>
                </a:tc>
                <a:tc>
                  <a:txBody>
                    <a:bodyPr/>
                    <a:lstStyle/>
                    <a:p>
                      <a:pPr algn="ctr"/>
                      <a:r>
                        <a:rPr lang="en-GB" sz="1200" dirty="0"/>
                        <a:t>65.8</a:t>
                      </a:r>
                    </a:p>
                  </a:txBody>
                  <a:tcPr/>
                </a:tc>
                <a:tc>
                  <a:txBody>
                    <a:bodyPr/>
                    <a:lstStyle/>
                    <a:p>
                      <a:pPr algn="ctr"/>
                      <a:r>
                        <a:rPr lang="en-GB" sz="1200" dirty="0"/>
                        <a:t>63.3</a:t>
                      </a:r>
                    </a:p>
                  </a:txBody>
                  <a:tcPr/>
                </a:tc>
                <a:tc>
                  <a:txBody>
                    <a:bodyPr/>
                    <a:lstStyle/>
                    <a:p>
                      <a:pPr algn="ctr"/>
                      <a:r>
                        <a:rPr lang="en-GB" sz="1200" dirty="0"/>
                        <a:t>81.2</a:t>
                      </a:r>
                    </a:p>
                  </a:txBody>
                  <a:tcPr/>
                </a:tc>
                <a:tc>
                  <a:txBody>
                    <a:bodyPr/>
                    <a:lstStyle/>
                    <a:p>
                      <a:pPr algn="ctr"/>
                      <a:r>
                        <a:rPr lang="en-GB" sz="1200" dirty="0"/>
                        <a:t>127</a:t>
                      </a:r>
                    </a:p>
                  </a:txBody>
                  <a:tcPr/>
                </a:tc>
                <a:tc>
                  <a:txBody>
                    <a:bodyPr/>
                    <a:lstStyle/>
                    <a:p>
                      <a:pPr algn="ctr"/>
                      <a:r>
                        <a:rPr lang="en-GB" sz="1200" dirty="0"/>
                        <a:t>78.1</a:t>
                      </a:r>
                    </a:p>
                  </a:txBody>
                  <a:tcPr/>
                </a:tc>
                <a:tc>
                  <a:txBody>
                    <a:bodyPr/>
                    <a:lstStyle/>
                    <a:p>
                      <a:pPr algn="ctr"/>
                      <a:r>
                        <a:rPr lang="en-GB" sz="1200" dirty="0"/>
                        <a:t>89.1</a:t>
                      </a:r>
                    </a:p>
                  </a:txBody>
                  <a:tcPr/>
                </a:tc>
                <a:tc>
                  <a:txBody>
                    <a:bodyPr/>
                    <a:lstStyle/>
                    <a:p>
                      <a:pPr algn="ctr"/>
                      <a:r>
                        <a:rPr lang="en-GB" sz="1200" dirty="0"/>
                        <a:t>70.0</a:t>
                      </a:r>
                    </a:p>
                  </a:txBody>
                  <a:tcPr/>
                </a:tc>
                <a:tc>
                  <a:txBody>
                    <a:bodyPr/>
                    <a:lstStyle/>
                    <a:p>
                      <a:pPr algn="ctr"/>
                      <a:r>
                        <a:rPr lang="en-GB" sz="1200" dirty="0"/>
                        <a:t>116</a:t>
                      </a:r>
                    </a:p>
                  </a:txBody>
                  <a:tcPr/>
                </a:tc>
                <a:tc>
                  <a:txBody>
                    <a:bodyPr/>
                    <a:lstStyle/>
                    <a:p>
                      <a:pPr algn="ctr"/>
                      <a:r>
                        <a:rPr lang="en-GB" sz="1200" dirty="0"/>
                        <a:t>66.4</a:t>
                      </a:r>
                    </a:p>
                  </a:txBody>
                  <a:tcPr/>
                </a:tc>
                <a:tc>
                  <a:txBody>
                    <a:bodyPr/>
                    <a:lstStyle/>
                    <a:p>
                      <a:pPr algn="ctr"/>
                      <a:r>
                        <a:rPr lang="en-GB" sz="1200" dirty="0"/>
                        <a:t>70.8</a:t>
                      </a:r>
                    </a:p>
                  </a:txBody>
                  <a:tcPr/>
                </a:tc>
                <a:extLst>
                  <a:ext uri="{0D108BD9-81ED-4DB2-BD59-A6C34878D82A}">
                    <a16:rowId xmlns:a16="http://schemas.microsoft.com/office/drawing/2014/main" val="2191923115"/>
                  </a:ext>
                </a:extLst>
              </a:tr>
              <a:tr h="566383">
                <a:tc>
                  <a:txBody>
                    <a:bodyPr/>
                    <a:lstStyle/>
                    <a:p>
                      <a:r>
                        <a:rPr lang="en-GB" sz="1200" dirty="0"/>
                        <a:t>Patency definition (PSVR)</a:t>
                      </a:r>
                    </a:p>
                  </a:txBody>
                  <a:tcPr/>
                </a:tc>
                <a:tc gridSpan="2">
                  <a:txBody>
                    <a:bodyPr/>
                    <a:lstStyle/>
                    <a:p>
                      <a:pPr algn="ctr"/>
                      <a:r>
                        <a:rPr lang="en-GB" sz="1200" dirty="0"/>
                        <a:t>&lt; 2.0</a:t>
                      </a:r>
                    </a:p>
                  </a:txBody>
                  <a:tcPr/>
                </a:tc>
                <a:tc hMerge="1">
                  <a:txBody>
                    <a:bodyPr/>
                    <a:lstStyle/>
                    <a:p>
                      <a:endParaRPr lang="en-GB"/>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dirty="0"/>
                        <a:t>&lt; 2.0</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dirty="0"/>
                        <a:t>&lt; 2.4</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dirty="0"/>
                        <a:t>&lt; 2.0</a:t>
                      </a:r>
                    </a:p>
                  </a:txBody>
                  <a:tcPr/>
                </a:tc>
                <a:tc>
                  <a:txBody>
                    <a:bodyPr/>
                    <a:lstStyle/>
                    <a:p>
                      <a:pPr algn="ctr"/>
                      <a:r>
                        <a:rPr lang="en-GB" sz="1200" dirty="0"/>
                        <a:t>&lt; 2.0</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dirty="0"/>
                        <a:t>≤ 2.5</a:t>
                      </a:r>
                    </a:p>
                  </a:txBody>
                  <a:tcPr/>
                </a:tc>
                <a:tc>
                  <a:txBody>
                    <a:bodyPr/>
                    <a:lstStyle/>
                    <a:p>
                      <a:pPr algn="ctr"/>
                      <a:r>
                        <a:rPr lang="en-GB" sz="1200" dirty="0"/>
                        <a:t>&lt; 2.5</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dirty="0"/>
                        <a:t>&lt; 2.0</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dirty="0"/>
                        <a:t>&lt; 2.5</a:t>
                      </a:r>
                    </a:p>
                  </a:txBody>
                  <a:tcPr/>
                </a:tc>
                <a:extLst>
                  <a:ext uri="{0D108BD9-81ED-4DB2-BD59-A6C34878D82A}">
                    <a16:rowId xmlns:a16="http://schemas.microsoft.com/office/drawing/2014/main" val="715888431"/>
                  </a:ext>
                </a:extLst>
              </a:tr>
              <a:tr h="566383">
                <a:tc>
                  <a:txBody>
                    <a:bodyPr/>
                    <a:lstStyle/>
                    <a:p>
                      <a:r>
                        <a:rPr lang="en-GB" sz="1200" dirty="0"/>
                        <a:t>Primary patency rate</a:t>
                      </a:r>
                    </a:p>
                  </a:txBody>
                  <a:tcPr/>
                </a:tc>
                <a:tc>
                  <a:txBody>
                    <a:bodyPr/>
                    <a:lstStyle/>
                    <a:p>
                      <a:pPr algn="ctr"/>
                      <a:r>
                        <a:rPr lang="en-GB" sz="1100" dirty="0"/>
                        <a:t>80% (12m); 72% (24m)</a:t>
                      </a:r>
                    </a:p>
                  </a:txBody>
                  <a:tcPr/>
                </a:tc>
                <a:tc>
                  <a:txBody>
                    <a:bodyPr/>
                    <a:lstStyle/>
                    <a:p>
                      <a:pPr algn="ctr"/>
                      <a:r>
                        <a:rPr lang="en-GB" sz="1100" dirty="0"/>
                        <a:t>71% (12m); </a:t>
                      </a:r>
                    </a:p>
                    <a:p>
                      <a:pPr algn="ctr"/>
                      <a:r>
                        <a:rPr lang="en-GB" sz="1100" dirty="0"/>
                        <a:t>55% (24m) </a:t>
                      </a:r>
                    </a:p>
                  </a:txBody>
                  <a:tcPr/>
                </a:tc>
                <a:tc>
                  <a:txBody>
                    <a:bodyPr/>
                    <a:lstStyle/>
                    <a:p>
                      <a:pPr algn="ctr"/>
                      <a:r>
                        <a:rPr lang="en-GB" sz="1200" dirty="0"/>
                        <a:t>83.1% (12m); </a:t>
                      </a:r>
                    </a:p>
                    <a:p>
                      <a:pPr algn="ctr"/>
                      <a:r>
                        <a:rPr lang="en-GB" sz="1200" dirty="0"/>
                        <a:t>70.2% (24m) </a:t>
                      </a:r>
                    </a:p>
                  </a:txBody>
                  <a:tcPr/>
                </a:tc>
                <a:tc>
                  <a:txBody>
                    <a:bodyPr/>
                    <a:lstStyle/>
                    <a:p>
                      <a:pPr algn="ctr"/>
                      <a:r>
                        <a:rPr lang="en-GB" sz="1200" dirty="0"/>
                        <a:t>87.7% (12m); </a:t>
                      </a:r>
                    </a:p>
                    <a:p>
                      <a:pPr algn="ctr"/>
                      <a:r>
                        <a:rPr lang="en-GB" sz="1200" dirty="0"/>
                        <a:t>78.6% (24m);</a:t>
                      </a:r>
                    </a:p>
                    <a:p>
                      <a:pPr algn="ctr"/>
                      <a:r>
                        <a:rPr lang="en-GB" sz="1200" dirty="0"/>
                        <a:t>70.2% (36m)</a:t>
                      </a:r>
                    </a:p>
                  </a:txBody>
                  <a:tcPr/>
                </a:tc>
                <a:tc>
                  <a:txBody>
                    <a:bodyPr/>
                    <a:lstStyle/>
                    <a:p>
                      <a:pPr algn="ctr"/>
                      <a:r>
                        <a:rPr lang="en-GB" sz="1200" dirty="0"/>
                        <a:t>78.9% (12m)</a:t>
                      </a:r>
                    </a:p>
                  </a:txBody>
                  <a:tcPr/>
                </a:tc>
                <a:tc>
                  <a:txBody>
                    <a:bodyPr/>
                    <a:lstStyle/>
                    <a:p>
                      <a:pPr algn="ctr"/>
                      <a:r>
                        <a:rPr lang="en-GB" sz="1200" dirty="0"/>
                        <a:t>77.9% (12m); 66.% (24m); 60.0% (36m)</a:t>
                      </a:r>
                    </a:p>
                  </a:txBody>
                  <a:tcPr/>
                </a:tc>
                <a:tc>
                  <a:txBody>
                    <a:bodyPr/>
                    <a:lstStyle/>
                    <a:p>
                      <a:pPr algn="ctr"/>
                      <a:r>
                        <a:rPr lang="en-GB" sz="1200" dirty="0"/>
                        <a:t>81.5% (12m)</a:t>
                      </a:r>
                    </a:p>
                  </a:txBody>
                  <a:tcPr/>
                </a:tc>
                <a:tc>
                  <a:txBody>
                    <a:bodyPr/>
                    <a:lstStyle/>
                    <a:p>
                      <a:pPr algn="ctr"/>
                      <a:r>
                        <a:rPr lang="en-GB" sz="1200" dirty="0"/>
                        <a:t>86.2% (12m)</a:t>
                      </a:r>
                    </a:p>
                  </a:txBody>
                  <a:tcPr/>
                </a:tc>
                <a:tc>
                  <a:txBody>
                    <a:bodyPr/>
                    <a:lstStyle/>
                    <a:p>
                      <a:pPr algn="ctr"/>
                      <a:r>
                        <a:rPr lang="en-GB" sz="1200" dirty="0"/>
                        <a:t>84.4% (12m); </a:t>
                      </a:r>
                    </a:p>
                    <a:p>
                      <a:pPr algn="ctr"/>
                      <a:r>
                        <a:rPr lang="en-GB" sz="1200" dirty="0"/>
                        <a:t>76.3% (24m); </a:t>
                      </a:r>
                    </a:p>
                    <a:p>
                      <a:pPr algn="ctr"/>
                      <a:r>
                        <a:rPr lang="en-GB" sz="1200" dirty="0"/>
                        <a:t>71.5% (36m) </a:t>
                      </a:r>
                    </a:p>
                  </a:txBody>
                  <a:tcPr/>
                </a:tc>
                <a:tc>
                  <a:txBody>
                    <a:bodyPr/>
                    <a:lstStyle/>
                    <a:p>
                      <a:pPr algn="ctr"/>
                      <a:r>
                        <a:rPr lang="en-GB" sz="1200" dirty="0"/>
                        <a:t>96.4% (12m); 83.5% (24m)</a:t>
                      </a:r>
                    </a:p>
                  </a:txBody>
                  <a:tcPr/>
                </a:tc>
                <a:extLst>
                  <a:ext uri="{0D108BD9-81ED-4DB2-BD59-A6C34878D82A}">
                    <a16:rowId xmlns:a16="http://schemas.microsoft.com/office/drawing/2014/main" val="3737157247"/>
                  </a:ext>
                </a:extLst>
              </a:tr>
              <a:tr h="566383">
                <a:tc>
                  <a:txBody>
                    <a:bodyPr/>
                    <a:lstStyle/>
                    <a:p>
                      <a:r>
                        <a:rPr lang="en-GB" sz="1200" dirty="0"/>
                        <a:t>Freedom from CD-TLR (12 months) </a:t>
                      </a:r>
                    </a:p>
                  </a:txBody>
                  <a:tcPr/>
                </a:tc>
                <a:tc>
                  <a:txBody>
                    <a:bodyPr/>
                    <a:lstStyle/>
                    <a:p>
                      <a:pPr algn="ctr"/>
                      <a:r>
                        <a:rPr lang="en-GB" sz="1100" dirty="0"/>
                        <a:t>91% (12m); 91% (24m) </a:t>
                      </a:r>
                    </a:p>
                  </a:txBody>
                  <a:tcPr/>
                </a:tc>
                <a:tc>
                  <a:txBody>
                    <a:bodyPr/>
                    <a:lstStyle/>
                    <a:p>
                      <a:pPr algn="ctr"/>
                      <a:r>
                        <a:rPr lang="en-GB" sz="1100" dirty="0"/>
                        <a:t>92% (12m);</a:t>
                      </a:r>
                    </a:p>
                    <a:p>
                      <a:pPr algn="ctr"/>
                      <a:r>
                        <a:rPr lang="en-GB" sz="1100" dirty="0"/>
                        <a:t>76% (24m)</a:t>
                      </a:r>
                    </a:p>
                  </a:txBody>
                  <a:tcPr/>
                </a:tc>
                <a:tc>
                  <a:txBody>
                    <a:bodyPr/>
                    <a:lstStyle/>
                    <a:p>
                      <a:pPr algn="ctr"/>
                      <a:r>
                        <a:rPr lang="en-GB" sz="1200" dirty="0"/>
                        <a:t>88.0% (12m); </a:t>
                      </a:r>
                    </a:p>
                    <a:p>
                      <a:pPr algn="ctr"/>
                      <a:r>
                        <a:rPr lang="en-GB" sz="1200" dirty="0"/>
                        <a:t>83.0% (24m); </a:t>
                      </a:r>
                    </a:p>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dirty="0"/>
                        <a:t>81% (36m)*</a:t>
                      </a:r>
                    </a:p>
                  </a:txBody>
                  <a:tcPr/>
                </a:tc>
                <a:tc>
                  <a:txBody>
                    <a:bodyPr/>
                    <a:lstStyle/>
                    <a:p>
                      <a:pPr algn="ctr"/>
                      <a:r>
                        <a:rPr lang="en-GB" sz="1200" dirty="0"/>
                        <a:t>90.6% (12m); </a:t>
                      </a:r>
                    </a:p>
                    <a:p>
                      <a:pPr algn="ctr"/>
                      <a:r>
                        <a:rPr lang="en-GB" sz="1200" dirty="0"/>
                        <a:t>82.8% (24m); </a:t>
                      </a:r>
                    </a:p>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dirty="0"/>
                        <a:t>78% (36m)</a:t>
                      </a:r>
                    </a:p>
                  </a:txBody>
                  <a:tcPr/>
                </a:tc>
                <a:tc>
                  <a:txBody>
                    <a:bodyPr/>
                    <a:lstStyle/>
                    <a:p>
                      <a:pPr algn="ctr"/>
                      <a:r>
                        <a:rPr lang="en-GB" sz="1200" dirty="0"/>
                        <a:t>88.9% (12m)</a:t>
                      </a:r>
                    </a:p>
                  </a:txBody>
                  <a:tcPr/>
                </a:tc>
                <a:tc>
                  <a:txBody>
                    <a:bodyPr/>
                    <a:lstStyle/>
                    <a:p>
                      <a:pPr algn="ctr"/>
                      <a:r>
                        <a:rPr lang="en-GB" sz="1200" dirty="0"/>
                        <a:t>86.0% (12m); 75.3% (24m); 69.7% (36m)</a:t>
                      </a:r>
                    </a:p>
                  </a:txBody>
                  <a:tcPr/>
                </a:tc>
                <a:tc>
                  <a:txBody>
                    <a:bodyPr/>
                    <a:lstStyle/>
                    <a:p>
                      <a:pPr algn="ctr"/>
                      <a:r>
                        <a:rPr lang="en-GB" sz="1200" dirty="0"/>
                        <a:t>87.3% (12m); </a:t>
                      </a:r>
                    </a:p>
                    <a:p>
                      <a:pPr algn="ctr"/>
                      <a:r>
                        <a:rPr lang="en-GB" sz="1200" dirty="0"/>
                        <a:t>77.8% (24m); </a:t>
                      </a:r>
                    </a:p>
                    <a:p>
                      <a:pPr algn="ctr"/>
                      <a:r>
                        <a:rPr lang="en-GB" sz="1200" dirty="0"/>
                        <a:t>75.5% (36m)</a:t>
                      </a:r>
                    </a:p>
                  </a:txBody>
                  <a:tcPr/>
                </a:tc>
                <a:tc>
                  <a:txBody>
                    <a:bodyPr/>
                    <a:lstStyle/>
                    <a:p>
                      <a:pPr algn="ctr"/>
                      <a:r>
                        <a:rPr lang="en-GB" sz="1200" dirty="0"/>
                        <a:t>97.1% (12m)</a:t>
                      </a:r>
                    </a:p>
                  </a:txBody>
                  <a:tcPr/>
                </a:tc>
                <a:tc>
                  <a:txBody>
                    <a:bodyPr/>
                    <a:lstStyle/>
                    <a:p>
                      <a:pPr algn="ctr"/>
                      <a:r>
                        <a:rPr lang="en-GB" sz="1200" dirty="0"/>
                        <a:t>91.6% (12m); </a:t>
                      </a:r>
                    </a:p>
                    <a:p>
                      <a:pPr algn="ctr"/>
                      <a:r>
                        <a:rPr lang="en-GB" sz="1200" dirty="0"/>
                        <a:t>86.0% (24m); </a:t>
                      </a:r>
                    </a:p>
                    <a:p>
                      <a:pPr algn="ctr"/>
                      <a:r>
                        <a:rPr lang="en-GB" sz="1200" dirty="0"/>
                        <a:t>83.6% (36m)</a:t>
                      </a:r>
                    </a:p>
                  </a:txBody>
                  <a:tcPr/>
                </a:tc>
                <a:tc>
                  <a:txBody>
                    <a:bodyPr/>
                    <a:lstStyle/>
                    <a:p>
                      <a:pPr algn="ctr"/>
                      <a:r>
                        <a:rPr lang="en-GB" sz="1200" dirty="0"/>
                        <a:t>96.4% (12m); </a:t>
                      </a:r>
                    </a:p>
                    <a:p>
                      <a:pPr algn="ctr"/>
                      <a:r>
                        <a:rPr lang="en-GB" sz="1200" dirty="0"/>
                        <a:t>92.8% (24m); </a:t>
                      </a:r>
                    </a:p>
                    <a:p>
                      <a:pPr algn="ctr"/>
                      <a:r>
                        <a:rPr lang="en-GB" sz="1200" dirty="0"/>
                        <a:t>85.3% (36m)</a:t>
                      </a:r>
                    </a:p>
                  </a:txBody>
                  <a:tcPr/>
                </a:tc>
                <a:extLst>
                  <a:ext uri="{0D108BD9-81ED-4DB2-BD59-A6C34878D82A}">
                    <a16:rowId xmlns:a16="http://schemas.microsoft.com/office/drawing/2014/main" val="3659066474"/>
                  </a:ext>
                </a:extLst>
              </a:tr>
              <a:tr h="566383">
                <a:tc>
                  <a:txBody>
                    <a:bodyPr/>
                    <a:lstStyle/>
                    <a:p>
                      <a:r>
                        <a:rPr lang="en-GB" sz="1200" dirty="0"/>
                        <a:t>MAE / MALE (30 days)</a:t>
                      </a:r>
                    </a:p>
                  </a:txBody>
                  <a:tcPr/>
                </a:tc>
                <a:tc gridSpan="2">
                  <a:txBody>
                    <a:bodyPr/>
                    <a:lstStyle/>
                    <a:p>
                      <a:pPr algn="ctr"/>
                      <a:r>
                        <a:rPr lang="en-GB" sz="1200" dirty="0"/>
                        <a:t>-</a:t>
                      </a:r>
                    </a:p>
                  </a:txBody>
                  <a:tcPr/>
                </a:tc>
                <a:tc hMerge="1">
                  <a:txBody>
                    <a:bodyPr/>
                    <a:lstStyle/>
                    <a:p>
                      <a:endParaRPr lang="en-GB"/>
                    </a:p>
                  </a:txBody>
                  <a:tcPr/>
                </a:tc>
                <a:tc>
                  <a:txBody>
                    <a:bodyPr/>
                    <a:lstStyle/>
                    <a:p>
                      <a:pPr algn="ctr"/>
                      <a:r>
                        <a:rPr lang="en-GB" sz="1200" dirty="0"/>
                        <a:t>0.4%</a:t>
                      </a:r>
                    </a:p>
                  </a:txBody>
                  <a:tcPr/>
                </a:tc>
                <a:tc>
                  <a:txBody>
                    <a:bodyPr/>
                    <a:lstStyle/>
                    <a:p>
                      <a:pPr algn="ctr"/>
                      <a:r>
                        <a:rPr lang="en-GB" sz="1200" dirty="0"/>
                        <a:t>1.2%</a:t>
                      </a:r>
                    </a:p>
                  </a:txBody>
                  <a:tcPr/>
                </a:tc>
                <a:tc>
                  <a:txBody>
                    <a:bodyPr/>
                    <a:lstStyle/>
                    <a:p>
                      <a:pPr algn="ctr"/>
                      <a:r>
                        <a:rPr lang="en-GB" sz="1200" dirty="0"/>
                        <a:t>1.2%</a:t>
                      </a:r>
                    </a:p>
                  </a:txBody>
                  <a:tcPr/>
                </a:tc>
                <a:tc>
                  <a:txBody>
                    <a:bodyPr/>
                    <a:lstStyle/>
                    <a:p>
                      <a:pPr algn="ctr"/>
                      <a:r>
                        <a:rPr lang="en-GB" sz="1200" dirty="0"/>
                        <a:t>0% (30d); 17.2%  (12m)</a:t>
                      </a:r>
                    </a:p>
                  </a:txBody>
                  <a:tcPr/>
                </a:tc>
                <a:tc>
                  <a:txBody>
                    <a:bodyPr/>
                    <a:lstStyle/>
                    <a:p>
                      <a:pPr algn="ctr"/>
                      <a:r>
                        <a:rPr lang="en-GB" sz="1200" dirty="0"/>
                        <a:t>14.2% (12m); </a:t>
                      </a:r>
                    </a:p>
                    <a:p>
                      <a:pPr algn="ctr"/>
                      <a:r>
                        <a:rPr lang="en-GB" sz="1200" dirty="0"/>
                        <a:t>24.8% (36m)</a:t>
                      </a:r>
                    </a:p>
                  </a:txBody>
                  <a:tcPr/>
                </a:tc>
                <a:tc>
                  <a:txBody>
                    <a:bodyPr/>
                    <a:lstStyle/>
                    <a:p>
                      <a:pPr algn="ctr"/>
                      <a:r>
                        <a:rPr lang="en-GB" sz="1200" dirty="0"/>
                        <a:t>-</a:t>
                      </a:r>
                    </a:p>
                  </a:txBody>
                  <a:tcPr/>
                </a:tc>
                <a:tc>
                  <a:txBody>
                    <a:bodyPr/>
                    <a:lstStyle/>
                    <a:p>
                      <a:pPr algn="ctr"/>
                      <a:r>
                        <a:rPr lang="en-GB" sz="1200" dirty="0"/>
                        <a:t>-</a:t>
                      </a:r>
                    </a:p>
                  </a:txBody>
                  <a:tcPr/>
                </a:tc>
                <a:tc>
                  <a:txBody>
                    <a:bodyPr/>
                    <a:lstStyle/>
                    <a:p>
                      <a:pPr algn="ctr"/>
                      <a:r>
                        <a:rPr lang="en-GB" sz="1200" dirty="0"/>
                        <a:t>4% </a:t>
                      </a:r>
                    </a:p>
                  </a:txBody>
                  <a:tcPr/>
                </a:tc>
                <a:extLst>
                  <a:ext uri="{0D108BD9-81ED-4DB2-BD59-A6C34878D82A}">
                    <a16:rowId xmlns:a16="http://schemas.microsoft.com/office/drawing/2014/main" val="2817472735"/>
                  </a:ext>
                </a:extLst>
              </a:tr>
              <a:tr h="566383">
                <a:tc>
                  <a:txBody>
                    <a:bodyPr/>
                    <a:lstStyle/>
                    <a:p>
                      <a:r>
                        <a:rPr lang="en-GB" sz="1200" dirty="0"/>
                        <a:t>Reference</a:t>
                      </a:r>
                    </a:p>
                  </a:txBody>
                  <a:tcPr/>
                </a:tc>
                <a:tc gridSpan="2">
                  <a:txBody>
                    <a:bodyPr/>
                    <a:lstStyle/>
                    <a:p>
                      <a:r>
                        <a:rPr lang="en-GB" sz="900" dirty="0"/>
                        <a:t>DOI: 10.1161/CIRCINTERVENTIONS.115.002930</a:t>
                      </a:r>
                    </a:p>
                    <a:p>
                      <a:endParaRPr lang="en-GB" sz="900" dirty="0"/>
                    </a:p>
                    <a:p>
                      <a:r>
                        <a:rPr lang="en-GB" sz="900" dirty="0"/>
                        <a:t>NB: control stent used was majority LifeStent (24/26)</a:t>
                      </a:r>
                    </a:p>
                  </a:txBody>
                  <a:tcPr/>
                </a:tc>
                <a:tc hMerge="1">
                  <a:txBody>
                    <a:bodyPr/>
                    <a:lstStyle/>
                    <a:p>
                      <a:endParaRPr lang="en-GB"/>
                    </a:p>
                  </a:txBody>
                  <a:tcPr/>
                </a:tc>
                <a:tc>
                  <a:txBody>
                    <a:bodyPr/>
                    <a:lstStyle/>
                    <a:p>
                      <a:pPr marL="0" marR="0" lvl="0" indent="0" algn="l">
                        <a:lnSpc>
                          <a:spcPct val="100000"/>
                        </a:lnSpc>
                        <a:spcBef>
                          <a:spcPts val="0"/>
                        </a:spcBef>
                        <a:spcAft>
                          <a:spcPts val="0"/>
                        </a:spcAft>
                        <a:buNone/>
                      </a:pPr>
                      <a:r>
                        <a:rPr lang="en-GB" sz="900" b="0" i="0" u="none" strike="noStrike" baseline="0" noProof="0" dirty="0">
                          <a:solidFill>
                            <a:srgbClr val="000000"/>
                          </a:solidFill>
                          <a:latin typeface="Calibri Light"/>
                        </a:rPr>
                        <a:t>doi: 10.1177/1526602820980419</a:t>
                      </a:r>
                      <a:r>
                        <a:rPr lang="en-GB" sz="900" dirty="0"/>
                        <a:t> </a:t>
                      </a:r>
                    </a:p>
                    <a:p>
                      <a:endParaRPr lang="en-GB" sz="900" dirty="0"/>
                    </a:p>
                    <a:p>
                      <a:r>
                        <a:rPr lang="en-GB" sz="900" dirty="0"/>
                        <a:t>* T Zeller, CX2020</a:t>
                      </a:r>
                    </a:p>
                  </a:txBody>
                  <a:tcPr/>
                </a:tc>
                <a:tc>
                  <a:txBody>
                    <a:bodyPr/>
                    <a:lstStyle/>
                    <a:p>
                      <a:r>
                        <a:rPr lang="en-GB" sz="900" dirty="0">
                          <a:hlinkClick r:id="rId3"/>
                        </a:rPr>
                        <a:t>https://doi.org/10.1024/0301-1526/a000980</a:t>
                      </a:r>
                      <a:endParaRPr lang="en-GB" sz="900" dirty="0"/>
                    </a:p>
                    <a:p>
                      <a:endParaRPr lang="en-GB" sz="900" dirty="0"/>
                    </a:p>
                    <a:p>
                      <a:r>
                        <a:rPr lang="en-GB" sz="900" dirty="0"/>
                        <a:t>doi: 10.3390/jcdd10030126</a:t>
                      </a:r>
                    </a:p>
                  </a:txBody>
                  <a:tcPr/>
                </a:tc>
                <a:tc>
                  <a:txBody>
                    <a:bodyPr/>
                    <a:lstStyle/>
                    <a:p>
                      <a:r>
                        <a:rPr lang="en-GB" sz="900" dirty="0"/>
                        <a:t>Doi: 10.1161/CIRCINTERVENTIONS.113.000937</a:t>
                      </a:r>
                    </a:p>
                  </a:txBody>
                  <a:tcPr/>
                </a:tc>
                <a:tc>
                  <a:txBody>
                    <a:bodyPr/>
                    <a:lstStyle/>
                    <a:p>
                      <a:r>
                        <a:rPr lang="en-GB" sz="900" dirty="0"/>
                        <a:t>https://doi.org/10.1002/ccd.25895</a:t>
                      </a:r>
                    </a:p>
                  </a:txBody>
                  <a:tcPr/>
                </a:tc>
                <a:tc>
                  <a:txBody>
                    <a:bodyPr/>
                    <a:lstStyle/>
                    <a:p>
                      <a:r>
                        <a:rPr lang="en-GB" sz="900" dirty="0"/>
                        <a:t>https://doi.org/10.1583/11-3627.1</a:t>
                      </a:r>
                    </a:p>
                  </a:txBody>
                  <a:tcPr/>
                </a:tc>
                <a:tc>
                  <a:txBody>
                    <a:bodyPr/>
                    <a:lstStyle/>
                    <a:p>
                      <a:r>
                        <a:rPr lang="en-GB" sz="900" dirty="0"/>
                        <a:t>https://www.biotronik.com/en-gb/healthcare-professionals/clinical-trials/peace</a:t>
                      </a:r>
                    </a:p>
                  </a:txBody>
                  <a:tcPr/>
                </a:tc>
                <a:tc>
                  <a:txBody>
                    <a:bodyPr/>
                    <a:lstStyle/>
                    <a:p>
                      <a:r>
                        <a:rPr lang="en-GB" sz="900" dirty="0"/>
                        <a:t>https://doi.org/10.1161/CIRCULATIONAHA.115.016900</a:t>
                      </a:r>
                    </a:p>
                  </a:txBody>
                  <a:tcPr/>
                </a:tc>
                <a:tc>
                  <a:txBody>
                    <a:bodyPr/>
                    <a:lstStyle/>
                    <a:p>
                      <a:r>
                        <a:rPr lang="en-GB" sz="900" dirty="0"/>
                        <a:t>DOI: 10.1007/s00270-017-1771-5</a:t>
                      </a:r>
                    </a:p>
                  </a:txBody>
                  <a:tcPr/>
                </a:tc>
                <a:extLst>
                  <a:ext uri="{0D108BD9-81ED-4DB2-BD59-A6C34878D82A}">
                    <a16:rowId xmlns:a16="http://schemas.microsoft.com/office/drawing/2014/main" val="3125207472"/>
                  </a:ext>
                </a:extLst>
              </a:tr>
            </a:tbl>
          </a:graphicData>
        </a:graphic>
      </p:graphicFrame>
      <p:sp>
        <p:nvSpPr>
          <p:cNvPr id="2" name="TextBox 1">
            <a:extLst>
              <a:ext uri="{FF2B5EF4-FFF2-40B4-BE49-F238E27FC236}">
                <a16:creationId xmlns:a16="http://schemas.microsoft.com/office/drawing/2014/main" id="{8232E149-DB82-61B1-8700-D9779E1A78FA}"/>
              </a:ext>
            </a:extLst>
          </p:cNvPr>
          <p:cNvSpPr txBox="1"/>
          <p:nvPr/>
        </p:nvSpPr>
        <p:spPr>
          <a:xfrm>
            <a:off x="118779" y="6673334"/>
            <a:ext cx="1774845" cy="246221"/>
          </a:xfrm>
          <a:prstGeom prst="rect">
            <a:avLst/>
          </a:prstGeom>
          <a:noFill/>
        </p:spPr>
        <p:txBody>
          <a:bodyPr wrap="none" rtlCol="0">
            <a:spAutoFit/>
          </a:bodyPr>
          <a:lstStyle/>
          <a:p>
            <a:r>
              <a:rPr lang="en-US" sz="1000" dirty="0"/>
              <a:t>Data on file at Veryan Medical </a:t>
            </a:r>
            <a:endParaRPr lang="en-GB" sz="1000" dirty="0"/>
          </a:p>
        </p:txBody>
      </p:sp>
    </p:spTree>
    <p:extLst>
      <p:ext uri="{BB962C8B-B14F-4D97-AF65-F5344CB8AC3E}">
        <p14:creationId xmlns:p14="http://schemas.microsoft.com/office/powerpoint/2010/main" val="3362869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01238B-6113-69DB-79B6-50A1FD8FBD01}"/>
              </a:ext>
            </a:extLst>
          </p:cNvPr>
          <p:cNvSpPr>
            <a:spLocks noGrp="1"/>
          </p:cNvSpPr>
          <p:nvPr>
            <p:ph type="title"/>
          </p:nvPr>
        </p:nvSpPr>
        <p:spPr/>
        <p:txBody>
          <a:bodyPr/>
          <a:lstStyle/>
          <a:p>
            <a:r>
              <a:rPr lang="en-GB" dirty="0"/>
              <a:t>Drug-Eluting stents</a:t>
            </a:r>
          </a:p>
        </p:txBody>
      </p:sp>
    </p:spTree>
    <p:extLst>
      <p:ext uri="{BB962C8B-B14F-4D97-AF65-F5344CB8AC3E}">
        <p14:creationId xmlns:p14="http://schemas.microsoft.com/office/powerpoint/2010/main" val="70134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608C84E-A27A-4D95-67E5-7DB1C37004BA}"/>
              </a:ext>
            </a:extLst>
          </p:cNvPr>
          <p:cNvSpPr>
            <a:spLocks noGrp="1"/>
          </p:cNvSpPr>
          <p:nvPr>
            <p:ph type="title"/>
          </p:nvPr>
        </p:nvSpPr>
        <p:spPr/>
        <p:txBody>
          <a:bodyPr/>
          <a:lstStyle/>
          <a:p>
            <a:r>
              <a:rPr lang="en-GB" dirty="0"/>
              <a:t>Zilver PTX (Cook Medical) </a:t>
            </a:r>
          </a:p>
        </p:txBody>
      </p:sp>
      <p:graphicFrame>
        <p:nvGraphicFramePr>
          <p:cNvPr id="3" name="Table 12">
            <a:extLst>
              <a:ext uri="{FF2B5EF4-FFF2-40B4-BE49-F238E27FC236}">
                <a16:creationId xmlns:a16="http://schemas.microsoft.com/office/drawing/2014/main" id="{0CF118DC-F0E5-1971-FFDE-B635438EF82D}"/>
              </a:ext>
            </a:extLst>
          </p:cNvPr>
          <p:cNvGraphicFramePr>
            <a:graphicFrameLocks noGrp="1"/>
          </p:cNvGraphicFramePr>
          <p:nvPr>
            <p:extLst>
              <p:ext uri="{D42A27DB-BD31-4B8C-83A1-F6EECF244321}">
                <p14:modId xmlns:p14="http://schemas.microsoft.com/office/powerpoint/2010/main" val="3719717562"/>
              </p:ext>
            </p:extLst>
          </p:nvPr>
        </p:nvGraphicFramePr>
        <p:xfrm>
          <a:off x="484539" y="1275853"/>
          <a:ext cx="4165838" cy="5374640"/>
        </p:xfrm>
        <a:graphic>
          <a:graphicData uri="http://schemas.openxmlformats.org/drawingml/2006/table">
            <a:tbl>
              <a:tblPr bandRow="1">
                <a:tableStyleId>{5C22544A-7EE6-4342-B048-85BDC9FD1C3A}</a:tableStyleId>
              </a:tblPr>
              <a:tblGrid>
                <a:gridCol w="1292010">
                  <a:extLst>
                    <a:ext uri="{9D8B030D-6E8A-4147-A177-3AD203B41FA5}">
                      <a16:colId xmlns:a16="http://schemas.microsoft.com/office/drawing/2014/main" val="2519104030"/>
                    </a:ext>
                  </a:extLst>
                </a:gridCol>
                <a:gridCol w="2873828">
                  <a:extLst>
                    <a:ext uri="{9D8B030D-6E8A-4147-A177-3AD203B41FA5}">
                      <a16:colId xmlns:a16="http://schemas.microsoft.com/office/drawing/2014/main" val="2101662651"/>
                    </a:ext>
                  </a:extLst>
                </a:gridCol>
              </a:tblGrid>
              <a:tr h="370840">
                <a:tc>
                  <a:txBody>
                    <a:bodyPr/>
                    <a:lstStyle/>
                    <a:p>
                      <a:r>
                        <a:rPr lang="en-GB" sz="1400" b="1" dirty="0"/>
                        <a:t>Design</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400" dirty="0"/>
                        <a:t>Paclitaxel-coated, straight, laser cut nitinol stent. </a:t>
                      </a:r>
                    </a:p>
                  </a:txBody>
                  <a:tcPr/>
                </a:tc>
                <a:extLst>
                  <a:ext uri="{0D108BD9-81ED-4DB2-BD59-A6C34878D82A}">
                    <a16:rowId xmlns:a16="http://schemas.microsoft.com/office/drawing/2014/main" val="3583362131"/>
                  </a:ext>
                </a:extLst>
              </a:tr>
              <a:tr h="370840">
                <a:tc>
                  <a:txBody>
                    <a:bodyPr/>
                    <a:lstStyle/>
                    <a:p>
                      <a:r>
                        <a:rPr lang="en-GB" sz="1400" b="1" dirty="0"/>
                        <a:t>USP</a:t>
                      </a:r>
                    </a:p>
                  </a:txBody>
                  <a:tcPr/>
                </a:tc>
                <a:tc>
                  <a:txBody>
                    <a:bodyPr/>
                    <a:lstStyle/>
                    <a:p>
                      <a:pPr marL="285750" indent="-285750">
                        <a:buFont typeface="Arial" panose="020B0604020202020204" pitchFamily="34" charset="0"/>
                        <a:buChar char="•"/>
                      </a:pPr>
                      <a:r>
                        <a:rPr lang="en-GB" sz="1400" dirty="0"/>
                        <a:t>First paclitaxel-eluting nitinol stent </a:t>
                      </a:r>
                    </a:p>
                    <a:p>
                      <a:pPr marL="285750" indent="-285750">
                        <a:buFont typeface="Arial" panose="020B0604020202020204" pitchFamily="34" charset="0"/>
                        <a:buChar char="•"/>
                      </a:pPr>
                      <a:r>
                        <a:rPr lang="en-GB" sz="1400" dirty="0"/>
                        <a:t>Coating-free, short-term delivery of PTX ensures limited drug exposure and related AEs</a:t>
                      </a:r>
                    </a:p>
                  </a:txBody>
                  <a:tcPr/>
                </a:tc>
                <a:extLst>
                  <a:ext uri="{0D108BD9-81ED-4DB2-BD59-A6C34878D82A}">
                    <a16:rowId xmlns:a16="http://schemas.microsoft.com/office/drawing/2014/main" val="3104524899"/>
                  </a:ext>
                </a:extLst>
              </a:tr>
              <a:tr h="370840">
                <a:tc>
                  <a:txBody>
                    <a:bodyPr/>
                    <a:lstStyle/>
                    <a:p>
                      <a:r>
                        <a:rPr lang="en-GB" sz="1400" b="1" dirty="0"/>
                        <a:t>Pivotal trial </a:t>
                      </a:r>
                    </a:p>
                  </a:txBody>
                  <a:tcPr/>
                </a:tc>
                <a:tc>
                  <a:txBody>
                    <a:bodyPr/>
                    <a:lstStyle/>
                    <a:p>
                      <a:r>
                        <a:rPr lang="en-GB" sz="1400" dirty="0"/>
                        <a:t>ZILVER PTX (NCT00120406)</a:t>
                      </a:r>
                    </a:p>
                    <a:p>
                      <a:r>
                        <a:rPr lang="en-GB" sz="1400" dirty="0"/>
                        <a:t>PCD: October 2009</a:t>
                      </a:r>
                    </a:p>
                    <a:p>
                      <a:r>
                        <a:rPr lang="en-GB" sz="1400" dirty="0"/>
                        <a:t>DOI: 10.1161/CIRCINTERVENTIONS.111.962324</a:t>
                      </a:r>
                    </a:p>
                    <a:p>
                      <a:endParaRPr lang="en-GB" sz="1400" dirty="0"/>
                    </a:p>
                    <a:p>
                      <a:endParaRPr lang="en-GB" sz="1400" dirty="0"/>
                    </a:p>
                  </a:txBody>
                  <a:tcPr/>
                </a:tc>
                <a:extLst>
                  <a:ext uri="{0D108BD9-81ED-4DB2-BD59-A6C34878D82A}">
                    <a16:rowId xmlns:a16="http://schemas.microsoft.com/office/drawing/2014/main" val="4277360026"/>
                  </a:ext>
                </a:extLst>
              </a:tr>
              <a:tr h="370840">
                <a:tc>
                  <a:txBody>
                    <a:bodyPr/>
                    <a:lstStyle/>
                    <a:p>
                      <a:r>
                        <a:rPr lang="en-GB" sz="1400" b="1" dirty="0"/>
                        <a:t>CE Mark</a:t>
                      </a:r>
                    </a:p>
                  </a:txBody>
                  <a:tcPr/>
                </a:tc>
                <a:tc>
                  <a:txBody>
                    <a:bodyPr/>
                    <a:lstStyle/>
                    <a:p>
                      <a:r>
                        <a:rPr lang="en-GB" sz="1400" dirty="0"/>
                        <a:t>August 2009</a:t>
                      </a:r>
                    </a:p>
                  </a:txBody>
                  <a:tcPr/>
                </a:tc>
                <a:extLst>
                  <a:ext uri="{0D108BD9-81ED-4DB2-BD59-A6C34878D82A}">
                    <a16:rowId xmlns:a16="http://schemas.microsoft.com/office/drawing/2014/main" val="118767778"/>
                  </a:ext>
                </a:extLst>
              </a:tr>
              <a:tr h="370840">
                <a:tc>
                  <a:txBody>
                    <a:bodyPr/>
                    <a:lstStyle/>
                    <a:p>
                      <a:r>
                        <a:rPr lang="en-GB" sz="1400" b="1" dirty="0"/>
                        <a:t>FDA Approval</a:t>
                      </a:r>
                    </a:p>
                  </a:txBody>
                  <a:tcPr/>
                </a:tc>
                <a:tc>
                  <a:txBody>
                    <a:bodyPr/>
                    <a:lstStyle/>
                    <a:p>
                      <a:r>
                        <a:rPr lang="en-GB" sz="1400" dirty="0"/>
                        <a:t>November 2012</a:t>
                      </a:r>
                    </a:p>
                  </a:txBody>
                  <a:tcPr/>
                </a:tc>
                <a:extLst>
                  <a:ext uri="{0D108BD9-81ED-4DB2-BD59-A6C34878D82A}">
                    <a16:rowId xmlns:a16="http://schemas.microsoft.com/office/drawing/2014/main" val="1406718546"/>
                  </a:ext>
                </a:extLst>
              </a:tr>
              <a:tr h="370840">
                <a:tc>
                  <a:txBody>
                    <a:bodyPr/>
                    <a:lstStyle/>
                    <a:p>
                      <a:r>
                        <a:rPr lang="en-GB" sz="1400" b="1" dirty="0"/>
                        <a:t>Notes</a:t>
                      </a:r>
                    </a:p>
                  </a:txBody>
                  <a:tcPr/>
                </a:tc>
                <a:tc>
                  <a:txBody>
                    <a:bodyPr/>
                    <a:lstStyle/>
                    <a:p>
                      <a:r>
                        <a:rPr lang="en-GB" sz="1400" dirty="0"/>
                        <a:t>Long-term (5-years) follow-up for pivotal ZILVER PTX trial available, demonstrating superiority of Zilver PTX over PTA + BMS in treating SFA lesions. </a:t>
                      </a:r>
                    </a:p>
                    <a:p>
                      <a:endParaRPr lang="en-GB" sz="1400" dirty="0"/>
                    </a:p>
                  </a:txBody>
                  <a:tcPr/>
                </a:tc>
                <a:extLst>
                  <a:ext uri="{0D108BD9-81ED-4DB2-BD59-A6C34878D82A}">
                    <a16:rowId xmlns:a16="http://schemas.microsoft.com/office/drawing/2014/main" val="617771568"/>
                  </a:ext>
                </a:extLst>
              </a:tr>
            </a:tbl>
          </a:graphicData>
        </a:graphic>
      </p:graphicFrame>
      <p:grpSp>
        <p:nvGrpSpPr>
          <p:cNvPr id="11" name="Group 10">
            <a:extLst>
              <a:ext uri="{FF2B5EF4-FFF2-40B4-BE49-F238E27FC236}">
                <a16:creationId xmlns:a16="http://schemas.microsoft.com/office/drawing/2014/main" id="{E81B57FB-208B-9C84-E9EB-5E0379D2A0E0}"/>
              </a:ext>
            </a:extLst>
          </p:cNvPr>
          <p:cNvGrpSpPr/>
          <p:nvPr/>
        </p:nvGrpSpPr>
        <p:grpSpPr>
          <a:xfrm>
            <a:off x="9927771" y="126066"/>
            <a:ext cx="2123350" cy="2207478"/>
            <a:chOff x="9779725" y="414614"/>
            <a:chExt cx="2123350" cy="2207478"/>
          </a:xfrm>
        </p:grpSpPr>
        <p:pic>
          <p:nvPicPr>
            <p:cNvPr id="5" name="Picture 4">
              <a:extLst>
                <a:ext uri="{FF2B5EF4-FFF2-40B4-BE49-F238E27FC236}">
                  <a16:creationId xmlns:a16="http://schemas.microsoft.com/office/drawing/2014/main" id="{07ACFB7C-85E7-0859-8D94-5E1F94DC83F8}"/>
                </a:ext>
              </a:extLst>
            </p:cNvPr>
            <p:cNvPicPr>
              <a:picLocks noChangeAspect="1"/>
            </p:cNvPicPr>
            <p:nvPr/>
          </p:nvPicPr>
          <p:blipFill rotWithShape="1">
            <a:blip r:embed="rId2"/>
            <a:srcRect l="-1" t="15845" r="1862"/>
            <a:stretch/>
          </p:blipFill>
          <p:spPr>
            <a:xfrm>
              <a:off x="9779725" y="1601411"/>
              <a:ext cx="2123350" cy="1020681"/>
            </a:xfrm>
            <a:prstGeom prst="rect">
              <a:avLst/>
            </a:prstGeom>
          </p:spPr>
        </p:pic>
        <p:pic>
          <p:nvPicPr>
            <p:cNvPr id="7" name="Picture 6">
              <a:extLst>
                <a:ext uri="{FF2B5EF4-FFF2-40B4-BE49-F238E27FC236}">
                  <a16:creationId xmlns:a16="http://schemas.microsoft.com/office/drawing/2014/main" id="{E3FC83F2-39BB-7048-E99F-532FE22CFD0B}"/>
                </a:ext>
              </a:extLst>
            </p:cNvPr>
            <p:cNvPicPr>
              <a:picLocks noChangeAspect="1"/>
            </p:cNvPicPr>
            <p:nvPr/>
          </p:nvPicPr>
          <p:blipFill>
            <a:blip r:embed="rId3"/>
            <a:stretch>
              <a:fillRect/>
            </a:stretch>
          </p:blipFill>
          <p:spPr>
            <a:xfrm>
              <a:off x="9779725" y="802843"/>
              <a:ext cx="2123350" cy="716501"/>
            </a:xfrm>
            <a:prstGeom prst="rect">
              <a:avLst/>
            </a:prstGeom>
          </p:spPr>
        </p:pic>
        <p:pic>
          <p:nvPicPr>
            <p:cNvPr id="10" name="Picture 9">
              <a:extLst>
                <a:ext uri="{FF2B5EF4-FFF2-40B4-BE49-F238E27FC236}">
                  <a16:creationId xmlns:a16="http://schemas.microsoft.com/office/drawing/2014/main" id="{DA62A66F-CC35-5138-CAC5-AAC69A0E5A41}"/>
                </a:ext>
              </a:extLst>
            </p:cNvPr>
            <p:cNvPicPr>
              <a:picLocks noChangeAspect="1"/>
            </p:cNvPicPr>
            <p:nvPr/>
          </p:nvPicPr>
          <p:blipFill rotWithShape="1">
            <a:blip r:embed="rId4"/>
            <a:srcRect l="5404" t="6221" r="5413" b="7703"/>
            <a:stretch/>
          </p:blipFill>
          <p:spPr>
            <a:xfrm>
              <a:off x="11122025" y="414614"/>
              <a:ext cx="781050" cy="522407"/>
            </a:xfrm>
            <a:prstGeom prst="rect">
              <a:avLst/>
            </a:prstGeom>
          </p:spPr>
        </p:pic>
      </p:grpSp>
      <p:sp>
        <p:nvSpPr>
          <p:cNvPr id="2" name="TextBox 1">
            <a:extLst>
              <a:ext uri="{FF2B5EF4-FFF2-40B4-BE49-F238E27FC236}">
                <a16:creationId xmlns:a16="http://schemas.microsoft.com/office/drawing/2014/main" id="{009F074B-8A42-ADF8-965E-255FFA543F9E}"/>
              </a:ext>
            </a:extLst>
          </p:cNvPr>
          <p:cNvSpPr txBox="1"/>
          <p:nvPr/>
        </p:nvSpPr>
        <p:spPr>
          <a:xfrm>
            <a:off x="5129349" y="1275853"/>
            <a:ext cx="4319450" cy="738664"/>
          </a:xfrm>
          <a:prstGeom prst="rect">
            <a:avLst/>
          </a:prstGeom>
          <a:noFill/>
          <a:ln>
            <a:solidFill>
              <a:schemeClr val="accent1"/>
            </a:solidFill>
          </a:ln>
        </p:spPr>
        <p:txBody>
          <a:bodyPr wrap="square" rtlCol="0">
            <a:spAutoFit/>
          </a:bodyPr>
          <a:lstStyle/>
          <a:p>
            <a:pPr algn="ctr"/>
            <a:r>
              <a:rPr lang="en-GB" sz="1400" b="1" dirty="0"/>
              <a:t>NCT00120406: </a:t>
            </a:r>
            <a:r>
              <a:rPr lang="en-GB" sz="1400" dirty="0"/>
              <a:t>Evaluation of the Zilver PTX Drug-Eluting Stent in the Above-the-Knee Femoropopliteal Artery (Zilver PTX)</a:t>
            </a:r>
          </a:p>
        </p:txBody>
      </p:sp>
      <p:grpSp>
        <p:nvGrpSpPr>
          <p:cNvPr id="4" name="Group 3">
            <a:extLst>
              <a:ext uri="{FF2B5EF4-FFF2-40B4-BE49-F238E27FC236}">
                <a16:creationId xmlns:a16="http://schemas.microsoft.com/office/drawing/2014/main" id="{B0095627-5266-CCB1-C968-67BE3BFCDAA1}"/>
              </a:ext>
            </a:extLst>
          </p:cNvPr>
          <p:cNvGrpSpPr/>
          <p:nvPr/>
        </p:nvGrpSpPr>
        <p:grpSpPr>
          <a:xfrm>
            <a:off x="6452782" y="3348010"/>
            <a:ext cx="1658134" cy="291682"/>
            <a:chOff x="5976861" y="1860628"/>
            <a:chExt cx="1658134" cy="291682"/>
          </a:xfrm>
        </p:grpSpPr>
        <p:cxnSp>
          <p:nvCxnSpPr>
            <p:cNvPr id="6" name="Straight Arrow Connector 5">
              <a:extLst>
                <a:ext uri="{FF2B5EF4-FFF2-40B4-BE49-F238E27FC236}">
                  <a16:creationId xmlns:a16="http://schemas.microsoft.com/office/drawing/2014/main" id="{9655E026-DCB7-2F25-0FF9-3745CFAA8ACE}"/>
                </a:ext>
              </a:extLst>
            </p:cNvPr>
            <p:cNvCxnSpPr>
              <a:cxnSpLocks/>
            </p:cNvCxnSpPr>
            <p:nvPr/>
          </p:nvCxnSpPr>
          <p:spPr>
            <a:xfrm flipH="1">
              <a:off x="5976861" y="1860628"/>
              <a:ext cx="833241" cy="2916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532A915-2EF6-56AA-93B0-15DE6ABCF28B}"/>
                </a:ext>
              </a:extLst>
            </p:cNvPr>
            <p:cNvCxnSpPr>
              <a:cxnSpLocks/>
            </p:cNvCxnSpPr>
            <p:nvPr/>
          </p:nvCxnSpPr>
          <p:spPr>
            <a:xfrm>
              <a:off x="6818810" y="1860628"/>
              <a:ext cx="816185" cy="2840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0CCB3731-E2E0-68D1-864E-1412726FB69A}"/>
              </a:ext>
            </a:extLst>
          </p:cNvPr>
          <p:cNvSpPr/>
          <p:nvPr/>
        </p:nvSpPr>
        <p:spPr>
          <a:xfrm>
            <a:off x="7142603" y="3074700"/>
            <a:ext cx="278675" cy="2707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a:t>
            </a:r>
          </a:p>
        </p:txBody>
      </p:sp>
      <p:sp>
        <p:nvSpPr>
          <p:cNvPr id="13" name="TextBox 12">
            <a:extLst>
              <a:ext uri="{FF2B5EF4-FFF2-40B4-BE49-F238E27FC236}">
                <a16:creationId xmlns:a16="http://schemas.microsoft.com/office/drawing/2014/main" id="{5B94205B-ABE5-6DAF-0EB4-1F8EE9D408C0}"/>
              </a:ext>
            </a:extLst>
          </p:cNvPr>
          <p:cNvSpPr txBox="1"/>
          <p:nvPr/>
        </p:nvSpPr>
        <p:spPr>
          <a:xfrm>
            <a:off x="5268689" y="3483800"/>
            <a:ext cx="1201782" cy="461665"/>
          </a:xfrm>
          <a:prstGeom prst="rect">
            <a:avLst/>
          </a:prstGeom>
          <a:noFill/>
          <a:ln>
            <a:solidFill>
              <a:schemeClr val="accent1"/>
            </a:solidFill>
          </a:ln>
        </p:spPr>
        <p:txBody>
          <a:bodyPr wrap="square" rtlCol="0">
            <a:spAutoFit/>
          </a:bodyPr>
          <a:lstStyle/>
          <a:p>
            <a:pPr algn="ctr"/>
            <a:r>
              <a:rPr lang="en-GB" sz="1200" dirty="0"/>
              <a:t>Zilver PTX</a:t>
            </a:r>
          </a:p>
          <a:p>
            <a:pPr algn="ctr"/>
            <a:r>
              <a:rPr lang="en-GB" sz="1200" dirty="0"/>
              <a:t>N = 236</a:t>
            </a:r>
          </a:p>
        </p:txBody>
      </p:sp>
      <p:sp>
        <p:nvSpPr>
          <p:cNvPr id="14" name="TextBox 13">
            <a:extLst>
              <a:ext uri="{FF2B5EF4-FFF2-40B4-BE49-F238E27FC236}">
                <a16:creationId xmlns:a16="http://schemas.microsoft.com/office/drawing/2014/main" id="{63B6BDC7-3FDE-4BBC-6E4E-353B5EC248BF}"/>
              </a:ext>
            </a:extLst>
          </p:cNvPr>
          <p:cNvSpPr txBox="1"/>
          <p:nvPr/>
        </p:nvSpPr>
        <p:spPr>
          <a:xfrm>
            <a:off x="8102207" y="3485142"/>
            <a:ext cx="1201782" cy="461665"/>
          </a:xfrm>
          <a:prstGeom prst="rect">
            <a:avLst/>
          </a:prstGeom>
          <a:noFill/>
          <a:ln>
            <a:solidFill>
              <a:schemeClr val="accent1"/>
            </a:solidFill>
          </a:ln>
        </p:spPr>
        <p:txBody>
          <a:bodyPr wrap="square" rtlCol="0">
            <a:spAutoFit/>
          </a:bodyPr>
          <a:lstStyle/>
          <a:p>
            <a:pPr algn="ctr"/>
            <a:r>
              <a:rPr lang="en-GB" sz="1200" dirty="0"/>
              <a:t>PTA + BMS</a:t>
            </a:r>
          </a:p>
          <a:p>
            <a:pPr algn="ctr"/>
            <a:r>
              <a:rPr lang="en-GB" sz="1200" dirty="0"/>
              <a:t>N = 238</a:t>
            </a:r>
          </a:p>
        </p:txBody>
      </p:sp>
      <p:sp>
        <p:nvSpPr>
          <p:cNvPr id="15" name="TextBox 14">
            <a:extLst>
              <a:ext uri="{FF2B5EF4-FFF2-40B4-BE49-F238E27FC236}">
                <a16:creationId xmlns:a16="http://schemas.microsoft.com/office/drawing/2014/main" id="{F376157B-73AF-896A-5DE8-E1C9F6347A10}"/>
              </a:ext>
            </a:extLst>
          </p:cNvPr>
          <p:cNvSpPr txBox="1"/>
          <p:nvPr/>
        </p:nvSpPr>
        <p:spPr>
          <a:xfrm>
            <a:off x="5129350" y="4088762"/>
            <a:ext cx="4319449" cy="2308324"/>
          </a:xfrm>
          <a:prstGeom prst="rect">
            <a:avLst/>
          </a:prstGeom>
          <a:noFill/>
          <a:ln>
            <a:solidFill>
              <a:schemeClr val="accent1"/>
            </a:solidFill>
          </a:ln>
        </p:spPr>
        <p:txBody>
          <a:bodyPr wrap="square" rtlCol="0">
            <a:spAutoFit/>
          </a:bodyPr>
          <a:lstStyle/>
          <a:p>
            <a:r>
              <a:rPr lang="en-GB" sz="1200" u="sng" dirty="0"/>
              <a:t>Primary Endpoints: </a:t>
            </a:r>
          </a:p>
          <a:p>
            <a:pPr marL="285750" indent="-285750">
              <a:buFont typeface="Arial" panose="020B0604020202020204" pitchFamily="34" charset="0"/>
              <a:buChar char="•"/>
            </a:pPr>
            <a:r>
              <a:rPr lang="en-GB" sz="1200" dirty="0"/>
              <a:t>Event-free survival at 12 months </a:t>
            </a:r>
          </a:p>
          <a:p>
            <a:pPr marL="285750" indent="-285750">
              <a:buFont typeface="Arial" panose="020B0604020202020204" pitchFamily="34" charset="0"/>
              <a:buChar char="•"/>
            </a:pPr>
            <a:r>
              <a:rPr lang="en-GB" sz="1200" dirty="0"/>
              <a:t>Primary patency at 12 Months </a:t>
            </a:r>
          </a:p>
          <a:p>
            <a:pPr marL="285750" indent="-285750">
              <a:buFont typeface="Arial" panose="020B0604020202020204" pitchFamily="34" charset="0"/>
              <a:buChar char="•"/>
            </a:pPr>
            <a:endParaRPr lang="en-GB" sz="1200" dirty="0"/>
          </a:p>
          <a:p>
            <a:r>
              <a:rPr lang="en-GB" sz="1200" u="sng" dirty="0"/>
              <a:t>Inclusion:</a:t>
            </a:r>
            <a:r>
              <a:rPr lang="en-GB" sz="1200" dirty="0"/>
              <a:t> </a:t>
            </a:r>
          </a:p>
          <a:p>
            <a:pPr marL="171450" indent="-171450">
              <a:buFont typeface="Arial" panose="020B0604020202020204" pitchFamily="34" charset="0"/>
              <a:buChar char="•"/>
            </a:pPr>
            <a:r>
              <a:rPr lang="en-GB" sz="1200" dirty="0"/>
              <a:t>De novo or restenotic lesion(s) with &gt;50% stenosis documented angiographically and no prior stent in the target lesion.</a:t>
            </a:r>
          </a:p>
          <a:p>
            <a:pPr marL="171450" indent="-171450">
              <a:buFont typeface="Arial" panose="020B0604020202020204" pitchFamily="34" charset="0"/>
              <a:buChar char="•"/>
            </a:pPr>
            <a:r>
              <a:rPr lang="en-GB" sz="1200" dirty="0"/>
              <a:t>Patient has symptoms of peripheral arterial disease classified as Rutherford Category 2 or greater.</a:t>
            </a:r>
          </a:p>
          <a:p>
            <a:pPr marL="171450" indent="-171450">
              <a:buFont typeface="Arial" panose="020B0604020202020204" pitchFamily="34" charset="0"/>
              <a:buChar char="•"/>
            </a:pPr>
            <a:r>
              <a:rPr lang="en-GB" sz="1200" dirty="0"/>
              <a:t>Patient agrees to return for a clinical status assessment and duplex ultrasound at 6 months, 12 months, and at 2, 3, 4, and 5 years.</a:t>
            </a:r>
          </a:p>
        </p:txBody>
      </p:sp>
      <p:sp>
        <p:nvSpPr>
          <p:cNvPr id="16" name="TextBox 15">
            <a:extLst>
              <a:ext uri="{FF2B5EF4-FFF2-40B4-BE49-F238E27FC236}">
                <a16:creationId xmlns:a16="http://schemas.microsoft.com/office/drawing/2014/main" id="{68C0928D-1EB0-CCB2-F2A5-404BE6AA0072}"/>
              </a:ext>
            </a:extLst>
          </p:cNvPr>
          <p:cNvSpPr txBox="1"/>
          <p:nvPr/>
        </p:nvSpPr>
        <p:spPr>
          <a:xfrm>
            <a:off x="5129350" y="2262668"/>
            <a:ext cx="4319449" cy="830997"/>
          </a:xfrm>
          <a:prstGeom prst="rect">
            <a:avLst/>
          </a:prstGeom>
          <a:noFill/>
          <a:ln>
            <a:solidFill>
              <a:schemeClr val="accent1"/>
            </a:solidFill>
          </a:ln>
        </p:spPr>
        <p:txBody>
          <a:bodyPr wrap="square" rtlCol="0">
            <a:spAutoFit/>
          </a:bodyPr>
          <a:lstStyle/>
          <a:p>
            <a:pPr algn="ctr"/>
            <a:r>
              <a:rPr lang="en-GB" sz="1200" b="1" dirty="0"/>
              <a:t>Objective: </a:t>
            </a:r>
            <a:r>
              <a:rPr lang="en-GB" sz="1200" dirty="0"/>
              <a:t>To compare the 12-month safety and effectiveness of a polymer-free, paclitaxel-coated DES with PTA and provisional BMS placement in patients with femoropopliteal peripheral artery disease</a:t>
            </a:r>
          </a:p>
        </p:txBody>
      </p:sp>
      <p:cxnSp>
        <p:nvCxnSpPr>
          <p:cNvPr id="17" name="Straight Arrow Connector 16">
            <a:extLst>
              <a:ext uri="{FF2B5EF4-FFF2-40B4-BE49-F238E27FC236}">
                <a16:creationId xmlns:a16="http://schemas.microsoft.com/office/drawing/2014/main" id="{3870BFDC-05D7-DFBD-AABE-4986BFF9B20E}"/>
              </a:ext>
            </a:extLst>
          </p:cNvPr>
          <p:cNvCxnSpPr>
            <a:cxnSpLocks/>
            <a:endCxn id="16" idx="0"/>
          </p:cNvCxnSpPr>
          <p:nvPr/>
        </p:nvCxnSpPr>
        <p:spPr>
          <a:xfrm>
            <a:off x="7289075" y="2017079"/>
            <a:ext cx="0" cy="2455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148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3C0E8F-44DC-9E60-25F8-02437E21E905}"/>
              </a:ext>
            </a:extLst>
          </p:cNvPr>
          <p:cNvSpPr>
            <a:spLocks noGrp="1"/>
          </p:cNvSpPr>
          <p:nvPr>
            <p:ph type="title"/>
          </p:nvPr>
        </p:nvSpPr>
        <p:spPr/>
        <p:txBody>
          <a:bodyPr/>
          <a:lstStyle/>
          <a:p>
            <a:r>
              <a:rPr lang="en-GB" dirty="0"/>
              <a:t>ZILVER PTX RCT, 5-year results </a:t>
            </a:r>
          </a:p>
        </p:txBody>
      </p:sp>
      <p:sp>
        <p:nvSpPr>
          <p:cNvPr id="5" name="TextBox 4">
            <a:extLst>
              <a:ext uri="{FF2B5EF4-FFF2-40B4-BE49-F238E27FC236}">
                <a16:creationId xmlns:a16="http://schemas.microsoft.com/office/drawing/2014/main" id="{A401C029-278C-A104-A1B3-EE9FA15EF3C2}"/>
              </a:ext>
            </a:extLst>
          </p:cNvPr>
          <p:cNvSpPr txBox="1"/>
          <p:nvPr/>
        </p:nvSpPr>
        <p:spPr>
          <a:xfrm>
            <a:off x="261257" y="6371561"/>
            <a:ext cx="8177349" cy="230832"/>
          </a:xfrm>
          <a:prstGeom prst="rect">
            <a:avLst/>
          </a:prstGeom>
          <a:noFill/>
        </p:spPr>
        <p:txBody>
          <a:bodyPr wrap="square" rtlCol="0">
            <a:spAutoFit/>
          </a:bodyPr>
          <a:lstStyle/>
          <a:p>
            <a:r>
              <a:rPr lang="en-GB" sz="900" dirty="0"/>
              <a:t>Source: M. Dake et al. (2016), https://doi.org/10.1161/CIRCULATIONAHA.115.016900</a:t>
            </a:r>
          </a:p>
        </p:txBody>
      </p:sp>
      <p:pic>
        <p:nvPicPr>
          <p:cNvPr id="1026" name="Picture 2" descr="Figure 2.">
            <a:extLst>
              <a:ext uri="{FF2B5EF4-FFF2-40B4-BE49-F238E27FC236}">
                <a16:creationId xmlns:a16="http://schemas.microsoft.com/office/drawing/2014/main" id="{C177C4E1-7BED-F766-D2D2-B3D89FC90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539" y="1175643"/>
            <a:ext cx="4980217" cy="51408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ure 4.">
            <a:extLst>
              <a:ext uri="{FF2B5EF4-FFF2-40B4-BE49-F238E27FC236}">
                <a16:creationId xmlns:a16="http://schemas.microsoft.com/office/drawing/2014/main" id="{953A83A7-1461-1463-6F90-F4D0853B1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739" y="1175643"/>
            <a:ext cx="5597400" cy="34702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1CC98B-E796-F655-88F4-63769661F772}"/>
              </a:ext>
            </a:extLst>
          </p:cNvPr>
          <p:cNvSpPr txBox="1"/>
          <p:nvPr/>
        </p:nvSpPr>
        <p:spPr>
          <a:xfrm>
            <a:off x="5792136" y="4816234"/>
            <a:ext cx="6067436" cy="1600438"/>
          </a:xfrm>
          <a:prstGeom prst="rect">
            <a:avLst/>
          </a:prstGeom>
          <a:noFill/>
        </p:spPr>
        <p:txBody>
          <a:bodyPr wrap="square" rtlCol="0">
            <a:spAutoFit/>
          </a:bodyPr>
          <a:lstStyle/>
          <a:p>
            <a:pPr marL="285750" indent="-285750">
              <a:buFont typeface="Arial" panose="020B0604020202020204" pitchFamily="34" charset="0"/>
              <a:buChar char="•"/>
            </a:pPr>
            <a:r>
              <a:rPr lang="en-GB" sz="1400" dirty="0"/>
              <a:t>Original RCT was planned with 3-years’ follow-up but this was extended to 5-years in response to Katsanos’ meta-analysis claiming PTX exposure increased patient mortality. </a:t>
            </a:r>
          </a:p>
          <a:p>
            <a:pPr marL="742950" lvl="1" indent="-285750">
              <a:buFont typeface="Arial" panose="020B0604020202020204" pitchFamily="34" charset="0"/>
              <a:buChar char="•"/>
            </a:pPr>
            <a:r>
              <a:rPr lang="en-GB" sz="1400" dirty="0"/>
              <a:t>Topline 5-Year results initially presented at CIRSE 2019 by Michael Dake</a:t>
            </a:r>
          </a:p>
          <a:p>
            <a:pPr marL="285750" indent="-285750">
              <a:buFont typeface="Arial" panose="020B0604020202020204" pitchFamily="34" charset="0"/>
              <a:buChar char="•"/>
            </a:pPr>
            <a:r>
              <a:rPr lang="en-GB" sz="1400" dirty="0"/>
              <a:t>Subgroup analysis indicated universal benefit in favour of DES</a:t>
            </a:r>
          </a:p>
          <a:p>
            <a:pPr marL="285750" indent="-285750">
              <a:buFont typeface="Arial" panose="020B0604020202020204" pitchFamily="34" charset="0"/>
              <a:buChar char="•"/>
            </a:pPr>
            <a:r>
              <a:rPr lang="en-GB" sz="1400" dirty="0"/>
              <a:t>Cook Medical has made the dataset available to public, on request and with reason/intention of use included in request submission. </a:t>
            </a:r>
          </a:p>
        </p:txBody>
      </p:sp>
    </p:spTree>
    <p:extLst>
      <p:ext uri="{BB962C8B-B14F-4D97-AF65-F5344CB8AC3E}">
        <p14:creationId xmlns:p14="http://schemas.microsoft.com/office/powerpoint/2010/main" val="2555564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608C84E-A27A-4D95-67E5-7DB1C37004BA}"/>
              </a:ext>
            </a:extLst>
          </p:cNvPr>
          <p:cNvSpPr>
            <a:spLocks noGrp="1"/>
          </p:cNvSpPr>
          <p:nvPr>
            <p:ph type="title"/>
          </p:nvPr>
        </p:nvSpPr>
        <p:spPr/>
        <p:txBody>
          <a:bodyPr/>
          <a:lstStyle/>
          <a:p>
            <a:r>
              <a:rPr lang="en-GB" dirty="0"/>
              <a:t>Eluvia (Boston Scientific) </a:t>
            </a:r>
          </a:p>
        </p:txBody>
      </p:sp>
      <p:graphicFrame>
        <p:nvGraphicFramePr>
          <p:cNvPr id="2" name="Table 12">
            <a:extLst>
              <a:ext uri="{FF2B5EF4-FFF2-40B4-BE49-F238E27FC236}">
                <a16:creationId xmlns:a16="http://schemas.microsoft.com/office/drawing/2014/main" id="{5C254EA8-CCEB-5CBF-8A78-96BC812A875A}"/>
              </a:ext>
            </a:extLst>
          </p:cNvPr>
          <p:cNvGraphicFramePr>
            <a:graphicFrameLocks noGrp="1"/>
          </p:cNvGraphicFramePr>
          <p:nvPr>
            <p:extLst>
              <p:ext uri="{D42A27DB-BD31-4B8C-83A1-F6EECF244321}">
                <p14:modId xmlns:p14="http://schemas.microsoft.com/office/powerpoint/2010/main" val="369192424"/>
              </p:ext>
            </p:extLst>
          </p:nvPr>
        </p:nvGraphicFramePr>
        <p:xfrm>
          <a:off x="484539" y="1275853"/>
          <a:ext cx="4165838" cy="4734560"/>
        </p:xfrm>
        <a:graphic>
          <a:graphicData uri="http://schemas.openxmlformats.org/drawingml/2006/table">
            <a:tbl>
              <a:tblPr bandRow="1">
                <a:tableStyleId>{5C22544A-7EE6-4342-B048-85BDC9FD1C3A}</a:tableStyleId>
              </a:tblPr>
              <a:tblGrid>
                <a:gridCol w="1292010">
                  <a:extLst>
                    <a:ext uri="{9D8B030D-6E8A-4147-A177-3AD203B41FA5}">
                      <a16:colId xmlns:a16="http://schemas.microsoft.com/office/drawing/2014/main" val="2519104030"/>
                    </a:ext>
                  </a:extLst>
                </a:gridCol>
                <a:gridCol w="2873828">
                  <a:extLst>
                    <a:ext uri="{9D8B030D-6E8A-4147-A177-3AD203B41FA5}">
                      <a16:colId xmlns:a16="http://schemas.microsoft.com/office/drawing/2014/main" val="2101662651"/>
                    </a:ext>
                  </a:extLst>
                </a:gridCol>
              </a:tblGrid>
              <a:tr h="370840">
                <a:tc>
                  <a:txBody>
                    <a:bodyPr/>
                    <a:lstStyle/>
                    <a:p>
                      <a:r>
                        <a:rPr lang="en-GB" sz="1400" b="1" dirty="0"/>
                        <a:t>Design</a:t>
                      </a:r>
                    </a:p>
                  </a:txBody>
                  <a:tcPr/>
                </a:tc>
                <a:tc>
                  <a:txBody>
                    <a:bodyPr/>
                    <a:lstStyle/>
                    <a:p>
                      <a:r>
                        <a:rPr lang="en-GB" sz="1400" dirty="0"/>
                        <a:t>Paclitaxel-coated, straight, laser cut nitinol stent. </a:t>
                      </a:r>
                    </a:p>
                  </a:txBody>
                  <a:tcPr/>
                </a:tc>
                <a:extLst>
                  <a:ext uri="{0D108BD9-81ED-4DB2-BD59-A6C34878D82A}">
                    <a16:rowId xmlns:a16="http://schemas.microsoft.com/office/drawing/2014/main" val="3583362131"/>
                  </a:ext>
                </a:extLst>
              </a:tr>
              <a:tr h="370840">
                <a:tc>
                  <a:txBody>
                    <a:bodyPr/>
                    <a:lstStyle/>
                    <a:p>
                      <a:r>
                        <a:rPr lang="en-GB" sz="1400" b="1" dirty="0"/>
                        <a:t>USP</a:t>
                      </a:r>
                    </a:p>
                  </a:txBody>
                  <a:tcPr/>
                </a:tc>
                <a:tc>
                  <a:txBody>
                    <a:bodyPr/>
                    <a:lstStyle/>
                    <a:p>
                      <a:r>
                        <a:rPr lang="en-GB" sz="1400" dirty="0"/>
                        <a:t>Promus polymer coated for sustained drug release, limiting systemic exposure. </a:t>
                      </a:r>
                    </a:p>
                  </a:txBody>
                  <a:tcPr/>
                </a:tc>
                <a:extLst>
                  <a:ext uri="{0D108BD9-81ED-4DB2-BD59-A6C34878D82A}">
                    <a16:rowId xmlns:a16="http://schemas.microsoft.com/office/drawing/2014/main" val="3104524899"/>
                  </a:ext>
                </a:extLst>
              </a:tr>
              <a:tr h="370840">
                <a:tc>
                  <a:txBody>
                    <a:bodyPr/>
                    <a:lstStyle/>
                    <a:p>
                      <a:r>
                        <a:rPr lang="en-GB" sz="1400" b="1" dirty="0"/>
                        <a:t>Pivotal trial </a:t>
                      </a:r>
                    </a:p>
                  </a:txBody>
                  <a:tcPr/>
                </a:tc>
                <a:tc>
                  <a:txBody>
                    <a:bodyPr/>
                    <a:lstStyle/>
                    <a:p>
                      <a:r>
                        <a:rPr lang="en-GB" sz="1400" dirty="0"/>
                        <a:t>IMPERIAL (NCT02574481)</a:t>
                      </a:r>
                    </a:p>
                    <a:p>
                      <a:r>
                        <a:rPr lang="en-GB" sz="1400" dirty="0"/>
                        <a:t>PCD: December 2017</a:t>
                      </a:r>
                    </a:p>
                    <a:p>
                      <a:r>
                        <a:rPr lang="en-GB" sz="1400" dirty="0"/>
                        <a:t>DOI: 10.1007/s00270-020-02693-1</a:t>
                      </a:r>
                    </a:p>
                  </a:txBody>
                  <a:tcPr/>
                </a:tc>
                <a:extLst>
                  <a:ext uri="{0D108BD9-81ED-4DB2-BD59-A6C34878D82A}">
                    <a16:rowId xmlns:a16="http://schemas.microsoft.com/office/drawing/2014/main" val="4277360026"/>
                  </a:ext>
                </a:extLst>
              </a:tr>
              <a:tr h="370840">
                <a:tc>
                  <a:txBody>
                    <a:bodyPr/>
                    <a:lstStyle/>
                    <a:p>
                      <a:r>
                        <a:rPr lang="en-GB" sz="1400" b="1" dirty="0"/>
                        <a:t>CE Mark</a:t>
                      </a:r>
                    </a:p>
                  </a:txBody>
                  <a:tcPr/>
                </a:tc>
                <a:tc>
                  <a:txBody>
                    <a:bodyPr/>
                    <a:lstStyle/>
                    <a:p>
                      <a:r>
                        <a:rPr lang="en-GB" sz="1400" dirty="0"/>
                        <a:t>February 2016</a:t>
                      </a:r>
                    </a:p>
                  </a:txBody>
                  <a:tcPr/>
                </a:tc>
                <a:extLst>
                  <a:ext uri="{0D108BD9-81ED-4DB2-BD59-A6C34878D82A}">
                    <a16:rowId xmlns:a16="http://schemas.microsoft.com/office/drawing/2014/main" val="3305728801"/>
                  </a:ext>
                </a:extLst>
              </a:tr>
              <a:tr h="370840">
                <a:tc>
                  <a:txBody>
                    <a:bodyPr/>
                    <a:lstStyle/>
                    <a:p>
                      <a:r>
                        <a:rPr lang="en-GB" sz="1400" b="1" dirty="0"/>
                        <a:t>FDA Approval</a:t>
                      </a:r>
                    </a:p>
                  </a:txBody>
                  <a:tcPr/>
                </a:tc>
                <a:tc>
                  <a:txBody>
                    <a:bodyPr/>
                    <a:lstStyle/>
                    <a:p>
                      <a:r>
                        <a:rPr lang="en-GB" sz="1400" dirty="0"/>
                        <a:t>September 2018</a:t>
                      </a:r>
                    </a:p>
                  </a:txBody>
                  <a:tcPr/>
                </a:tc>
                <a:extLst>
                  <a:ext uri="{0D108BD9-81ED-4DB2-BD59-A6C34878D82A}">
                    <a16:rowId xmlns:a16="http://schemas.microsoft.com/office/drawing/2014/main" val="1406718546"/>
                  </a:ext>
                </a:extLst>
              </a:tr>
              <a:tr h="370840">
                <a:tc>
                  <a:txBody>
                    <a:bodyPr/>
                    <a:lstStyle/>
                    <a:p>
                      <a:r>
                        <a:rPr lang="en-GB" sz="1400" b="1" dirty="0"/>
                        <a:t>Notes</a:t>
                      </a:r>
                    </a:p>
                  </a:txBody>
                  <a:tcPr/>
                </a:tc>
                <a:tc>
                  <a:txBody>
                    <a:bodyPr/>
                    <a:lstStyle/>
                    <a:p>
                      <a:pPr marL="285750" indent="-285750">
                        <a:buFont typeface="Arial" panose="020B0604020202020204" pitchFamily="34" charset="0"/>
                        <a:buChar char="•"/>
                      </a:pPr>
                      <a:r>
                        <a:rPr lang="en-GB" sz="1400" dirty="0"/>
                        <a:t>First head-to-head DES SFA Trial</a:t>
                      </a:r>
                    </a:p>
                    <a:p>
                      <a:pPr marL="285750" indent="-285750">
                        <a:buFont typeface="Arial" panose="020B0604020202020204" pitchFamily="34" charset="0"/>
                        <a:buChar char="•"/>
                      </a:pPr>
                      <a:r>
                        <a:rPr lang="en-GB" sz="1400" dirty="0"/>
                        <a:t>5-year follow-up </a:t>
                      </a:r>
                    </a:p>
                    <a:p>
                      <a:endParaRPr lang="en-GB" sz="1400" dirty="0"/>
                    </a:p>
                    <a:p>
                      <a:r>
                        <a:rPr lang="en-GB" sz="1400" dirty="0"/>
                        <a:t>MAJESTIC (NCT01820637; N=57), a single-arm trial, also demonstrated positive 9-month patency results compared to historic BMS trial results. </a:t>
                      </a:r>
                    </a:p>
                    <a:p>
                      <a:endParaRPr lang="en-GB" sz="1400" dirty="0"/>
                    </a:p>
                  </a:txBody>
                  <a:tcPr/>
                </a:tc>
                <a:extLst>
                  <a:ext uri="{0D108BD9-81ED-4DB2-BD59-A6C34878D82A}">
                    <a16:rowId xmlns:a16="http://schemas.microsoft.com/office/drawing/2014/main" val="617771568"/>
                  </a:ext>
                </a:extLst>
              </a:tr>
            </a:tbl>
          </a:graphicData>
        </a:graphic>
      </p:graphicFrame>
      <p:grpSp>
        <p:nvGrpSpPr>
          <p:cNvPr id="12" name="Group 11">
            <a:extLst>
              <a:ext uri="{FF2B5EF4-FFF2-40B4-BE49-F238E27FC236}">
                <a16:creationId xmlns:a16="http://schemas.microsoft.com/office/drawing/2014/main" id="{E490E2D0-C07B-1DAC-A340-3046AF5138C9}"/>
              </a:ext>
            </a:extLst>
          </p:cNvPr>
          <p:cNvGrpSpPr/>
          <p:nvPr/>
        </p:nvGrpSpPr>
        <p:grpSpPr>
          <a:xfrm>
            <a:off x="10145486" y="100490"/>
            <a:ext cx="1898468" cy="2222383"/>
            <a:chOff x="10145486" y="39530"/>
            <a:chExt cx="1898468" cy="2222383"/>
          </a:xfrm>
        </p:grpSpPr>
        <p:pic>
          <p:nvPicPr>
            <p:cNvPr id="4" name="Picture 3">
              <a:extLst>
                <a:ext uri="{FF2B5EF4-FFF2-40B4-BE49-F238E27FC236}">
                  <a16:creationId xmlns:a16="http://schemas.microsoft.com/office/drawing/2014/main" id="{53EC0B1D-DEC9-AA82-F4B9-77EEA2A23300}"/>
                </a:ext>
              </a:extLst>
            </p:cNvPr>
            <p:cNvPicPr>
              <a:picLocks noChangeAspect="1"/>
            </p:cNvPicPr>
            <p:nvPr/>
          </p:nvPicPr>
          <p:blipFill>
            <a:blip r:embed="rId2"/>
            <a:stretch>
              <a:fillRect/>
            </a:stretch>
          </p:blipFill>
          <p:spPr>
            <a:xfrm>
              <a:off x="10145486" y="1344447"/>
              <a:ext cx="1898468" cy="917466"/>
            </a:xfrm>
            <a:prstGeom prst="rect">
              <a:avLst/>
            </a:prstGeom>
          </p:spPr>
        </p:pic>
        <p:pic>
          <p:nvPicPr>
            <p:cNvPr id="8" name="Picture 7">
              <a:extLst>
                <a:ext uri="{FF2B5EF4-FFF2-40B4-BE49-F238E27FC236}">
                  <a16:creationId xmlns:a16="http://schemas.microsoft.com/office/drawing/2014/main" id="{028E18F7-468A-15B1-1EDC-CC113C8DBD0C}"/>
                </a:ext>
              </a:extLst>
            </p:cNvPr>
            <p:cNvPicPr>
              <a:picLocks noChangeAspect="1"/>
            </p:cNvPicPr>
            <p:nvPr/>
          </p:nvPicPr>
          <p:blipFill rotWithShape="1">
            <a:blip r:embed="rId3"/>
            <a:srcRect l="14448" t="5292" r="13906" b="6211"/>
            <a:stretch/>
          </p:blipFill>
          <p:spPr>
            <a:xfrm>
              <a:off x="10874653" y="39530"/>
              <a:ext cx="1088571" cy="523616"/>
            </a:xfrm>
            <a:prstGeom prst="rect">
              <a:avLst/>
            </a:prstGeom>
          </p:spPr>
        </p:pic>
        <p:pic>
          <p:nvPicPr>
            <p:cNvPr id="11" name="Picture 10">
              <a:extLst>
                <a:ext uri="{FF2B5EF4-FFF2-40B4-BE49-F238E27FC236}">
                  <a16:creationId xmlns:a16="http://schemas.microsoft.com/office/drawing/2014/main" id="{04DDC496-ABB6-AD49-B55B-2159AA100E6F}"/>
                </a:ext>
              </a:extLst>
            </p:cNvPr>
            <p:cNvPicPr>
              <a:picLocks noChangeAspect="1"/>
            </p:cNvPicPr>
            <p:nvPr/>
          </p:nvPicPr>
          <p:blipFill>
            <a:blip r:embed="rId4"/>
            <a:stretch>
              <a:fillRect/>
            </a:stretch>
          </p:blipFill>
          <p:spPr>
            <a:xfrm>
              <a:off x="10145486" y="580564"/>
              <a:ext cx="1898468" cy="738082"/>
            </a:xfrm>
            <a:prstGeom prst="rect">
              <a:avLst/>
            </a:prstGeom>
          </p:spPr>
        </p:pic>
      </p:grpSp>
      <p:sp>
        <p:nvSpPr>
          <p:cNvPr id="13" name="TextBox 12">
            <a:extLst>
              <a:ext uri="{FF2B5EF4-FFF2-40B4-BE49-F238E27FC236}">
                <a16:creationId xmlns:a16="http://schemas.microsoft.com/office/drawing/2014/main" id="{84D53C42-BF75-E918-DBFC-E4BEA1C6C949}"/>
              </a:ext>
            </a:extLst>
          </p:cNvPr>
          <p:cNvSpPr txBox="1"/>
          <p:nvPr/>
        </p:nvSpPr>
        <p:spPr>
          <a:xfrm>
            <a:off x="4824550" y="1279451"/>
            <a:ext cx="4165838" cy="523220"/>
          </a:xfrm>
          <a:prstGeom prst="rect">
            <a:avLst/>
          </a:prstGeom>
          <a:noFill/>
          <a:ln>
            <a:solidFill>
              <a:schemeClr val="accent1"/>
            </a:solidFill>
          </a:ln>
        </p:spPr>
        <p:txBody>
          <a:bodyPr wrap="square" rtlCol="0">
            <a:spAutoFit/>
          </a:bodyPr>
          <a:lstStyle/>
          <a:p>
            <a:pPr algn="ctr"/>
            <a:r>
              <a:rPr lang="en-GB" sz="1400" dirty="0"/>
              <a:t>ELUVIA™ Drug-eluting Stent Versus Zilver® PTX® Stent (IMPERIAL)</a:t>
            </a:r>
          </a:p>
        </p:txBody>
      </p:sp>
      <p:grpSp>
        <p:nvGrpSpPr>
          <p:cNvPr id="24" name="Group 23">
            <a:extLst>
              <a:ext uri="{FF2B5EF4-FFF2-40B4-BE49-F238E27FC236}">
                <a16:creationId xmlns:a16="http://schemas.microsoft.com/office/drawing/2014/main" id="{DD56A88E-F37E-79BC-B6AB-CCE29E73BF67}"/>
              </a:ext>
            </a:extLst>
          </p:cNvPr>
          <p:cNvGrpSpPr/>
          <p:nvPr/>
        </p:nvGrpSpPr>
        <p:grpSpPr>
          <a:xfrm>
            <a:off x="6078311" y="2972191"/>
            <a:ext cx="1658134" cy="291682"/>
            <a:chOff x="5976861" y="1860628"/>
            <a:chExt cx="1658134" cy="291682"/>
          </a:xfrm>
        </p:grpSpPr>
        <p:cxnSp>
          <p:nvCxnSpPr>
            <p:cNvPr id="14" name="Straight Arrow Connector 13">
              <a:extLst>
                <a:ext uri="{FF2B5EF4-FFF2-40B4-BE49-F238E27FC236}">
                  <a16:creationId xmlns:a16="http://schemas.microsoft.com/office/drawing/2014/main" id="{6E9DE03A-2530-F799-2038-5A0C0C30F0B7}"/>
                </a:ext>
              </a:extLst>
            </p:cNvPr>
            <p:cNvCxnSpPr>
              <a:cxnSpLocks/>
            </p:cNvCxnSpPr>
            <p:nvPr/>
          </p:nvCxnSpPr>
          <p:spPr>
            <a:xfrm flipH="1">
              <a:off x="5976861" y="1860628"/>
              <a:ext cx="833241" cy="2916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8EF3923-8376-0827-9508-8C78C1166D0B}"/>
                </a:ext>
              </a:extLst>
            </p:cNvPr>
            <p:cNvCxnSpPr>
              <a:cxnSpLocks/>
            </p:cNvCxnSpPr>
            <p:nvPr/>
          </p:nvCxnSpPr>
          <p:spPr>
            <a:xfrm>
              <a:off x="6818810" y="1860628"/>
              <a:ext cx="816185" cy="2840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5" name="Oval 24">
            <a:extLst>
              <a:ext uri="{FF2B5EF4-FFF2-40B4-BE49-F238E27FC236}">
                <a16:creationId xmlns:a16="http://schemas.microsoft.com/office/drawing/2014/main" id="{C7319AD5-9F18-3F45-08DD-EAB3497BDD98}"/>
              </a:ext>
            </a:extLst>
          </p:cNvPr>
          <p:cNvSpPr/>
          <p:nvPr/>
        </p:nvSpPr>
        <p:spPr>
          <a:xfrm>
            <a:off x="6768132" y="2698881"/>
            <a:ext cx="278675" cy="2707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a:t>
            </a:r>
          </a:p>
        </p:txBody>
      </p:sp>
      <p:sp>
        <p:nvSpPr>
          <p:cNvPr id="26" name="TextBox 25">
            <a:extLst>
              <a:ext uri="{FF2B5EF4-FFF2-40B4-BE49-F238E27FC236}">
                <a16:creationId xmlns:a16="http://schemas.microsoft.com/office/drawing/2014/main" id="{B7A43B72-297C-9364-CF8B-94DC9AA2E443}"/>
              </a:ext>
            </a:extLst>
          </p:cNvPr>
          <p:cNvSpPr txBox="1"/>
          <p:nvPr/>
        </p:nvSpPr>
        <p:spPr>
          <a:xfrm>
            <a:off x="4894218" y="3107981"/>
            <a:ext cx="1201782" cy="492443"/>
          </a:xfrm>
          <a:prstGeom prst="rect">
            <a:avLst/>
          </a:prstGeom>
          <a:noFill/>
          <a:ln>
            <a:solidFill>
              <a:schemeClr val="accent1"/>
            </a:solidFill>
          </a:ln>
        </p:spPr>
        <p:txBody>
          <a:bodyPr wrap="square" rtlCol="0">
            <a:spAutoFit/>
          </a:bodyPr>
          <a:lstStyle/>
          <a:p>
            <a:pPr algn="ctr"/>
            <a:r>
              <a:rPr lang="en-GB" sz="1300" dirty="0"/>
              <a:t>Eluvia</a:t>
            </a:r>
          </a:p>
          <a:p>
            <a:pPr algn="ctr"/>
            <a:r>
              <a:rPr lang="en-GB" sz="1300" dirty="0"/>
              <a:t>N = 309</a:t>
            </a:r>
          </a:p>
        </p:txBody>
      </p:sp>
      <p:sp>
        <p:nvSpPr>
          <p:cNvPr id="27" name="TextBox 26">
            <a:extLst>
              <a:ext uri="{FF2B5EF4-FFF2-40B4-BE49-F238E27FC236}">
                <a16:creationId xmlns:a16="http://schemas.microsoft.com/office/drawing/2014/main" id="{3DF2A7EC-0CF7-F875-38B0-58FE83B91690}"/>
              </a:ext>
            </a:extLst>
          </p:cNvPr>
          <p:cNvSpPr txBox="1"/>
          <p:nvPr/>
        </p:nvSpPr>
        <p:spPr>
          <a:xfrm>
            <a:off x="7727736" y="3109323"/>
            <a:ext cx="1201782" cy="492443"/>
          </a:xfrm>
          <a:prstGeom prst="rect">
            <a:avLst/>
          </a:prstGeom>
          <a:noFill/>
          <a:ln>
            <a:solidFill>
              <a:schemeClr val="accent1"/>
            </a:solidFill>
          </a:ln>
        </p:spPr>
        <p:txBody>
          <a:bodyPr wrap="square" rtlCol="0">
            <a:spAutoFit/>
          </a:bodyPr>
          <a:lstStyle/>
          <a:p>
            <a:pPr algn="ctr"/>
            <a:r>
              <a:rPr lang="en-GB" sz="1300" dirty="0"/>
              <a:t>Zilver PTX</a:t>
            </a:r>
          </a:p>
          <a:p>
            <a:pPr algn="ctr"/>
            <a:r>
              <a:rPr lang="en-GB" sz="1300" dirty="0"/>
              <a:t>N = 156</a:t>
            </a:r>
          </a:p>
        </p:txBody>
      </p:sp>
      <p:sp>
        <p:nvSpPr>
          <p:cNvPr id="28" name="TextBox 27">
            <a:extLst>
              <a:ext uri="{FF2B5EF4-FFF2-40B4-BE49-F238E27FC236}">
                <a16:creationId xmlns:a16="http://schemas.microsoft.com/office/drawing/2014/main" id="{26C4DD26-D881-E199-FE1B-A35EE5582965}"/>
              </a:ext>
            </a:extLst>
          </p:cNvPr>
          <p:cNvSpPr txBox="1"/>
          <p:nvPr/>
        </p:nvSpPr>
        <p:spPr>
          <a:xfrm>
            <a:off x="4824551" y="3660417"/>
            <a:ext cx="6882910" cy="2677656"/>
          </a:xfrm>
          <a:prstGeom prst="rect">
            <a:avLst/>
          </a:prstGeom>
          <a:noFill/>
          <a:ln>
            <a:solidFill>
              <a:schemeClr val="accent1"/>
            </a:solidFill>
          </a:ln>
        </p:spPr>
        <p:txBody>
          <a:bodyPr wrap="square" rtlCol="0">
            <a:spAutoFit/>
          </a:bodyPr>
          <a:lstStyle/>
          <a:p>
            <a:r>
              <a:rPr lang="en-GB" sz="1200" u="sng" dirty="0"/>
              <a:t>Primary Endpoints: </a:t>
            </a:r>
          </a:p>
          <a:p>
            <a:pPr marL="285750" indent="-285750">
              <a:buFont typeface="Arial" panose="020B0604020202020204" pitchFamily="34" charset="0"/>
              <a:buChar char="•"/>
            </a:pPr>
            <a:r>
              <a:rPr lang="en-GB" sz="1200" dirty="0"/>
              <a:t>Major Adverse Events (MAE) defined as all causes of death through 1 month, target limb major amputation through 12 months and/or target lesion revascularization (TLR) through 12 months</a:t>
            </a:r>
          </a:p>
          <a:p>
            <a:pPr marL="285750" indent="-285750">
              <a:buFont typeface="Arial" panose="020B0604020202020204" pitchFamily="34" charset="0"/>
              <a:buChar char="•"/>
            </a:pPr>
            <a:r>
              <a:rPr lang="en-GB" sz="1200" dirty="0"/>
              <a:t>Primary patency at 12 Months </a:t>
            </a:r>
          </a:p>
          <a:p>
            <a:endParaRPr lang="en-GB" sz="1200" dirty="0"/>
          </a:p>
          <a:p>
            <a:r>
              <a:rPr lang="en-GB" sz="1200" u="sng" dirty="0"/>
              <a:t>Inclusion: </a:t>
            </a:r>
          </a:p>
          <a:p>
            <a:pPr marL="285750" indent="-285750">
              <a:buFont typeface="Arial" panose="020B0604020202020204" pitchFamily="34" charset="0"/>
              <a:buChar char="•"/>
            </a:pPr>
            <a:r>
              <a:rPr lang="en-GB" sz="1200" dirty="0"/>
              <a:t>Chronic, symptomatic lower limb ischemia defined as Rutherford categories 2, 3 or 4.</a:t>
            </a:r>
          </a:p>
          <a:p>
            <a:pPr marL="285750" indent="-285750">
              <a:buFont typeface="Arial" panose="020B0604020202020204" pitchFamily="34" charset="0"/>
              <a:buChar char="•"/>
            </a:pPr>
            <a:r>
              <a:rPr lang="en-GB" sz="1200" dirty="0"/>
              <a:t>Stenotic, restenotic or occlusive lesion(s) located in the native SFA and/or PPA:</a:t>
            </a:r>
          </a:p>
          <a:p>
            <a:pPr marL="285750" indent="-285750">
              <a:buFont typeface="Arial" panose="020B0604020202020204" pitchFamily="34" charset="0"/>
              <a:buChar char="•"/>
            </a:pPr>
            <a:r>
              <a:rPr lang="en-GB" sz="1200" dirty="0"/>
              <a:t>Degree of stenosis ≥ 70% by visual angiographic assessment</a:t>
            </a:r>
          </a:p>
          <a:p>
            <a:pPr marL="742950" lvl="1" indent="-285750">
              <a:buFont typeface="Arial" panose="020B0604020202020204" pitchFamily="34" charset="0"/>
              <a:buChar char="•"/>
            </a:pPr>
            <a:r>
              <a:rPr lang="en-GB" sz="1200" dirty="0"/>
              <a:t>Total lesion length (or series of lesions) 30 mm - 140 mm </a:t>
            </a:r>
          </a:p>
          <a:p>
            <a:pPr marL="742950" lvl="1" indent="-285750">
              <a:buFont typeface="Arial" panose="020B0604020202020204" pitchFamily="34" charset="0"/>
              <a:buChar char="•"/>
            </a:pPr>
            <a:r>
              <a:rPr lang="en-GB" sz="1200" dirty="0"/>
              <a:t>Long Lesion Substudy: Total lesion length (or series of lesions) 140 mm - 190 mm </a:t>
            </a:r>
          </a:p>
          <a:p>
            <a:pPr marL="742950" lvl="1" indent="-285750">
              <a:buFont typeface="Arial" panose="020B0604020202020204" pitchFamily="34" charset="0"/>
              <a:buChar char="•"/>
            </a:pPr>
            <a:r>
              <a:rPr lang="en-GB" sz="1200" dirty="0"/>
              <a:t>Target lesion located at least 3 cm above the inferior edge of the femur</a:t>
            </a:r>
          </a:p>
          <a:p>
            <a:pPr marL="285750" indent="-285750">
              <a:buFont typeface="Arial" panose="020B0604020202020204" pitchFamily="34" charset="0"/>
              <a:buChar char="•"/>
            </a:pPr>
            <a:r>
              <a:rPr lang="en-GB" sz="1200" dirty="0"/>
              <a:t>Patent infrapopliteal and popliteal artery, i.e., single vessel runoff or better with at least one of three vessels patent (&lt;50% stenosis) to the ankle or foot.</a:t>
            </a:r>
          </a:p>
        </p:txBody>
      </p:sp>
      <p:sp>
        <p:nvSpPr>
          <p:cNvPr id="35" name="TextBox 34">
            <a:extLst>
              <a:ext uri="{FF2B5EF4-FFF2-40B4-BE49-F238E27FC236}">
                <a16:creationId xmlns:a16="http://schemas.microsoft.com/office/drawing/2014/main" id="{6F67C646-BC56-61DA-8064-B0FFA1271092}"/>
              </a:ext>
            </a:extLst>
          </p:cNvPr>
          <p:cNvSpPr txBox="1"/>
          <p:nvPr/>
        </p:nvSpPr>
        <p:spPr>
          <a:xfrm>
            <a:off x="4824551" y="2052391"/>
            <a:ext cx="4165838" cy="646331"/>
          </a:xfrm>
          <a:prstGeom prst="rect">
            <a:avLst/>
          </a:prstGeom>
          <a:noFill/>
          <a:ln>
            <a:solidFill>
              <a:schemeClr val="accent1"/>
            </a:solidFill>
          </a:ln>
        </p:spPr>
        <p:txBody>
          <a:bodyPr wrap="square" rtlCol="0">
            <a:spAutoFit/>
          </a:bodyPr>
          <a:lstStyle/>
          <a:p>
            <a:pPr algn="ctr"/>
            <a:r>
              <a:rPr lang="en-GB" sz="1200" b="1" dirty="0"/>
              <a:t>Objective: </a:t>
            </a:r>
            <a:r>
              <a:rPr lang="en-GB" sz="1200" dirty="0"/>
              <a:t>To evaluate the safety and effectiveness of the ELUVIA Drug-Eluting Vascular Stent System (ELUVIA Stent) for treating SFA and/or PPA lesions</a:t>
            </a:r>
          </a:p>
        </p:txBody>
      </p:sp>
      <p:cxnSp>
        <p:nvCxnSpPr>
          <p:cNvPr id="36" name="Straight Arrow Connector 35">
            <a:extLst>
              <a:ext uri="{FF2B5EF4-FFF2-40B4-BE49-F238E27FC236}">
                <a16:creationId xmlns:a16="http://schemas.microsoft.com/office/drawing/2014/main" id="{E5B7DC4C-322D-B951-015D-D9EC12ACE622}"/>
              </a:ext>
            </a:extLst>
          </p:cNvPr>
          <p:cNvCxnSpPr>
            <a:cxnSpLocks/>
            <a:endCxn id="35" idx="0"/>
          </p:cNvCxnSpPr>
          <p:nvPr/>
        </p:nvCxnSpPr>
        <p:spPr>
          <a:xfrm>
            <a:off x="6907469" y="1802671"/>
            <a:ext cx="1" cy="2497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323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32716-3965-7D12-5D6E-29CE92F31FAF}"/>
              </a:ext>
            </a:extLst>
          </p:cNvPr>
          <p:cNvSpPr>
            <a:spLocks noGrp="1"/>
          </p:cNvSpPr>
          <p:nvPr>
            <p:ph type="title"/>
          </p:nvPr>
        </p:nvSpPr>
        <p:spPr/>
        <p:txBody>
          <a:bodyPr/>
          <a:lstStyle/>
          <a:p>
            <a:r>
              <a:rPr lang="en-GB" dirty="0"/>
              <a:t>IMPERIAL trial results</a:t>
            </a:r>
          </a:p>
        </p:txBody>
      </p:sp>
      <p:pic>
        <p:nvPicPr>
          <p:cNvPr id="11" name="Picture 10">
            <a:extLst>
              <a:ext uri="{FF2B5EF4-FFF2-40B4-BE49-F238E27FC236}">
                <a16:creationId xmlns:a16="http://schemas.microsoft.com/office/drawing/2014/main" id="{21400B0B-A79E-7CF9-88F2-A6FCC95EA852}"/>
              </a:ext>
            </a:extLst>
          </p:cNvPr>
          <p:cNvPicPr>
            <a:picLocks noChangeAspect="1"/>
          </p:cNvPicPr>
          <p:nvPr/>
        </p:nvPicPr>
        <p:blipFill rotWithShape="1">
          <a:blip r:embed="rId3"/>
          <a:srcRect t="1" b="828"/>
          <a:stretch/>
        </p:blipFill>
        <p:spPr>
          <a:xfrm>
            <a:off x="228548" y="1155350"/>
            <a:ext cx="6088536" cy="4702474"/>
          </a:xfrm>
          <a:prstGeom prst="rect">
            <a:avLst/>
          </a:prstGeom>
        </p:spPr>
      </p:pic>
      <p:sp>
        <p:nvSpPr>
          <p:cNvPr id="12" name="TextBox 11">
            <a:extLst>
              <a:ext uri="{FF2B5EF4-FFF2-40B4-BE49-F238E27FC236}">
                <a16:creationId xmlns:a16="http://schemas.microsoft.com/office/drawing/2014/main" id="{B99CA920-7B39-4420-BD09-E0DB4B2316C8}"/>
              </a:ext>
            </a:extLst>
          </p:cNvPr>
          <p:cNvSpPr txBox="1"/>
          <p:nvPr/>
        </p:nvSpPr>
        <p:spPr>
          <a:xfrm>
            <a:off x="261257" y="6493481"/>
            <a:ext cx="8177349" cy="230832"/>
          </a:xfrm>
          <a:prstGeom prst="rect">
            <a:avLst/>
          </a:prstGeom>
          <a:noFill/>
        </p:spPr>
        <p:txBody>
          <a:bodyPr wrap="square" rtlCol="0">
            <a:spAutoFit/>
          </a:bodyPr>
          <a:lstStyle/>
          <a:p>
            <a:r>
              <a:rPr lang="en-GB" sz="900" dirty="0"/>
              <a:t>Source: S Müller-Hülsbeck et al. (2021), doi: 10.1007/s00270-020-02693-1</a:t>
            </a:r>
          </a:p>
        </p:txBody>
      </p:sp>
      <p:graphicFrame>
        <p:nvGraphicFramePr>
          <p:cNvPr id="5" name="Table 5">
            <a:extLst>
              <a:ext uri="{FF2B5EF4-FFF2-40B4-BE49-F238E27FC236}">
                <a16:creationId xmlns:a16="http://schemas.microsoft.com/office/drawing/2014/main" id="{2FEBCACE-6AEA-93F0-25F5-EC2AC83EBF09}"/>
              </a:ext>
            </a:extLst>
          </p:cNvPr>
          <p:cNvGraphicFramePr>
            <a:graphicFrameLocks noGrp="1"/>
          </p:cNvGraphicFramePr>
          <p:nvPr>
            <p:extLst>
              <p:ext uri="{D42A27DB-BD31-4B8C-83A1-F6EECF244321}">
                <p14:modId xmlns:p14="http://schemas.microsoft.com/office/powerpoint/2010/main" val="3830992328"/>
              </p:ext>
            </p:extLst>
          </p:nvPr>
        </p:nvGraphicFramePr>
        <p:xfrm>
          <a:off x="6869919" y="1517067"/>
          <a:ext cx="4549020" cy="1565688"/>
        </p:xfrm>
        <a:graphic>
          <a:graphicData uri="http://schemas.openxmlformats.org/drawingml/2006/table">
            <a:tbl>
              <a:tblPr firstRow="1" bandRow="1">
                <a:tableStyleId>{5C22544A-7EE6-4342-B048-85BDC9FD1C3A}</a:tableStyleId>
              </a:tblPr>
              <a:tblGrid>
                <a:gridCol w="1137255">
                  <a:extLst>
                    <a:ext uri="{9D8B030D-6E8A-4147-A177-3AD203B41FA5}">
                      <a16:colId xmlns:a16="http://schemas.microsoft.com/office/drawing/2014/main" val="3833934448"/>
                    </a:ext>
                  </a:extLst>
                </a:gridCol>
                <a:gridCol w="1137255">
                  <a:extLst>
                    <a:ext uri="{9D8B030D-6E8A-4147-A177-3AD203B41FA5}">
                      <a16:colId xmlns:a16="http://schemas.microsoft.com/office/drawing/2014/main" val="2663574263"/>
                    </a:ext>
                  </a:extLst>
                </a:gridCol>
                <a:gridCol w="1137255">
                  <a:extLst>
                    <a:ext uri="{9D8B030D-6E8A-4147-A177-3AD203B41FA5}">
                      <a16:colId xmlns:a16="http://schemas.microsoft.com/office/drawing/2014/main" val="3083349280"/>
                    </a:ext>
                  </a:extLst>
                </a:gridCol>
                <a:gridCol w="1137255">
                  <a:extLst>
                    <a:ext uri="{9D8B030D-6E8A-4147-A177-3AD203B41FA5}">
                      <a16:colId xmlns:a16="http://schemas.microsoft.com/office/drawing/2014/main" val="2630042063"/>
                    </a:ext>
                  </a:extLst>
                </a:gridCol>
              </a:tblGrid>
              <a:tr h="356124">
                <a:tc>
                  <a:txBody>
                    <a:bodyPr/>
                    <a:lstStyle/>
                    <a:p>
                      <a:r>
                        <a:rPr lang="en-GB" sz="1100" dirty="0"/>
                        <a:t>24-month endpoints</a:t>
                      </a:r>
                    </a:p>
                  </a:txBody>
                  <a:tcPr/>
                </a:tc>
                <a:tc>
                  <a:txBody>
                    <a:bodyPr/>
                    <a:lstStyle/>
                    <a:p>
                      <a:pPr algn="ctr"/>
                      <a:r>
                        <a:rPr lang="en-GB" sz="1100" dirty="0"/>
                        <a:t>Eluvia (N = 295) </a:t>
                      </a:r>
                    </a:p>
                  </a:txBody>
                  <a:tcPr/>
                </a:tc>
                <a:tc>
                  <a:txBody>
                    <a:bodyPr/>
                    <a:lstStyle/>
                    <a:p>
                      <a:pPr algn="ctr"/>
                      <a:r>
                        <a:rPr lang="en-GB" sz="1100" dirty="0"/>
                        <a:t>Zilver PTX (N = 145) </a:t>
                      </a:r>
                    </a:p>
                  </a:txBody>
                  <a:tcPr/>
                </a:tc>
                <a:tc>
                  <a:txBody>
                    <a:bodyPr/>
                    <a:lstStyle/>
                    <a:p>
                      <a:pPr algn="ctr"/>
                      <a:r>
                        <a:rPr lang="en-GB" sz="1100" dirty="0"/>
                        <a:t>P-value</a:t>
                      </a:r>
                    </a:p>
                  </a:txBody>
                  <a:tcPr/>
                </a:tc>
                <a:extLst>
                  <a:ext uri="{0D108BD9-81ED-4DB2-BD59-A6C34878D82A}">
                    <a16:rowId xmlns:a16="http://schemas.microsoft.com/office/drawing/2014/main" val="405326675"/>
                  </a:ext>
                </a:extLst>
              </a:tr>
              <a:tr h="356124">
                <a:tc>
                  <a:txBody>
                    <a:bodyPr/>
                    <a:lstStyle/>
                    <a:p>
                      <a:r>
                        <a:rPr lang="en-GB" sz="1100" dirty="0"/>
                        <a:t>All cause mortality</a:t>
                      </a:r>
                    </a:p>
                  </a:txBody>
                  <a:tcPr/>
                </a:tc>
                <a:tc>
                  <a:txBody>
                    <a:bodyPr/>
                    <a:lstStyle/>
                    <a:p>
                      <a:pPr algn="ctr"/>
                      <a:r>
                        <a:rPr lang="en-GB" sz="1100" dirty="0"/>
                        <a:t>7.1% (21)</a:t>
                      </a:r>
                    </a:p>
                  </a:txBody>
                  <a:tcPr/>
                </a:tc>
                <a:tc>
                  <a:txBody>
                    <a:bodyPr/>
                    <a:lstStyle/>
                    <a:p>
                      <a:pPr algn="ctr"/>
                      <a:r>
                        <a:rPr lang="en-GB" sz="1100" dirty="0"/>
                        <a:t>8.3% (12) </a:t>
                      </a:r>
                    </a:p>
                  </a:txBody>
                  <a:tcPr/>
                </a:tc>
                <a:tc>
                  <a:txBody>
                    <a:bodyPr/>
                    <a:lstStyle/>
                    <a:p>
                      <a:pPr algn="ctr"/>
                      <a:r>
                        <a:rPr lang="en-GB" sz="1100" dirty="0"/>
                        <a:t>0.6649</a:t>
                      </a:r>
                    </a:p>
                  </a:txBody>
                  <a:tcPr/>
                </a:tc>
                <a:extLst>
                  <a:ext uri="{0D108BD9-81ED-4DB2-BD59-A6C34878D82A}">
                    <a16:rowId xmlns:a16="http://schemas.microsoft.com/office/drawing/2014/main" val="3003482794"/>
                  </a:ext>
                </a:extLst>
              </a:tr>
              <a:tr h="356124">
                <a:tc>
                  <a:txBody>
                    <a:bodyPr/>
                    <a:lstStyle/>
                    <a:p>
                      <a:r>
                        <a:rPr lang="en-GB" sz="1100" dirty="0"/>
                        <a:t>CD-TLR </a:t>
                      </a:r>
                    </a:p>
                  </a:txBody>
                  <a:tcPr/>
                </a:tc>
                <a:tc>
                  <a:txBody>
                    <a:bodyPr/>
                    <a:lstStyle/>
                    <a:p>
                      <a:pPr algn="ctr"/>
                      <a:r>
                        <a:rPr lang="en-GB" sz="1100" dirty="0"/>
                        <a:t>12.7%</a:t>
                      </a:r>
                    </a:p>
                  </a:txBody>
                  <a:tcPr/>
                </a:tc>
                <a:tc>
                  <a:txBody>
                    <a:bodyPr/>
                    <a:lstStyle/>
                    <a:p>
                      <a:pPr algn="ctr"/>
                      <a:r>
                        <a:rPr lang="en-GB" sz="1100" dirty="0"/>
                        <a:t>20.1%</a:t>
                      </a:r>
                    </a:p>
                  </a:txBody>
                  <a:tcPr/>
                </a:tc>
                <a:tc>
                  <a:txBody>
                    <a:bodyPr/>
                    <a:lstStyle/>
                    <a:p>
                      <a:pPr algn="ctr"/>
                      <a:r>
                        <a:rPr lang="en-GB" sz="1100" dirty="0"/>
                        <a:t>0.0495</a:t>
                      </a:r>
                    </a:p>
                  </a:txBody>
                  <a:tcPr/>
                </a:tc>
                <a:extLst>
                  <a:ext uri="{0D108BD9-81ED-4DB2-BD59-A6C34878D82A}">
                    <a16:rowId xmlns:a16="http://schemas.microsoft.com/office/drawing/2014/main" val="1563190092"/>
                  </a:ext>
                </a:extLst>
              </a:tr>
              <a:tr h="356124">
                <a:tc>
                  <a:txBody>
                    <a:bodyPr/>
                    <a:lstStyle/>
                    <a:p>
                      <a:r>
                        <a:rPr lang="en-GB" sz="1100" dirty="0"/>
                        <a:t>Primary patency</a:t>
                      </a:r>
                    </a:p>
                  </a:txBody>
                  <a:tcPr/>
                </a:tc>
                <a:tc>
                  <a:txBody>
                    <a:bodyPr/>
                    <a:lstStyle/>
                    <a:p>
                      <a:pPr algn="ctr"/>
                      <a:r>
                        <a:rPr lang="en-GB" sz="1100" dirty="0"/>
                        <a:t>83.0%</a:t>
                      </a:r>
                    </a:p>
                  </a:txBody>
                  <a:tcPr/>
                </a:tc>
                <a:tc>
                  <a:txBody>
                    <a:bodyPr/>
                    <a:lstStyle/>
                    <a:p>
                      <a:pPr algn="ctr"/>
                      <a:r>
                        <a:rPr lang="en-GB" sz="1100" dirty="0"/>
                        <a:t>77.1%</a:t>
                      </a:r>
                    </a:p>
                  </a:txBody>
                  <a:tcPr/>
                </a:tc>
                <a:tc>
                  <a:txBody>
                    <a:bodyPr/>
                    <a:lstStyle/>
                    <a:p>
                      <a:pPr algn="ctr"/>
                      <a:r>
                        <a:rPr lang="en-GB" sz="1100" dirty="0"/>
                        <a:t>0.1008</a:t>
                      </a:r>
                    </a:p>
                  </a:txBody>
                  <a:tcPr/>
                </a:tc>
                <a:extLst>
                  <a:ext uri="{0D108BD9-81ED-4DB2-BD59-A6C34878D82A}">
                    <a16:rowId xmlns:a16="http://schemas.microsoft.com/office/drawing/2014/main" val="2216696285"/>
                  </a:ext>
                </a:extLst>
              </a:tr>
            </a:tbl>
          </a:graphicData>
        </a:graphic>
      </p:graphicFrame>
      <p:grpSp>
        <p:nvGrpSpPr>
          <p:cNvPr id="6" name="Group 5">
            <a:extLst>
              <a:ext uri="{FF2B5EF4-FFF2-40B4-BE49-F238E27FC236}">
                <a16:creationId xmlns:a16="http://schemas.microsoft.com/office/drawing/2014/main" id="{DEFADEF7-AEFB-084C-6345-7D60798B5317}"/>
              </a:ext>
            </a:extLst>
          </p:cNvPr>
          <p:cNvGrpSpPr/>
          <p:nvPr/>
        </p:nvGrpSpPr>
        <p:grpSpPr>
          <a:xfrm>
            <a:off x="6317084" y="3313586"/>
            <a:ext cx="5792048" cy="3057976"/>
            <a:chOff x="5347063" y="1250566"/>
            <a:chExt cx="5929408" cy="3173392"/>
          </a:xfrm>
        </p:grpSpPr>
        <p:pic>
          <p:nvPicPr>
            <p:cNvPr id="7" name="Picture 6">
              <a:extLst>
                <a:ext uri="{FF2B5EF4-FFF2-40B4-BE49-F238E27FC236}">
                  <a16:creationId xmlns:a16="http://schemas.microsoft.com/office/drawing/2014/main" id="{EA9F44C6-808D-75D5-E6C7-520E10CE3AEC}"/>
                </a:ext>
              </a:extLst>
            </p:cNvPr>
            <p:cNvPicPr>
              <a:picLocks noChangeAspect="1"/>
            </p:cNvPicPr>
            <p:nvPr/>
          </p:nvPicPr>
          <p:blipFill rotWithShape="1">
            <a:blip r:embed="rId4"/>
            <a:srcRect l="2532" t="3658" r="2731" b="83093"/>
            <a:stretch/>
          </p:blipFill>
          <p:spPr>
            <a:xfrm>
              <a:off x="5347063" y="1250566"/>
              <a:ext cx="5929408" cy="419101"/>
            </a:xfrm>
            <a:prstGeom prst="rect">
              <a:avLst/>
            </a:prstGeom>
          </p:spPr>
        </p:pic>
        <p:pic>
          <p:nvPicPr>
            <p:cNvPr id="8" name="Picture 7">
              <a:extLst>
                <a:ext uri="{FF2B5EF4-FFF2-40B4-BE49-F238E27FC236}">
                  <a16:creationId xmlns:a16="http://schemas.microsoft.com/office/drawing/2014/main" id="{556AF60A-26E7-EAA0-FFA7-200E09571474}"/>
                </a:ext>
              </a:extLst>
            </p:cNvPr>
            <p:cNvPicPr>
              <a:picLocks noChangeAspect="1"/>
            </p:cNvPicPr>
            <p:nvPr/>
          </p:nvPicPr>
          <p:blipFill rotWithShape="1">
            <a:blip r:embed="rId5"/>
            <a:srcRect r="1732"/>
            <a:stretch/>
          </p:blipFill>
          <p:spPr>
            <a:xfrm>
              <a:off x="9258854" y="1785083"/>
              <a:ext cx="1508214" cy="2547893"/>
            </a:xfrm>
            <a:prstGeom prst="rect">
              <a:avLst/>
            </a:prstGeom>
          </p:spPr>
        </p:pic>
        <p:grpSp>
          <p:nvGrpSpPr>
            <p:cNvPr id="9" name="Group 8">
              <a:extLst>
                <a:ext uri="{FF2B5EF4-FFF2-40B4-BE49-F238E27FC236}">
                  <a16:creationId xmlns:a16="http://schemas.microsoft.com/office/drawing/2014/main" id="{F99FFDAD-87EC-043D-F2A3-0D22D68214DD}"/>
                </a:ext>
              </a:extLst>
            </p:cNvPr>
            <p:cNvGrpSpPr/>
            <p:nvPr/>
          </p:nvGrpSpPr>
          <p:grpSpPr>
            <a:xfrm>
              <a:off x="5347063" y="1828938"/>
              <a:ext cx="3694065" cy="2595020"/>
              <a:chOff x="5133703" y="2037806"/>
              <a:chExt cx="3694065" cy="2595020"/>
            </a:xfrm>
          </p:grpSpPr>
          <p:pic>
            <p:nvPicPr>
              <p:cNvPr id="10" name="Picture 9">
                <a:extLst>
                  <a:ext uri="{FF2B5EF4-FFF2-40B4-BE49-F238E27FC236}">
                    <a16:creationId xmlns:a16="http://schemas.microsoft.com/office/drawing/2014/main" id="{B16D3183-04E3-3E54-3E24-7CE9D59A0ADD}"/>
                  </a:ext>
                </a:extLst>
              </p:cNvPr>
              <p:cNvPicPr>
                <a:picLocks noChangeAspect="1"/>
              </p:cNvPicPr>
              <p:nvPr/>
            </p:nvPicPr>
            <p:blipFill rotWithShape="1">
              <a:blip r:embed="rId4"/>
              <a:srcRect t="26959" r="65126"/>
              <a:stretch/>
            </p:blipFill>
            <p:spPr>
              <a:xfrm>
                <a:off x="5133703" y="2037806"/>
                <a:ext cx="2451463" cy="2595020"/>
              </a:xfrm>
              <a:prstGeom prst="rect">
                <a:avLst/>
              </a:prstGeom>
            </p:spPr>
          </p:pic>
          <p:pic>
            <p:nvPicPr>
              <p:cNvPr id="13" name="Picture 12">
                <a:extLst>
                  <a:ext uri="{FF2B5EF4-FFF2-40B4-BE49-F238E27FC236}">
                    <a16:creationId xmlns:a16="http://schemas.microsoft.com/office/drawing/2014/main" id="{9E213BC1-B44F-463D-A8E9-88E8FC763139}"/>
                  </a:ext>
                </a:extLst>
              </p:cNvPr>
              <p:cNvPicPr>
                <a:picLocks noChangeAspect="1"/>
              </p:cNvPicPr>
              <p:nvPr/>
            </p:nvPicPr>
            <p:blipFill rotWithShape="1">
              <a:blip r:embed="rId4"/>
              <a:srcRect l="81827" t="26959"/>
              <a:stretch/>
            </p:blipFill>
            <p:spPr>
              <a:xfrm>
                <a:off x="7550330" y="2037806"/>
                <a:ext cx="1277438" cy="2595020"/>
              </a:xfrm>
              <a:prstGeom prst="rect">
                <a:avLst/>
              </a:prstGeom>
            </p:spPr>
          </p:pic>
        </p:grpSp>
      </p:grpSp>
      <p:sp>
        <p:nvSpPr>
          <p:cNvPr id="3" name="TextBox 2">
            <a:extLst>
              <a:ext uri="{FF2B5EF4-FFF2-40B4-BE49-F238E27FC236}">
                <a16:creationId xmlns:a16="http://schemas.microsoft.com/office/drawing/2014/main" id="{FDF20F74-5924-5DD4-04DF-D71DE49E39A5}"/>
              </a:ext>
            </a:extLst>
          </p:cNvPr>
          <p:cNvSpPr txBox="1"/>
          <p:nvPr/>
        </p:nvSpPr>
        <p:spPr>
          <a:xfrm>
            <a:off x="221084" y="5908367"/>
            <a:ext cx="6096000" cy="646331"/>
          </a:xfrm>
          <a:prstGeom prst="rect">
            <a:avLst/>
          </a:prstGeom>
          <a:noFill/>
        </p:spPr>
        <p:txBody>
          <a:bodyPr wrap="square">
            <a:spAutoFit/>
          </a:bodyPr>
          <a:lstStyle/>
          <a:p>
            <a:pPr algn="l"/>
            <a:r>
              <a:rPr lang="en-GB" sz="1200" b="1" i="0" dirty="0">
                <a:solidFill>
                  <a:srgbClr val="212121"/>
                </a:solidFill>
                <a:effectLst/>
                <a:latin typeface="BlinkMacSystemFont"/>
              </a:rPr>
              <a:t>Conclusion: </a:t>
            </a:r>
            <a:r>
              <a:rPr lang="en-GB" sz="1200" b="0" i="0" dirty="0">
                <a:solidFill>
                  <a:srgbClr val="212121"/>
                </a:solidFill>
                <a:effectLst/>
                <a:latin typeface="BlinkMacSystemFont"/>
              </a:rPr>
              <a:t>Two-year follow-up suggests a sustained advantage for Eluvia for avoiding target lesion revascularization. Initial hypoechogenic halo assessment showed no difference in prevalence between the study arms, no flow within the halo, and no associated adverse events.</a:t>
            </a:r>
          </a:p>
        </p:txBody>
      </p:sp>
    </p:spTree>
    <p:extLst>
      <p:ext uri="{BB962C8B-B14F-4D97-AF65-F5344CB8AC3E}">
        <p14:creationId xmlns:p14="http://schemas.microsoft.com/office/powerpoint/2010/main" val="1020999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18581-86CC-A7C1-8735-67EE10182D96}"/>
              </a:ext>
            </a:extLst>
          </p:cNvPr>
          <p:cNvSpPr>
            <a:spLocks noGrp="1"/>
          </p:cNvSpPr>
          <p:nvPr>
            <p:ph type="title"/>
          </p:nvPr>
        </p:nvSpPr>
        <p:spPr/>
        <p:txBody>
          <a:bodyPr/>
          <a:lstStyle/>
          <a:p>
            <a:r>
              <a:rPr lang="en-GB" dirty="0"/>
              <a:t>IMPERIAL trial results</a:t>
            </a:r>
          </a:p>
        </p:txBody>
      </p:sp>
      <p:pic>
        <p:nvPicPr>
          <p:cNvPr id="5" name="Picture 4">
            <a:extLst>
              <a:ext uri="{FF2B5EF4-FFF2-40B4-BE49-F238E27FC236}">
                <a16:creationId xmlns:a16="http://schemas.microsoft.com/office/drawing/2014/main" id="{62F232B4-F005-9575-AFD8-12E37F749B04}"/>
              </a:ext>
            </a:extLst>
          </p:cNvPr>
          <p:cNvPicPr>
            <a:picLocks noChangeAspect="1"/>
          </p:cNvPicPr>
          <p:nvPr/>
        </p:nvPicPr>
        <p:blipFill rotWithShape="1">
          <a:blip r:embed="rId2"/>
          <a:srcRect t="16105"/>
          <a:stretch/>
        </p:blipFill>
        <p:spPr>
          <a:xfrm>
            <a:off x="6240263" y="1307755"/>
            <a:ext cx="5282403" cy="2445078"/>
          </a:xfrm>
          <a:prstGeom prst="rect">
            <a:avLst/>
          </a:prstGeom>
        </p:spPr>
      </p:pic>
      <p:pic>
        <p:nvPicPr>
          <p:cNvPr id="7" name="Picture 6">
            <a:extLst>
              <a:ext uri="{FF2B5EF4-FFF2-40B4-BE49-F238E27FC236}">
                <a16:creationId xmlns:a16="http://schemas.microsoft.com/office/drawing/2014/main" id="{39E9491C-1DB9-D028-B049-7D99988B8441}"/>
              </a:ext>
            </a:extLst>
          </p:cNvPr>
          <p:cNvPicPr>
            <a:picLocks noChangeAspect="1"/>
          </p:cNvPicPr>
          <p:nvPr/>
        </p:nvPicPr>
        <p:blipFill rotWithShape="1">
          <a:blip r:embed="rId3"/>
          <a:srcRect l="1553" r="4634" b="14126"/>
          <a:stretch/>
        </p:blipFill>
        <p:spPr>
          <a:xfrm>
            <a:off x="379614" y="3939994"/>
            <a:ext cx="5423050" cy="2520770"/>
          </a:xfrm>
          <a:prstGeom prst="rect">
            <a:avLst/>
          </a:prstGeom>
        </p:spPr>
      </p:pic>
      <p:pic>
        <p:nvPicPr>
          <p:cNvPr id="9" name="Picture 8">
            <a:extLst>
              <a:ext uri="{FF2B5EF4-FFF2-40B4-BE49-F238E27FC236}">
                <a16:creationId xmlns:a16="http://schemas.microsoft.com/office/drawing/2014/main" id="{5F3A98C9-DF60-416C-9664-62050EB2B167}"/>
              </a:ext>
            </a:extLst>
          </p:cNvPr>
          <p:cNvPicPr>
            <a:picLocks noChangeAspect="1"/>
          </p:cNvPicPr>
          <p:nvPr/>
        </p:nvPicPr>
        <p:blipFill rotWithShape="1">
          <a:blip r:embed="rId4"/>
          <a:srcRect l="2923" t="14890" r="2086" b="7272"/>
          <a:stretch/>
        </p:blipFill>
        <p:spPr>
          <a:xfrm>
            <a:off x="379614" y="1232062"/>
            <a:ext cx="5572125" cy="2520771"/>
          </a:xfrm>
          <a:prstGeom prst="rect">
            <a:avLst/>
          </a:prstGeom>
        </p:spPr>
      </p:pic>
      <p:sp>
        <p:nvSpPr>
          <p:cNvPr id="10" name="TextBox 9">
            <a:extLst>
              <a:ext uri="{FF2B5EF4-FFF2-40B4-BE49-F238E27FC236}">
                <a16:creationId xmlns:a16="http://schemas.microsoft.com/office/drawing/2014/main" id="{3A2B59A9-860A-9785-8F1B-F214F1EE8E05}"/>
              </a:ext>
            </a:extLst>
          </p:cNvPr>
          <p:cNvSpPr txBox="1"/>
          <p:nvPr/>
        </p:nvSpPr>
        <p:spPr>
          <a:xfrm>
            <a:off x="6389338" y="4250453"/>
            <a:ext cx="5282402" cy="1569660"/>
          </a:xfrm>
          <a:prstGeom prst="rect">
            <a:avLst/>
          </a:prstGeom>
          <a:noFill/>
        </p:spPr>
        <p:txBody>
          <a:bodyPr wrap="square" rtlCol="0">
            <a:spAutoFit/>
          </a:bodyPr>
          <a:lstStyle/>
          <a:p>
            <a:r>
              <a:rPr lang="en-GB" sz="1600" dirty="0"/>
              <a:t>Boston’s direct comparison of Eluvia with Zilver PTX in marketing materials points out the marked difference in paclitaxel dose density. While the polymer-free design of Zilver PTX allows shorter duration of paclitaxel exposure, the polymer used in Eluvia results in superior efficacy while using a far lower dose, limiting total/overall paclitaxel exposure. </a:t>
            </a:r>
          </a:p>
        </p:txBody>
      </p:sp>
      <p:sp>
        <p:nvSpPr>
          <p:cNvPr id="11" name="Rectangle 10">
            <a:extLst>
              <a:ext uri="{FF2B5EF4-FFF2-40B4-BE49-F238E27FC236}">
                <a16:creationId xmlns:a16="http://schemas.microsoft.com/office/drawing/2014/main" id="{2E803615-C854-87BD-2E1C-301E76295373}"/>
              </a:ext>
            </a:extLst>
          </p:cNvPr>
          <p:cNvSpPr/>
          <p:nvPr/>
        </p:nvSpPr>
        <p:spPr>
          <a:xfrm>
            <a:off x="474491" y="2810278"/>
            <a:ext cx="5318125" cy="465484"/>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79383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952D0-26BD-6019-D89E-F0E3BC4683C5}"/>
              </a:ext>
            </a:extLst>
          </p:cNvPr>
          <p:cNvSpPr>
            <a:spLocks noGrp="1"/>
          </p:cNvSpPr>
          <p:nvPr>
            <p:ph type="title"/>
          </p:nvPr>
        </p:nvSpPr>
        <p:spPr/>
        <p:txBody>
          <a:bodyPr/>
          <a:lstStyle/>
          <a:p>
            <a:r>
              <a:rPr lang="en-GB" dirty="0"/>
              <a:t>IMPERIAL trial results</a:t>
            </a:r>
          </a:p>
        </p:txBody>
      </p:sp>
      <p:sp>
        <p:nvSpPr>
          <p:cNvPr id="3" name="Content Placeholder 2">
            <a:extLst>
              <a:ext uri="{FF2B5EF4-FFF2-40B4-BE49-F238E27FC236}">
                <a16:creationId xmlns:a16="http://schemas.microsoft.com/office/drawing/2014/main" id="{4ED79A1E-2403-9308-8728-91007D3D8CC7}"/>
              </a:ext>
            </a:extLst>
          </p:cNvPr>
          <p:cNvSpPr>
            <a:spLocks noGrp="1"/>
          </p:cNvSpPr>
          <p:nvPr>
            <p:ph type="body" sz="quarter" idx="12"/>
          </p:nvPr>
        </p:nvSpPr>
        <p:spPr/>
        <p:txBody>
          <a:bodyPr>
            <a:normAutofit fontScale="77500" lnSpcReduction="20000"/>
          </a:bodyPr>
          <a:lstStyle/>
          <a:p>
            <a:pPr marL="342900" indent="-342900">
              <a:buFont typeface="Arial" panose="020B0604020202020204" pitchFamily="34" charset="0"/>
              <a:buChar char="•"/>
            </a:pPr>
            <a:r>
              <a:rPr lang="en-GB" dirty="0"/>
              <a:t>5- year results were made available as an abstract at the CRT congress, February 2023 but Boston Scientific did not make any announcement or press release to acknowledge the new results. </a:t>
            </a:r>
          </a:p>
          <a:p>
            <a:pPr marL="582894" lvl="1" indent="-342900"/>
            <a:r>
              <a:rPr lang="en-GB" dirty="0"/>
              <a:t>Overall, the 5-year data, while trending in Eluvia’s favour, was not statistically significant and showed the early advantage of Eluvia was not sustained and had narrowed considerably by 5-year follow-up. Notably, limb amputation rate and primary patency were near identical at 5-years. </a:t>
            </a:r>
          </a:p>
          <a:p>
            <a:pPr marL="582894" lvl="1" indent="-342900"/>
            <a:r>
              <a:rPr lang="en-GB" dirty="0"/>
              <a:t>KM data plots were not included in the abstract. </a:t>
            </a:r>
          </a:p>
          <a:p>
            <a:pPr marL="342900" indent="-342900">
              <a:buFont typeface="Arial" panose="020B0604020202020204" pitchFamily="34" charset="0"/>
              <a:buChar char="•"/>
            </a:pPr>
            <a:r>
              <a:rPr lang="en-GB" dirty="0"/>
              <a:t>They have included some mentions of the 5-year data in their updated product sheet but the data are inconsistently used, with most focus being made to highlight their earlier data (1 year). </a:t>
            </a:r>
          </a:p>
          <a:p>
            <a:pPr marL="582894" lvl="1" indent="-342900"/>
            <a:r>
              <a:rPr lang="en-GB" dirty="0"/>
              <a:t>Only one 5-year data point is included and this is not statistically significant. </a:t>
            </a:r>
          </a:p>
          <a:p>
            <a:endParaRPr lang="en-GB" dirty="0"/>
          </a:p>
        </p:txBody>
      </p:sp>
      <p:pic>
        <p:nvPicPr>
          <p:cNvPr id="6" name="Picture 5">
            <a:extLst>
              <a:ext uri="{FF2B5EF4-FFF2-40B4-BE49-F238E27FC236}">
                <a16:creationId xmlns:a16="http://schemas.microsoft.com/office/drawing/2014/main" id="{E607FD04-8276-9650-2400-3DAFA2CAC52F}"/>
              </a:ext>
            </a:extLst>
          </p:cNvPr>
          <p:cNvPicPr>
            <a:picLocks noChangeAspect="1"/>
          </p:cNvPicPr>
          <p:nvPr/>
        </p:nvPicPr>
        <p:blipFill>
          <a:blip r:embed="rId3"/>
          <a:stretch>
            <a:fillRect/>
          </a:stretch>
        </p:blipFill>
        <p:spPr>
          <a:xfrm>
            <a:off x="5984954" y="633124"/>
            <a:ext cx="5581078" cy="1426585"/>
          </a:xfrm>
          <a:prstGeom prst="rect">
            <a:avLst/>
          </a:prstGeom>
        </p:spPr>
      </p:pic>
      <p:pic>
        <p:nvPicPr>
          <p:cNvPr id="8" name="Picture 7">
            <a:extLst>
              <a:ext uri="{FF2B5EF4-FFF2-40B4-BE49-F238E27FC236}">
                <a16:creationId xmlns:a16="http://schemas.microsoft.com/office/drawing/2014/main" id="{B57A65E6-9A1A-407A-ADCC-90676902BB7F}"/>
              </a:ext>
            </a:extLst>
          </p:cNvPr>
          <p:cNvPicPr>
            <a:picLocks noChangeAspect="1"/>
          </p:cNvPicPr>
          <p:nvPr/>
        </p:nvPicPr>
        <p:blipFill>
          <a:blip r:embed="rId4"/>
          <a:stretch>
            <a:fillRect/>
          </a:stretch>
        </p:blipFill>
        <p:spPr>
          <a:xfrm>
            <a:off x="5864881" y="2032001"/>
            <a:ext cx="5984940" cy="1716934"/>
          </a:xfrm>
          <a:prstGeom prst="rect">
            <a:avLst/>
          </a:prstGeom>
        </p:spPr>
      </p:pic>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6384F037-FB8D-CE56-1A0E-99826A6E469A}"/>
                  </a:ext>
                </a:extLst>
              </p14:cNvPr>
              <p14:cNvContentPartPr/>
              <p14:nvPr/>
            </p14:nvContentPartPr>
            <p14:xfrm>
              <a:off x="8497247" y="2567462"/>
              <a:ext cx="3251160" cy="19800"/>
            </p14:xfrm>
          </p:contentPart>
        </mc:Choice>
        <mc:Fallback xmlns="">
          <p:pic>
            <p:nvPicPr>
              <p:cNvPr id="10" name="Ink 9">
                <a:extLst>
                  <a:ext uri="{FF2B5EF4-FFF2-40B4-BE49-F238E27FC236}">
                    <a16:creationId xmlns:a16="http://schemas.microsoft.com/office/drawing/2014/main" id="{6384F037-FB8D-CE56-1A0E-99826A6E469A}"/>
                  </a:ext>
                </a:extLst>
              </p:cNvPr>
              <p:cNvPicPr/>
              <p:nvPr/>
            </p:nvPicPr>
            <p:blipFill>
              <a:blip r:embed="rId6"/>
              <a:stretch>
                <a:fillRect/>
              </a:stretch>
            </p:blipFill>
            <p:spPr>
              <a:xfrm>
                <a:off x="8443247" y="2461391"/>
                <a:ext cx="3358800" cy="23158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D4C8F09B-9AA3-BEAD-8880-6E7C5B2EC8A8}"/>
                  </a:ext>
                </a:extLst>
              </p14:cNvPr>
              <p14:cNvContentPartPr/>
              <p14:nvPr/>
            </p14:nvContentPartPr>
            <p14:xfrm>
              <a:off x="6151127" y="2714342"/>
              <a:ext cx="2890440" cy="66240"/>
            </p14:xfrm>
          </p:contentPart>
        </mc:Choice>
        <mc:Fallback xmlns="">
          <p:pic>
            <p:nvPicPr>
              <p:cNvPr id="12" name="Ink 11">
                <a:extLst>
                  <a:ext uri="{FF2B5EF4-FFF2-40B4-BE49-F238E27FC236}">
                    <a16:creationId xmlns:a16="http://schemas.microsoft.com/office/drawing/2014/main" id="{D4C8F09B-9AA3-BEAD-8880-6E7C5B2EC8A8}"/>
                  </a:ext>
                </a:extLst>
              </p:cNvPr>
              <p:cNvPicPr/>
              <p:nvPr/>
            </p:nvPicPr>
            <p:blipFill>
              <a:blip r:embed="rId8"/>
              <a:stretch>
                <a:fillRect/>
              </a:stretch>
            </p:blipFill>
            <p:spPr>
              <a:xfrm>
                <a:off x="6097120" y="2606342"/>
                <a:ext cx="2998093"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A83DF9F7-06EE-CC93-ADEF-81B00AEBF58E}"/>
                  </a:ext>
                </a:extLst>
              </p14:cNvPr>
              <p14:cNvContentPartPr/>
              <p14:nvPr/>
            </p14:nvContentPartPr>
            <p14:xfrm>
              <a:off x="6640727" y="2834942"/>
              <a:ext cx="2086560" cy="19800"/>
            </p14:xfrm>
          </p:contentPart>
        </mc:Choice>
        <mc:Fallback xmlns="">
          <p:pic>
            <p:nvPicPr>
              <p:cNvPr id="13" name="Ink 12">
                <a:extLst>
                  <a:ext uri="{FF2B5EF4-FFF2-40B4-BE49-F238E27FC236}">
                    <a16:creationId xmlns:a16="http://schemas.microsoft.com/office/drawing/2014/main" id="{A83DF9F7-06EE-CC93-ADEF-81B00AEBF58E}"/>
                  </a:ext>
                </a:extLst>
              </p:cNvPr>
              <p:cNvPicPr/>
              <p:nvPr/>
            </p:nvPicPr>
            <p:blipFill>
              <a:blip r:embed="rId10"/>
              <a:stretch>
                <a:fillRect/>
              </a:stretch>
            </p:blipFill>
            <p:spPr>
              <a:xfrm>
                <a:off x="6586727" y="2726942"/>
                <a:ext cx="219420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B1AE0470-FC8D-5ACE-2E1E-EC6655366FB4}"/>
                  </a:ext>
                </a:extLst>
              </p14:cNvPr>
              <p14:cNvContentPartPr/>
              <p14:nvPr/>
            </p14:nvContentPartPr>
            <p14:xfrm>
              <a:off x="9476447" y="3156782"/>
              <a:ext cx="2203200" cy="12240"/>
            </p14:xfrm>
          </p:contentPart>
        </mc:Choice>
        <mc:Fallback xmlns="">
          <p:pic>
            <p:nvPicPr>
              <p:cNvPr id="14" name="Ink 13">
                <a:extLst>
                  <a:ext uri="{FF2B5EF4-FFF2-40B4-BE49-F238E27FC236}">
                    <a16:creationId xmlns:a16="http://schemas.microsoft.com/office/drawing/2014/main" id="{B1AE0470-FC8D-5ACE-2E1E-EC6655366FB4}"/>
                  </a:ext>
                </a:extLst>
              </p:cNvPr>
              <p:cNvPicPr/>
              <p:nvPr/>
            </p:nvPicPr>
            <p:blipFill>
              <a:blip r:embed="rId12"/>
              <a:stretch>
                <a:fillRect/>
              </a:stretch>
            </p:blipFill>
            <p:spPr>
              <a:xfrm>
                <a:off x="9422447" y="3048782"/>
                <a:ext cx="231084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1EE9DD2B-608E-FC33-F3D5-F78716FE425A}"/>
                  </a:ext>
                </a:extLst>
              </p14:cNvPr>
              <p14:cNvContentPartPr/>
              <p14:nvPr/>
            </p14:nvContentPartPr>
            <p14:xfrm>
              <a:off x="6058607" y="3296822"/>
              <a:ext cx="3961800" cy="19440"/>
            </p14:xfrm>
          </p:contentPart>
        </mc:Choice>
        <mc:Fallback xmlns="">
          <p:pic>
            <p:nvPicPr>
              <p:cNvPr id="15" name="Ink 14">
                <a:extLst>
                  <a:ext uri="{FF2B5EF4-FFF2-40B4-BE49-F238E27FC236}">
                    <a16:creationId xmlns:a16="http://schemas.microsoft.com/office/drawing/2014/main" id="{1EE9DD2B-608E-FC33-F3D5-F78716FE425A}"/>
                  </a:ext>
                </a:extLst>
              </p:cNvPr>
              <p:cNvPicPr/>
              <p:nvPr/>
            </p:nvPicPr>
            <p:blipFill>
              <a:blip r:embed="rId14"/>
              <a:stretch>
                <a:fillRect/>
              </a:stretch>
            </p:blipFill>
            <p:spPr>
              <a:xfrm>
                <a:off x="6004607" y="3186784"/>
                <a:ext cx="4069440" cy="239149"/>
              </a:xfrm>
              <a:prstGeom prst="rect">
                <a:avLst/>
              </a:prstGeom>
            </p:spPr>
          </p:pic>
        </mc:Fallback>
      </mc:AlternateContent>
      <p:pic>
        <p:nvPicPr>
          <p:cNvPr id="17" name="Picture 16">
            <a:extLst>
              <a:ext uri="{FF2B5EF4-FFF2-40B4-BE49-F238E27FC236}">
                <a16:creationId xmlns:a16="http://schemas.microsoft.com/office/drawing/2014/main" id="{3F638224-81A6-A87F-823F-C251D5AFEA52}"/>
              </a:ext>
            </a:extLst>
          </p:cNvPr>
          <p:cNvPicPr>
            <a:picLocks noChangeAspect="1"/>
          </p:cNvPicPr>
          <p:nvPr/>
        </p:nvPicPr>
        <p:blipFill rotWithShape="1">
          <a:blip r:embed="rId15"/>
          <a:srcRect b="25842"/>
          <a:stretch/>
        </p:blipFill>
        <p:spPr>
          <a:xfrm>
            <a:off x="6640727" y="3685262"/>
            <a:ext cx="3700138" cy="3000857"/>
          </a:xfrm>
          <a:prstGeom prst="rect">
            <a:avLst/>
          </a:prstGeom>
        </p:spPr>
      </p:pic>
      <p:sp>
        <p:nvSpPr>
          <p:cNvPr id="18" name="Rectangle: Rounded Corners 17">
            <a:extLst>
              <a:ext uri="{FF2B5EF4-FFF2-40B4-BE49-F238E27FC236}">
                <a16:creationId xmlns:a16="http://schemas.microsoft.com/office/drawing/2014/main" id="{2E4F10C8-739E-CCBC-F175-7C683DC54D9D}"/>
              </a:ext>
            </a:extLst>
          </p:cNvPr>
          <p:cNvSpPr/>
          <p:nvPr/>
        </p:nvSpPr>
        <p:spPr>
          <a:xfrm>
            <a:off x="9290867" y="5722428"/>
            <a:ext cx="979200" cy="1080654"/>
          </a:xfrm>
          <a:prstGeom prst="roundRect">
            <a:avLst/>
          </a:prstGeom>
          <a:noFill/>
          <a:ln w="28575">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6" name="Straight Arrow Connector 25">
            <a:extLst>
              <a:ext uri="{FF2B5EF4-FFF2-40B4-BE49-F238E27FC236}">
                <a16:creationId xmlns:a16="http://schemas.microsoft.com/office/drawing/2014/main" id="{1BDD8895-8474-3432-A384-1DE5429FCB97}"/>
              </a:ext>
            </a:extLst>
          </p:cNvPr>
          <p:cNvCxnSpPr>
            <a:cxnSpLocks/>
            <a:endCxn id="18" idx="1"/>
          </p:cNvCxnSpPr>
          <p:nvPr/>
        </p:nvCxnSpPr>
        <p:spPr>
          <a:xfrm>
            <a:off x="4488864" y="5478097"/>
            <a:ext cx="4802003" cy="78465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8261CA2-5DC0-4540-E3EA-68AB3E9BAB77}"/>
              </a:ext>
            </a:extLst>
          </p:cNvPr>
          <p:cNvSpPr txBox="1"/>
          <p:nvPr/>
        </p:nvSpPr>
        <p:spPr>
          <a:xfrm>
            <a:off x="261257" y="6493481"/>
            <a:ext cx="8177349" cy="230832"/>
          </a:xfrm>
          <a:prstGeom prst="rect">
            <a:avLst/>
          </a:prstGeom>
          <a:noFill/>
        </p:spPr>
        <p:txBody>
          <a:bodyPr wrap="square" rtlCol="0">
            <a:spAutoFit/>
          </a:bodyPr>
          <a:lstStyle/>
          <a:p>
            <a:r>
              <a:rPr lang="en-GB" sz="900" dirty="0"/>
              <a:t>Source: WA Gray (2023), DOI: 10.1016/j.jcin.2023.01.179; Boston Scientific Imperial data sheet, accessed February 2024</a:t>
            </a:r>
          </a:p>
        </p:txBody>
      </p:sp>
    </p:spTree>
    <p:extLst>
      <p:ext uri="{BB962C8B-B14F-4D97-AF65-F5344CB8AC3E}">
        <p14:creationId xmlns:p14="http://schemas.microsoft.com/office/powerpoint/2010/main" val="3875676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B3B00E-13C6-8BEC-D526-BAEA8E36EF22}"/>
              </a:ext>
            </a:extLst>
          </p:cNvPr>
          <p:cNvSpPr>
            <a:spLocks noGrp="1"/>
          </p:cNvSpPr>
          <p:nvPr>
            <p:ph type="title"/>
          </p:nvPr>
        </p:nvSpPr>
        <p:spPr/>
        <p:txBody>
          <a:bodyPr/>
          <a:lstStyle/>
          <a:p>
            <a:r>
              <a:rPr lang="en-GB" dirty="0"/>
              <a:t>EMINENT trial overview and results</a:t>
            </a:r>
          </a:p>
        </p:txBody>
      </p:sp>
      <p:sp>
        <p:nvSpPr>
          <p:cNvPr id="5" name="TextBox 4">
            <a:extLst>
              <a:ext uri="{FF2B5EF4-FFF2-40B4-BE49-F238E27FC236}">
                <a16:creationId xmlns:a16="http://schemas.microsoft.com/office/drawing/2014/main" id="{42FC1F72-9D16-C47E-91DF-5324C4152201}"/>
              </a:ext>
            </a:extLst>
          </p:cNvPr>
          <p:cNvSpPr txBox="1"/>
          <p:nvPr/>
        </p:nvSpPr>
        <p:spPr>
          <a:xfrm>
            <a:off x="348344" y="1279451"/>
            <a:ext cx="4319450" cy="738664"/>
          </a:xfrm>
          <a:prstGeom prst="rect">
            <a:avLst/>
          </a:prstGeom>
          <a:noFill/>
          <a:ln>
            <a:solidFill>
              <a:schemeClr val="accent1"/>
            </a:solidFill>
          </a:ln>
        </p:spPr>
        <p:txBody>
          <a:bodyPr wrap="square" rtlCol="0">
            <a:spAutoFit/>
          </a:bodyPr>
          <a:lstStyle/>
          <a:p>
            <a:pPr algn="ctr"/>
            <a:r>
              <a:rPr lang="en-GB" sz="1400" b="1" dirty="0"/>
              <a:t>NCT02921230: </a:t>
            </a:r>
            <a:r>
              <a:rPr lang="en-GB" sz="1400" dirty="0"/>
              <a:t>Trial Comparing ELUVIA v. Bare Metal Stent in Treatment of Superficial Femoral and/or Proximal Popliteal Artery (EMINENT)</a:t>
            </a:r>
          </a:p>
        </p:txBody>
      </p:sp>
      <p:grpSp>
        <p:nvGrpSpPr>
          <p:cNvPr id="6" name="Group 5">
            <a:extLst>
              <a:ext uri="{FF2B5EF4-FFF2-40B4-BE49-F238E27FC236}">
                <a16:creationId xmlns:a16="http://schemas.microsoft.com/office/drawing/2014/main" id="{24EFFC1B-6777-A1EF-6F86-54677363D4BB}"/>
              </a:ext>
            </a:extLst>
          </p:cNvPr>
          <p:cNvGrpSpPr/>
          <p:nvPr/>
        </p:nvGrpSpPr>
        <p:grpSpPr>
          <a:xfrm>
            <a:off x="1671777" y="3172495"/>
            <a:ext cx="1658134" cy="291682"/>
            <a:chOff x="5976861" y="1860628"/>
            <a:chExt cx="1658134" cy="291682"/>
          </a:xfrm>
        </p:grpSpPr>
        <p:cxnSp>
          <p:nvCxnSpPr>
            <p:cNvPr id="7" name="Straight Arrow Connector 6">
              <a:extLst>
                <a:ext uri="{FF2B5EF4-FFF2-40B4-BE49-F238E27FC236}">
                  <a16:creationId xmlns:a16="http://schemas.microsoft.com/office/drawing/2014/main" id="{63DDACA3-558D-E2C6-711A-EB0AE3936C72}"/>
                </a:ext>
              </a:extLst>
            </p:cNvPr>
            <p:cNvCxnSpPr>
              <a:cxnSpLocks/>
            </p:cNvCxnSpPr>
            <p:nvPr/>
          </p:nvCxnSpPr>
          <p:spPr>
            <a:xfrm flipH="1">
              <a:off x="5976861" y="1860628"/>
              <a:ext cx="833241" cy="2916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3FB87E1-230F-CE4E-B172-CA1699BB38FD}"/>
                </a:ext>
              </a:extLst>
            </p:cNvPr>
            <p:cNvCxnSpPr>
              <a:cxnSpLocks/>
            </p:cNvCxnSpPr>
            <p:nvPr/>
          </p:nvCxnSpPr>
          <p:spPr>
            <a:xfrm>
              <a:off x="6818810" y="1860628"/>
              <a:ext cx="816185" cy="2840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445417D5-2B06-7A66-3A19-0E426B2AFD09}"/>
              </a:ext>
            </a:extLst>
          </p:cNvPr>
          <p:cNvSpPr/>
          <p:nvPr/>
        </p:nvSpPr>
        <p:spPr>
          <a:xfrm>
            <a:off x="2361598" y="2899185"/>
            <a:ext cx="278675" cy="2707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a:t>
            </a:r>
          </a:p>
        </p:txBody>
      </p:sp>
      <p:sp>
        <p:nvSpPr>
          <p:cNvPr id="10" name="TextBox 9">
            <a:extLst>
              <a:ext uri="{FF2B5EF4-FFF2-40B4-BE49-F238E27FC236}">
                <a16:creationId xmlns:a16="http://schemas.microsoft.com/office/drawing/2014/main" id="{964BED28-CCDB-2C15-5F3F-CAB78A9E8B48}"/>
              </a:ext>
            </a:extLst>
          </p:cNvPr>
          <p:cNvSpPr txBox="1"/>
          <p:nvPr/>
        </p:nvSpPr>
        <p:spPr>
          <a:xfrm>
            <a:off x="487684" y="3308285"/>
            <a:ext cx="1201782" cy="461665"/>
          </a:xfrm>
          <a:prstGeom prst="rect">
            <a:avLst/>
          </a:prstGeom>
          <a:noFill/>
          <a:ln>
            <a:solidFill>
              <a:schemeClr val="accent1"/>
            </a:solidFill>
          </a:ln>
        </p:spPr>
        <p:txBody>
          <a:bodyPr wrap="square" rtlCol="0">
            <a:spAutoFit/>
          </a:bodyPr>
          <a:lstStyle/>
          <a:p>
            <a:pPr algn="ctr"/>
            <a:r>
              <a:rPr lang="en-GB" sz="1200" dirty="0"/>
              <a:t>Eluvia</a:t>
            </a:r>
          </a:p>
          <a:p>
            <a:pPr algn="ctr"/>
            <a:r>
              <a:rPr lang="en-GB" sz="1200" dirty="0"/>
              <a:t>N = 508</a:t>
            </a:r>
          </a:p>
        </p:txBody>
      </p:sp>
      <p:sp>
        <p:nvSpPr>
          <p:cNvPr id="11" name="TextBox 10">
            <a:extLst>
              <a:ext uri="{FF2B5EF4-FFF2-40B4-BE49-F238E27FC236}">
                <a16:creationId xmlns:a16="http://schemas.microsoft.com/office/drawing/2014/main" id="{236FC278-7B5F-7B09-3069-29D0473E59E9}"/>
              </a:ext>
            </a:extLst>
          </p:cNvPr>
          <p:cNvSpPr txBox="1"/>
          <p:nvPr/>
        </p:nvSpPr>
        <p:spPr>
          <a:xfrm>
            <a:off x="3321202" y="3309627"/>
            <a:ext cx="1201782" cy="461665"/>
          </a:xfrm>
          <a:prstGeom prst="rect">
            <a:avLst/>
          </a:prstGeom>
          <a:noFill/>
          <a:ln>
            <a:solidFill>
              <a:schemeClr val="accent1"/>
            </a:solidFill>
          </a:ln>
        </p:spPr>
        <p:txBody>
          <a:bodyPr wrap="square" rtlCol="0">
            <a:spAutoFit/>
          </a:bodyPr>
          <a:lstStyle/>
          <a:p>
            <a:pPr algn="ctr"/>
            <a:r>
              <a:rPr lang="en-GB" sz="1200" dirty="0"/>
              <a:t>BMS</a:t>
            </a:r>
          </a:p>
          <a:p>
            <a:pPr algn="ctr"/>
            <a:r>
              <a:rPr lang="en-GB" sz="1200" dirty="0"/>
              <a:t>N = 267</a:t>
            </a:r>
          </a:p>
        </p:txBody>
      </p:sp>
      <p:sp>
        <p:nvSpPr>
          <p:cNvPr id="12" name="TextBox 11">
            <a:extLst>
              <a:ext uri="{FF2B5EF4-FFF2-40B4-BE49-F238E27FC236}">
                <a16:creationId xmlns:a16="http://schemas.microsoft.com/office/drawing/2014/main" id="{B37EDB2F-B9A6-7FF9-A9CC-CF32AA854C62}"/>
              </a:ext>
            </a:extLst>
          </p:cNvPr>
          <p:cNvSpPr txBox="1"/>
          <p:nvPr/>
        </p:nvSpPr>
        <p:spPr>
          <a:xfrm>
            <a:off x="348345" y="3913247"/>
            <a:ext cx="4319449" cy="1200329"/>
          </a:xfrm>
          <a:prstGeom prst="rect">
            <a:avLst/>
          </a:prstGeom>
          <a:noFill/>
          <a:ln>
            <a:solidFill>
              <a:schemeClr val="accent1"/>
            </a:solidFill>
          </a:ln>
        </p:spPr>
        <p:txBody>
          <a:bodyPr wrap="square" rtlCol="0">
            <a:spAutoFit/>
          </a:bodyPr>
          <a:lstStyle/>
          <a:p>
            <a:r>
              <a:rPr lang="en-GB" sz="1200" u="sng" dirty="0"/>
              <a:t>Primary &amp; Secondary Endpoints: </a:t>
            </a:r>
          </a:p>
          <a:p>
            <a:pPr marL="285750" indent="-285750">
              <a:buFont typeface="Arial" panose="020B0604020202020204" pitchFamily="34" charset="0"/>
              <a:buChar char="•"/>
            </a:pPr>
            <a:r>
              <a:rPr lang="en-GB" sz="1200" dirty="0"/>
              <a:t>Primary patency at 12 Months </a:t>
            </a:r>
          </a:p>
          <a:p>
            <a:pPr marL="285750" indent="-285750">
              <a:buFont typeface="Arial" panose="020B0604020202020204" pitchFamily="34" charset="0"/>
              <a:buChar char="•"/>
            </a:pPr>
            <a:r>
              <a:rPr lang="en-GB" sz="1200" dirty="0"/>
              <a:t>Walking Improvement </a:t>
            </a:r>
          </a:p>
          <a:p>
            <a:pPr marL="285750" indent="-285750">
              <a:buFont typeface="Arial" panose="020B0604020202020204" pitchFamily="34" charset="0"/>
              <a:buChar char="•"/>
            </a:pPr>
            <a:r>
              <a:rPr lang="en-GB" sz="1200" dirty="0"/>
              <a:t>Change in quality of life</a:t>
            </a:r>
          </a:p>
          <a:p>
            <a:pPr marL="285750" indent="-285750">
              <a:buFont typeface="Arial" panose="020B0604020202020204" pitchFamily="34" charset="0"/>
              <a:buChar char="•"/>
            </a:pPr>
            <a:r>
              <a:rPr lang="en-GB" sz="1200" dirty="0"/>
              <a:t>Cost effectiveness </a:t>
            </a:r>
          </a:p>
          <a:p>
            <a:pPr marL="285750" indent="-285750">
              <a:buFont typeface="Arial" panose="020B0604020202020204" pitchFamily="34" charset="0"/>
              <a:buChar char="•"/>
            </a:pPr>
            <a:endParaRPr lang="en-GB" sz="1200" dirty="0"/>
          </a:p>
        </p:txBody>
      </p:sp>
      <p:sp>
        <p:nvSpPr>
          <p:cNvPr id="13" name="TextBox 12">
            <a:extLst>
              <a:ext uri="{FF2B5EF4-FFF2-40B4-BE49-F238E27FC236}">
                <a16:creationId xmlns:a16="http://schemas.microsoft.com/office/drawing/2014/main" id="{1225A983-3FB1-F6B9-1EB5-66005C821A7B}"/>
              </a:ext>
            </a:extLst>
          </p:cNvPr>
          <p:cNvSpPr txBox="1"/>
          <p:nvPr/>
        </p:nvSpPr>
        <p:spPr>
          <a:xfrm>
            <a:off x="348345" y="2266266"/>
            <a:ext cx="4319449" cy="646331"/>
          </a:xfrm>
          <a:prstGeom prst="rect">
            <a:avLst/>
          </a:prstGeom>
          <a:noFill/>
          <a:ln>
            <a:solidFill>
              <a:schemeClr val="accent1"/>
            </a:solidFill>
          </a:ln>
        </p:spPr>
        <p:txBody>
          <a:bodyPr wrap="square" rtlCol="0">
            <a:spAutoFit/>
          </a:bodyPr>
          <a:lstStyle/>
          <a:p>
            <a:pPr algn="ctr"/>
            <a:r>
              <a:rPr lang="en-GB" sz="1200" b="1" dirty="0"/>
              <a:t>Objective: </a:t>
            </a:r>
            <a:r>
              <a:rPr lang="en-GB" sz="1200" dirty="0"/>
              <a:t>To confirm the superior effectiveness of the ELUVIA Drug-Eluting Vascular Stent System for treating SFA/PPA lesions up to 210 mm in length when compared against bare metal stents</a:t>
            </a:r>
          </a:p>
        </p:txBody>
      </p:sp>
      <p:cxnSp>
        <p:nvCxnSpPr>
          <p:cNvPr id="14" name="Straight Arrow Connector 13">
            <a:extLst>
              <a:ext uri="{FF2B5EF4-FFF2-40B4-BE49-F238E27FC236}">
                <a16:creationId xmlns:a16="http://schemas.microsoft.com/office/drawing/2014/main" id="{2DD139A7-D15B-D346-DD86-A4EABB5F0F2B}"/>
              </a:ext>
            </a:extLst>
          </p:cNvPr>
          <p:cNvCxnSpPr>
            <a:cxnSpLocks/>
            <a:endCxn id="13" idx="0"/>
          </p:cNvCxnSpPr>
          <p:nvPr/>
        </p:nvCxnSpPr>
        <p:spPr>
          <a:xfrm>
            <a:off x="2508070" y="2020677"/>
            <a:ext cx="0" cy="2455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FD6EADDA-0191-5F1A-9D67-75D6EFCFF14B}"/>
              </a:ext>
            </a:extLst>
          </p:cNvPr>
          <p:cNvPicPr>
            <a:picLocks noChangeAspect="1"/>
          </p:cNvPicPr>
          <p:nvPr/>
        </p:nvPicPr>
        <p:blipFill rotWithShape="1">
          <a:blip r:embed="rId2"/>
          <a:srcRect l="-1" r="471" b="2132"/>
          <a:stretch/>
        </p:blipFill>
        <p:spPr>
          <a:xfrm>
            <a:off x="5851888" y="3034558"/>
            <a:ext cx="5025118" cy="3038678"/>
          </a:xfrm>
          <a:prstGeom prst="rect">
            <a:avLst/>
          </a:prstGeom>
        </p:spPr>
      </p:pic>
      <p:pic>
        <p:nvPicPr>
          <p:cNvPr id="24" name="Picture 23">
            <a:extLst>
              <a:ext uri="{FF2B5EF4-FFF2-40B4-BE49-F238E27FC236}">
                <a16:creationId xmlns:a16="http://schemas.microsoft.com/office/drawing/2014/main" id="{E99AF5ED-EE64-7B6C-2F0F-DFEDD7E2E1F9}"/>
              </a:ext>
            </a:extLst>
          </p:cNvPr>
          <p:cNvPicPr>
            <a:picLocks noChangeAspect="1"/>
          </p:cNvPicPr>
          <p:nvPr/>
        </p:nvPicPr>
        <p:blipFill>
          <a:blip r:embed="rId3"/>
          <a:stretch>
            <a:fillRect/>
          </a:stretch>
        </p:blipFill>
        <p:spPr>
          <a:xfrm>
            <a:off x="5609895" y="1399401"/>
            <a:ext cx="5493531" cy="1488139"/>
          </a:xfrm>
          <a:prstGeom prst="rect">
            <a:avLst/>
          </a:prstGeom>
        </p:spPr>
      </p:pic>
      <p:sp>
        <p:nvSpPr>
          <p:cNvPr id="25" name="TextBox 24">
            <a:extLst>
              <a:ext uri="{FF2B5EF4-FFF2-40B4-BE49-F238E27FC236}">
                <a16:creationId xmlns:a16="http://schemas.microsoft.com/office/drawing/2014/main" id="{D34DA132-A2C7-CF5E-6672-8312FEB9F489}"/>
              </a:ext>
            </a:extLst>
          </p:cNvPr>
          <p:cNvSpPr txBox="1"/>
          <p:nvPr/>
        </p:nvSpPr>
        <p:spPr>
          <a:xfrm>
            <a:off x="261257" y="6371561"/>
            <a:ext cx="8177349" cy="230832"/>
          </a:xfrm>
          <a:prstGeom prst="rect">
            <a:avLst/>
          </a:prstGeom>
          <a:noFill/>
        </p:spPr>
        <p:txBody>
          <a:bodyPr wrap="square" rtlCol="0">
            <a:spAutoFit/>
          </a:bodyPr>
          <a:lstStyle/>
          <a:p>
            <a:r>
              <a:rPr lang="en-GB" sz="900" dirty="0"/>
              <a:t>Source: Boston Scientific EMINENT data sheet, accessed February 2024</a:t>
            </a:r>
          </a:p>
        </p:txBody>
      </p:sp>
      <p:sp>
        <p:nvSpPr>
          <p:cNvPr id="2" name="TextBox 1">
            <a:extLst>
              <a:ext uri="{FF2B5EF4-FFF2-40B4-BE49-F238E27FC236}">
                <a16:creationId xmlns:a16="http://schemas.microsoft.com/office/drawing/2014/main" id="{02BEDFE2-F537-CEC6-907D-6CE597EA1A9D}"/>
              </a:ext>
            </a:extLst>
          </p:cNvPr>
          <p:cNvSpPr txBox="1"/>
          <p:nvPr/>
        </p:nvSpPr>
        <p:spPr>
          <a:xfrm>
            <a:off x="261257" y="5208595"/>
            <a:ext cx="6021849" cy="1169551"/>
          </a:xfrm>
          <a:prstGeom prst="rect">
            <a:avLst/>
          </a:prstGeom>
          <a:noFill/>
        </p:spPr>
        <p:txBody>
          <a:bodyPr wrap="square" rtlCol="0">
            <a:spAutoFit/>
          </a:bodyPr>
          <a:lstStyle/>
          <a:p>
            <a:r>
              <a:rPr lang="en-GB" sz="1400" dirty="0"/>
              <a:t>Primary completion date for EMINENT was </a:t>
            </a:r>
            <a:r>
              <a:rPr lang="en-GB" sz="1400" b="1" dirty="0"/>
              <a:t>July 2021 </a:t>
            </a:r>
            <a:r>
              <a:rPr lang="en-GB" sz="1400" dirty="0"/>
              <a:t>but Boston Scientific has not made any public statement to acknowledge this. </a:t>
            </a:r>
          </a:p>
          <a:p>
            <a:r>
              <a:rPr lang="en-GB" sz="1400" dirty="0"/>
              <a:t>To date, only 12-month data have been publicly released or presented at a congress, despite plans to also measure patency, MAE and TLR/TVR (plus other measures) at 24, 36, and 60 months (according to ct.gov)</a:t>
            </a:r>
          </a:p>
        </p:txBody>
      </p:sp>
    </p:spTree>
    <p:extLst>
      <p:ext uri="{BB962C8B-B14F-4D97-AF65-F5344CB8AC3E}">
        <p14:creationId xmlns:p14="http://schemas.microsoft.com/office/powerpoint/2010/main" val="4064052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A42F9-C5B0-B7FA-887A-2225D5D2C9D5}"/>
              </a:ext>
            </a:extLst>
          </p:cNvPr>
          <p:cNvSpPr>
            <a:spLocks noGrp="1"/>
          </p:cNvSpPr>
          <p:nvPr>
            <p:ph type="title"/>
          </p:nvPr>
        </p:nvSpPr>
        <p:spPr/>
        <p:txBody>
          <a:bodyPr/>
          <a:lstStyle/>
          <a:p>
            <a:r>
              <a:rPr lang="en-GB" dirty="0"/>
              <a:t>Pipeline Stents</a:t>
            </a:r>
          </a:p>
        </p:txBody>
      </p:sp>
    </p:spTree>
    <p:extLst>
      <p:ext uri="{BB962C8B-B14F-4D97-AF65-F5344CB8AC3E}">
        <p14:creationId xmlns:p14="http://schemas.microsoft.com/office/powerpoint/2010/main" val="84743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608C84E-A27A-4D95-67E5-7DB1C37004BA}"/>
              </a:ext>
            </a:extLst>
          </p:cNvPr>
          <p:cNvSpPr>
            <a:spLocks noGrp="1"/>
          </p:cNvSpPr>
          <p:nvPr>
            <p:ph type="title"/>
          </p:nvPr>
        </p:nvSpPr>
        <p:spPr/>
        <p:txBody>
          <a:bodyPr/>
          <a:lstStyle/>
          <a:p>
            <a:r>
              <a:rPr lang="en-GB" dirty="0"/>
              <a:t>Renzan (Terumo/ID3) </a:t>
            </a:r>
          </a:p>
        </p:txBody>
      </p:sp>
      <p:graphicFrame>
        <p:nvGraphicFramePr>
          <p:cNvPr id="3" name="Table 12">
            <a:extLst>
              <a:ext uri="{FF2B5EF4-FFF2-40B4-BE49-F238E27FC236}">
                <a16:creationId xmlns:a16="http://schemas.microsoft.com/office/drawing/2014/main" id="{D68744F7-DD7C-10D0-9653-8D7DC20C3CCD}"/>
              </a:ext>
            </a:extLst>
          </p:cNvPr>
          <p:cNvGraphicFramePr>
            <a:graphicFrameLocks noGrp="1"/>
          </p:cNvGraphicFramePr>
          <p:nvPr>
            <p:extLst>
              <p:ext uri="{D42A27DB-BD31-4B8C-83A1-F6EECF244321}">
                <p14:modId xmlns:p14="http://schemas.microsoft.com/office/powerpoint/2010/main" val="1409961387"/>
              </p:ext>
            </p:extLst>
          </p:nvPr>
        </p:nvGraphicFramePr>
        <p:xfrm>
          <a:off x="339103" y="1275853"/>
          <a:ext cx="4165838" cy="5308600"/>
        </p:xfrm>
        <a:graphic>
          <a:graphicData uri="http://schemas.openxmlformats.org/drawingml/2006/table">
            <a:tbl>
              <a:tblPr bandRow="1">
                <a:tableStyleId>{5C22544A-7EE6-4342-B048-85BDC9FD1C3A}</a:tableStyleId>
              </a:tblPr>
              <a:tblGrid>
                <a:gridCol w="1292010">
                  <a:extLst>
                    <a:ext uri="{9D8B030D-6E8A-4147-A177-3AD203B41FA5}">
                      <a16:colId xmlns:a16="http://schemas.microsoft.com/office/drawing/2014/main" val="2519104030"/>
                    </a:ext>
                  </a:extLst>
                </a:gridCol>
                <a:gridCol w="2873828">
                  <a:extLst>
                    <a:ext uri="{9D8B030D-6E8A-4147-A177-3AD203B41FA5}">
                      <a16:colId xmlns:a16="http://schemas.microsoft.com/office/drawing/2014/main" val="2101662651"/>
                    </a:ext>
                  </a:extLst>
                </a:gridCol>
              </a:tblGrid>
              <a:tr h="370840">
                <a:tc>
                  <a:txBody>
                    <a:bodyPr/>
                    <a:lstStyle/>
                    <a:p>
                      <a:r>
                        <a:rPr lang="en-GB" sz="1400" b="1" dirty="0"/>
                        <a:t>Design</a:t>
                      </a:r>
                    </a:p>
                  </a:txBody>
                  <a:tcPr/>
                </a:tc>
                <a:tc>
                  <a:txBody>
                    <a:bodyPr/>
                    <a:lstStyle/>
                    <a:p>
                      <a:r>
                        <a:rPr lang="en-GB" sz="1400" dirty="0"/>
                        <a:t>Bare metal, nitinol </a:t>
                      </a:r>
                    </a:p>
                  </a:txBody>
                  <a:tcPr/>
                </a:tc>
                <a:extLst>
                  <a:ext uri="{0D108BD9-81ED-4DB2-BD59-A6C34878D82A}">
                    <a16:rowId xmlns:a16="http://schemas.microsoft.com/office/drawing/2014/main" val="3583362131"/>
                  </a:ext>
                </a:extLst>
              </a:tr>
              <a:tr h="370840">
                <a:tc>
                  <a:txBody>
                    <a:bodyPr/>
                    <a:lstStyle/>
                    <a:p>
                      <a:r>
                        <a:rPr lang="en-GB" sz="1400" b="1" dirty="0"/>
                        <a:t>USP</a:t>
                      </a:r>
                    </a:p>
                  </a:txBody>
                  <a:tcPr/>
                </a:tc>
                <a:tc>
                  <a:txBody>
                    <a:bodyPr/>
                    <a:lstStyle/>
                    <a:p>
                      <a:r>
                        <a:rPr lang="en-GB" sz="1400" dirty="0"/>
                        <a:t>Helically interwoven wires</a:t>
                      </a:r>
                    </a:p>
                    <a:p>
                      <a:r>
                        <a:rPr lang="en-GB" sz="1400" dirty="0"/>
                        <a:t>Retrievable and redeployable to aid exact stent placement </a:t>
                      </a:r>
                    </a:p>
                  </a:txBody>
                  <a:tcPr/>
                </a:tc>
                <a:extLst>
                  <a:ext uri="{0D108BD9-81ED-4DB2-BD59-A6C34878D82A}">
                    <a16:rowId xmlns:a16="http://schemas.microsoft.com/office/drawing/2014/main" val="3104524899"/>
                  </a:ext>
                </a:extLst>
              </a:tr>
              <a:tr h="370840">
                <a:tc>
                  <a:txBody>
                    <a:bodyPr/>
                    <a:lstStyle/>
                    <a:p>
                      <a:r>
                        <a:rPr lang="en-GB" sz="1400" b="1" dirty="0"/>
                        <a:t>Pivotal trial </a:t>
                      </a:r>
                    </a:p>
                  </a:txBody>
                  <a:tcPr/>
                </a:tc>
                <a:tc>
                  <a:txBody>
                    <a:bodyPr/>
                    <a:lstStyle/>
                    <a:p>
                      <a:r>
                        <a:rPr lang="en-GB" sz="1400" dirty="0"/>
                        <a:t>PRIZER (NCT04546477)</a:t>
                      </a:r>
                    </a:p>
                    <a:p>
                      <a:r>
                        <a:rPr lang="en-GB" sz="1400" dirty="0"/>
                        <a:t>PCD: July 2022</a:t>
                      </a:r>
                    </a:p>
                    <a:p>
                      <a:r>
                        <a:rPr lang="en-GB" sz="1400" dirty="0"/>
                        <a:t>Initial 30-day results presented at CIRSE 2022 (First @CIRSE session and also by sponsored symposium) </a:t>
                      </a:r>
                    </a:p>
                  </a:txBody>
                  <a:tcPr/>
                </a:tc>
                <a:extLst>
                  <a:ext uri="{0D108BD9-81ED-4DB2-BD59-A6C34878D82A}">
                    <a16:rowId xmlns:a16="http://schemas.microsoft.com/office/drawing/2014/main" val="4277360026"/>
                  </a:ext>
                </a:extLst>
              </a:tr>
              <a:tr h="370840">
                <a:tc>
                  <a:txBody>
                    <a:bodyPr/>
                    <a:lstStyle/>
                    <a:p>
                      <a:r>
                        <a:rPr lang="en-GB" sz="1400" b="1" dirty="0"/>
                        <a:t>Estimated EU Approval</a:t>
                      </a:r>
                    </a:p>
                  </a:txBody>
                  <a:tcPr/>
                </a:tc>
                <a:tc>
                  <a:txBody>
                    <a:bodyPr/>
                    <a:lstStyle/>
                    <a:p>
                      <a:r>
                        <a:rPr lang="en-GB" sz="1400" dirty="0"/>
                        <a:t>-</a:t>
                      </a:r>
                    </a:p>
                  </a:txBody>
                  <a:tcPr/>
                </a:tc>
                <a:extLst>
                  <a:ext uri="{0D108BD9-81ED-4DB2-BD59-A6C34878D82A}">
                    <a16:rowId xmlns:a16="http://schemas.microsoft.com/office/drawing/2014/main" val="2339765903"/>
                  </a:ext>
                </a:extLst>
              </a:tr>
              <a:tr h="370840">
                <a:tc>
                  <a:txBody>
                    <a:bodyPr/>
                    <a:lstStyle/>
                    <a:p>
                      <a:r>
                        <a:rPr lang="en-GB" sz="1400" b="1" dirty="0"/>
                        <a:t>Estimated FDA Approval</a:t>
                      </a:r>
                    </a:p>
                  </a:txBody>
                  <a:tcPr/>
                </a:tc>
                <a:tc>
                  <a:txBody>
                    <a:bodyPr/>
                    <a:lstStyle/>
                    <a:p>
                      <a:r>
                        <a:rPr lang="en-GB" sz="1400" dirty="0"/>
                        <a:t>-</a:t>
                      </a:r>
                    </a:p>
                  </a:txBody>
                  <a:tcPr/>
                </a:tc>
                <a:extLst>
                  <a:ext uri="{0D108BD9-81ED-4DB2-BD59-A6C34878D82A}">
                    <a16:rowId xmlns:a16="http://schemas.microsoft.com/office/drawing/2014/main" val="1406718546"/>
                  </a:ext>
                </a:extLst>
              </a:tr>
              <a:tr h="370840">
                <a:tc>
                  <a:txBody>
                    <a:bodyPr/>
                    <a:lstStyle/>
                    <a:p>
                      <a:r>
                        <a:rPr lang="en-GB" sz="1400" b="1" dirty="0"/>
                        <a:t>Notes</a:t>
                      </a:r>
                    </a:p>
                  </a:txBody>
                  <a:tcPr/>
                </a:tc>
                <a:tc>
                  <a:txBody>
                    <a:bodyPr/>
                    <a:lstStyle/>
                    <a:p>
                      <a:r>
                        <a:rPr lang="en-GB" sz="1400" dirty="0"/>
                        <a:t>Design was based on the Roadsaver stent (indicated for carotid artery)</a:t>
                      </a:r>
                    </a:p>
                    <a:p>
                      <a:endParaRPr lang="en-GB" sz="1400" dirty="0"/>
                    </a:p>
                    <a:p>
                      <a:r>
                        <a:rPr lang="en-GB" sz="1400" dirty="0"/>
                        <a:t>During CIRSE, K. Deloose made strong and multiple comparisons to Supera and renewed the classification of mimetic stents as the modern class of stent design. </a:t>
                      </a:r>
                    </a:p>
                    <a:p>
                      <a:endParaRPr lang="en-GB" sz="1400" dirty="0"/>
                    </a:p>
                  </a:txBody>
                  <a:tcPr/>
                </a:tc>
                <a:extLst>
                  <a:ext uri="{0D108BD9-81ED-4DB2-BD59-A6C34878D82A}">
                    <a16:rowId xmlns:a16="http://schemas.microsoft.com/office/drawing/2014/main" val="617771568"/>
                  </a:ext>
                </a:extLst>
              </a:tr>
            </a:tbl>
          </a:graphicData>
        </a:graphic>
      </p:graphicFrame>
      <p:pic>
        <p:nvPicPr>
          <p:cNvPr id="4" name="Picture 3">
            <a:extLst>
              <a:ext uri="{FF2B5EF4-FFF2-40B4-BE49-F238E27FC236}">
                <a16:creationId xmlns:a16="http://schemas.microsoft.com/office/drawing/2014/main" id="{111E6833-FFAA-4E2F-F71D-E0B448FFC7B7}"/>
              </a:ext>
            </a:extLst>
          </p:cNvPr>
          <p:cNvPicPr>
            <a:picLocks noChangeAspect="1"/>
          </p:cNvPicPr>
          <p:nvPr/>
        </p:nvPicPr>
        <p:blipFill>
          <a:blip r:embed="rId2"/>
          <a:stretch>
            <a:fillRect/>
          </a:stretch>
        </p:blipFill>
        <p:spPr>
          <a:xfrm>
            <a:off x="10520313" y="21868"/>
            <a:ext cx="1652832" cy="516510"/>
          </a:xfrm>
          <a:prstGeom prst="rect">
            <a:avLst/>
          </a:prstGeom>
        </p:spPr>
      </p:pic>
      <p:sp>
        <p:nvSpPr>
          <p:cNvPr id="5" name="TextBox 4">
            <a:extLst>
              <a:ext uri="{FF2B5EF4-FFF2-40B4-BE49-F238E27FC236}">
                <a16:creationId xmlns:a16="http://schemas.microsoft.com/office/drawing/2014/main" id="{86C5A9C8-4B22-A5DB-DF1D-00E51FFD42A3}"/>
              </a:ext>
            </a:extLst>
          </p:cNvPr>
          <p:cNvSpPr txBox="1"/>
          <p:nvPr/>
        </p:nvSpPr>
        <p:spPr>
          <a:xfrm>
            <a:off x="4665825" y="1266426"/>
            <a:ext cx="4063398" cy="738664"/>
          </a:xfrm>
          <a:prstGeom prst="rect">
            <a:avLst/>
          </a:prstGeom>
          <a:noFill/>
          <a:ln>
            <a:solidFill>
              <a:schemeClr val="accent1"/>
            </a:solidFill>
          </a:ln>
        </p:spPr>
        <p:txBody>
          <a:bodyPr wrap="square" rtlCol="0">
            <a:spAutoFit/>
          </a:bodyPr>
          <a:lstStyle/>
          <a:p>
            <a:pPr algn="ctr"/>
            <a:r>
              <a:rPr lang="en-GB" sz="1400" dirty="0"/>
              <a:t>Prospective Multicenter Study to Confirm the Performance of the Renzan Stent in Treatment of SFA/POP Artery Disease (</a:t>
            </a:r>
            <a:r>
              <a:rPr lang="en-GB" sz="1400" b="1" dirty="0"/>
              <a:t>PRIZER</a:t>
            </a:r>
            <a:r>
              <a:rPr lang="en-GB" sz="1400" dirty="0"/>
              <a:t>)</a:t>
            </a:r>
          </a:p>
        </p:txBody>
      </p:sp>
      <p:sp>
        <p:nvSpPr>
          <p:cNvPr id="6" name="TextBox 5">
            <a:extLst>
              <a:ext uri="{FF2B5EF4-FFF2-40B4-BE49-F238E27FC236}">
                <a16:creationId xmlns:a16="http://schemas.microsoft.com/office/drawing/2014/main" id="{44CAEF47-01D3-43A4-350F-3C53FCC68A54}"/>
              </a:ext>
            </a:extLst>
          </p:cNvPr>
          <p:cNvSpPr txBox="1"/>
          <p:nvPr/>
        </p:nvSpPr>
        <p:spPr>
          <a:xfrm>
            <a:off x="4665826" y="2877467"/>
            <a:ext cx="4063397" cy="3970318"/>
          </a:xfrm>
          <a:prstGeom prst="rect">
            <a:avLst/>
          </a:prstGeom>
          <a:noFill/>
          <a:ln>
            <a:solidFill>
              <a:schemeClr val="accent1"/>
            </a:solidFill>
          </a:ln>
        </p:spPr>
        <p:txBody>
          <a:bodyPr wrap="square" rtlCol="0">
            <a:spAutoFit/>
          </a:bodyPr>
          <a:lstStyle/>
          <a:p>
            <a:r>
              <a:rPr lang="en-GB" sz="1200" dirty="0"/>
              <a:t>Prospective, multicenter, </a:t>
            </a:r>
            <a:r>
              <a:rPr lang="en-GB" sz="1200" b="1" dirty="0"/>
              <a:t>post-market, single arm </a:t>
            </a:r>
            <a:r>
              <a:rPr lang="en-GB" sz="1200" dirty="0"/>
              <a:t>study</a:t>
            </a:r>
          </a:p>
          <a:p>
            <a:r>
              <a:rPr lang="en-GB" sz="1200" dirty="0"/>
              <a:t>N = 135 (90 in Fempop + 45 pop)</a:t>
            </a:r>
          </a:p>
          <a:p>
            <a:endParaRPr lang="en-GB" sz="1200" u="sng" dirty="0"/>
          </a:p>
          <a:p>
            <a:r>
              <a:rPr lang="en-GB" sz="1200" u="sng" dirty="0"/>
              <a:t>Primary Endpoints: </a:t>
            </a:r>
          </a:p>
          <a:p>
            <a:pPr marL="285750" indent="-285750">
              <a:buFont typeface="Arial" panose="020B0604020202020204" pitchFamily="34" charset="0"/>
              <a:buChar char="•"/>
            </a:pPr>
            <a:r>
              <a:rPr lang="en-GB" sz="1200" dirty="0"/>
              <a:t>Death/Freedom from death at 30 days and 12 months</a:t>
            </a:r>
          </a:p>
          <a:p>
            <a:pPr marL="285750" indent="-285750">
              <a:buFont typeface="Arial" panose="020B0604020202020204" pitchFamily="34" charset="0"/>
              <a:buChar char="•"/>
            </a:pPr>
            <a:r>
              <a:rPr lang="en-GB" sz="1200" dirty="0"/>
              <a:t>TLR/Freedom from Target Lesion Revascularization (TLR) at 30 days and 12 months</a:t>
            </a:r>
          </a:p>
          <a:p>
            <a:pPr marL="285750" indent="-285750">
              <a:buFont typeface="Arial" panose="020B0604020202020204" pitchFamily="34" charset="0"/>
              <a:buChar char="•"/>
            </a:pPr>
            <a:r>
              <a:rPr lang="en-GB" sz="1200" dirty="0"/>
              <a:t>Amputation/Freedom from any amputation of the index limb at 30 days and 12 months</a:t>
            </a:r>
          </a:p>
          <a:p>
            <a:pPr marL="285750" indent="-285750">
              <a:buFont typeface="Arial" panose="020B0604020202020204" pitchFamily="34" charset="0"/>
              <a:buChar char="•"/>
            </a:pPr>
            <a:r>
              <a:rPr lang="en-GB" sz="1200" dirty="0"/>
              <a:t>Primary patency of the artery at 12 months </a:t>
            </a:r>
          </a:p>
          <a:p>
            <a:pPr marL="285750" indent="-285750">
              <a:buFont typeface="Arial" panose="020B0604020202020204" pitchFamily="34" charset="0"/>
              <a:buChar char="•"/>
            </a:pPr>
            <a:endParaRPr lang="en-GB" sz="1200" dirty="0"/>
          </a:p>
          <a:p>
            <a:r>
              <a:rPr lang="en-GB" sz="1200" u="sng" dirty="0"/>
              <a:t>Inclusion: </a:t>
            </a:r>
          </a:p>
          <a:p>
            <a:pPr marL="171450" indent="-171450">
              <a:buFont typeface="Arial" panose="020B0604020202020204" pitchFamily="34" charset="0"/>
              <a:buChar char="•"/>
            </a:pPr>
            <a:r>
              <a:rPr lang="en-GB" sz="1200" dirty="0"/>
              <a:t>Rutherford-Becker clinical classification category 2 to 5</a:t>
            </a:r>
          </a:p>
          <a:p>
            <a:pPr marL="171450" indent="-171450">
              <a:buFont typeface="Arial" panose="020B0604020202020204" pitchFamily="34" charset="0"/>
              <a:buChar char="•"/>
            </a:pPr>
            <a:r>
              <a:rPr lang="en-GB" sz="1200" dirty="0"/>
              <a:t>A superficial femoral and/or popliteal artery lesion with &gt; 50% stenosis or total occlusion.</a:t>
            </a:r>
          </a:p>
          <a:p>
            <a:pPr marL="171450" indent="-171450">
              <a:buFont typeface="Arial" panose="020B0604020202020204" pitchFamily="34" charset="0"/>
              <a:buChar char="•"/>
            </a:pPr>
            <a:r>
              <a:rPr lang="en-GB" sz="1200" dirty="0"/>
              <a:t>Stenotic or occluded lesion(s) within the same vessel (one long or multiple serial lesions treatable with one stent) ≥ 40 mm and ≤ 140 mm in length</a:t>
            </a:r>
          </a:p>
          <a:p>
            <a:pPr marL="171450" indent="-171450">
              <a:buFont typeface="Arial" panose="020B0604020202020204" pitchFamily="34" charset="0"/>
              <a:buChar char="•"/>
            </a:pPr>
            <a:r>
              <a:rPr lang="en-GB" sz="1200" dirty="0"/>
              <a:t>At least one patent native outflow artery to the foot, free from significant (≥50%) stenosis, not previously been revascularized. </a:t>
            </a:r>
          </a:p>
        </p:txBody>
      </p:sp>
      <p:sp>
        <p:nvSpPr>
          <p:cNvPr id="7" name="TextBox 6">
            <a:extLst>
              <a:ext uri="{FF2B5EF4-FFF2-40B4-BE49-F238E27FC236}">
                <a16:creationId xmlns:a16="http://schemas.microsoft.com/office/drawing/2014/main" id="{E9CB0E74-58DF-9575-2D9D-914DF972FD3D}"/>
              </a:ext>
            </a:extLst>
          </p:cNvPr>
          <p:cNvSpPr txBox="1"/>
          <p:nvPr/>
        </p:nvSpPr>
        <p:spPr>
          <a:xfrm>
            <a:off x="4665825" y="2118113"/>
            <a:ext cx="4063398" cy="646331"/>
          </a:xfrm>
          <a:prstGeom prst="rect">
            <a:avLst/>
          </a:prstGeom>
          <a:noFill/>
          <a:ln>
            <a:solidFill>
              <a:schemeClr val="accent1"/>
            </a:solidFill>
          </a:ln>
        </p:spPr>
        <p:txBody>
          <a:bodyPr wrap="square" rtlCol="0">
            <a:spAutoFit/>
          </a:bodyPr>
          <a:lstStyle/>
          <a:p>
            <a:pPr algn="ctr"/>
            <a:r>
              <a:rPr lang="en-GB" sz="1200" b="1" dirty="0"/>
              <a:t>Objective: </a:t>
            </a:r>
            <a:r>
              <a:rPr lang="en-GB" sz="1200" dirty="0"/>
              <a:t>To confirm the safety and efficacy of the Renzan Peripheral Stent System when used for treatment of superficial femoral (SFA) and/or popliteal (POP) artery disease.</a:t>
            </a:r>
          </a:p>
        </p:txBody>
      </p:sp>
      <p:cxnSp>
        <p:nvCxnSpPr>
          <p:cNvPr id="8" name="Straight Arrow Connector 7">
            <a:extLst>
              <a:ext uri="{FF2B5EF4-FFF2-40B4-BE49-F238E27FC236}">
                <a16:creationId xmlns:a16="http://schemas.microsoft.com/office/drawing/2014/main" id="{E5E5D036-07E0-699A-A800-304D5E1DA0A7}"/>
              </a:ext>
            </a:extLst>
          </p:cNvPr>
          <p:cNvCxnSpPr>
            <a:cxnSpLocks/>
            <a:stCxn id="5" idx="2"/>
            <a:endCxn id="7" idx="0"/>
          </p:cNvCxnSpPr>
          <p:nvPr/>
        </p:nvCxnSpPr>
        <p:spPr>
          <a:xfrm>
            <a:off x="6697524" y="2005090"/>
            <a:ext cx="0" cy="1130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4A9659A-7E62-5852-5661-C834BD0235B6}"/>
              </a:ext>
            </a:extLst>
          </p:cNvPr>
          <p:cNvCxnSpPr>
            <a:cxnSpLocks/>
            <a:stCxn id="7" idx="2"/>
            <a:endCxn id="6" idx="0"/>
          </p:cNvCxnSpPr>
          <p:nvPr/>
        </p:nvCxnSpPr>
        <p:spPr>
          <a:xfrm>
            <a:off x="6697524" y="2764444"/>
            <a:ext cx="1" cy="1130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6" name="Picture 35" descr="Graphical user interface, website&#10;&#10;Description automatically generated">
            <a:extLst>
              <a:ext uri="{FF2B5EF4-FFF2-40B4-BE49-F238E27FC236}">
                <a16:creationId xmlns:a16="http://schemas.microsoft.com/office/drawing/2014/main" id="{22ACBD4A-CF19-41D5-58B6-208B8272BC1D}"/>
              </a:ext>
            </a:extLst>
          </p:cNvPr>
          <p:cNvPicPr>
            <a:picLocks noChangeAspect="1"/>
          </p:cNvPicPr>
          <p:nvPr/>
        </p:nvPicPr>
        <p:blipFill rotWithShape="1">
          <a:blip r:embed="rId3"/>
          <a:srcRect l="12752" t="32959" r="37421" b="26061"/>
          <a:stretch/>
        </p:blipFill>
        <p:spPr bwMode="auto">
          <a:xfrm>
            <a:off x="8644379" y="637873"/>
            <a:ext cx="3557488" cy="1645409"/>
          </a:xfrm>
          <a:prstGeom prst="rect">
            <a:avLst/>
          </a:prstGeom>
          <a:ln>
            <a:noFill/>
          </a:ln>
          <a:extLst>
            <a:ext uri="{53640926-AAD7-44D8-BBD7-CCE9431645EC}">
              <a14:shadowObscured xmlns:a14="http://schemas.microsoft.com/office/drawing/2010/main"/>
            </a:ext>
          </a:extLst>
        </p:spPr>
      </p:pic>
      <p:sp>
        <p:nvSpPr>
          <p:cNvPr id="41" name="TextBox 40">
            <a:extLst>
              <a:ext uri="{FF2B5EF4-FFF2-40B4-BE49-F238E27FC236}">
                <a16:creationId xmlns:a16="http://schemas.microsoft.com/office/drawing/2014/main" id="{AFDFB56C-DCF7-12E0-8B88-D9E91AED7E64}"/>
              </a:ext>
            </a:extLst>
          </p:cNvPr>
          <p:cNvSpPr txBox="1"/>
          <p:nvPr/>
        </p:nvSpPr>
        <p:spPr>
          <a:xfrm>
            <a:off x="10761970" y="2188726"/>
            <a:ext cx="1333671" cy="276999"/>
          </a:xfrm>
          <a:prstGeom prst="rect">
            <a:avLst/>
          </a:prstGeom>
          <a:solidFill>
            <a:schemeClr val="bg1"/>
          </a:solidFill>
          <a:ln>
            <a:solidFill>
              <a:schemeClr val="accent1"/>
            </a:solidFill>
          </a:ln>
        </p:spPr>
        <p:txBody>
          <a:bodyPr wrap="square" rtlCol="0">
            <a:spAutoFit/>
          </a:bodyPr>
          <a:lstStyle/>
          <a:p>
            <a:pPr algn="ctr"/>
            <a:r>
              <a:rPr lang="en-GB" sz="1200" b="1" dirty="0"/>
              <a:t>Stent visibility</a:t>
            </a:r>
          </a:p>
        </p:txBody>
      </p:sp>
      <p:pic>
        <p:nvPicPr>
          <p:cNvPr id="42" name="Picture 41" descr="Graphical user interface, website&#10;&#10;Description automatically generated">
            <a:extLst>
              <a:ext uri="{FF2B5EF4-FFF2-40B4-BE49-F238E27FC236}">
                <a16:creationId xmlns:a16="http://schemas.microsoft.com/office/drawing/2014/main" id="{653B41EC-7E5D-8F32-F747-D2AD8617C31E}"/>
              </a:ext>
            </a:extLst>
          </p:cNvPr>
          <p:cNvPicPr>
            <a:picLocks noChangeAspect="1"/>
          </p:cNvPicPr>
          <p:nvPr/>
        </p:nvPicPr>
        <p:blipFill rotWithShape="1">
          <a:blip r:embed="rId4"/>
          <a:srcRect l="13473" t="33582" r="37576" b="27181"/>
          <a:stretch/>
        </p:blipFill>
        <p:spPr bwMode="auto">
          <a:xfrm>
            <a:off x="8644379" y="2633553"/>
            <a:ext cx="3528765" cy="1590893"/>
          </a:xfrm>
          <a:prstGeom prst="rect">
            <a:avLst/>
          </a:prstGeom>
          <a:ln w="19050">
            <a:solidFill>
              <a:schemeClr val="tx1"/>
            </a:solidFill>
          </a:ln>
          <a:extLst>
            <a:ext uri="{53640926-AAD7-44D8-BBD7-CCE9431645EC}">
              <a14:shadowObscured xmlns:a14="http://schemas.microsoft.com/office/drawing/2010/main"/>
            </a:ext>
          </a:extLst>
        </p:spPr>
      </p:pic>
      <p:sp>
        <p:nvSpPr>
          <p:cNvPr id="43" name="TextBox 42">
            <a:extLst>
              <a:ext uri="{FF2B5EF4-FFF2-40B4-BE49-F238E27FC236}">
                <a16:creationId xmlns:a16="http://schemas.microsoft.com/office/drawing/2014/main" id="{987F0E2C-2561-F69E-1186-56ACA731E06C}"/>
              </a:ext>
            </a:extLst>
          </p:cNvPr>
          <p:cNvSpPr txBox="1"/>
          <p:nvPr/>
        </p:nvSpPr>
        <p:spPr>
          <a:xfrm>
            <a:off x="10752103" y="4242914"/>
            <a:ext cx="1333671" cy="276999"/>
          </a:xfrm>
          <a:prstGeom prst="rect">
            <a:avLst/>
          </a:prstGeom>
          <a:solidFill>
            <a:schemeClr val="bg1"/>
          </a:solidFill>
          <a:ln>
            <a:solidFill>
              <a:schemeClr val="accent1"/>
            </a:solidFill>
          </a:ln>
        </p:spPr>
        <p:txBody>
          <a:bodyPr wrap="square" rtlCol="0">
            <a:spAutoFit/>
          </a:bodyPr>
          <a:lstStyle/>
          <a:p>
            <a:pPr algn="ctr"/>
            <a:r>
              <a:rPr lang="en-GB" sz="1200" b="1" dirty="0"/>
              <a:t>Balance of forces</a:t>
            </a:r>
          </a:p>
        </p:txBody>
      </p:sp>
    </p:spTree>
    <p:extLst>
      <p:ext uri="{BB962C8B-B14F-4D97-AF65-F5344CB8AC3E}">
        <p14:creationId xmlns:p14="http://schemas.microsoft.com/office/powerpoint/2010/main" val="1574066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608C84E-A27A-4D95-67E5-7DB1C37004BA}"/>
              </a:ext>
            </a:extLst>
          </p:cNvPr>
          <p:cNvSpPr>
            <a:spLocks noGrp="1"/>
          </p:cNvSpPr>
          <p:nvPr>
            <p:ph type="title"/>
          </p:nvPr>
        </p:nvSpPr>
        <p:spPr/>
        <p:txBody>
          <a:bodyPr/>
          <a:lstStyle/>
          <a:p>
            <a:r>
              <a:rPr lang="en-GB" dirty="0"/>
              <a:t>BioMimics 3D (Veryan Medical)</a:t>
            </a:r>
          </a:p>
        </p:txBody>
      </p:sp>
      <p:graphicFrame>
        <p:nvGraphicFramePr>
          <p:cNvPr id="12" name="Table 12">
            <a:extLst>
              <a:ext uri="{FF2B5EF4-FFF2-40B4-BE49-F238E27FC236}">
                <a16:creationId xmlns:a16="http://schemas.microsoft.com/office/drawing/2014/main" id="{72BD50FB-B244-D87D-3512-538CCD4876D3}"/>
              </a:ext>
            </a:extLst>
          </p:cNvPr>
          <p:cNvGraphicFramePr>
            <a:graphicFrameLocks noGrp="1"/>
          </p:cNvGraphicFramePr>
          <p:nvPr>
            <p:extLst>
              <p:ext uri="{D42A27DB-BD31-4B8C-83A1-F6EECF244321}">
                <p14:modId xmlns:p14="http://schemas.microsoft.com/office/powerpoint/2010/main" val="2770585913"/>
              </p:ext>
            </p:extLst>
          </p:nvPr>
        </p:nvGraphicFramePr>
        <p:xfrm>
          <a:off x="484539" y="1275853"/>
          <a:ext cx="4165838" cy="3159760"/>
        </p:xfrm>
        <a:graphic>
          <a:graphicData uri="http://schemas.openxmlformats.org/drawingml/2006/table">
            <a:tbl>
              <a:tblPr bandRow="1">
                <a:tableStyleId>{5C22544A-7EE6-4342-B048-85BDC9FD1C3A}</a:tableStyleId>
              </a:tblPr>
              <a:tblGrid>
                <a:gridCol w="1283301">
                  <a:extLst>
                    <a:ext uri="{9D8B030D-6E8A-4147-A177-3AD203B41FA5}">
                      <a16:colId xmlns:a16="http://schemas.microsoft.com/office/drawing/2014/main" val="2519104030"/>
                    </a:ext>
                  </a:extLst>
                </a:gridCol>
                <a:gridCol w="2882537">
                  <a:extLst>
                    <a:ext uri="{9D8B030D-6E8A-4147-A177-3AD203B41FA5}">
                      <a16:colId xmlns:a16="http://schemas.microsoft.com/office/drawing/2014/main" val="2101662651"/>
                    </a:ext>
                  </a:extLst>
                </a:gridCol>
              </a:tblGrid>
              <a:tr h="370840">
                <a:tc>
                  <a:txBody>
                    <a:bodyPr/>
                    <a:lstStyle/>
                    <a:p>
                      <a:r>
                        <a:rPr lang="en-GB" sz="1400" b="1" dirty="0"/>
                        <a:t>Design</a:t>
                      </a:r>
                    </a:p>
                  </a:txBody>
                  <a:tcPr/>
                </a:tc>
                <a:tc>
                  <a:txBody>
                    <a:bodyPr/>
                    <a:lstStyle/>
                    <a:p>
                      <a:r>
                        <a:rPr lang="en-GB" sz="1400" dirty="0"/>
                        <a:t>Bare metal, nitinol </a:t>
                      </a:r>
                    </a:p>
                  </a:txBody>
                  <a:tcPr/>
                </a:tc>
                <a:extLst>
                  <a:ext uri="{0D108BD9-81ED-4DB2-BD59-A6C34878D82A}">
                    <a16:rowId xmlns:a16="http://schemas.microsoft.com/office/drawing/2014/main" val="3583362131"/>
                  </a:ext>
                </a:extLst>
              </a:tr>
              <a:tr h="370840">
                <a:tc>
                  <a:txBody>
                    <a:bodyPr/>
                    <a:lstStyle/>
                    <a:p>
                      <a:r>
                        <a:rPr lang="en-GB" sz="1400" b="1" dirty="0"/>
                        <a:t>USP</a:t>
                      </a:r>
                    </a:p>
                  </a:txBody>
                  <a:tcPr/>
                </a:tc>
                <a:tc>
                  <a:txBody>
                    <a:bodyPr/>
                    <a:lstStyle/>
                    <a:p>
                      <a:r>
                        <a:rPr lang="en-GB" sz="1400" dirty="0"/>
                        <a:t>3D helical structure promotes swirling flow of arterial blood, increasing long-term primary patency</a:t>
                      </a:r>
                    </a:p>
                  </a:txBody>
                  <a:tcPr/>
                </a:tc>
                <a:extLst>
                  <a:ext uri="{0D108BD9-81ED-4DB2-BD59-A6C34878D82A}">
                    <a16:rowId xmlns:a16="http://schemas.microsoft.com/office/drawing/2014/main" val="3104524899"/>
                  </a:ext>
                </a:extLst>
              </a:tr>
              <a:tr h="370840">
                <a:tc>
                  <a:txBody>
                    <a:bodyPr/>
                    <a:lstStyle/>
                    <a:p>
                      <a:r>
                        <a:rPr lang="en-GB" sz="1400" b="1" dirty="0"/>
                        <a:t>Pivotal trial </a:t>
                      </a:r>
                    </a:p>
                  </a:txBody>
                  <a:tcPr/>
                </a:tc>
                <a:tc>
                  <a:txBody>
                    <a:bodyPr/>
                    <a:lstStyle/>
                    <a:p>
                      <a:r>
                        <a:rPr lang="en-GB" sz="1400" dirty="0"/>
                        <a:t>Mimics RCT (NCT02163863) </a:t>
                      </a:r>
                    </a:p>
                    <a:p>
                      <a:r>
                        <a:rPr lang="en-GB" sz="1400" dirty="0"/>
                        <a:t>PCD: July 2014</a:t>
                      </a:r>
                    </a:p>
                    <a:p>
                      <a:r>
                        <a:rPr lang="en-GB" sz="1400" dirty="0">
                          <a:hlinkClick r:id="rId2"/>
                        </a:rPr>
                        <a:t>https://doi.org/10.1161/CIRCINTERVENTIONS.115.002930</a:t>
                      </a:r>
                      <a:r>
                        <a:rPr lang="en-GB" sz="1400" dirty="0"/>
                        <a:t> </a:t>
                      </a:r>
                    </a:p>
                  </a:txBody>
                  <a:tcPr/>
                </a:tc>
                <a:extLst>
                  <a:ext uri="{0D108BD9-81ED-4DB2-BD59-A6C34878D82A}">
                    <a16:rowId xmlns:a16="http://schemas.microsoft.com/office/drawing/2014/main" val="4277360026"/>
                  </a:ext>
                </a:extLst>
              </a:tr>
              <a:tr h="370840">
                <a:tc>
                  <a:txBody>
                    <a:bodyPr/>
                    <a:lstStyle/>
                    <a:p>
                      <a:r>
                        <a:rPr lang="en-GB" sz="1400" b="1" dirty="0"/>
                        <a:t>CE Mark</a:t>
                      </a:r>
                    </a:p>
                  </a:txBody>
                  <a:tcPr/>
                </a:tc>
                <a:tc>
                  <a:txBody>
                    <a:bodyPr/>
                    <a:lstStyle/>
                    <a:p>
                      <a:r>
                        <a:rPr lang="en-GB" sz="1400" dirty="0"/>
                        <a:t>November 2012</a:t>
                      </a:r>
                    </a:p>
                  </a:txBody>
                  <a:tcPr/>
                </a:tc>
                <a:extLst>
                  <a:ext uri="{0D108BD9-81ED-4DB2-BD59-A6C34878D82A}">
                    <a16:rowId xmlns:a16="http://schemas.microsoft.com/office/drawing/2014/main" val="1202180488"/>
                  </a:ext>
                </a:extLst>
              </a:tr>
              <a:tr h="370840">
                <a:tc>
                  <a:txBody>
                    <a:bodyPr/>
                    <a:lstStyle/>
                    <a:p>
                      <a:r>
                        <a:rPr lang="en-GB" sz="1400" b="1" dirty="0"/>
                        <a:t>FDA Approval</a:t>
                      </a:r>
                    </a:p>
                  </a:txBody>
                  <a:tcPr/>
                </a:tc>
                <a:tc>
                  <a:txBody>
                    <a:bodyPr/>
                    <a:lstStyle/>
                    <a:p>
                      <a:r>
                        <a:rPr lang="en-GB" sz="1400" dirty="0"/>
                        <a:t>June 2018</a:t>
                      </a:r>
                    </a:p>
                  </a:txBody>
                  <a:tcPr/>
                </a:tc>
                <a:extLst>
                  <a:ext uri="{0D108BD9-81ED-4DB2-BD59-A6C34878D82A}">
                    <a16:rowId xmlns:a16="http://schemas.microsoft.com/office/drawing/2014/main" val="1406718546"/>
                  </a:ext>
                </a:extLst>
              </a:tr>
              <a:tr h="370840">
                <a:tc>
                  <a:txBody>
                    <a:bodyPr/>
                    <a:lstStyle/>
                    <a:p>
                      <a:r>
                        <a:rPr lang="en-GB" sz="1400" b="1" dirty="0"/>
                        <a:t>Notes</a:t>
                      </a:r>
                    </a:p>
                  </a:txBody>
                  <a:tcPr/>
                </a:tc>
                <a:tc>
                  <a:txBody>
                    <a:bodyPr/>
                    <a:lstStyle/>
                    <a:p>
                      <a:endParaRPr lang="en-GB" sz="1400" dirty="0"/>
                    </a:p>
                  </a:txBody>
                  <a:tcPr/>
                </a:tc>
                <a:extLst>
                  <a:ext uri="{0D108BD9-81ED-4DB2-BD59-A6C34878D82A}">
                    <a16:rowId xmlns:a16="http://schemas.microsoft.com/office/drawing/2014/main" val="617771568"/>
                  </a:ext>
                </a:extLst>
              </a:tr>
            </a:tbl>
          </a:graphicData>
        </a:graphic>
      </p:graphicFrame>
      <p:sp>
        <p:nvSpPr>
          <p:cNvPr id="23" name="TextBox 22">
            <a:extLst>
              <a:ext uri="{FF2B5EF4-FFF2-40B4-BE49-F238E27FC236}">
                <a16:creationId xmlns:a16="http://schemas.microsoft.com/office/drawing/2014/main" id="{BDF751D4-2E0C-B619-D6F9-22DFC46BBD3C}"/>
              </a:ext>
            </a:extLst>
          </p:cNvPr>
          <p:cNvSpPr txBox="1"/>
          <p:nvPr/>
        </p:nvSpPr>
        <p:spPr>
          <a:xfrm>
            <a:off x="4824547" y="1275853"/>
            <a:ext cx="4165833" cy="523220"/>
          </a:xfrm>
          <a:prstGeom prst="rect">
            <a:avLst/>
          </a:prstGeom>
          <a:noFill/>
          <a:ln>
            <a:solidFill>
              <a:schemeClr val="accent1"/>
            </a:solidFill>
          </a:ln>
        </p:spPr>
        <p:txBody>
          <a:bodyPr wrap="square" rtlCol="0">
            <a:spAutoFit/>
          </a:bodyPr>
          <a:lstStyle/>
          <a:p>
            <a:pPr algn="ctr"/>
            <a:r>
              <a:rPr lang="en-GB" sz="1400" dirty="0"/>
              <a:t>BioMimics 3D Stent Clinical Investigation: The Mimics Study (Mimics RCT)</a:t>
            </a:r>
          </a:p>
        </p:txBody>
      </p:sp>
      <p:cxnSp>
        <p:nvCxnSpPr>
          <p:cNvPr id="27" name="Straight Arrow Connector 26">
            <a:extLst>
              <a:ext uri="{FF2B5EF4-FFF2-40B4-BE49-F238E27FC236}">
                <a16:creationId xmlns:a16="http://schemas.microsoft.com/office/drawing/2014/main" id="{67199C6A-784C-72C5-AC97-E315D04F96B8}"/>
              </a:ext>
            </a:extLst>
          </p:cNvPr>
          <p:cNvCxnSpPr>
            <a:cxnSpLocks/>
          </p:cNvCxnSpPr>
          <p:nvPr/>
        </p:nvCxnSpPr>
        <p:spPr>
          <a:xfrm>
            <a:off x="6818811" y="1790956"/>
            <a:ext cx="0" cy="2614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2BC41B4-81D8-5463-44D1-79C1359CDFCF}"/>
              </a:ext>
            </a:extLst>
          </p:cNvPr>
          <p:cNvSpPr txBox="1"/>
          <p:nvPr/>
        </p:nvSpPr>
        <p:spPr>
          <a:xfrm>
            <a:off x="4824551" y="1997502"/>
            <a:ext cx="4165838" cy="646331"/>
          </a:xfrm>
          <a:prstGeom prst="rect">
            <a:avLst/>
          </a:prstGeom>
          <a:noFill/>
          <a:ln>
            <a:solidFill>
              <a:schemeClr val="accent1"/>
            </a:solidFill>
          </a:ln>
        </p:spPr>
        <p:txBody>
          <a:bodyPr wrap="square" rtlCol="0">
            <a:spAutoFit/>
          </a:bodyPr>
          <a:lstStyle/>
          <a:p>
            <a:pPr algn="ctr"/>
            <a:r>
              <a:rPr lang="en-GB" sz="1200" b="1" dirty="0"/>
              <a:t>Objective: </a:t>
            </a:r>
            <a:r>
              <a:rPr lang="en-GB" sz="1200" dirty="0"/>
              <a:t>To evaluate the safety and performance of the BioMimics 3D Stent System in the treatment of symptomatic SFA/proximal popliteal disease.</a:t>
            </a:r>
          </a:p>
        </p:txBody>
      </p:sp>
      <p:grpSp>
        <p:nvGrpSpPr>
          <p:cNvPr id="8" name="Group 7">
            <a:extLst>
              <a:ext uri="{FF2B5EF4-FFF2-40B4-BE49-F238E27FC236}">
                <a16:creationId xmlns:a16="http://schemas.microsoft.com/office/drawing/2014/main" id="{68BC42E9-76CD-DBA3-7891-4F1722226B24}"/>
              </a:ext>
            </a:extLst>
          </p:cNvPr>
          <p:cNvGrpSpPr/>
          <p:nvPr/>
        </p:nvGrpSpPr>
        <p:grpSpPr>
          <a:xfrm>
            <a:off x="9659082" y="140128"/>
            <a:ext cx="2416532" cy="1351029"/>
            <a:chOff x="9631373" y="78712"/>
            <a:chExt cx="2416532" cy="1351029"/>
          </a:xfrm>
        </p:grpSpPr>
        <p:pic>
          <p:nvPicPr>
            <p:cNvPr id="3" name="Picture 2">
              <a:extLst>
                <a:ext uri="{FF2B5EF4-FFF2-40B4-BE49-F238E27FC236}">
                  <a16:creationId xmlns:a16="http://schemas.microsoft.com/office/drawing/2014/main" id="{F30ADEF3-8A49-B285-3700-3781B917DAFA}"/>
                </a:ext>
              </a:extLst>
            </p:cNvPr>
            <p:cNvPicPr>
              <a:picLocks noChangeAspect="1"/>
            </p:cNvPicPr>
            <p:nvPr/>
          </p:nvPicPr>
          <p:blipFill rotWithShape="1">
            <a:blip r:embed="rId3"/>
            <a:srcRect l="2796" t="10109" r="2071" b="11666"/>
            <a:stretch/>
          </p:blipFill>
          <p:spPr>
            <a:xfrm>
              <a:off x="9631373" y="530961"/>
              <a:ext cx="2416532" cy="898780"/>
            </a:xfrm>
            <a:prstGeom prst="rect">
              <a:avLst/>
            </a:prstGeom>
          </p:spPr>
        </p:pic>
        <p:pic>
          <p:nvPicPr>
            <p:cNvPr id="5" name="Picture 4">
              <a:extLst>
                <a:ext uri="{FF2B5EF4-FFF2-40B4-BE49-F238E27FC236}">
                  <a16:creationId xmlns:a16="http://schemas.microsoft.com/office/drawing/2014/main" id="{FEE31D1B-09AE-ED2C-62EC-DBE60ED7B89C}"/>
                </a:ext>
              </a:extLst>
            </p:cNvPr>
            <p:cNvPicPr>
              <a:picLocks noChangeAspect="1"/>
            </p:cNvPicPr>
            <p:nvPr/>
          </p:nvPicPr>
          <p:blipFill>
            <a:blip r:embed="rId4"/>
            <a:stretch>
              <a:fillRect/>
            </a:stretch>
          </p:blipFill>
          <p:spPr>
            <a:xfrm>
              <a:off x="9915525" y="78712"/>
              <a:ext cx="2132380" cy="438433"/>
            </a:xfrm>
            <a:prstGeom prst="rect">
              <a:avLst/>
            </a:prstGeom>
          </p:spPr>
        </p:pic>
      </p:grpSp>
      <p:grpSp>
        <p:nvGrpSpPr>
          <p:cNvPr id="10" name="Group 9">
            <a:extLst>
              <a:ext uri="{FF2B5EF4-FFF2-40B4-BE49-F238E27FC236}">
                <a16:creationId xmlns:a16="http://schemas.microsoft.com/office/drawing/2014/main" id="{09741281-2982-E210-7979-A6E935655705}"/>
              </a:ext>
            </a:extLst>
          </p:cNvPr>
          <p:cNvGrpSpPr/>
          <p:nvPr/>
        </p:nvGrpSpPr>
        <p:grpSpPr>
          <a:xfrm>
            <a:off x="6078311" y="2926011"/>
            <a:ext cx="1658134" cy="291682"/>
            <a:chOff x="5976861" y="1860628"/>
            <a:chExt cx="1658134" cy="291682"/>
          </a:xfrm>
        </p:grpSpPr>
        <p:cxnSp>
          <p:nvCxnSpPr>
            <p:cNvPr id="11" name="Straight Arrow Connector 10">
              <a:extLst>
                <a:ext uri="{FF2B5EF4-FFF2-40B4-BE49-F238E27FC236}">
                  <a16:creationId xmlns:a16="http://schemas.microsoft.com/office/drawing/2014/main" id="{5C89A03D-2569-3B01-21B7-1A6204A1D350}"/>
                </a:ext>
              </a:extLst>
            </p:cNvPr>
            <p:cNvCxnSpPr>
              <a:cxnSpLocks/>
            </p:cNvCxnSpPr>
            <p:nvPr/>
          </p:nvCxnSpPr>
          <p:spPr>
            <a:xfrm flipH="1">
              <a:off x="5976861" y="1860628"/>
              <a:ext cx="833241" cy="2916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5FF70BF-433B-21D5-DADA-28FAA839F6D1}"/>
                </a:ext>
              </a:extLst>
            </p:cNvPr>
            <p:cNvCxnSpPr>
              <a:cxnSpLocks/>
            </p:cNvCxnSpPr>
            <p:nvPr/>
          </p:nvCxnSpPr>
          <p:spPr>
            <a:xfrm>
              <a:off x="6818810" y="1860628"/>
              <a:ext cx="816185" cy="2840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5" name="Oval 14">
            <a:extLst>
              <a:ext uri="{FF2B5EF4-FFF2-40B4-BE49-F238E27FC236}">
                <a16:creationId xmlns:a16="http://schemas.microsoft.com/office/drawing/2014/main" id="{5FFD82B1-8F3D-B2BD-6F3E-F32F7CF1A133}"/>
              </a:ext>
            </a:extLst>
          </p:cNvPr>
          <p:cNvSpPr/>
          <p:nvPr/>
        </p:nvSpPr>
        <p:spPr>
          <a:xfrm>
            <a:off x="6768132" y="2652701"/>
            <a:ext cx="278675" cy="2707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a:t>
            </a:r>
          </a:p>
        </p:txBody>
      </p:sp>
      <p:sp>
        <p:nvSpPr>
          <p:cNvPr id="17" name="TextBox 16">
            <a:extLst>
              <a:ext uri="{FF2B5EF4-FFF2-40B4-BE49-F238E27FC236}">
                <a16:creationId xmlns:a16="http://schemas.microsoft.com/office/drawing/2014/main" id="{B80D33D2-FA2E-06CF-EDFE-83463082FB38}"/>
              </a:ext>
            </a:extLst>
          </p:cNvPr>
          <p:cNvSpPr txBox="1"/>
          <p:nvPr/>
        </p:nvSpPr>
        <p:spPr>
          <a:xfrm>
            <a:off x="4894218" y="3061801"/>
            <a:ext cx="1201782" cy="492443"/>
          </a:xfrm>
          <a:prstGeom prst="rect">
            <a:avLst/>
          </a:prstGeom>
          <a:noFill/>
          <a:ln>
            <a:solidFill>
              <a:schemeClr val="accent1"/>
            </a:solidFill>
          </a:ln>
        </p:spPr>
        <p:txBody>
          <a:bodyPr wrap="square" rtlCol="0">
            <a:spAutoFit/>
          </a:bodyPr>
          <a:lstStyle/>
          <a:p>
            <a:pPr algn="ctr"/>
            <a:r>
              <a:rPr lang="en-GB" sz="1300" dirty="0"/>
              <a:t>BioMimics 3D</a:t>
            </a:r>
          </a:p>
          <a:p>
            <a:pPr algn="ctr"/>
            <a:r>
              <a:rPr lang="en-GB" sz="1300" dirty="0"/>
              <a:t>N = 50</a:t>
            </a:r>
          </a:p>
        </p:txBody>
      </p:sp>
      <p:sp>
        <p:nvSpPr>
          <p:cNvPr id="18" name="TextBox 17">
            <a:extLst>
              <a:ext uri="{FF2B5EF4-FFF2-40B4-BE49-F238E27FC236}">
                <a16:creationId xmlns:a16="http://schemas.microsoft.com/office/drawing/2014/main" id="{202007CC-05B1-5FF2-F8B9-694AF486F479}"/>
              </a:ext>
            </a:extLst>
          </p:cNvPr>
          <p:cNvSpPr txBox="1"/>
          <p:nvPr/>
        </p:nvSpPr>
        <p:spPr>
          <a:xfrm>
            <a:off x="7727736" y="3063143"/>
            <a:ext cx="1201782" cy="492443"/>
          </a:xfrm>
          <a:prstGeom prst="rect">
            <a:avLst/>
          </a:prstGeom>
          <a:noFill/>
          <a:ln>
            <a:solidFill>
              <a:schemeClr val="accent1"/>
            </a:solidFill>
          </a:ln>
        </p:spPr>
        <p:txBody>
          <a:bodyPr wrap="square" rtlCol="0">
            <a:spAutoFit/>
          </a:bodyPr>
          <a:lstStyle/>
          <a:p>
            <a:pPr algn="ctr"/>
            <a:r>
              <a:rPr lang="en-GB" sz="1300" dirty="0"/>
              <a:t>LifeStent</a:t>
            </a:r>
          </a:p>
          <a:p>
            <a:pPr algn="ctr"/>
            <a:r>
              <a:rPr lang="en-GB" sz="1300" dirty="0"/>
              <a:t>N = 26</a:t>
            </a:r>
          </a:p>
        </p:txBody>
      </p:sp>
      <p:sp>
        <p:nvSpPr>
          <p:cNvPr id="19" name="TextBox 18">
            <a:extLst>
              <a:ext uri="{FF2B5EF4-FFF2-40B4-BE49-F238E27FC236}">
                <a16:creationId xmlns:a16="http://schemas.microsoft.com/office/drawing/2014/main" id="{AFDFA149-313D-572A-5977-D36D598E2FAB}"/>
              </a:ext>
            </a:extLst>
          </p:cNvPr>
          <p:cNvSpPr txBox="1"/>
          <p:nvPr/>
        </p:nvSpPr>
        <p:spPr>
          <a:xfrm>
            <a:off x="4824551" y="3632709"/>
            <a:ext cx="6882910" cy="2492990"/>
          </a:xfrm>
          <a:prstGeom prst="rect">
            <a:avLst/>
          </a:prstGeom>
          <a:noFill/>
          <a:ln>
            <a:solidFill>
              <a:schemeClr val="accent1"/>
            </a:solidFill>
          </a:ln>
        </p:spPr>
        <p:txBody>
          <a:bodyPr wrap="square" rtlCol="0">
            <a:spAutoFit/>
          </a:bodyPr>
          <a:lstStyle/>
          <a:p>
            <a:r>
              <a:rPr lang="en-GB" sz="1200" u="sng" dirty="0"/>
              <a:t>Primary Endpoints: </a:t>
            </a:r>
          </a:p>
          <a:p>
            <a:pPr marL="285750" indent="-285750">
              <a:buFont typeface="Arial" panose="020B0604020202020204" pitchFamily="34" charset="0"/>
              <a:buChar char="•"/>
            </a:pPr>
            <a:r>
              <a:rPr lang="en-GB" sz="1200" dirty="0"/>
              <a:t>Freedom from major adverse events (30 days) </a:t>
            </a:r>
          </a:p>
          <a:p>
            <a:pPr marL="285750" indent="-285750">
              <a:buFont typeface="Arial" panose="020B0604020202020204" pitchFamily="34" charset="0"/>
              <a:buChar char="•"/>
            </a:pPr>
            <a:r>
              <a:rPr lang="en-GB" sz="1200" dirty="0"/>
              <a:t>Freedom from clinically driven TLR (6 moths) </a:t>
            </a:r>
          </a:p>
          <a:p>
            <a:pPr marL="285750" indent="-285750">
              <a:buFont typeface="Arial" panose="020B0604020202020204" pitchFamily="34" charset="0"/>
              <a:buChar char="•"/>
            </a:pPr>
            <a:endParaRPr lang="en-GB" sz="1200" dirty="0"/>
          </a:p>
          <a:p>
            <a:r>
              <a:rPr lang="en-GB" sz="1200" u="sng" dirty="0"/>
              <a:t>Inclusion: </a:t>
            </a:r>
          </a:p>
          <a:p>
            <a:pPr marL="285750" indent="-285750">
              <a:buFont typeface="Arial" panose="020B0604020202020204" pitchFamily="34" charset="0"/>
              <a:buChar char="•"/>
            </a:pPr>
            <a:r>
              <a:rPr lang="en-GB" sz="1200" dirty="0"/>
              <a:t>Rutherford 1-4 (mild claudication to ischemic rest pain), with an occlusion or de novo and/or restenotic SFA/PPA lesion</a:t>
            </a:r>
          </a:p>
          <a:p>
            <a:pPr marL="285750" indent="-285750">
              <a:buFont typeface="Arial" panose="020B0604020202020204" pitchFamily="34" charset="0"/>
              <a:buChar char="•"/>
            </a:pPr>
            <a:r>
              <a:rPr lang="en-GB" sz="1200" dirty="0"/>
              <a:t>Single target lesion located at least 1 cm distal to the take-off of the profunda femoris artery and at least 3 cm proximal to the highest point of the cortical margin of the femur</a:t>
            </a:r>
          </a:p>
          <a:p>
            <a:pPr marL="285750" indent="-285750">
              <a:buFont typeface="Arial" panose="020B0604020202020204" pitchFamily="34" charset="0"/>
              <a:buChar char="•"/>
            </a:pPr>
            <a:r>
              <a:rPr lang="en-GB" sz="1200" dirty="0"/>
              <a:t>Target lesion length is 4.0 cm - 10.0 cm. </a:t>
            </a:r>
          </a:p>
          <a:p>
            <a:pPr marL="285750" indent="-285750">
              <a:buFont typeface="Arial" panose="020B0604020202020204" pitchFamily="34" charset="0"/>
              <a:buChar char="•"/>
            </a:pPr>
            <a:r>
              <a:rPr lang="en-GB" sz="1200" dirty="0"/>
              <a:t>Adequate distal run-off to the ankle in the target limb (defined as having at least one patent calf vessel &lt;50% stenosed </a:t>
            </a:r>
          </a:p>
          <a:p>
            <a:pPr marL="285750" indent="-285750">
              <a:buFont typeface="Arial" panose="020B0604020202020204" pitchFamily="34" charset="0"/>
              <a:buChar char="•"/>
            </a:pPr>
            <a:endParaRPr lang="en-GB" sz="1200" dirty="0"/>
          </a:p>
        </p:txBody>
      </p:sp>
      <p:sp>
        <p:nvSpPr>
          <p:cNvPr id="20" name="TextBox 19">
            <a:extLst>
              <a:ext uri="{FF2B5EF4-FFF2-40B4-BE49-F238E27FC236}">
                <a16:creationId xmlns:a16="http://schemas.microsoft.com/office/drawing/2014/main" id="{FFAB2700-3E1A-2F61-641F-333A1972A7E1}"/>
              </a:ext>
            </a:extLst>
          </p:cNvPr>
          <p:cNvSpPr txBox="1"/>
          <p:nvPr/>
        </p:nvSpPr>
        <p:spPr>
          <a:xfrm>
            <a:off x="261257" y="6371561"/>
            <a:ext cx="8177349" cy="230832"/>
          </a:xfrm>
          <a:prstGeom prst="rect">
            <a:avLst/>
          </a:prstGeom>
          <a:noFill/>
        </p:spPr>
        <p:txBody>
          <a:bodyPr wrap="square" rtlCol="0">
            <a:spAutoFit/>
          </a:bodyPr>
          <a:lstStyle/>
          <a:p>
            <a:r>
              <a:rPr lang="en-GB" sz="900" dirty="0"/>
              <a:t>Source: T Zeller et al. (2016)</a:t>
            </a:r>
          </a:p>
        </p:txBody>
      </p:sp>
      <p:sp>
        <p:nvSpPr>
          <p:cNvPr id="4" name="TextBox 3">
            <a:extLst>
              <a:ext uri="{FF2B5EF4-FFF2-40B4-BE49-F238E27FC236}">
                <a16:creationId xmlns:a16="http://schemas.microsoft.com/office/drawing/2014/main" id="{D9EEE709-C0F3-08B9-952B-99005357965C}"/>
              </a:ext>
            </a:extLst>
          </p:cNvPr>
          <p:cNvSpPr txBox="1"/>
          <p:nvPr/>
        </p:nvSpPr>
        <p:spPr>
          <a:xfrm>
            <a:off x="1967047" y="6338073"/>
            <a:ext cx="6096000" cy="338554"/>
          </a:xfrm>
          <a:prstGeom prst="rect">
            <a:avLst/>
          </a:prstGeom>
          <a:noFill/>
        </p:spPr>
        <p:txBody>
          <a:bodyPr wrap="square">
            <a:spAutoFit/>
          </a:bodyPr>
          <a:lstStyle/>
          <a:p>
            <a:r>
              <a:rPr lang="en-US" sz="800" dirty="0">
                <a:cs typeface="Arial" panose="020B0604020202020204" pitchFamily="34" charset="0"/>
              </a:rPr>
              <a:t>The BioMimics 3D Vascular Stent System has FDA, PMDA and CE Mark approval.</a:t>
            </a:r>
          </a:p>
          <a:p>
            <a:r>
              <a:rPr lang="en-US" sz="800" dirty="0">
                <a:cs typeface="Arial" panose="020B0604020202020204" pitchFamily="34" charset="0"/>
              </a:rPr>
              <a:t>CAUTION: Federal law restricts this device to sale by or on the order of a physician</a:t>
            </a:r>
            <a:endParaRPr lang="en-GB" sz="800" dirty="0"/>
          </a:p>
        </p:txBody>
      </p:sp>
    </p:spTree>
    <p:extLst>
      <p:ext uri="{BB962C8B-B14F-4D97-AF65-F5344CB8AC3E}">
        <p14:creationId xmlns:p14="http://schemas.microsoft.com/office/powerpoint/2010/main" val="3713239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608C84E-A27A-4D95-67E5-7DB1C37004BA}"/>
              </a:ext>
            </a:extLst>
          </p:cNvPr>
          <p:cNvSpPr>
            <a:spLocks noGrp="1"/>
          </p:cNvSpPr>
          <p:nvPr>
            <p:ph type="title"/>
          </p:nvPr>
        </p:nvSpPr>
        <p:spPr/>
        <p:txBody>
          <a:bodyPr/>
          <a:lstStyle/>
          <a:p>
            <a:r>
              <a:rPr lang="en-GB" dirty="0"/>
              <a:t>PRIZER trial results</a:t>
            </a:r>
          </a:p>
        </p:txBody>
      </p:sp>
      <p:sp>
        <p:nvSpPr>
          <p:cNvPr id="5" name="TextBox 4">
            <a:extLst>
              <a:ext uri="{FF2B5EF4-FFF2-40B4-BE49-F238E27FC236}">
                <a16:creationId xmlns:a16="http://schemas.microsoft.com/office/drawing/2014/main" id="{063A9C8D-7F45-E29A-6F0C-ECE85843DD18}"/>
              </a:ext>
            </a:extLst>
          </p:cNvPr>
          <p:cNvSpPr txBox="1"/>
          <p:nvPr/>
        </p:nvSpPr>
        <p:spPr>
          <a:xfrm>
            <a:off x="744818" y="4845259"/>
            <a:ext cx="5005632" cy="1798313"/>
          </a:xfrm>
          <a:prstGeom prst="rect">
            <a:avLst/>
          </a:prstGeom>
          <a:noFill/>
        </p:spPr>
        <p:txBody>
          <a:bodyPr wrap="square">
            <a:spAutoFit/>
          </a:bodyPr>
          <a:lstStyle/>
          <a:p>
            <a:pPr marL="742950" lvl="1" indent="-285750">
              <a:lnSpc>
                <a:spcPct val="107000"/>
              </a:lnSpc>
              <a:buFont typeface="Arial" panose="020B0604020202020204" pitchFamily="34" charset="0"/>
              <a:buChar char="•"/>
            </a:pPr>
            <a:r>
              <a:rPr lang="en-GB" sz="1400" dirty="0">
                <a:effectLst/>
                <a:latin typeface="Calibri" panose="020F0502020204030204" pitchFamily="34" charset="0"/>
                <a:ea typeface="Calibri" panose="020F0502020204030204" pitchFamily="34" charset="0"/>
                <a:cs typeface="Times New Roman" panose="02020603050405020304" pitchFamily="18" charset="0"/>
              </a:rPr>
              <a:t>N = 60 (52 Fempop / 5 pop) </a:t>
            </a:r>
          </a:p>
          <a:p>
            <a:pPr marL="742950" lvl="1" indent="-285750">
              <a:lnSpc>
                <a:spcPct val="107000"/>
              </a:lnSpc>
              <a:buFont typeface="Arial" panose="020B0604020202020204" pitchFamily="34" charset="0"/>
              <a:buChar char="•"/>
            </a:pPr>
            <a:r>
              <a:rPr lang="en-GB" sz="1400" dirty="0">
                <a:effectLst/>
                <a:latin typeface="Calibri" panose="020F0502020204030204" pitchFamily="34" charset="0"/>
                <a:ea typeface="Calibri" panose="020F0502020204030204" pitchFamily="34" charset="0"/>
                <a:cs typeface="Times New Roman" panose="02020603050405020304" pitchFamily="18" charset="0"/>
              </a:rPr>
              <a:t>Single-arm, multi-centre study </a:t>
            </a:r>
          </a:p>
          <a:p>
            <a:pPr marL="742950" lvl="1" indent="-285750">
              <a:lnSpc>
                <a:spcPct val="107000"/>
              </a:lnSpc>
              <a:buFont typeface="Arial" panose="020B0604020202020204" pitchFamily="34" charset="0"/>
              <a:buChar char="•"/>
            </a:pPr>
            <a:r>
              <a:rPr lang="en-GB" sz="1400" dirty="0">
                <a:effectLst/>
                <a:latin typeface="Calibri" panose="020F0502020204030204" pitchFamily="34" charset="0"/>
                <a:ea typeface="Calibri" panose="020F0502020204030204" pitchFamily="34" charset="0"/>
                <a:cs typeface="Times New Roman" panose="02020603050405020304" pitchFamily="18" charset="0"/>
              </a:rPr>
              <a:t>Cumulative target lesion length = 68.4mm </a:t>
            </a:r>
            <a:r>
              <a:rPr lang="en-GB" sz="1400" dirty="0">
                <a:effectLst/>
                <a:latin typeface="Calibri" panose="020F0502020204030204" pitchFamily="34" charset="0"/>
                <a:ea typeface="Calibri" panose="020F0502020204030204" pitchFamily="34" charset="0"/>
                <a:cs typeface="Calibri" panose="020F0502020204030204" pitchFamily="34" charset="0"/>
              </a:rPr>
              <a:t>±</a:t>
            </a:r>
            <a:r>
              <a:rPr lang="en-GB" sz="1400" dirty="0">
                <a:effectLst/>
                <a:latin typeface="Calibri" panose="020F0502020204030204" pitchFamily="34" charset="0"/>
                <a:ea typeface="Calibri" panose="020F0502020204030204" pitchFamily="34" charset="0"/>
                <a:cs typeface="Times New Roman" panose="02020603050405020304" pitchFamily="18" charset="0"/>
              </a:rPr>
              <a:t> 21.44</a:t>
            </a:r>
          </a:p>
          <a:p>
            <a:pPr marL="742950" lvl="1" indent="-285750">
              <a:lnSpc>
                <a:spcPct val="107000"/>
              </a:lnSpc>
              <a:spcAft>
                <a:spcPts val="800"/>
              </a:spcAft>
              <a:buFont typeface="Arial" panose="020B0604020202020204" pitchFamily="34" charset="0"/>
              <a:buChar char="•"/>
            </a:pPr>
            <a:r>
              <a:rPr lang="en-GB" sz="1400" dirty="0">
                <a:effectLst/>
                <a:latin typeface="Calibri" panose="020F0502020204030204" pitchFamily="34" charset="0"/>
                <a:ea typeface="Calibri" panose="020F0502020204030204" pitchFamily="34" charset="0"/>
                <a:cs typeface="Times New Roman" panose="02020603050405020304" pitchFamily="18" charset="0"/>
              </a:rPr>
              <a:t>Freedom from TLR = 97% (TLR due to instent restenosis in 1 patient)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Note: Only one stent is allowed </a:t>
            </a:r>
            <a:r>
              <a:rPr lang="en-GB" sz="1400" dirty="0">
                <a:latin typeface="Calibri" panose="020F0502020204030204" pitchFamily="34" charset="0"/>
                <a:ea typeface="Calibri" panose="020F0502020204030204" pitchFamily="34" charset="0"/>
                <a:cs typeface="Times New Roman" panose="02020603050405020304" pitchFamily="18" charset="0"/>
              </a:rPr>
              <a:t>for implantation in PRIZER due to flared ends and overlap of the ends is not allowed.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Graphical user interface, website&#10;&#10;Description automatically generated">
            <a:extLst>
              <a:ext uri="{FF2B5EF4-FFF2-40B4-BE49-F238E27FC236}">
                <a16:creationId xmlns:a16="http://schemas.microsoft.com/office/drawing/2014/main" id="{727783C9-0190-9C90-006F-F5C72FF76339}"/>
              </a:ext>
            </a:extLst>
          </p:cNvPr>
          <p:cNvPicPr>
            <a:picLocks noChangeAspect="1"/>
          </p:cNvPicPr>
          <p:nvPr/>
        </p:nvPicPr>
        <p:blipFill rotWithShape="1">
          <a:blip r:embed="rId2"/>
          <a:srcRect t="18255" r="36229" b="19264"/>
          <a:stretch/>
        </p:blipFill>
        <p:spPr bwMode="auto">
          <a:xfrm>
            <a:off x="475325" y="1610728"/>
            <a:ext cx="5544619" cy="3055538"/>
          </a:xfrm>
          <a:prstGeom prst="rect">
            <a:avLst/>
          </a:prstGeom>
          <a:ln>
            <a:noFill/>
          </a:ln>
          <a:extLst>
            <a:ext uri="{53640926-AAD7-44D8-BBD7-CCE9431645EC}">
              <a14:shadowObscured xmlns:a14="http://schemas.microsoft.com/office/drawing/2010/main"/>
            </a:ext>
          </a:extLst>
        </p:spPr>
      </p:pic>
      <p:pic>
        <p:nvPicPr>
          <p:cNvPr id="8" name="Picture 7" descr="Graphical user interface&#10;&#10;Description automatically generated">
            <a:extLst>
              <a:ext uri="{FF2B5EF4-FFF2-40B4-BE49-F238E27FC236}">
                <a16:creationId xmlns:a16="http://schemas.microsoft.com/office/drawing/2014/main" id="{2CFF639C-C30B-5A09-6762-73B7A97470D0}"/>
              </a:ext>
            </a:extLst>
          </p:cNvPr>
          <p:cNvPicPr>
            <a:picLocks noChangeAspect="1"/>
          </p:cNvPicPr>
          <p:nvPr/>
        </p:nvPicPr>
        <p:blipFill rotWithShape="1">
          <a:blip r:embed="rId3"/>
          <a:srcRect l="352" t="18174" r="35975" b="18705"/>
          <a:stretch/>
        </p:blipFill>
        <p:spPr bwMode="auto">
          <a:xfrm>
            <a:off x="6172058" y="1610728"/>
            <a:ext cx="5479956" cy="3055538"/>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AC2334D0-0979-264F-6DEC-802EA610D13E}"/>
              </a:ext>
            </a:extLst>
          </p:cNvPr>
          <p:cNvSpPr txBox="1"/>
          <p:nvPr/>
        </p:nvSpPr>
        <p:spPr>
          <a:xfrm>
            <a:off x="76058" y="6535850"/>
            <a:ext cx="6096000" cy="215444"/>
          </a:xfrm>
          <a:prstGeom prst="rect">
            <a:avLst/>
          </a:prstGeom>
          <a:noFill/>
        </p:spPr>
        <p:txBody>
          <a:bodyPr wrap="square">
            <a:spAutoFit/>
          </a:bodyPr>
          <a:lstStyle/>
          <a:p>
            <a:r>
              <a:rPr lang="en-US" sz="800" dirty="0">
                <a:effectLst/>
                <a:latin typeface="Calibri" panose="020F0502020204030204" pitchFamily="34" charset="0"/>
                <a:ea typeface="Times New Roman" panose="02020603050405020304" pitchFamily="18" charset="0"/>
                <a:cs typeface="Arial" panose="020B0604020202020204" pitchFamily="34" charset="0"/>
              </a:rPr>
              <a:t>K </a:t>
            </a:r>
            <a:r>
              <a:rPr lang="en-US" sz="800" dirty="0" err="1">
                <a:effectLst/>
                <a:latin typeface="Calibri" panose="020F0502020204030204" pitchFamily="34" charset="0"/>
                <a:ea typeface="Times New Roman" panose="02020603050405020304" pitchFamily="18" charset="0"/>
                <a:cs typeface="Arial" panose="020B0604020202020204" pitchFamily="34" charset="0"/>
              </a:rPr>
              <a:t>Deloose</a:t>
            </a:r>
            <a:r>
              <a:rPr lang="en-US" sz="800" dirty="0">
                <a:effectLst/>
                <a:latin typeface="Calibri" panose="020F0502020204030204" pitchFamily="34" charset="0"/>
                <a:ea typeface="Times New Roman" panose="02020603050405020304" pitchFamily="18" charset="0"/>
                <a:cs typeface="Arial" panose="020B0604020202020204" pitchFamily="34" charset="0"/>
              </a:rPr>
              <a:t>; CIRSE presentation 2022</a:t>
            </a:r>
            <a:endParaRPr lang="en-GB" sz="800" dirty="0">
              <a:effectLst/>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77822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2D6E-0A99-40A0-D556-5C71D37C15A8}"/>
              </a:ext>
            </a:extLst>
          </p:cNvPr>
          <p:cNvSpPr>
            <a:spLocks noGrp="1"/>
          </p:cNvSpPr>
          <p:nvPr>
            <p:ph type="title"/>
          </p:nvPr>
        </p:nvSpPr>
        <p:spPr/>
        <p:txBody>
          <a:bodyPr/>
          <a:lstStyle/>
          <a:p>
            <a:r>
              <a:rPr lang="en-GB" dirty="0"/>
              <a:t>PRIZER presentation and messaging</a:t>
            </a:r>
          </a:p>
        </p:txBody>
      </p:sp>
      <p:pic>
        <p:nvPicPr>
          <p:cNvPr id="4" name="Picture 3" descr="Graphical user interface&#10;&#10;Description automatically generated">
            <a:extLst>
              <a:ext uri="{FF2B5EF4-FFF2-40B4-BE49-F238E27FC236}">
                <a16:creationId xmlns:a16="http://schemas.microsoft.com/office/drawing/2014/main" id="{F047C4B4-023A-C471-BCD0-C27ECBC2FEA8}"/>
              </a:ext>
            </a:extLst>
          </p:cNvPr>
          <p:cNvPicPr>
            <a:picLocks noChangeAspect="1"/>
          </p:cNvPicPr>
          <p:nvPr/>
        </p:nvPicPr>
        <p:blipFill rotWithShape="1">
          <a:blip r:embed="rId2"/>
          <a:srcRect l="1222" t="18135" r="35823" b="18975"/>
          <a:stretch/>
        </p:blipFill>
        <p:spPr bwMode="auto">
          <a:xfrm>
            <a:off x="454891" y="1196896"/>
            <a:ext cx="4777962" cy="2684652"/>
          </a:xfrm>
          <a:prstGeom prst="rect">
            <a:avLst/>
          </a:prstGeom>
          <a:ln>
            <a:noFill/>
          </a:ln>
          <a:extLst>
            <a:ext uri="{53640926-AAD7-44D8-BBD7-CCE9431645EC}">
              <a14:shadowObscured xmlns:a14="http://schemas.microsoft.com/office/drawing/2010/main"/>
            </a:ext>
          </a:extLst>
        </p:spPr>
      </p:pic>
      <p:pic>
        <p:nvPicPr>
          <p:cNvPr id="5" name="Picture 4" descr="Graphical user interface, website&#10;&#10;Description automatically generated">
            <a:extLst>
              <a:ext uri="{FF2B5EF4-FFF2-40B4-BE49-F238E27FC236}">
                <a16:creationId xmlns:a16="http://schemas.microsoft.com/office/drawing/2014/main" id="{95EB51FD-3120-2B9D-AA42-BF686655B921}"/>
              </a:ext>
            </a:extLst>
          </p:cNvPr>
          <p:cNvPicPr>
            <a:picLocks noChangeAspect="1"/>
          </p:cNvPicPr>
          <p:nvPr/>
        </p:nvPicPr>
        <p:blipFill rotWithShape="1">
          <a:blip r:embed="rId3"/>
          <a:srcRect l="958" t="17787" r="35909" b="18704"/>
          <a:stretch/>
        </p:blipFill>
        <p:spPr bwMode="auto">
          <a:xfrm>
            <a:off x="457514" y="3973041"/>
            <a:ext cx="4775339" cy="2701559"/>
          </a:xfrm>
          <a:prstGeom prst="rect">
            <a:avLst/>
          </a:prstGeom>
          <a:ln>
            <a:noFill/>
          </a:ln>
          <a:extLst>
            <a:ext uri="{53640926-AAD7-44D8-BBD7-CCE9431645EC}">
              <a14:shadowObscured xmlns:a14="http://schemas.microsoft.com/office/drawing/2010/main"/>
            </a:ext>
          </a:extLst>
        </p:spPr>
      </p:pic>
      <p:graphicFrame>
        <p:nvGraphicFramePr>
          <p:cNvPr id="9" name="Table 6">
            <a:extLst>
              <a:ext uri="{FF2B5EF4-FFF2-40B4-BE49-F238E27FC236}">
                <a16:creationId xmlns:a16="http://schemas.microsoft.com/office/drawing/2014/main" id="{339FE129-D944-12CC-A0BB-590ABC5E0558}"/>
              </a:ext>
            </a:extLst>
          </p:cNvPr>
          <p:cNvGraphicFramePr>
            <a:graphicFrameLocks noGrp="1"/>
          </p:cNvGraphicFramePr>
          <p:nvPr>
            <p:extLst>
              <p:ext uri="{D42A27DB-BD31-4B8C-83A1-F6EECF244321}">
                <p14:modId xmlns:p14="http://schemas.microsoft.com/office/powerpoint/2010/main" val="334803639"/>
              </p:ext>
            </p:extLst>
          </p:nvPr>
        </p:nvGraphicFramePr>
        <p:xfrm>
          <a:off x="5665508" y="1215750"/>
          <a:ext cx="5938887" cy="3539608"/>
        </p:xfrm>
        <a:graphic>
          <a:graphicData uri="http://schemas.openxmlformats.org/drawingml/2006/table">
            <a:tbl>
              <a:tblPr firstRow="1" bandRow="1">
                <a:tableStyleId>{5C22544A-7EE6-4342-B048-85BDC9FD1C3A}</a:tableStyleId>
              </a:tblPr>
              <a:tblGrid>
                <a:gridCol w="5938887">
                  <a:extLst>
                    <a:ext uri="{9D8B030D-6E8A-4147-A177-3AD203B41FA5}">
                      <a16:colId xmlns:a16="http://schemas.microsoft.com/office/drawing/2014/main" val="3417970083"/>
                    </a:ext>
                  </a:extLst>
                </a:gridCol>
              </a:tblGrid>
              <a:tr h="522088">
                <a:tc>
                  <a:txBody>
                    <a:bodyPr/>
                    <a:lstStyle/>
                    <a:p>
                      <a:r>
                        <a:rPr lang="en-GB" sz="1600" dirty="0"/>
                        <a:t>What’s the main differentiator from Supera?</a:t>
                      </a:r>
                    </a:p>
                  </a:txBody>
                  <a:tcPr/>
                </a:tc>
                <a:extLst>
                  <a:ext uri="{0D108BD9-81ED-4DB2-BD59-A6C34878D82A}">
                    <a16:rowId xmlns:a16="http://schemas.microsoft.com/office/drawing/2014/main" val="3240866720"/>
                  </a:ext>
                </a:extLst>
              </a:tr>
              <a:tr h="522088">
                <a:tc>
                  <a:txBody>
                    <a:bodyPr/>
                    <a:lstStyle/>
                    <a:p>
                      <a:pPr marL="285750" indent="-285750">
                        <a:buFont typeface="Arial" panose="020B0604020202020204" pitchFamily="34" charset="0"/>
                        <a:buChar char="•"/>
                      </a:pPr>
                      <a:r>
                        <a:rPr lang="en-GB" sz="1600" dirty="0"/>
                        <a:t>The learning curve for implantation of the Supera has been a hurdle and precise placement is very difficult. So, the goal with the Renzan stent, is to employ a system reminiscent of early BMS. To have better visibility, ease of deployment and to make precise placement predictable. </a:t>
                      </a:r>
                    </a:p>
                    <a:p>
                      <a:pPr marL="285750" indent="-285750">
                        <a:buFont typeface="Arial" panose="020B0604020202020204" pitchFamily="34" charset="0"/>
                        <a:buChar char="•"/>
                      </a:pPr>
                      <a:r>
                        <a:rPr lang="en-GB" sz="1600" dirty="0"/>
                        <a:t>You can also reposition it, up to 3 times. Allowing for precise placement. </a:t>
                      </a:r>
                    </a:p>
                    <a:p>
                      <a:pPr marL="285750" indent="-285750">
                        <a:buFont typeface="Arial" panose="020B0604020202020204" pitchFamily="34" charset="0"/>
                        <a:buChar char="•"/>
                      </a:pPr>
                      <a:r>
                        <a:rPr lang="en-GB" sz="1600" dirty="0"/>
                        <a:t>The ability to compact and elongate the Renzan stent is also claimed as an improvement compared to Supera, avoiding non-optimal deployment issues that could negatively affect patency outcomes. </a:t>
                      </a:r>
                    </a:p>
                    <a:p>
                      <a:pPr marL="285750" indent="-285750">
                        <a:buFont typeface="Arial" panose="020B0604020202020204" pitchFamily="34" charset="0"/>
                        <a:buChar char="•"/>
                      </a:pPr>
                      <a:endParaRPr lang="en-GB" sz="1600" dirty="0"/>
                    </a:p>
                  </a:txBody>
                  <a:tcPr/>
                </a:tc>
                <a:extLst>
                  <a:ext uri="{0D108BD9-81ED-4DB2-BD59-A6C34878D82A}">
                    <a16:rowId xmlns:a16="http://schemas.microsoft.com/office/drawing/2014/main" val="1229863126"/>
                  </a:ext>
                </a:extLst>
              </a:tr>
            </a:tbl>
          </a:graphicData>
        </a:graphic>
      </p:graphicFrame>
      <p:sp>
        <p:nvSpPr>
          <p:cNvPr id="3" name="TextBox 2">
            <a:extLst>
              <a:ext uri="{FF2B5EF4-FFF2-40B4-BE49-F238E27FC236}">
                <a16:creationId xmlns:a16="http://schemas.microsoft.com/office/drawing/2014/main" id="{B9B620F4-B2CC-BBC4-8FF6-E66B43060613}"/>
              </a:ext>
            </a:extLst>
          </p:cNvPr>
          <p:cNvSpPr txBox="1"/>
          <p:nvPr/>
        </p:nvSpPr>
        <p:spPr>
          <a:xfrm>
            <a:off x="95108" y="6642556"/>
            <a:ext cx="6096000" cy="215444"/>
          </a:xfrm>
          <a:prstGeom prst="rect">
            <a:avLst/>
          </a:prstGeom>
          <a:noFill/>
        </p:spPr>
        <p:txBody>
          <a:bodyPr wrap="square">
            <a:spAutoFit/>
          </a:bodyPr>
          <a:lstStyle/>
          <a:p>
            <a:r>
              <a:rPr lang="en-US" sz="800" dirty="0">
                <a:effectLst/>
                <a:latin typeface="Calibri" panose="020F0502020204030204" pitchFamily="34" charset="0"/>
                <a:ea typeface="Times New Roman" panose="02020603050405020304" pitchFamily="18" charset="0"/>
                <a:cs typeface="Arial" panose="020B0604020202020204" pitchFamily="34" charset="0"/>
              </a:rPr>
              <a:t>K </a:t>
            </a:r>
            <a:r>
              <a:rPr lang="en-US" sz="800" dirty="0" err="1">
                <a:effectLst/>
                <a:latin typeface="Calibri" panose="020F0502020204030204" pitchFamily="34" charset="0"/>
                <a:ea typeface="Times New Roman" panose="02020603050405020304" pitchFamily="18" charset="0"/>
                <a:cs typeface="Arial" panose="020B0604020202020204" pitchFamily="34" charset="0"/>
              </a:rPr>
              <a:t>Deloose</a:t>
            </a:r>
            <a:r>
              <a:rPr lang="en-US" sz="800" dirty="0">
                <a:effectLst/>
                <a:latin typeface="Calibri" panose="020F0502020204030204" pitchFamily="34" charset="0"/>
                <a:ea typeface="Times New Roman" panose="02020603050405020304" pitchFamily="18" charset="0"/>
                <a:cs typeface="Arial" panose="020B0604020202020204" pitchFamily="34" charset="0"/>
              </a:rPr>
              <a:t>; CIRSE presentation 2022</a:t>
            </a:r>
            <a:endParaRPr lang="en-GB" sz="800" dirty="0">
              <a:effectLst/>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11049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CE7FB4-920D-1BCF-899D-C8EBD0ED502F}"/>
              </a:ext>
            </a:extLst>
          </p:cNvPr>
          <p:cNvSpPr>
            <a:spLocks noGrp="1"/>
          </p:cNvSpPr>
          <p:nvPr>
            <p:ph type="title"/>
          </p:nvPr>
        </p:nvSpPr>
        <p:spPr/>
        <p:txBody>
          <a:bodyPr/>
          <a:lstStyle/>
          <a:p>
            <a:r>
              <a:rPr lang="en-GB" dirty="0"/>
              <a:t>MIMICS-RCT trial results</a:t>
            </a:r>
          </a:p>
        </p:txBody>
      </p:sp>
      <p:sp>
        <p:nvSpPr>
          <p:cNvPr id="5" name="TextBox 4">
            <a:extLst>
              <a:ext uri="{FF2B5EF4-FFF2-40B4-BE49-F238E27FC236}">
                <a16:creationId xmlns:a16="http://schemas.microsoft.com/office/drawing/2014/main" id="{80AC97CA-53BE-85FF-B562-E433F6A9D4F8}"/>
              </a:ext>
            </a:extLst>
          </p:cNvPr>
          <p:cNvSpPr txBox="1"/>
          <p:nvPr/>
        </p:nvSpPr>
        <p:spPr>
          <a:xfrm>
            <a:off x="261257" y="6371561"/>
            <a:ext cx="8177349" cy="230832"/>
          </a:xfrm>
          <a:prstGeom prst="rect">
            <a:avLst/>
          </a:prstGeom>
          <a:noFill/>
        </p:spPr>
        <p:txBody>
          <a:bodyPr wrap="square" rtlCol="0">
            <a:spAutoFit/>
          </a:bodyPr>
          <a:lstStyle/>
          <a:p>
            <a:r>
              <a:rPr lang="en-GB" sz="900" dirty="0"/>
              <a:t>Source: T Zeller et al. (2016)</a:t>
            </a:r>
          </a:p>
        </p:txBody>
      </p:sp>
      <p:pic>
        <p:nvPicPr>
          <p:cNvPr id="1026" name="Picture 2">
            <a:extLst>
              <a:ext uri="{FF2B5EF4-FFF2-40B4-BE49-F238E27FC236}">
                <a16:creationId xmlns:a16="http://schemas.microsoft.com/office/drawing/2014/main" id="{480D32E4-91CA-5E34-A32D-89D5D4A07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39" y="1873674"/>
            <a:ext cx="6945782" cy="337612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a:extLst>
              <a:ext uri="{FF2B5EF4-FFF2-40B4-BE49-F238E27FC236}">
                <a16:creationId xmlns:a16="http://schemas.microsoft.com/office/drawing/2014/main" id="{B3BC841A-8A98-E595-36C8-46871FA70F9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TextBox 10">
            <a:extLst>
              <a:ext uri="{FF2B5EF4-FFF2-40B4-BE49-F238E27FC236}">
                <a16:creationId xmlns:a16="http://schemas.microsoft.com/office/drawing/2014/main" id="{8DA5299E-1827-E92A-F81E-E358D9A9E95B}"/>
              </a:ext>
            </a:extLst>
          </p:cNvPr>
          <p:cNvSpPr txBox="1"/>
          <p:nvPr/>
        </p:nvSpPr>
        <p:spPr>
          <a:xfrm>
            <a:off x="7430322" y="3001298"/>
            <a:ext cx="4438404" cy="2031325"/>
          </a:xfrm>
          <a:prstGeom prst="rect">
            <a:avLst/>
          </a:prstGeom>
          <a:noFill/>
        </p:spPr>
        <p:txBody>
          <a:bodyPr wrap="square" rtlCol="0">
            <a:spAutoFit/>
          </a:bodyPr>
          <a:lstStyle/>
          <a:p>
            <a:r>
              <a:rPr lang="en-GB" sz="1400" b="1" u="sng" dirty="0"/>
              <a:t>Secondary evaluations: </a:t>
            </a:r>
          </a:p>
          <a:p>
            <a:pPr marL="285750" indent="-285750">
              <a:buFont typeface="Arial" panose="020B0604020202020204" pitchFamily="34" charset="0"/>
              <a:buChar char="•"/>
            </a:pPr>
            <a:r>
              <a:rPr lang="en-GB" sz="1400" dirty="0"/>
              <a:t>Substantial improvement in Rutherford Category after stent implantation. At 1 and 2 years, the proportion of patients that had improved by at least 1 Rutherford category after the helical stent was 86% (38/44) and 88% (36/41), respectively</a:t>
            </a:r>
          </a:p>
          <a:p>
            <a:pPr marL="742950" lvl="1" indent="-285750">
              <a:buFont typeface="Arial" panose="020B0604020202020204" pitchFamily="34" charset="0"/>
              <a:buChar char="•"/>
            </a:pPr>
            <a:r>
              <a:rPr lang="en-GB" sz="1400" dirty="0"/>
              <a:t>straight stent was 82% (18/22) and 86% (19/22), respectively</a:t>
            </a:r>
          </a:p>
          <a:p>
            <a:pPr marL="285750" indent="-285750">
              <a:buFont typeface="Arial" panose="020B0604020202020204" pitchFamily="34" charset="0"/>
              <a:buChar char="•"/>
            </a:pPr>
            <a:endParaRPr lang="en-GB" sz="1400" dirty="0"/>
          </a:p>
        </p:txBody>
      </p:sp>
      <p:sp>
        <p:nvSpPr>
          <p:cNvPr id="13" name="TextBox 12">
            <a:extLst>
              <a:ext uri="{FF2B5EF4-FFF2-40B4-BE49-F238E27FC236}">
                <a16:creationId xmlns:a16="http://schemas.microsoft.com/office/drawing/2014/main" id="{581707C2-851B-F7D2-2944-C6B408BB2B31}"/>
              </a:ext>
            </a:extLst>
          </p:cNvPr>
          <p:cNvSpPr txBox="1"/>
          <p:nvPr/>
        </p:nvSpPr>
        <p:spPr>
          <a:xfrm>
            <a:off x="7430321" y="1550075"/>
            <a:ext cx="4438405" cy="1600438"/>
          </a:xfrm>
          <a:prstGeom prst="rect">
            <a:avLst/>
          </a:prstGeom>
          <a:noFill/>
        </p:spPr>
        <p:txBody>
          <a:bodyPr wrap="square">
            <a:spAutoFit/>
          </a:bodyPr>
          <a:lstStyle/>
          <a:p>
            <a:r>
              <a:rPr lang="en-GB" sz="1400" b="1" u="sng" dirty="0"/>
              <a:t>Two-year results: </a:t>
            </a:r>
          </a:p>
          <a:p>
            <a:pPr marL="285750" indent="-285750">
              <a:buFont typeface="Arial" panose="020B0604020202020204" pitchFamily="34" charset="0"/>
              <a:buChar char="•"/>
            </a:pPr>
            <a:r>
              <a:rPr lang="en-GB" sz="1400" dirty="0"/>
              <a:t>Primary Patency - 72% for BioMimics 3D vs 55% for straight control stents (P=0.05)</a:t>
            </a:r>
          </a:p>
          <a:p>
            <a:pPr marL="285750" indent="-285750">
              <a:buFont typeface="Arial" panose="020B0604020202020204" pitchFamily="34" charset="0"/>
              <a:buChar char="•"/>
            </a:pPr>
            <a:r>
              <a:rPr lang="en-GB" sz="1400" dirty="0"/>
              <a:t>Freedom from CDLTR - 91% for BioMimics 3D maintained.</a:t>
            </a:r>
          </a:p>
          <a:p>
            <a:pPr marL="285750" indent="-285750">
              <a:buFont typeface="Arial" panose="020B0604020202020204" pitchFamily="34" charset="0"/>
              <a:buChar char="•"/>
            </a:pPr>
            <a:r>
              <a:rPr lang="en-GB" sz="1400" dirty="0"/>
              <a:t>0% stent fractures. </a:t>
            </a:r>
          </a:p>
          <a:p>
            <a:pPr marL="285750" indent="-285750">
              <a:buFont typeface="Arial" panose="020B0604020202020204" pitchFamily="34" charset="0"/>
              <a:buChar char="•"/>
            </a:pPr>
            <a:endParaRPr lang="en-GB" sz="1400" dirty="0"/>
          </a:p>
        </p:txBody>
      </p:sp>
      <p:sp>
        <p:nvSpPr>
          <p:cNvPr id="3" name="TextBox 2">
            <a:extLst>
              <a:ext uri="{FF2B5EF4-FFF2-40B4-BE49-F238E27FC236}">
                <a16:creationId xmlns:a16="http://schemas.microsoft.com/office/drawing/2014/main" id="{C9B42628-2971-C49C-2A6D-F521EE2A0D67}"/>
              </a:ext>
            </a:extLst>
          </p:cNvPr>
          <p:cNvSpPr txBox="1"/>
          <p:nvPr/>
        </p:nvSpPr>
        <p:spPr>
          <a:xfrm>
            <a:off x="6735097" y="4868089"/>
            <a:ext cx="5312641" cy="1384995"/>
          </a:xfrm>
          <a:prstGeom prst="rect">
            <a:avLst/>
          </a:prstGeom>
          <a:noFill/>
        </p:spPr>
        <p:txBody>
          <a:bodyPr wrap="square">
            <a:spAutoFit/>
          </a:bodyPr>
          <a:lstStyle/>
          <a:p>
            <a:r>
              <a:rPr lang="en-GB" sz="1400" b="0" i="0" dirty="0">
                <a:solidFill>
                  <a:srgbClr val="000000"/>
                </a:solidFill>
                <a:effectLst/>
                <a:latin typeface="Calibri Light" panose="020F0302020204030204" pitchFamily="34" charset="0"/>
                <a:cs typeface="Calibri Light" panose="020F0302020204030204" pitchFamily="34" charset="0"/>
              </a:rPr>
              <a:t>Mimics RCT was powered to detect superiority to the VIVA OPG at 30 days and superiority in CDTLR at 6 months rather than differences in primary patency or CDTLR to 24 months. </a:t>
            </a:r>
          </a:p>
          <a:p>
            <a:r>
              <a:rPr lang="en-GB" sz="1400" b="0" i="0" dirty="0">
                <a:solidFill>
                  <a:srgbClr val="000000"/>
                </a:solidFill>
                <a:effectLst/>
                <a:latin typeface="Calibri Light" panose="020F0302020204030204" pitchFamily="34" charset="0"/>
                <a:cs typeface="Calibri Light" panose="020F0302020204030204" pitchFamily="34" charset="0"/>
              </a:rPr>
              <a:t>Given the compelling data compared to a straight stent control, further investigation was warranted and lead to initiation of the MIMICS-2 clinical trial and MIMICS-3D registry trial.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39240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4ADC-B8F0-C769-1BC1-AA0ACA75CFC6}"/>
              </a:ext>
            </a:extLst>
          </p:cNvPr>
          <p:cNvSpPr>
            <a:spLocks noGrp="1"/>
          </p:cNvSpPr>
          <p:nvPr>
            <p:ph type="title"/>
          </p:nvPr>
        </p:nvSpPr>
        <p:spPr/>
        <p:txBody>
          <a:bodyPr/>
          <a:lstStyle/>
          <a:p>
            <a:r>
              <a:rPr lang="en-GB" dirty="0"/>
              <a:t>MIMICS-2 trial overview and results</a:t>
            </a:r>
          </a:p>
        </p:txBody>
      </p:sp>
      <p:sp>
        <p:nvSpPr>
          <p:cNvPr id="3" name="TextBox 2">
            <a:extLst>
              <a:ext uri="{FF2B5EF4-FFF2-40B4-BE49-F238E27FC236}">
                <a16:creationId xmlns:a16="http://schemas.microsoft.com/office/drawing/2014/main" id="{531F3B88-B17F-084E-C6FE-B856A1629E6A}"/>
              </a:ext>
            </a:extLst>
          </p:cNvPr>
          <p:cNvSpPr txBox="1"/>
          <p:nvPr/>
        </p:nvSpPr>
        <p:spPr>
          <a:xfrm>
            <a:off x="348344" y="1279451"/>
            <a:ext cx="4319450" cy="523220"/>
          </a:xfrm>
          <a:prstGeom prst="rect">
            <a:avLst/>
          </a:prstGeom>
          <a:noFill/>
          <a:ln>
            <a:solidFill>
              <a:schemeClr val="accent1"/>
            </a:solidFill>
          </a:ln>
        </p:spPr>
        <p:txBody>
          <a:bodyPr wrap="square" rtlCol="0">
            <a:spAutoFit/>
          </a:bodyPr>
          <a:lstStyle/>
          <a:p>
            <a:pPr algn="ctr"/>
            <a:r>
              <a:rPr lang="en-GB" sz="1400" b="1" dirty="0"/>
              <a:t>NCT02400905:</a:t>
            </a:r>
            <a:r>
              <a:rPr lang="en-GB" sz="1400" dirty="0"/>
              <a:t> Evaluation of Safety and Effectiveness of the BioMimics 3D Stent System (MIMICS-2)</a:t>
            </a:r>
          </a:p>
        </p:txBody>
      </p:sp>
      <p:sp>
        <p:nvSpPr>
          <p:cNvPr id="4" name="TextBox 3">
            <a:extLst>
              <a:ext uri="{FF2B5EF4-FFF2-40B4-BE49-F238E27FC236}">
                <a16:creationId xmlns:a16="http://schemas.microsoft.com/office/drawing/2014/main" id="{504FA079-7BED-076B-ABAC-41354E026DEC}"/>
              </a:ext>
            </a:extLst>
          </p:cNvPr>
          <p:cNvSpPr txBox="1"/>
          <p:nvPr/>
        </p:nvSpPr>
        <p:spPr>
          <a:xfrm>
            <a:off x="348343" y="3113802"/>
            <a:ext cx="4319449" cy="3600986"/>
          </a:xfrm>
          <a:prstGeom prst="rect">
            <a:avLst/>
          </a:prstGeom>
          <a:noFill/>
          <a:ln>
            <a:solidFill>
              <a:schemeClr val="accent1"/>
            </a:solidFill>
          </a:ln>
        </p:spPr>
        <p:txBody>
          <a:bodyPr wrap="square" rtlCol="0">
            <a:spAutoFit/>
          </a:bodyPr>
          <a:lstStyle/>
          <a:p>
            <a:r>
              <a:rPr lang="en-GB" sz="1200" b="1" dirty="0"/>
              <a:t>Prospective, single-arm</a:t>
            </a:r>
            <a:r>
              <a:rPr lang="en-GB" sz="1200" dirty="0"/>
              <a:t>, multicentre study</a:t>
            </a:r>
          </a:p>
          <a:p>
            <a:r>
              <a:rPr lang="en-GB" sz="1200" dirty="0"/>
              <a:t>N = 271</a:t>
            </a:r>
          </a:p>
          <a:p>
            <a:endParaRPr lang="en-GB" sz="1200" u="sng" dirty="0"/>
          </a:p>
          <a:p>
            <a:r>
              <a:rPr lang="en-GB" sz="1200" u="sng" dirty="0"/>
              <a:t>Primary Endpoints: </a:t>
            </a:r>
          </a:p>
          <a:p>
            <a:pPr marL="285750" indent="-285750">
              <a:buFont typeface="Arial" panose="020B0604020202020204" pitchFamily="34" charset="0"/>
              <a:buChar char="•"/>
            </a:pPr>
            <a:r>
              <a:rPr lang="en-GB" sz="1200" dirty="0"/>
              <a:t>Primary safety endpoint: Freedom from major adverse events (MAE) at 30 days</a:t>
            </a:r>
          </a:p>
          <a:p>
            <a:pPr marL="285750" indent="-285750">
              <a:buFont typeface="Arial" panose="020B0604020202020204" pitchFamily="34" charset="0"/>
              <a:buChar char="•"/>
            </a:pPr>
            <a:r>
              <a:rPr lang="en-GB" sz="1200" dirty="0"/>
              <a:t>Primary effectiveness endpoint: Primary stent patency rate at 12 months. </a:t>
            </a:r>
          </a:p>
          <a:p>
            <a:pPr marL="285750" indent="-285750">
              <a:buFont typeface="Arial" panose="020B0604020202020204" pitchFamily="34" charset="0"/>
              <a:buChar char="•"/>
            </a:pPr>
            <a:endParaRPr lang="en-GB" sz="1200" dirty="0"/>
          </a:p>
          <a:p>
            <a:r>
              <a:rPr lang="en-GB" sz="1200" u="sng" dirty="0"/>
              <a:t>Inclusion: </a:t>
            </a:r>
          </a:p>
          <a:p>
            <a:pPr marL="171450" indent="-171450">
              <a:buFont typeface="Arial" panose="020B0604020202020204" pitchFamily="34" charset="0"/>
              <a:buChar char="•"/>
            </a:pPr>
            <a:r>
              <a:rPr lang="en-GB" sz="1200" dirty="0"/>
              <a:t>Symptomatic PAD requiring intervention to relieve de novo obstruction or occlusion of the femoropopliteal artery.</a:t>
            </a:r>
          </a:p>
          <a:p>
            <a:pPr marL="171450" indent="-171450">
              <a:buFont typeface="Arial" panose="020B0604020202020204" pitchFamily="34" charset="0"/>
              <a:buChar char="•"/>
            </a:pPr>
            <a:r>
              <a:rPr lang="en-GB" sz="1200" dirty="0"/>
              <a:t>Rutherford clinical category 2, 3 or 4.</a:t>
            </a:r>
          </a:p>
          <a:p>
            <a:pPr marL="171450" indent="-171450">
              <a:buFont typeface="Arial" panose="020B0604020202020204" pitchFamily="34" charset="0"/>
              <a:buChar char="•"/>
            </a:pPr>
            <a:r>
              <a:rPr lang="en-GB" sz="1200" dirty="0"/>
              <a:t>Single or multiple target lesions measure ≥40 mm to ≤140 mm in overall length.</a:t>
            </a:r>
          </a:p>
          <a:p>
            <a:pPr marL="171450" indent="-171450">
              <a:buFont typeface="Arial" panose="020B0604020202020204" pitchFamily="34" charset="0"/>
              <a:buChar char="•"/>
            </a:pPr>
            <a:r>
              <a:rPr lang="en-GB" sz="1200" dirty="0"/>
              <a:t>Patent popliteal artery (no stenosis ≥50%) distal to the treated segment.</a:t>
            </a:r>
          </a:p>
          <a:p>
            <a:pPr marL="171450" indent="-171450">
              <a:buFont typeface="Arial" panose="020B0604020202020204" pitchFamily="34" charset="0"/>
              <a:buChar char="•"/>
            </a:pPr>
            <a:r>
              <a:rPr lang="en-GB" sz="1200" dirty="0"/>
              <a:t>At least one patent infrapopliteal vessel (&lt;50% stenosis) with run-off to the ankle.</a:t>
            </a:r>
          </a:p>
        </p:txBody>
      </p:sp>
      <p:sp>
        <p:nvSpPr>
          <p:cNvPr id="5" name="TextBox 4">
            <a:extLst>
              <a:ext uri="{FF2B5EF4-FFF2-40B4-BE49-F238E27FC236}">
                <a16:creationId xmlns:a16="http://schemas.microsoft.com/office/drawing/2014/main" id="{FD080EE8-ED37-26FF-4714-F57FCB9698F1}"/>
              </a:ext>
            </a:extLst>
          </p:cNvPr>
          <p:cNvSpPr txBox="1"/>
          <p:nvPr/>
        </p:nvSpPr>
        <p:spPr>
          <a:xfrm>
            <a:off x="348343" y="1937500"/>
            <a:ext cx="4319449" cy="1015663"/>
          </a:xfrm>
          <a:prstGeom prst="rect">
            <a:avLst/>
          </a:prstGeom>
          <a:noFill/>
          <a:ln>
            <a:solidFill>
              <a:schemeClr val="accent1"/>
            </a:solidFill>
          </a:ln>
        </p:spPr>
        <p:txBody>
          <a:bodyPr wrap="square" rtlCol="0">
            <a:spAutoFit/>
          </a:bodyPr>
          <a:lstStyle/>
          <a:p>
            <a:pPr algn="ctr"/>
            <a:r>
              <a:rPr lang="en-GB" sz="1200" b="1" dirty="0"/>
              <a:t>Objective: </a:t>
            </a:r>
            <a:r>
              <a:rPr lang="en-GB" sz="1200" dirty="0"/>
              <a:t>To demonstrate that the BioMimics 3D Stent System meets the performance goals defined by VIVA Physicians, Inc. for the safety and effectiveness of Nitinol stents used in the treatment of symptomatic disease of the femoropopliteal artery. It is a prospective, single-arm, multicenter clinical trial.</a:t>
            </a:r>
          </a:p>
        </p:txBody>
      </p:sp>
      <p:cxnSp>
        <p:nvCxnSpPr>
          <p:cNvPr id="6" name="Straight Arrow Connector 5">
            <a:extLst>
              <a:ext uri="{FF2B5EF4-FFF2-40B4-BE49-F238E27FC236}">
                <a16:creationId xmlns:a16="http://schemas.microsoft.com/office/drawing/2014/main" id="{E2CD90B7-D706-FD8E-C2BF-B98530AE7B56}"/>
              </a:ext>
            </a:extLst>
          </p:cNvPr>
          <p:cNvCxnSpPr>
            <a:cxnSpLocks/>
            <a:stCxn id="3" idx="2"/>
            <a:endCxn id="5" idx="0"/>
          </p:cNvCxnSpPr>
          <p:nvPr/>
        </p:nvCxnSpPr>
        <p:spPr>
          <a:xfrm flipH="1">
            <a:off x="2508068" y="1802671"/>
            <a:ext cx="1" cy="1348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E1D9218-33FD-054B-8CF0-D16CE1FB73A9}"/>
              </a:ext>
            </a:extLst>
          </p:cNvPr>
          <p:cNvCxnSpPr>
            <a:cxnSpLocks/>
            <a:stCxn id="5" idx="2"/>
            <a:endCxn id="4" idx="0"/>
          </p:cNvCxnSpPr>
          <p:nvPr/>
        </p:nvCxnSpPr>
        <p:spPr>
          <a:xfrm>
            <a:off x="2508068" y="2953163"/>
            <a:ext cx="0" cy="1606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A723957-0311-8C5F-E825-1303C9458A3D}"/>
              </a:ext>
            </a:extLst>
          </p:cNvPr>
          <p:cNvPicPr>
            <a:picLocks noChangeAspect="1"/>
          </p:cNvPicPr>
          <p:nvPr/>
        </p:nvPicPr>
        <p:blipFill>
          <a:blip r:embed="rId3"/>
          <a:stretch>
            <a:fillRect/>
          </a:stretch>
        </p:blipFill>
        <p:spPr>
          <a:xfrm>
            <a:off x="4785208" y="4569972"/>
            <a:ext cx="5007721" cy="1890306"/>
          </a:xfrm>
          <a:prstGeom prst="rect">
            <a:avLst/>
          </a:prstGeom>
        </p:spPr>
      </p:pic>
      <p:pic>
        <p:nvPicPr>
          <p:cNvPr id="15" name="Picture 14">
            <a:extLst>
              <a:ext uri="{FF2B5EF4-FFF2-40B4-BE49-F238E27FC236}">
                <a16:creationId xmlns:a16="http://schemas.microsoft.com/office/drawing/2014/main" id="{A0EA8B06-EDD7-0886-A30E-23E7F140E81C}"/>
              </a:ext>
            </a:extLst>
          </p:cNvPr>
          <p:cNvPicPr>
            <a:picLocks noChangeAspect="1"/>
          </p:cNvPicPr>
          <p:nvPr/>
        </p:nvPicPr>
        <p:blipFill rotWithShape="1">
          <a:blip r:embed="rId4"/>
          <a:srcRect l="1644" t="1820" r="2125" b="3830"/>
          <a:stretch/>
        </p:blipFill>
        <p:spPr>
          <a:xfrm>
            <a:off x="4721837" y="1279451"/>
            <a:ext cx="4385949" cy="3231124"/>
          </a:xfrm>
          <a:prstGeom prst="rect">
            <a:avLst/>
          </a:prstGeom>
        </p:spPr>
      </p:pic>
      <p:sp>
        <p:nvSpPr>
          <p:cNvPr id="16" name="TextBox 15">
            <a:extLst>
              <a:ext uri="{FF2B5EF4-FFF2-40B4-BE49-F238E27FC236}">
                <a16:creationId xmlns:a16="http://schemas.microsoft.com/office/drawing/2014/main" id="{3EF8E8C5-EE6E-C8F3-9978-B870D2920EF2}"/>
              </a:ext>
            </a:extLst>
          </p:cNvPr>
          <p:cNvSpPr txBox="1"/>
          <p:nvPr/>
        </p:nvSpPr>
        <p:spPr>
          <a:xfrm>
            <a:off x="9195706" y="1446599"/>
            <a:ext cx="2647950" cy="4401205"/>
          </a:xfrm>
          <a:prstGeom prst="rect">
            <a:avLst/>
          </a:prstGeom>
          <a:noFill/>
        </p:spPr>
        <p:txBody>
          <a:bodyPr wrap="square" rtlCol="0">
            <a:spAutoFit/>
          </a:bodyPr>
          <a:lstStyle/>
          <a:p>
            <a:pPr marL="171450" indent="-171450">
              <a:buFont typeface="Arial" panose="020B0604020202020204" pitchFamily="34" charset="0"/>
              <a:buChar char="•"/>
            </a:pPr>
            <a:r>
              <a:rPr lang="en-GB" sz="1400" dirty="0"/>
              <a:t>Despite the longer lesion length in patients treated for the MIMICS-2 trial (compared to MIMICS RCT), improvement in primary patency and freedom from CDTLR were maintained, without negatively impacting patient safety. </a:t>
            </a:r>
          </a:p>
          <a:p>
            <a:pPr marL="171450" indent="-171450">
              <a:buFont typeface="Arial" panose="020B0604020202020204" pitchFamily="34" charset="0"/>
              <a:buChar char="•"/>
            </a:pPr>
            <a:r>
              <a:rPr lang="en-GB" sz="1400" dirty="0"/>
              <a:t>83.1% rate of freedom from loss of primary patency at 12 months for BioMimics 3D is similar to that reported in other trials of bare metal stents in the femoropopliteal segment: </a:t>
            </a:r>
          </a:p>
          <a:p>
            <a:pPr marL="628650" lvl="1" indent="-171450">
              <a:buFont typeface="Arial" panose="020B0604020202020204" pitchFamily="34" charset="0"/>
              <a:buChar char="•"/>
            </a:pPr>
            <a:r>
              <a:rPr lang="en-GB" sz="1400" dirty="0"/>
              <a:t>The 24-month freedom from CDTLR estimate of 83.0% for BioMimics 3D is comparable to the rates reported for drug-eluting devices</a:t>
            </a:r>
          </a:p>
        </p:txBody>
      </p:sp>
      <p:sp>
        <p:nvSpPr>
          <p:cNvPr id="8" name="TextBox 7">
            <a:extLst>
              <a:ext uri="{FF2B5EF4-FFF2-40B4-BE49-F238E27FC236}">
                <a16:creationId xmlns:a16="http://schemas.microsoft.com/office/drawing/2014/main" id="{93301AA9-11DD-1146-0AC4-66C2A8477B08}"/>
              </a:ext>
            </a:extLst>
          </p:cNvPr>
          <p:cNvSpPr txBox="1"/>
          <p:nvPr/>
        </p:nvSpPr>
        <p:spPr>
          <a:xfrm>
            <a:off x="4765544" y="6539416"/>
            <a:ext cx="3653398" cy="230832"/>
          </a:xfrm>
          <a:prstGeom prst="rect">
            <a:avLst/>
          </a:prstGeom>
          <a:noFill/>
        </p:spPr>
        <p:txBody>
          <a:bodyPr wrap="square" rtlCol="0">
            <a:spAutoFit/>
          </a:bodyPr>
          <a:lstStyle/>
          <a:p>
            <a:r>
              <a:rPr lang="en-GB" sz="900" dirty="0"/>
              <a:t>Source: T Sullivan et al. (2020)</a:t>
            </a:r>
          </a:p>
        </p:txBody>
      </p:sp>
    </p:spTree>
    <p:extLst>
      <p:ext uri="{BB962C8B-B14F-4D97-AF65-F5344CB8AC3E}">
        <p14:creationId xmlns:p14="http://schemas.microsoft.com/office/powerpoint/2010/main" val="3730182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4ADC-B8F0-C769-1BC1-AA0ACA75CFC6}"/>
              </a:ext>
            </a:extLst>
          </p:cNvPr>
          <p:cNvSpPr>
            <a:spLocks noGrp="1"/>
          </p:cNvSpPr>
          <p:nvPr>
            <p:ph type="title"/>
          </p:nvPr>
        </p:nvSpPr>
        <p:spPr/>
        <p:txBody>
          <a:bodyPr/>
          <a:lstStyle/>
          <a:p>
            <a:r>
              <a:rPr lang="en-GB" dirty="0"/>
              <a:t>MIMICS-3D trial overview and results</a:t>
            </a:r>
          </a:p>
        </p:txBody>
      </p:sp>
      <p:sp>
        <p:nvSpPr>
          <p:cNvPr id="3" name="TextBox 2">
            <a:extLst>
              <a:ext uri="{FF2B5EF4-FFF2-40B4-BE49-F238E27FC236}">
                <a16:creationId xmlns:a16="http://schemas.microsoft.com/office/drawing/2014/main" id="{0E476894-2FA6-5BEC-9DF7-3AAF2270F277}"/>
              </a:ext>
            </a:extLst>
          </p:cNvPr>
          <p:cNvSpPr txBox="1"/>
          <p:nvPr/>
        </p:nvSpPr>
        <p:spPr>
          <a:xfrm>
            <a:off x="344032" y="1276086"/>
            <a:ext cx="4028794" cy="523220"/>
          </a:xfrm>
          <a:prstGeom prst="rect">
            <a:avLst/>
          </a:prstGeom>
          <a:noFill/>
          <a:ln>
            <a:solidFill>
              <a:schemeClr val="accent1"/>
            </a:solidFill>
          </a:ln>
        </p:spPr>
        <p:txBody>
          <a:bodyPr wrap="square" rtlCol="0">
            <a:spAutoFit/>
          </a:bodyPr>
          <a:lstStyle/>
          <a:p>
            <a:pPr algn="ctr"/>
            <a:r>
              <a:rPr lang="en-GB" sz="1400" b="1" dirty="0"/>
              <a:t>NCT02900924:</a:t>
            </a:r>
            <a:r>
              <a:rPr lang="en-GB" sz="1400" dirty="0"/>
              <a:t> Observational Study to Evaluate the BioMimics 3D Stent System: MIMICS-3D </a:t>
            </a:r>
          </a:p>
        </p:txBody>
      </p:sp>
      <p:sp>
        <p:nvSpPr>
          <p:cNvPr id="4" name="TextBox 3">
            <a:extLst>
              <a:ext uri="{FF2B5EF4-FFF2-40B4-BE49-F238E27FC236}">
                <a16:creationId xmlns:a16="http://schemas.microsoft.com/office/drawing/2014/main" id="{F060C4F5-EF99-5423-3C75-C6E0047B96B1}"/>
              </a:ext>
            </a:extLst>
          </p:cNvPr>
          <p:cNvSpPr txBox="1"/>
          <p:nvPr/>
        </p:nvSpPr>
        <p:spPr>
          <a:xfrm>
            <a:off x="344031" y="2901664"/>
            <a:ext cx="4028794" cy="2677656"/>
          </a:xfrm>
          <a:prstGeom prst="rect">
            <a:avLst/>
          </a:prstGeom>
          <a:noFill/>
          <a:ln>
            <a:solidFill>
              <a:schemeClr val="accent1"/>
            </a:solidFill>
          </a:ln>
        </p:spPr>
        <p:txBody>
          <a:bodyPr wrap="square" rtlCol="0">
            <a:spAutoFit/>
          </a:bodyPr>
          <a:lstStyle/>
          <a:p>
            <a:r>
              <a:rPr lang="en-GB" sz="1200" b="1" dirty="0"/>
              <a:t>Observational, single-arm</a:t>
            </a:r>
            <a:r>
              <a:rPr lang="en-GB" sz="1200" dirty="0"/>
              <a:t>, multicentre study</a:t>
            </a:r>
          </a:p>
          <a:p>
            <a:r>
              <a:rPr lang="en-GB" sz="1200" dirty="0"/>
              <a:t>N = 507</a:t>
            </a:r>
          </a:p>
          <a:p>
            <a:endParaRPr lang="en-GB" sz="1200" u="sng" dirty="0"/>
          </a:p>
          <a:p>
            <a:r>
              <a:rPr lang="en-GB" sz="1200" u="sng" dirty="0"/>
              <a:t>Primary Endpoints: </a:t>
            </a:r>
          </a:p>
          <a:p>
            <a:pPr marL="285750" indent="-285750">
              <a:buFont typeface="Arial" panose="020B0604020202020204" pitchFamily="34" charset="0"/>
              <a:buChar char="•"/>
            </a:pPr>
            <a:r>
              <a:rPr lang="en-GB" sz="1200" dirty="0"/>
              <a:t>Freedom from major adverse events (MAE) at 30 days</a:t>
            </a:r>
          </a:p>
          <a:p>
            <a:pPr marL="285750" indent="-285750">
              <a:buFont typeface="Arial" panose="020B0604020202020204" pitchFamily="34" charset="0"/>
              <a:buChar char="•"/>
            </a:pPr>
            <a:r>
              <a:rPr lang="en-GB" sz="1200" dirty="0"/>
              <a:t>Freedom from clinically-driven target lesion revascularization (CDTLR) at 12 months </a:t>
            </a:r>
          </a:p>
          <a:p>
            <a:pPr marL="285750" indent="-285750">
              <a:buFont typeface="Arial" panose="020B0604020202020204" pitchFamily="34" charset="0"/>
              <a:buChar char="•"/>
            </a:pPr>
            <a:endParaRPr lang="en-GB" sz="1200" dirty="0"/>
          </a:p>
          <a:p>
            <a:r>
              <a:rPr lang="en-GB" sz="1200" u="sng" dirty="0"/>
              <a:t>Inclusion: </a:t>
            </a:r>
          </a:p>
          <a:p>
            <a:pPr marL="171450" indent="-171450">
              <a:buFont typeface="Arial" panose="020B0604020202020204" pitchFamily="34" charset="0"/>
              <a:buChar char="•"/>
            </a:pPr>
            <a:r>
              <a:rPr lang="en-GB" sz="1200" dirty="0"/>
              <a:t>Patient has documented symptomatic peripheral arterial disease scheduled for treatment with the BioMimics 3D stent in accordance with the approved CE Mark indication and Instructions for Use (IFU)</a:t>
            </a:r>
          </a:p>
          <a:p>
            <a:pPr marL="171450" indent="-171450">
              <a:buFont typeface="Arial" panose="020B0604020202020204" pitchFamily="34" charset="0"/>
              <a:buChar char="•"/>
            </a:pPr>
            <a:endParaRPr lang="en-GB" sz="1200" dirty="0"/>
          </a:p>
        </p:txBody>
      </p:sp>
      <p:sp>
        <p:nvSpPr>
          <p:cNvPr id="5" name="TextBox 4">
            <a:extLst>
              <a:ext uri="{FF2B5EF4-FFF2-40B4-BE49-F238E27FC236}">
                <a16:creationId xmlns:a16="http://schemas.microsoft.com/office/drawing/2014/main" id="{A728E708-B59A-E382-77BA-AC946FD03F25}"/>
              </a:ext>
            </a:extLst>
          </p:cNvPr>
          <p:cNvSpPr txBox="1"/>
          <p:nvPr/>
        </p:nvSpPr>
        <p:spPr>
          <a:xfrm>
            <a:off x="344031" y="2027319"/>
            <a:ext cx="4028794" cy="646331"/>
          </a:xfrm>
          <a:prstGeom prst="rect">
            <a:avLst/>
          </a:prstGeom>
          <a:noFill/>
          <a:ln>
            <a:solidFill>
              <a:schemeClr val="accent1"/>
            </a:solidFill>
          </a:ln>
        </p:spPr>
        <p:txBody>
          <a:bodyPr wrap="square" rtlCol="0">
            <a:spAutoFit/>
          </a:bodyPr>
          <a:lstStyle/>
          <a:p>
            <a:pPr algn="ctr"/>
            <a:r>
              <a:rPr lang="en-GB" sz="1200" b="1" dirty="0"/>
              <a:t>Objective: </a:t>
            </a:r>
            <a:r>
              <a:rPr lang="en-GB" sz="1200" dirty="0"/>
              <a:t>To evaluate safety, effectiveness and device performance within a real-world clinical population of patients undergoing femoropopliteal intervention.</a:t>
            </a:r>
          </a:p>
        </p:txBody>
      </p:sp>
      <p:cxnSp>
        <p:nvCxnSpPr>
          <p:cNvPr id="6" name="Straight Arrow Connector 5">
            <a:extLst>
              <a:ext uri="{FF2B5EF4-FFF2-40B4-BE49-F238E27FC236}">
                <a16:creationId xmlns:a16="http://schemas.microsoft.com/office/drawing/2014/main" id="{DC039B39-30F2-FBD4-9726-39DBA4495233}"/>
              </a:ext>
            </a:extLst>
          </p:cNvPr>
          <p:cNvCxnSpPr>
            <a:cxnSpLocks/>
            <a:stCxn id="3" idx="2"/>
            <a:endCxn id="5" idx="0"/>
          </p:cNvCxnSpPr>
          <p:nvPr/>
        </p:nvCxnSpPr>
        <p:spPr>
          <a:xfrm flipH="1">
            <a:off x="2358428" y="1799306"/>
            <a:ext cx="1" cy="2280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26CF772-5F45-A76D-65E9-5BA7FAF97DE8}"/>
              </a:ext>
            </a:extLst>
          </p:cNvPr>
          <p:cNvCxnSpPr>
            <a:cxnSpLocks/>
            <a:stCxn id="5" idx="2"/>
            <a:endCxn id="4" idx="0"/>
          </p:cNvCxnSpPr>
          <p:nvPr/>
        </p:nvCxnSpPr>
        <p:spPr>
          <a:xfrm>
            <a:off x="2358428" y="2673650"/>
            <a:ext cx="0" cy="2280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41D5986-89BC-01F3-31F4-AA92DC59828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854" t="3081" r="3112" b="2192"/>
          <a:stretch/>
        </p:blipFill>
        <p:spPr>
          <a:xfrm>
            <a:off x="4483535" y="1276086"/>
            <a:ext cx="4306042" cy="2366795"/>
          </a:xfrm>
          <a:prstGeom prst="rect">
            <a:avLst/>
          </a:prstGeom>
        </p:spPr>
      </p:pic>
      <p:pic>
        <p:nvPicPr>
          <p:cNvPr id="11" name="Picture 10">
            <a:extLst>
              <a:ext uri="{FF2B5EF4-FFF2-40B4-BE49-F238E27FC236}">
                <a16:creationId xmlns:a16="http://schemas.microsoft.com/office/drawing/2014/main" id="{87164646-6E50-FB8E-EFC1-377A56A95AC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657" t="7375" r="5433" b="26068"/>
          <a:stretch/>
        </p:blipFill>
        <p:spPr>
          <a:xfrm>
            <a:off x="8667659" y="1866720"/>
            <a:ext cx="3374920" cy="1319967"/>
          </a:xfrm>
          <a:prstGeom prst="rect">
            <a:avLst/>
          </a:prstGeom>
        </p:spPr>
      </p:pic>
      <p:sp>
        <p:nvSpPr>
          <p:cNvPr id="12" name="TextBox 11">
            <a:extLst>
              <a:ext uri="{FF2B5EF4-FFF2-40B4-BE49-F238E27FC236}">
                <a16:creationId xmlns:a16="http://schemas.microsoft.com/office/drawing/2014/main" id="{3ABBEEB4-195C-D1FA-4B5B-84627A687E4F}"/>
              </a:ext>
            </a:extLst>
          </p:cNvPr>
          <p:cNvSpPr txBox="1"/>
          <p:nvPr/>
        </p:nvSpPr>
        <p:spPr>
          <a:xfrm>
            <a:off x="4578790" y="3906701"/>
            <a:ext cx="7377819" cy="2462213"/>
          </a:xfrm>
          <a:prstGeom prst="rect">
            <a:avLst/>
          </a:prstGeom>
          <a:noFill/>
        </p:spPr>
        <p:txBody>
          <a:bodyPr wrap="square">
            <a:spAutoFit/>
          </a:bodyPr>
          <a:lstStyle/>
          <a:p>
            <a:pPr marL="285750" indent="-285750">
              <a:buFont typeface="Arial" panose="020B0604020202020204" pitchFamily="34" charset="0"/>
              <a:buChar char="•"/>
            </a:pPr>
            <a:r>
              <a:rPr lang="en-GB" sz="1400" dirty="0"/>
              <a:t>The prospective, observational MIMICS-3D Registry study included patients with CLTI and longer, more challenging lesions in a real-world setting to confirm that real world patients suffering from symptomatic disease of the femoropopliteal segment can be safely and effectively treated with the BioMimics 3D</a:t>
            </a:r>
          </a:p>
          <a:p>
            <a:pPr marL="285750" indent="-285750">
              <a:buFont typeface="Arial" panose="020B0604020202020204" pitchFamily="34" charset="0"/>
              <a:buChar char="•"/>
            </a:pPr>
            <a:r>
              <a:rPr lang="en-GB" sz="1400" dirty="0"/>
              <a:t>The published 2-year MIMICS-3D data show a KM estimate of freedom from loss of primary patency at 12 and 24 months of 87.7% and 78.6% respectively.</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b="0" i="0" dirty="0">
                <a:solidFill>
                  <a:srgbClr val="383838"/>
                </a:solidFill>
                <a:effectLst/>
              </a:rPr>
              <a:t>In the</a:t>
            </a:r>
            <a:r>
              <a:rPr lang="en-GB" sz="1400" dirty="0"/>
              <a:t> 3-year</a:t>
            </a:r>
            <a:r>
              <a:rPr lang="en-GB" sz="1400" b="0" i="0" dirty="0">
                <a:solidFill>
                  <a:srgbClr val="383838"/>
                </a:solidFill>
                <a:effectLst/>
              </a:rPr>
              <a:t> MIMICS-3D EU data (presented at ISET 2022), the KM estimate of freedom from CD-TLR at 1, 2, and 3 years in the ITT population was 90%, 82%, and 78%, respectively. The KM estimate of freedom from loss of primary stent patency (PSVR &gt; 2.4) through 3 years was 71%. </a:t>
            </a:r>
          </a:p>
          <a:p>
            <a:pPr marL="285750" indent="-285750">
              <a:buFont typeface="Arial" panose="020B0604020202020204" pitchFamily="34" charset="0"/>
              <a:buChar char="•"/>
            </a:pPr>
            <a:endParaRPr lang="en-GB" sz="1400" dirty="0"/>
          </a:p>
        </p:txBody>
      </p:sp>
      <p:sp>
        <p:nvSpPr>
          <p:cNvPr id="13" name="TextBox 12">
            <a:extLst>
              <a:ext uri="{FF2B5EF4-FFF2-40B4-BE49-F238E27FC236}">
                <a16:creationId xmlns:a16="http://schemas.microsoft.com/office/drawing/2014/main" id="{0AE85945-72FD-851F-246F-F82D2064ED00}"/>
              </a:ext>
            </a:extLst>
          </p:cNvPr>
          <p:cNvSpPr txBox="1"/>
          <p:nvPr/>
        </p:nvSpPr>
        <p:spPr>
          <a:xfrm>
            <a:off x="261257" y="6371561"/>
            <a:ext cx="8177349" cy="230832"/>
          </a:xfrm>
          <a:prstGeom prst="rect">
            <a:avLst/>
          </a:prstGeom>
          <a:noFill/>
        </p:spPr>
        <p:txBody>
          <a:bodyPr wrap="square" rtlCol="0">
            <a:spAutoFit/>
          </a:bodyPr>
          <a:lstStyle/>
          <a:p>
            <a:r>
              <a:rPr lang="en-GB" sz="900" dirty="0"/>
              <a:t>Source: M Lichtenberg et al. (2021)</a:t>
            </a:r>
          </a:p>
        </p:txBody>
      </p:sp>
    </p:spTree>
    <p:extLst>
      <p:ext uri="{BB962C8B-B14F-4D97-AF65-F5344CB8AC3E}">
        <p14:creationId xmlns:p14="http://schemas.microsoft.com/office/powerpoint/2010/main" val="107957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21D9-98CF-7F48-C098-44BD5B857ABC}"/>
              </a:ext>
            </a:extLst>
          </p:cNvPr>
          <p:cNvSpPr>
            <a:spLocks noGrp="1"/>
          </p:cNvSpPr>
          <p:nvPr>
            <p:ph type="title"/>
          </p:nvPr>
        </p:nvSpPr>
        <p:spPr/>
        <p:txBody>
          <a:bodyPr/>
          <a:lstStyle/>
          <a:p>
            <a:r>
              <a:rPr lang="en-GB" dirty="0"/>
              <a:t>MIMICS-3D 3-year results</a:t>
            </a:r>
          </a:p>
        </p:txBody>
      </p:sp>
      <p:sp>
        <p:nvSpPr>
          <p:cNvPr id="3" name="Text Placeholder 2">
            <a:extLst>
              <a:ext uri="{FF2B5EF4-FFF2-40B4-BE49-F238E27FC236}">
                <a16:creationId xmlns:a16="http://schemas.microsoft.com/office/drawing/2014/main" id="{5E5C882A-61B6-FC83-3F89-71AB17D25774}"/>
              </a:ext>
            </a:extLst>
          </p:cNvPr>
          <p:cNvSpPr>
            <a:spLocks noGrp="1"/>
          </p:cNvSpPr>
          <p:nvPr>
            <p:ph type="body" sz="quarter" idx="12"/>
          </p:nvPr>
        </p:nvSpPr>
        <p:spPr/>
        <p:txBody>
          <a:bodyPr>
            <a:normAutofit fontScale="77500" lnSpcReduction="20000"/>
          </a:bodyPr>
          <a:lstStyle/>
          <a:p>
            <a:pPr marL="342900" indent="-342900">
              <a:buFont typeface="Arial" panose="020B0604020202020204" pitchFamily="34" charset="0"/>
              <a:buChar char="•"/>
            </a:pPr>
            <a:r>
              <a:rPr lang="en-GB" dirty="0"/>
              <a:t>A </a:t>
            </a:r>
            <a:r>
              <a:rPr lang="en-GB" b="1" dirty="0"/>
              <a:t>propensity-matched analysis </a:t>
            </a:r>
            <a:r>
              <a:rPr lang="en-GB" dirty="0"/>
              <a:t>of the MIMICS-3D registry data was published March 2023 to determine the effect of BioMimics 3D + </a:t>
            </a:r>
            <a:r>
              <a:rPr lang="en-GB" b="1" dirty="0"/>
              <a:t>DCB use v. BioMimics 3D + POBA </a:t>
            </a:r>
            <a:r>
              <a:rPr lang="en-GB" dirty="0"/>
              <a:t>on patient outcomes.</a:t>
            </a:r>
          </a:p>
          <a:p>
            <a:pPr marL="342900" indent="-342900">
              <a:buFont typeface="Arial" panose="020B0604020202020204" pitchFamily="34" charset="0"/>
              <a:buChar char="•"/>
            </a:pPr>
            <a:r>
              <a:rPr lang="en-GB" dirty="0"/>
              <a:t>The 3-year outcomes of the full cohort and propensity matched cohorts were consistent with the results of MIMICS-2 and demonstrated the durability of patient outcomes. </a:t>
            </a:r>
          </a:p>
          <a:p>
            <a:pPr marL="342900" indent="-342900">
              <a:buFont typeface="Arial" panose="020B0604020202020204" pitchFamily="34" charset="0"/>
              <a:buChar char="•"/>
            </a:pPr>
            <a:r>
              <a:rPr lang="en-GB" dirty="0"/>
              <a:t>Notably, there was no significant difference in outcomes between the propensity-matched cohorts, suggesting that the use of DCBs had minimal effect on patient outcomes when used in combination with BM3D.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Full cohort, N = 507 </a:t>
            </a:r>
          </a:p>
          <a:p>
            <a:pPr marL="342900" indent="-342900">
              <a:buFont typeface="Arial" panose="020B0604020202020204" pitchFamily="34" charset="0"/>
              <a:buChar char="•"/>
            </a:pPr>
            <a:r>
              <a:rPr lang="en-GB" dirty="0"/>
              <a:t>Propensity matched: </a:t>
            </a:r>
          </a:p>
          <a:p>
            <a:pPr marL="582894" lvl="1" indent="-342900"/>
            <a:r>
              <a:rPr lang="en-GB" dirty="0"/>
              <a:t>Any DCB, N = 195</a:t>
            </a:r>
          </a:p>
          <a:p>
            <a:pPr marL="582894" lvl="1" indent="-342900"/>
            <a:r>
              <a:rPr lang="en-GB" dirty="0"/>
              <a:t>No DCB, N = 195</a:t>
            </a:r>
          </a:p>
        </p:txBody>
      </p:sp>
      <p:pic>
        <p:nvPicPr>
          <p:cNvPr id="1028" name="Picture 4">
            <a:extLst>
              <a:ext uri="{FF2B5EF4-FFF2-40B4-BE49-F238E27FC236}">
                <a16:creationId xmlns:a16="http://schemas.microsoft.com/office/drawing/2014/main" id="{0968BDD0-06A1-2E28-D610-4CF6DCE0BD63}"/>
              </a:ext>
            </a:extLst>
          </p:cNvPr>
          <p:cNvPicPr>
            <a:picLocks noGrp="1" noChangeAspect="1" noChangeArrowheads="1"/>
          </p:cNvPicPr>
          <p:nvPr>
            <p:ph sz="quarter" idx="15"/>
          </p:nvPr>
        </p:nvPicPr>
        <p:blipFill rotWithShape="1">
          <a:blip r:embed="rId3">
            <a:extLst>
              <a:ext uri="{28A0092B-C50C-407E-A947-70E740481C1C}">
                <a14:useLocalDpi xmlns:a14="http://schemas.microsoft.com/office/drawing/2010/main" val="0"/>
              </a:ext>
            </a:extLst>
          </a:blip>
          <a:srcRect b="33276"/>
          <a:stretch/>
        </p:blipFill>
        <p:spPr bwMode="auto">
          <a:xfrm>
            <a:off x="6403060" y="146118"/>
            <a:ext cx="5495882" cy="34773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5B2A22-5162-C222-65F9-FF20D5BD7FF5}"/>
              </a:ext>
            </a:extLst>
          </p:cNvPr>
          <p:cNvSpPr txBox="1"/>
          <p:nvPr/>
        </p:nvSpPr>
        <p:spPr>
          <a:xfrm>
            <a:off x="261257" y="6371561"/>
            <a:ext cx="8177349" cy="230832"/>
          </a:xfrm>
          <a:prstGeom prst="rect">
            <a:avLst/>
          </a:prstGeom>
          <a:noFill/>
        </p:spPr>
        <p:txBody>
          <a:bodyPr wrap="square" rtlCol="0">
            <a:spAutoFit/>
          </a:bodyPr>
          <a:lstStyle/>
          <a:p>
            <a:r>
              <a:rPr lang="en-GB" sz="900" dirty="0"/>
              <a:t>Source: M Piorkowski et al. (2023)</a:t>
            </a:r>
          </a:p>
        </p:txBody>
      </p:sp>
      <p:pic>
        <p:nvPicPr>
          <p:cNvPr id="7" name="Picture 6">
            <a:extLst>
              <a:ext uri="{FF2B5EF4-FFF2-40B4-BE49-F238E27FC236}">
                <a16:creationId xmlns:a16="http://schemas.microsoft.com/office/drawing/2014/main" id="{0B8098A5-FD36-103A-4BB5-30006B939B38}"/>
              </a:ext>
            </a:extLst>
          </p:cNvPr>
          <p:cNvPicPr>
            <a:picLocks noChangeAspect="1"/>
          </p:cNvPicPr>
          <p:nvPr/>
        </p:nvPicPr>
        <p:blipFill>
          <a:blip r:embed="rId4"/>
          <a:stretch>
            <a:fillRect/>
          </a:stretch>
        </p:blipFill>
        <p:spPr>
          <a:xfrm>
            <a:off x="6725920" y="3789035"/>
            <a:ext cx="4981541" cy="2697942"/>
          </a:xfrm>
          <a:prstGeom prst="rect">
            <a:avLst/>
          </a:prstGeom>
        </p:spPr>
      </p:pic>
    </p:spTree>
    <p:extLst>
      <p:ext uri="{BB962C8B-B14F-4D97-AF65-F5344CB8AC3E}">
        <p14:creationId xmlns:p14="http://schemas.microsoft.com/office/powerpoint/2010/main" val="555202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1A4FC6-545F-180A-64B3-74CB85C486B2}"/>
              </a:ext>
            </a:extLst>
          </p:cNvPr>
          <p:cNvSpPr>
            <a:spLocks noGrp="1"/>
          </p:cNvSpPr>
          <p:nvPr>
            <p:ph type="title"/>
          </p:nvPr>
        </p:nvSpPr>
        <p:spPr/>
        <p:txBody>
          <a:bodyPr/>
          <a:lstStyle/>
          <a:p>
            <a:r>
              <a:rPr lang="en-GB" dirty="0"/>
              <a:t>Bare nitinol stents</a:t>
            </a:r>
          </a:p>
        </p:txBody>
      </p:sp>
    </p:spTree>
    <p:extLst>
      <p:ext uri="{BB962C8B-B14F-4D97-AF65-F5344CB8AC3E}">
        <p14:creationId xmlns:p14="http://schemas.microsoft.com/office/powerpoint/2010/main" val="3814018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608C84E-A27A-4D95-67E5-7DB1C37004BA}"/>
              </a:ext>
            </a:extLst>
          </p:cNvPr>
          <p:cNvSpPr>
            <a:spLocks noGrp="1"/>
          </p:cNvSpPr>
          <p:nvPr>
            <p:ph type="title"/>
          </p:nvPr>
        </p:nvSpPr>
        <p:spPr/>
        <p:txBody>
          <a:bodyPr/>
          <a:lstStyle/>
          <a:p>
            <a:r>
              <a:rPr lang="en-GB" dirty="0"/>
              <a:t>Supera (Abbott) </a:t>
            </a:r>
          </a:p>
        </p:txBody>
      </p:sp>
      <p:graphicFrame>
        <p:nvGraphicFramePr>
          <p:cNvPr id="12" name="Table 12">
            <a:extLst>
              <a:ext uri="{FF2B5EF4-FFF2-40B4-BE49-F238E27FC236}">
                <a16:creationId xmlns:a16="http://schemas.microsoft.com/office/drawing/2014/main" id="{72BD50FB-B244-D87D-3512-538CCD4876D3}"/>
              </a:ext>
            </a:extLst>
          </p:cNvPr>
          <p:cNvGraphicFramePr>
            <a:graphicFrameLocks noGrp="1"/>
          </p:cNvGraphicFramePr>
          <p:nvPr>
            <p:extLst>
              <p:ext uri="{D42A27DB-BD31-4B8C-83A1-F6EECF244321}">
                <p14:modId xmlns:p14="http://schemas.microsoft.com/office/powerpoint/2010/main" val="2596894342"/>
              </p:ext>
            </p:extLst>
          </p:nvPr>
        </p:nvGraphicFramePr>
        <p:xfrm>
          <a:off x="484539" y="1275853"/>
          <a:ext cx="4165838" cy="5440680"/>
        </p:xfrm>
        <a:graphic>
          <a:graphicData uri="http://schemas.openxmlformats.org/drawingml/2006/table">
            <a:tbl>
              <a:tblPr bandRow="1">
                <a:tableStyleId>{5C22544A-7EE6-4342-B048-85BDC9FD1C3A}</a:tableStyleId>
              </a:tblPr>
              <a:tblGrid>
                <a:gridCol w="1283301">
                  <a:extLst>
                    <a:ext uri="{9D8B030D-6E8A-4147-A177-3AD203B41FA5}">
                      <a16:colId xmlns:a16="http://schemas.microsoft.com/office/drawing/2014/main" val="2519104030"/>
                    </a:ext>
                  </a:extLst>
                </a:gridCol>
                <a:gridCol w="2882537">
                  <a:extLst>
                    <a:ext uri="{9D8B030D-6E8A-4147-A177-3AD203B41FA5}">
                      <a16:colId xmlns:a16="http://schemas.microsoft.com/office/drawing/2014/main" val="2101662651"/>
                    </a:ext>
                  </a:extLst>
                </a:gridCol>
              </a:tblGrid>
              <a:tr h="370840">
                <a:tc>
                  <a:txBody>
                    <a:bodyPr/>
                    <a:lstStyle/>
                    <a:p>
                      <a:r>
                        <a:rPr lang="en-GB" sz="1400" b="1" dirty="0"/>
                        <a:t>Design</a:t>
                      </a:r>
                    </a:p>
                  </a:txBody>
                  <a:tcPr/>
                </a:tc>
                <a:tc>
                  <a:txBody>
                    <a:bodyPr/>
                    <a:lstStyle/>
                    <a:p>
                      <a:r>
                        <a:rPr lang="en-GB" sz="1400" dirty="0"/>
                        <a:t>Bare metal, nitinol </a:t>
                      </a:r>
                    </a:p>
                  </a:txBody>
                  <a:tcPr/>
                </a:tc>
                <a:extLst>
                  <a:ext uri="{0D108BD9-81ED-4DB2-BD59-A6C34878D82A}">
                    <a16:rowId xmlns:a16="http://schemas.microsoft.com/office/drawing/2014/main" val="3583362131"/>
                  </a:ext>
                </a:extLst>
              </a:tr>
              <a:tr h="370840">
                <a:tc>
                  <a:txBody>
                    <a:bodyPr/>
                    <a:lstStyle/>
                    <a:p>
                      <a:r>
                        <a:rPr lang="en-GB" sz="1400" b="1" dirty="0"/>
                        <a:t>USP</a:t>
                      </a:r>
                    </a:p>
                  </a:txBody>
                  <a:tcPr/>
                </a:tc>
                <a:tc>
                  <a:txBody>
                    <a:bodyPr/>
                    <a:lstStyle/>
                    <a:p>
                      <a:r>
                        <a:rPr lang="en-GB" sz="1400" dirty="0"/>
                        <a:t>Unique interwoven wire technology</a:t>
                      </a:r>
                    </a:p>
                    <a:p>
                      <a:pPr marL="285750" indent="-285750">
                        <a:buFont typeface="Arial" panose="020B0604020202020204" pitchFamily="34" charset="0"/>
                        <a:buChar char="•"/>
                      </a:pPr>
                      <a:r>
                        <a:rPr lang="en-GB" sz="1400" dirty="0"/>
                        <a:t>High resistance to compression</a:t>
                      </a:r>
                    </a:p>
                    <a:p>
                      <a:pPr marL="285750" indent="-285750">
                        <a:buFont typeface="Arial" panose="020B0604020202020204" pitchFamily="34" charset="0"/>
                        <a:buChar char="•"/>
                      </a:pPr>
                      <a:r>
                        <a:rPr lang="en-GB" sz="1400" dirty="0"/>
                        <a:t>Low chronic outward force</a:t>
                      </a:r>
                    </a:p>
                    <a:p>
                      <a:pPr marL="285750" indent="-285750">
                        <a:buFont typeface="Arial" panose="020B0604020202020204" pitchFamily="34" charset="0"/>
                        <a:buChar char="•"/>
                      </a:pPr>
                      <a:r>
                        <a:rPr lang="en-GB" sz="1400" dirty="0"/>
                        <a:t>High flexibility and fracture resistance</a:t>
                      </a:r>
                    </a:p>
                  </a:txBody>
                  <a:tcPr/>
                </a:tc>
                <a:extLst>
                  <a:ext uri="{0D108BD9-81ED-4DB2-BD59-A6C34878D82A}">
                    <a16:rowId xmlns:a16="http://schemas.microsoft.com/office/drawing/2014/main" val="3104524899"/>
                  </a:ext>
                </a:extLst>
              </a:tr>
              <a:tr h="370840">
                <a:tc>
                  <a:txBody>
                    <a:bodyPr/>
                    <a:lstStyle/>
                    <a:p>
                      <a:r>
                        <a:rPr lang="en-GB" sz="1400" b="1" dirty="0"/>
                        <a:t>Pivotal trial </a:t>
                      </a:r>
                    </a:p>
                  </a:txBody>
                  <a:tcPr/>
                </a:tc>
                <a:tc>
                  <a:txBody>
                    <a:bodyPr/>
                    <a:lstStyle/>
                    <a:p>
                      <a:r>
                        <a:rPr lang="en-GB" sz="1400" dirty="0"/>
                        <a:t>SUPERB (NCT00933270) </a:t>
                      </a:r>
                    </a:p>
                    <a:p>
                      <a:r>
                        <a:rPr lang="en-GB" sz="1400" dirty="0"/>
                        <a:t>PCD: May 2014 </a:t>
                      </a:r>
                    </a:p>
                    <a:p>
                      <a:r>
                        <a:rPr lang="en-GB" sz="1400" dirty="0">
                          <a:hlinkClick r:id="rId2"/>
                        </a:rPr>
                        <a:t>https://doi.org/10.1161/CIRCINTERVENTIONS.113.000937</a:t>
                      </a:r>
                      <a:r>
                        <a:rPr lang="en-GB" sz="1400" dirty="0"/>
                        <a:t> </a:t>
                      </a:r>
                    </a:p>
                  </a:txBody>
                  <a:tcPr/>
                </a:tc>
                <a:extLst>
                  <a:ext uri="{0D108BD9-81ED-4DB2-BD59-A6C34878D82A}">
                    <a16:rowId xmlns:a16="http://schemas.microsoft.com/office/drawing/2014/main" val="4277360026"/>
                  </a:ext>
                </a:extLst>
              </a:tr>
              <a:tr h="370840">
                <a:tc>
                  <a:txBody>
                    <a:bodyPr/>
                    <a:lstStyle/>
                    <a:p>
                      <a:r>
                        <a:rPr lang="en-GB" sz="1400" b="1" dirty="0"/>
                        <a:t>CE Mark</a:t>
                      </a:r>
                    </a:p>
                  </a:txBody>
                  <a:tcPr/>
                </a:tc>
                <a:tc>
                  <a:txBody>
                    <a:bodyPr/>
                    <a:lstStyle/>
                    <a:p>
                      <a:r>
                        <a:rPr lang="en-GB" sz="1400" dirty="0"/>
                        <a:t>May 2008</a:t>
                      </a:r>
                    </a:p>
                  </a:txBody>
                  <a:tcPr/>
                </a:tc>
                <a:extLst>
                  <a:ext uri="{0D108BD9-81ED-4DB2-BD59-A6C34878D82A}">
                    <a16:rowId xmlns:a16="http://schemas.microsoft.com/office/drawing/2014/main" val="507963194"/>
                  </a:ext>
                </a:extLst>
              </a:tr>
              <a:tr h="370840">
                <a:tc>
                  <a:txBody>
                    <a:bodyPr/>
                    <a:lstStyle/>
                    <a:p>
                      <a:r>
                        <a:rPr lang="en-GB" sz="1400" b="1" dirty="0"/>
                        <a:t>FDA Approval</a:t>
                      </a:r>
                    </a:p>
                  </a:txBody>
                  <a:tcPr/>
                </a:tc>
                <a:tc>
                  <a:txBody>
                    <a:bodyPr/>
                    <a:lstStyle/>
                    <a:p>
                      <a:r>
                        <a:rPr lang="en-GB" sz="1400" dirty="0"/>
                        <a:t>March 2014</a:t>
                      </a:r>
                    </a:p>
                  </a:txBody>
                  <a:tcPr/>
                </a:tc>
                <a:extLst>
                  <a:ext uri="{0D108BD9-81ED-4DB2-BD59-A6C34878D82A}">
                    <a16:rowId xmlns:a16="http://schemas.microsoft.com/office/drawing/2014/main" val="1406718546"/>
                  </a:ext>
                </a:extLst>
              </a:tr>
              <a:tr h="370840">
                <a:tc>
                  <a:txBody>
                    <a:bodyPr/>
                    <a:lstStyle/>
                    <a:p>
                      <a:r>
                        <a:rPr lang="en-GB" sz="1400" b="1" dirty="0"/>
                        <a:t>Notes</a:t>
                      </a:r>
                    </a:p>
                  </a:txBody>
                  <a:tcPr/>
                </a:tc>
                <a:tc>
                  <a:txBody>
                    <a:bodyPr/>
                    <a:lstStyle/>
                    <a:p>
                      <a:r>
                        <a:rPr lang="en-GB" sz="1400" dirty="0"/>
                        <a:t>Labelling includes warning on sizing: </a:t>
                      </a:r>
                      <a:r>
                        <a:rPr lang="en-GB" sz="1400" i="1" dirty="0"/>
                        <a:t>Careful attention should be paid when sizing and deploying the stent to prevent stent elongation. In the SUPERB clinical study, stent elongation was associated with a decrease in patency at 12 months</a:t>
                      </a:r>
                      <a:r>
                        <a:rPr lang="en-GB" sz="1400" dirty="0"/>
                        <a:t>.</a:t>
                      </a:r>
                    </a:p>
                    <a:p>
                      <a:r>
                        <a:rPr lang="en-GB" sz="1400" dirty="0"/>
                        <a:t>The stent design and high flexibility results in considerable variability to deployed length. </a:t>
                      </a:r>
                    </a:p>
                  </a:txBody>
                  <a:tcPr/>
                </a:tc>
                <a:extLst>
                  <a:ext uri="{0D108BD9-81ED-4DB2-BD59-A6C34878D82A}">
                    <a16:rowId xmlns:a16="http://schemas.microsoft.com/office/drawing/2014/main" val="617771568"/>
                  </a:ext>
                </a:extLst>
              </a:tr>
            </a:tbl>
          </a:graphicData>
        </a:graphic>
      </p:graphicFrame>
      <p:grpSp>
        <p:nvGrpSpPr>
          <p:cNvPr id="22" name="Group 21">
            <a:extLst>
              <a:ext uri="{FF2B5EF4-FFF2-40B4-BE49-F238E27FC236}">
                <a16:creationId xmlns:a16="http://schemas.microsoft.com/office/drawing/2014/main" id="{8EED7140-41C1-F498-8E0B-9BB160521473}"/>
              </a:ext>
            </a:extLst>
          </p:cNvPr>
          <p:cNvGrpSpPr/>
          <p:nvPr/>
        </p:nvGrpSpPr>
        <p:grpSpPr>
          <a:xfrm>
            <a:off x="9411277" y="71769"/>
            <a:ext cx="2711052" cy="1919659"/>
            <a:chOff x="9169977" y="254204"/>
            <a:chExt cx="2917521" cy="1978075"/>
          </a:xfrm>
        </p:grpSpPr>
        <p:pic>
          <p:nvPicPr>
            <p:cNvPr id="14" name="Picture 13">
              <a:extLst>
                <a:ext uri="{FF2B5EF4-FFF2-40B4-BE49-F238E27FC236}">
                  <a16:creationId xmlns:a16="http://schemas.microsoft.com/office/drawing/2014/main" id="{36DA03EC-1398-14E2-F126-AE3ED4EBC7B7}"/>
                </a:ext>
              </a:extLst>
            </p:cNvPr>
            <p:cNvPicPr>
              <a:picLocks noChangeAspect="1"/>
            </p:cNvPicPr>
            <p:nvPr/>
          </p:nvPicPr>
          <p:blipFill rotWithShape="1">
            <a:blip r:embed="rId3"/>
            <a:srcRect l="4454" t="6959"/>
            <a:stretch/>
          </p:blipFill>
          <p:spPr>
            <a:xfrm>
              <a:off x="9169977" y="902532"/>
              <a:ext cx="2917521" cy="1329747"/>
            </a:xfrm>
            <a:prstGeom prst="rect">
              <a:avLst/>
            </a:prstGeom>
          </p:spPr>
        </p:pic>
        <p:pic>
          <p:nvPicPr>
            <p:cNvPr id="16" name="Picture 15">
              <a:extLst>
                <a:ext uri="{FF2B5EF4-FFF2-40B4-BE49-F238E27FC236}">
                  <a16:creationId xmlns:a16="http://schemas.microsoft.com/office/drawing/2014/main" id="{A6A0553B-FF4F-B0F3-93D3-95B9DC4DB52E}"/>
                </a:ext>
              </a:extLst>
            </p:cNvPr>
            <p:cNvPicPr>
              <a:picLocks noChangeAspect="1"/>
            </p:cNvPicPr>
            <p:nvPr/>
          </p:nvPicPr>
          <p:blipFill rotWithShape="1">
            <a:blip r:embed="rId4"/>
            <a:srcRect t="15236" r="13695" b="15569"/>
            <a:stretch/>
          </p:blipFill>
          <p:spPr>
            <a:xfrm>
              <a:off x="9169977" y="519927"/>
              <a:ext cx="2917521" cy="325652"/>
            </a:xfrm>
            <a:prstGeom prst="rect">
              <a:avLst/>
            </a:prstGeom>
          </p:spPr>
        </p:pic>
        <p:pic>
          <p:nvPicPr>
            <p:cNvPr id="21" name="Picture 20">
              <a:extLst>
                <a:ext uri="{FF2B5EF4-FFF2-40B4-BE49-F238E27FC236}">
                  <a16:creationId xmlns:a16="http://schemas.microsoft.com/office/drawing/2014/main" id="{8CEC6F39-0E51-DB67-D34B-71D33961A6BD}"/>
                </a:ext>
              </a:extLst>
            </p:cNvPr>
            <p:cNvPicPr>
              <a:picLocks noChangeAspect="1"/>
            </p:cNvPicPr>
            <p:nvPr/>
          </p:nvPicPr>
          <p:blipFill>
            <a:blip r:embed="rId5"/>
            <a:stretch>
              <a:fillRect/>
            </a:stretch>
          </p:blipFill>
          <p:spPr>
            <a:xfrm>
              <a:off x="10991801" y="254204"/>
              <a:ext cx="1095697" cy="348343"/>
            </a:xfrm>
            <a:prstGeom prst="rect">
              <a:avLst/>
            </a:prstGeom>
          </p:spPr>
        </p:pic>
      </p:grpSp>
      <p:sp>
        <p:nvSpPr>
          <p:cNvPr id="23" name="TextBox 22">
            <a:extLst>
              <a:ext uri="{FF2B5EF4-FFF2-40B4-BE49-F238E27FC236}">
                <a16:creationId xmlns:a16="http://schemas.microsoft.com/office/drawing/2014/main" id="{BDF751D4-2E0C-B619-D6F9-22DFC46BBD3C}"/>
              </a:ext>
            </a:extLst>
          </p:cNvPr>
          <p:cNvSpPr txBox="1"/>
          <p:nvPr/>
        </p:nvSpPr>
        <p:spPr>
          <a:xfrm>
            <a:off x="4824547" y="1275853"/>
            <a:ext cx="4165833" cy="523220"/>
          </a:xfrm>
          <a:prstGeom prst="rect">
            <a:avLst/>
          </a:prstGeom>
          <a:noFill/>
          <a:ln>
            <a:solidFill>
              <a:schemeClr val="accent1"/>
            </a:solidFill>
          </a:ln>
        </p:spPr>
        <p:txBody>
          <a:bodyPr wrap="square" rtlCol="0">
            <a:spAutoFit/>
          </a:bodyPr>
          <a:lstStyle/>
          <a:p>
            <a:pPr algn="ctr"/>
            <a:r>
              <a:rPr lang="en-GB" sz="1400" dirty="0"/>
              <a:t>Comparison of the SUpera® PERipheral System in the Superficial Femoral Artery (SUPERB)</a:t>
            </a:r>
          </a:p>
        </p:txBody>
      </p:sp>
      <p:cxnSp>
        <p:nvCxnSpPr>
          <p:cNvPr id="27" name="Straight Arrow Connector 26">
            <a:extLst>
              <a:ext uri="{FF2B5EF4-FFF2-40B4-BE49-F238E27FC236}">
                <a16:creationId xmlns:a16="http://schemas.microsoft.com/office/drawing/2014/main" id="{67199C6A-784C-72C5-AC97-E315D04F96B8}"/>
              </a:ext>
            </a:extLst>
          </p:cNvPr>
          <p:cNvCxnSpPr>
            <a:cxnSpLocks/>
          </p:cNvCxnSpPr>
          <p:nvPr/>
        </p:nvCxnSpPr>
        <p:spPr>
          <a:xfrm>
            <a:off x="6818811" y="1790956"/>
            <a:ext cx="0" cy="2614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37F1698-5C8B-BA73-F997-C5ADF619F51C}"/>
              </a:ext>
            </a:extLst>
          </p:cNvPr>
          <p:cNvSpPr txBox="1"/>
          <p:nvPr/>
        </p:nvSpPr>
        <p:spPr>
          <a:xfrm>
            <a:off x="4824547" y="3039270"/>
            <a:ext cx="7001687" cy="3416320"/>
          </a:xfrm>
          <a:prstGeom prst="rect">
            <a:avLst/>
          </a:prstGeom>
          <a:noFill/>
          <a:ln>
            <a:solidFill>
              <a:schemeClr val="accent1"/>
            </a:solidFill>
          </a:ln>
        </p:spPr>
        <p:txBody>
          <a:bodyPr wrap="square" rtlCol="0">
            <a:spAutoFit/>
          </a:bodyPr>
          <a:lstStyle/>
          <a:p>
            <a:r>
              <a:rPr lang="en-GB" sz="1200" b="1" dirty="0"/>
              <a:t>Single-arm</a:t>
            </a:r>
            <a:r>
              <a:rPr lang="en-GB" sz="1200" dirty="0"/>
              <a:t>, multi-centre  </a:t>
            </a:r>
          </a:p>
          <a:p>
            <a:r>
              <a:rPr lang="en-GB" sz="1200" dirty="0"/>
              <a:t>N = 325 </a:t>
            </a:r>
          </a:p>
          <a:p>
            <a:endParaRPr lang="en-GB" sz="1200" dirty="0"/>
          </a:p>
          <a:p>
            <a:r>
              <a:rPr lang="en-GB" sz="1200" u="sng" dirty="0"/>
              <a:t>Primary Endpoints: </a:t>
            </a:r>
          </a:p>
          <a:p>
            <a:pPr marL="285750" indent="-285750">
              <a:buFont typeface="Arial" panose="020B0604020202020204" pitchFamily="34" charset="0"/>
              <a:buChar char="•"/>
            </a:pPr>
            <a:r>
              <a:rPr lang="en-GB" sz="1200" dirty="0"/>
              <a:t>Safety: Freedom From Death, Target Lesion Revascularization (TLR), or Any Amputation of the Index Limb to 30 (±7) Days. </a:t>
            </a:r>
          </a:p>
          <a:p>
            <a:pPr marL="285750" indent="-285750">
              <a:buFont typeface="Arial" panose="020B0604020202020204" pitchFamily="34" charset="0"/>
              <a:buChar char="•"/>
            </a:pPr>
            <a:r>
              <a:rPr lang="en-GB" sz="1200" dirty="0"/>
              <a:t>Efficacy: SFA Patency at 12 Months, and TLR. </a:t>
            </a:r>
          </a:p>
          <a:p>
            <a:endParaRPr lang="en-GB" sz="1200" dirty="0"/>
          </a:p>
          <a:p>
            <a:r>
              <a:rPr lang="en-GB" sz="1200" u="sng" dirty="0"/>
              <a:t>Inclusion: </a:t>
            </a:r>
          </a:p>
          <a:p>
            <a:pPr marL="285750" indent="-285750">
              <a:buFont typeface="Arial" panose="020B0604020202020204" pitchFamily="34" charset="0"/>
              <a:buChar char="•"/>
            </a:pPr>
            <a:r>
              <a:rPr lang="en-GB" sz="1200" dirty="0"/>
              <a:t>Lifestyle limiting claudication or rest pain (Rutherford-Becker scale 2-4) with a resting ankle-brachial index (ABI) less than or equal to 0.9. </a:t>
            </a:r>
          </a:p>
          <a:p>
            <a:pPr marL="285750" indent="-285750">
              <a:buFont typeface="Arial" panose="020B0604020202020204" pitchFamily="34" charset="0"/>
              <a:buChar char="•"/>
            </a:pPr>
            <a:r>
              <a:rPr lang="en-GB" sz="1200" dirty="0"/>
              <a:t>A single superficial femoral artery lesion &gt; 60% stenosis or total occlusion.</a:t>
            </a:r>
          </a:p>
          <a:p>
            <a:pPr marL="285750" indent="-285750">
              <a:buFont typeface="Arial" panose="020B0604020202020204" pitchFamily="34" charset="0"/>
              <a:buChar char="•"/>
            </a:pPr>
            <a:r>
              <a:rPr lang="en-GB" sz="1200" dirty="0"/>
              <a:t>Stenotic lesion(s) or occluded length within the same vessel (one long or multiple serial lesions) 40 mm – 140 mm. </a:t>
            </a:r>
          </a:p>
          <a:p>
            <a:pPr marL="285750" indent="-285750">
              <a:buFont typeface="Arial" panose="020B0604020202020204" pitchFamily="34" charset="0"/>
              <a:buChar char="•"/>
            </a:pPr>
            <a:r>
              <a:rPr lang="en-GB" sz="1200" dirty="0"/>
              <a:t>Distal point of lesion(s) at least 3 cm above the knee joint, defined as the distal end of the femur at the knee joint, and proximal point at least 2 cm below origin of profunda artery.</a:t>
            </a:r>
          </a:p>
          <a:p>
            <a:pPr marL="285750" indent="-285750">
              <a:buFont typeface="Arial" panose="020B0604020202020204" pitchFamily="34" charset="0"/>
              <a:buChar char="•"/>
            </a:pPr>
            <a:r>
              <a:rPr lang="en-GB" sz="1200" dirty="0"/>
              <a:t>Patent infrapopliteal and popliteal artery, i.e., single vessel runoff or better with at least one of three vessels patent (less than 50% stenosis) to the ankle or foot.</a:t>
            </a:r>
          </a:p>
        </p:txBody>
      </p:sp>
      <p:sp>
        <p:nvSpPr>
          <p:cNvPr id="31" name="TextBox 30">
            <a:extLst>
              <a:ext uri="{FF2B5EF4-FFF2-40B4-BE49-F238E27FC236}">
                <a16:creationId xmlns:a16="http://schemas.microsoft.com/office/drawing/2014/main" id="{F2BC41B4-81D8-5463-44D1-79C1359CDFCF}"/>
              </a:ext>
            </a:extLst>
          </p:cNvPr>
          <p:cNvSpPr txBox="1"/>
          <p:nvPr/>
        </p:nvSpPr>
        <p:spPr>
          <a:xfrm>
            <a:off x="4824551" y="2017555"/>
            <a:ext cx="4165838" cy="830997"/>
          </a:xfrm>
          <a:prstGeom prst="rect">
            <a:avLst/>
          </a:prstGeom>
          <a:noFill/>
          <a:ln>
            <a:solidFill>
              <a:schemeClr val="accent1"/>
            </a:solidFill>
          </a:ln>
        </p:spPr>
        <p:txBody>
          <a:bodyPr wrap="square" rtlCol="0">
            <a:spAutoFit/>
          </a:bodyPr>
          <a:lstStyle/>
          <a:p>
            <a:pPr algn="ctr"/>
            <a:r>
              <a:rPr lang="en-GB" sz="1200" b="1" dirty="0"/>
              <a:t>Objective: </a:t>
            </a:r>
            <a:r>
              <a:rPr lang="en-GB" sz="1200" dirty="0"/>
              <a:t>To demonstrate the safety and effectiveness of the SUPERA® Nitinol Stent System in treating subjects with obstructive SFA disease, compared to performance goals based on clinical trials of percutaneous transvenous angioplasty alone</a:t>
            </a:r>
          </a:p>
        </p:txBody>
      </p:sp>
      <p:cxnSp>
        <p:nvCxnSpPr>
          <p:cNvPr id="33" name="Straight Arrow Connector 32">
            <a:extLst>
              <a:ext uri="{FF2B5EF4-FFF2-40B4-BE49-F238E27FC236}">
                <a16:creationId xmlns:a16="http://schemas.microsoft.com/office/drawing/2014/main" id="{03C99934-2032-FD37-5ED6-8528D837879A}"/>
              </a:ext>
            </a:extLst>
          </p:cNvPr>
          <p:cNvCxnSpPr>
            <a:cxnSpLocks/>
          </p:cNvCxnSpPr>
          <p:nvPr/>
        </p:nvCxnSpPr>
        <p:spPr>
          <a:xfrm>
            <a:off x="6818811" y="2803962"/>
            <a:ext cx="0" cy="2614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0364898"/>
      </p:ext>
    </p:extLst>
  </p:cSld>
  <p:clrMapOvr>
    <a:masterClrMapping/>
  </p:clrMapOvr>
</p:sld>
</file>

<file path=ppt/theme/theme1.xml><?xml version="1.0" encoding="utf-8"?>
<a:theme xmlns:a="http://schemas.openxmlformats.org/drawingml/2006/main" name="Veryan 2020">
  <a:themeElements>
    <a:clrScheme name="Veryan">
      <a:dk1>
        <a:srgbClr val="000000"/>
      </a:dk1>
      <a:lt1>
        <a:srgbClr val="FFFFFF"/>
      </a:lt1>
      <a:dk2>
        <a:srgbClr val="036CB5"/>
      </a:dk2>
      <a:lt2>
        <a:srgbClr val="B0D0EF"/>
      </a:lt2>
      <a:accent1>
        <a:srgbClr val="758592"/>
      </a:accent1>
      <a:accent2>
        <a:srgbClr val="AF1D33"/>
      </a:accent2>
      <a:accent3>
        <a:srgbClr val="D1DFED"/>
      </a:accent3>
      <a:accent4>
        <a:srgbClr val="1E94F4"/>
      </a:accent4>
      <a:accent5>
        <a:srgbClr val="374659"/>
      </a:accent5>
      <a:accent6>
        <a:srgbClr val="000000"/>
      </a:accent6>
      <a:hlink>
        <a:srgbClr val="0563C1"/>
      </a:hlink>
      <a:folHlink>
        <a:srgbClr val="B01C33"/>
      </a:folHlink>
    </a:clrScheme>
    <a:fontScheme name="Test">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05864fe-f168-40af-a463-8dfcda9951fc">
      <Terms xmlns="http://schemas.microsoft.com/office/infopath/2007/PartnerControls"/>
    </lcf76f155ced4ddcb4097134ff3c332f>
    <TaxCatchAll xmlns="99793d70-7a1c-4a3a-9fe9-f0caf137980d" xsi:nil="true"/>
    <_dlc_DocId xmlns="b7863cdd-6ce6-4e45-87ec-ad95804ddc93">DJ45ZNFCPKMD-561489882-20948</_dlc_DocId>
    <_dlc_DocIdUrl xmlns="b7863cdd-6ce6-4e45-87ec-ad95804ddc93">
      <Url>https://veryanmed.sharepoint.com/Commercial/_layouts/15/DocIdRedir.aspx?ID=DJ45ZNFCPKMD-561489882-20948</Url>
      <Description>DJ45ZNFCPKMD-561489882-20948</Description>
    </_dlc_DocIdUrl>
    <SharedWithUsers xmlns="b7863cdd-6ce6-4e45-87ec-ad95804ddc93">
      <UserInfo>
        <DisplayName>Myriam Stieler</DisplayName>
        <AccountId>3083</AccountId>
        <AccountType/>
      </UserInfo>
    </SharedWithUsers>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7C1209FB94B30D46BB526986D28AD1D4" ma:contentTypeVersion="18" ma:contentTypeDescription="Create a new document." ma:contentTypeScope="" ma:versionID="b8fff4dd463e3bd3bd663f8e527f6320">
  <xsd:schema xmlns:xsd="http://www.w3.org/2001/XMLSchema" xmlns:xs="http://www.w3.org/2001/XMLSchema" xmlns:p="http://schemas.microsoft.com/office/2006/metadata/properties" xmlns:ns2="b7863cdd-6ce6-4e45-87ec-ad95804ddc93" xmlns:ns3="205864fe-f168-40af-a463-8dfcda9951fc" xmlns:ns4="99793d70-7a1c-4a3a-9fe9-f0caf137980d" targetNamespace="http://schemas.microsoft.com/office/2006/metadata/properties" ma:root="true" ma:fieldsID="633dec4cbe82d297e9bdd2f141b463ea" ns2:_="" ns3:_="" ns4:_="">
    <xsd:import namespace="b7863cdd-6ce6-4e45-87ec-ad95804ddc93"/>
    <xsd:import namespace="205864fe-f168-40af-a463-8dfcda9951fc"/>
    <xsd:import namespace="99793d70-7a1c-4a3a-9fe9-f0caf137980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MediaServiceObjectDetectorVersions" minOccurs="0"/>
                <xsd:element ref="ns3:lcf76f155ced4ddcb4097134ff3c332f" minOccurs="0"/>
                <xsd:element ref="ns4: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863cdd-6ce6-4e45-87ec-ad95804ddc9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5864fe-f168-40af-a463-8dfcda9951f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2dbd799c-3b38-4d1f-8beb-1eeb0702e740"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793d70-7a1c-4a3a-9fe9-f0caf137980d"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411bc061-3a51-4647-a230-30bc0841cc5c}" ma:internalName="TaxCatchAll" ma:showField="CatchAllData" ma:web="b7863cdd-6ce6-4e45-87ec-ad95804ddc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B97DA6-442D-4878-BB98-182CD58BCF50}">
  <ds:schemaRefs>
    <ds:schemaRef ds:uri="http://schemas.openxmlformats.org/package/2006/metadata/core-properties"/>
    <ds:schemaRef ds:uri="http://schemas.microsoft.com/office/2006/documentManagement/types"/>
    <ds:schemaRef ds:uri="99793d70-7a1c-4a3a-9fe9-f0caf137980d"/>
    <ds:schemaRef ds:uri="http://purl.org/dc/elements/1.1/"/>
    <ds:schemaRef ds:uri="http://purl.org/dc/dcmitype/"/>
    <ds:schemaRef ds:uri="http://schemas.microsoft.com/office/infopath/2007/PartnerControls"/>
    <ds:schemaRef ds:uri="205864fe-f168-40af-a463-8dfcda9951fc"/>
    <ds:schemaRef ds:uri="b7863cdd-6ce6-4e45-87ec-ad95804ddc93"/>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5AD7A7F2-624F-4E67-9608-0851D53F0F1E}">
  <ds:schemaRefs>
    <ds:schemaRef ds:uri="http://schemas.microsoft.com/sharepoint/events"/>
  </ds:schemaRefs>
</ds:datastoreItem>
</file>

<file path=customXml/itemProps3.xml><?xml version="1.0" encoding="utf-8"?>
<ds:datastoreItem xmlns:ds="http://schemas.openxmlformats.org/officeDocument/2006/customXml" ds:itemID="{8E0200C0-9C35-429B-B3C9-1C02B1B2054D}">
  <ds:schemaRefs>
    <ds:schemaRef ds:uri="205864fe-f168-40af-a463-8dfcda9951fc"/>
    <ds:schemaRef ds:uri="99793d70-7a1c-4a3a-9fe9-f0caf137980d"/>
    <ds:schemaRef ds:uri="b7863cdd-6ce6-4e45-87ec-ad95804ddc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D2F49259-CCF9-4DC1-8EE4-01F7A3E5DD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Kefron - User Training 24_01_2022</Template>
  <TotalTime>507</TotalTime>
  <Words>5995</Words>
  <Application>Microsoft Office PowerPoint</Application>
  <PresentationFormat>Widescreen</PresentationFormat>
  <Paragraphs>669</Paragraphs>
  <Slides>31</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BlinkMacSystemFont</vt:lpstr>
      <vt:lpstr>Calibri</vt:lpstr>
      <vt:lpstr>Calibri Light</vt:lpstr>
      <vt:lpstr>IBM Plex Sans</vt:lpstr>
      <vt:lpstr>Open Sans</vt:lpstr>
      <vt:lpstr>System Font</vt:lpstr>
      <vt:lpstr>Webdings</vt:lpstr>
      <vt:lpstr>Veryan 2020</vt:lpstr>
      <vt:lpstr>SFA Stent Review</vt:lpstr>
      <vt:lpstr>Topline Overview</vt:lpstr>
      <vt:lpstr>BioMimics 3D (Veryan Medical)</vt:lpstr>
      <vt:lpstr>MIMICS-RCT trial results</vt:lpstr>
      <vt:lpstr>MIMICS-2 trial overview and results</vt:lpstr>
      <vt:lpstr>MIMICS-3D trial overview and results</vt:lpstr>
      <vt:lpstr>MIMICS-3D 3-year results</vt:lpstr>
      <vt:lpstr>Bare nitinol stents</vt:lpstr>
      <vt:lpstr>Supera (Abbott) </vt:lpstr>
      <vt:lpstr>SUPERB trial Results – 12 Month Follow-up</vt:lpstr>
      <vt:lpstr>Supera overview</vt:lpstr>
      <vt:lpstr>Everflex (Medtronic) </vt:lpstr>
      <vt:lpstr>DURABILITY II trial results</vt:lpstr>
      <vt:lpstr>LifeStent (BD/Bard) </vt:lpstr>
      <vt:lpstr>RESILIENT trial results</vt:lpstr>
      <vt:lpstr>Pulsar-18 (Biotronik) </vt:lpstr>
      <vt:lpstr>BIOFLEX-PEACE, 12 Month Patient Registry Data</vt:lpstr>
      <vt:lpstr>BIOLUX 4EVER Trial Overview and Results</vt:lpstr>
      <vt:lpstr>BIOLUX 4EVER Trial Results</vt:lpstr>
      <vt:lpstr>Drug-Eluting stents</vt:lpstr>
      <vt:lpstr>Zilver PTX (Cook Medical) </vt:lpstr>
      <vt:lpstr>ZILVER PTX RCT, 5-year results </vt:lpstr>
      <vt:lpstr>Eluvia (Boston Scientific) </vt:lpstr>
      <vt:lpstr>IMPERIAL trial results</vt:lpstr>
      <vt:lpstr>IMPERIAL trial results</vt:lpstr>
      <vt:lpstr>IMPERIAL trial results</vt:lpstr>
      <vt:lpstr>EMINENT trial overview and results</vt:lpstr>
      <vt:lpstr>Pipeline Stents</vt:lpstr>
      <vt:lpstr>Renzan (Terumo/ID3) </vt:lpstr>
      <vt:lpstr>PRIZER trial results</vt:lpstr>
      <vt:lpstr>PRIZER presentation and messaging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SFA Stents</dc:title>
  <dc:creator>Amy Yip</dc:creator>
  <cp:lastModifiedBy>Vanessa Lee</cp:lastModifiedBy>
  <cp:revision>11</cp:revision>
  <dcterms:created xsi:type="dcterms:W3CDTF">2022-10-07T09:10:05Z</dcterms:created>
  <dcterms:modified xsi:type="dcterms:W3CDTF">2024-04-10T11:23:16Z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b812acf-6adf-41e1-98c9-fd44a1a464e9_Enabled">
    <vt:lpwstr>true</vt:lpwstr>
  </property>
  <property fmtid="{D5CDD505-2E9C-101B-9397-08002B2CF9AE}" pid="3" name="MSIP_Label_0b812acf-6adf-41e1-98c9-fd44a1a464e9_SetDate">
    <vt:lpwstr>2022-10-07T15:26:29Z</vt:lpwstr>
  </property>
  <property fmtid="{D5CDD505-2E9C-101B-9397-08002B2CF9AE}" pid="4" name="MSIP_Label_0b812acf-6adf-41e1-98c9-fd44a1a464e9_Method">
    <vt:lpwstr>Standard</vt:lpwstr>
  </property>
  <property fmtid="{D5CDD505-2E9C-101B-9397-08002B2CF9AE}" pid="5" name="MSIP_Label_0b812acf-6adf-41e1-98c9-fd44a1a464e9_Name">
    <vt:lpwstr>defa4170-0d19-0005-0004-bc88714345d2</vt:lpwstr>
  </property>
  <property fmtid="{D5CDD505-2E9C-101B-9397-08002B2CF9AE}" pid="6" name="MSIP_Label_0b812acf-6adf-41e1-98c9-fd44a1a464e9_SiteId">
    <vt:lpwstr>9b5ff73c-dec1-4c6b-91ed-daff5251cb55</vt:lpwstr>
  </property>
  <property fmtid="{D5CDD505-2E9C-101B-9397-08002B2CF9AE}" pid="7" name="MSIP_Label_0b812acf-6adf-41e1-98c9-fd44a1a464e9_ActionId">
    <vt:lpwstr>78a97339-3157-46eb-be9c-51773dd409e5</vt:lpwstr>
  </property>
  <property fmtid="{D5CDD505-2E9C-101B-9397-08002B2CF9AE}" pid="8" name="MSIP_Label_0b812acf-6adf-41e1-98c9-fd44a1a464e9_ContentBits">
    <vt:lpwstr>0</vt:lpwstr>
  </property>
  <property fmtid="{D5CDD505-2E9C-101B-9397-08002B2CF9AE}" pid="9" name="ContentTypeId">
    <vt:lpwstr>0x0101007C1209FB94B30D46BB526986D28AD1D4</vt:lpwstr>
  </property>
  <property fmtid="{D5CDD505-2E9C-101B-9397-08002B2CF9AE}" pid="10" name="_dlc_DocIdItemGuid">
    <vt:lpwstr>b6dd8e2d-3373-45a8-8051-b0b503e06795</vt:lpwstr>
  </property>
  <property fmtid="{D5CDD505-2E9C-101B-9397-08002B2CF9AE}" pid="11" name="MediaServiceImageTags">
    <vt:lpwstr/>
  </property>
</Properties>
</file>