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9" r:id="rId5"/>
  </p:sldMasterIdLst>
  <p:notesMasterIdLst>
    <p:notesMasterId r:id="rId31"/>
  </p:notesMasterIdLst>
  <p:sldIdLst>
    <p:sldId id="2313" r:id="rId6"/>
    <p:sldId id="3515" r:id="rId7"/>
    <p:sldId id="3517" r:id="rId8"/>
    <p:sldId id="3511" r:id="rId9"/>
    <p:sldId id="3501" r:id="rId10"/>
    <p:sldId id="3494" r:id="rId11"/>
    <p:sldId id="3489" r:id="rId12"/>
    <p:sldId id="3491" r:id="rId13"/>
    <p:sldId id="3492" r:id="rId14"/>
    <p:sldId id="3496" r:id="rId15"/>
    <p:sldId id="3425" r:id="rId16"/>
    <p:sldId id="3415" r:id="rId17"/>
    <p:sldId id="3416" r:id="rId18"/>
    <p:sldId id="3417" r:id="rId19"/>
    <p:sldId id="3418" r:id="rId20"/>
    <p:sldId id="2371" r:id="rId21"/>
    <p:sldId id="3414" r:id="rId22"/>
    <p:sldId id="3423" r:id="rId23"/>
    <p:sldId id="3421" r:id="rId24"/>
    <p:sldId id="3409" r:id="rId25"/>
    <p:sldId id="3519" r:id="rId26"/>
    <p:sldId id="3518" r:id="rId27"/>
    <p:sldId id="3488" r:id="rId28"/>
    <p:sldId id="3521" r:id="rId29"/>
    <p:sldId id="3520" r:id="rId3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B7A7F1E-7D6D-D794-E8CD-9B8BAFFEB4C3}" name="Vanessa Lee" initials="VL" userId="S::vanessa.lee@veryanmed.com::d974803c-22ef-4e42-9f8b-11ddefdf48e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2FB"/>
    <a:srgbClr val="DCE9F5"/>
    <a:srgbClr val="B1D1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6327"/>
  </p:normalViewPr>
  <p:slideViewPr>
    <p:cSldViewPr snapToGrid="0" snapToObjects="1">
      <p:cViewPr varScale="1">
        <p:scale>
          <a:sx n="150" d="100"/>
          <a:sy n="150" d="100"/>
        </p:scale>
        <p:origin x="5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4BE84-BBBD-8740-8976-DEB659BB2C81}" type="datetimeFigureOut">
              <a:rPr lang="en-US" smtClean="0"/>
              <a:t>7/13/23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F7043D-42C7-FE41-8E81-9FB189ADA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44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DB2DB-F2DB-9E47-8501-78AC5A9614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236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  <a:latin typeface="Times" pitchFamily="2" charset="0"/>
              </a:rPr>
              <a:t>Journal of Vascular Surgery</a:t>
            </a:r>
          </a:p>
          <a:p>
            <a:r>
              <a:rPr lang="en-US" dirty="0">
                <a:effectLst/>
                <a:latin typeface="Helvetica" pitchFamily="2" charset="0"/>
              </a:rPr>
              <a:t>July 2020</a:t>
            </a:r>
          </a:p>
          <a:p>
            <a:r>
              <a:rPr lang="en-US" dirty="0">
                <a:effectLst/>
                <a:latin typeface="Helvetica" pitchFamily="2" charset="0"/>
              </a:rPr>
              <a:t>Small Superficial Femoral Artery Has Worse</a:t>
            </a:r>
          </a:p>
          <a:p>
            <a:r>
              <a:rPr lang="en-US" dirty="0">
                <a:effectLst/>
                <a:latin typeface="Helvetica" pitchFamily="2" charset="0"/>
              </a:rPr>
              <a:t>Outcomes After Endovascular Interventions for</a:t>
            </a:r>
          </a:p>
          <a:p>
            <a:r>
              <a:rPr lang="en-US" dirty="0">
                <a:effectLst/>
                <a:latin typeface="Helvetica" pitchFamily="2" charset="0"/>
              </a:rPr>
              <a:t>Isolated De Novo Stenosis</a:t>
            </a:r>
          </a:p>
          <a:p>
            <a:r>
              <a:rPr lang="en-US" dirty="0" err="1">
                <a:effectLst/>
                <a:latin typeface="Helvetica" pitchFamily="2" charset="0"/>
              </a:rPr>
              <a:t>Heepeel</a:t>
            </a:r>
            <a:r>
              <a:rPr lang="en-US" dirty="0">
                <a:effectLst/>
                <a:latin typeface="Helvetica" pitchFamily="2" charset="0"/>
              </a:rPr>
              <a:t> Chang,</a:t>
            </a:r>
            <a:r>
              <a:rPr lang="en-US" dirty="0">
                <a:solidFill>
                  <a:srgbClr val="2197D2"/>
                </a:solidFill>
                <a:effectLst/>
                <a:latin typeface="Helvetica" pitchFamily="2" charset="0"/>
              </a:rPr>
              <a:t>1 </a:t>
            </a:r>
            <a:r>
              <a:rPr lang="en-US" dirty="0">
                <a:effectLst/>
                <a:latin typeface="Helvetica" pitchFamily="2" charset="0"/>
              </a:rPr>
              <a:t>Glenn Jacobowitz,</a:t>
            </a:r>
            <a:r>
              <a:rPr lang="en-US" dirty="0">
                <a:solidFill>
                  <a:srgbClr val="2197D2"/>
                </a:solidFill>
                <a:effectLst/>
                <a:latin typeface="Helvetica" pitchFamily="2" charset="0"/>
              </a:rPr>
              <a:t>1 </a:t>
            </a:r>
            <a:r>
              <a:rPr lang="en-US" dirty="0">
                <a:effectLst/>
                <a:latin typeface="Helvetica" pitchFamily="2" charset="0"/>
              </a:rPr>
              <a:t>Caron Rockman,</a:t>
            </a:r>
            <a:r>
              <a:rPr lang="en-US" dirty="0">
                <a:solidFill>
                  <a:srgbClr val="2197D2"/>
                </a:solidFill>
                <a:effectLst/>
                <a:latin typeface="Helvetica" pitchFamily="2" charset="0"/>
              </a:rPr>
              <a:t>1 </a:t>
            </a:r>
            <a:r>
              <a:rPr lang="en-US" dirty="0">
                <a:effectLst/>
                <a:latin typeface="Helvetica" pitchFamily="2" charset="0"/>
              </a:rPr>
              <a:t>Neal Cayne,</a:t>
            </a:r>
            <a:r>
              <a:rPr lang="en-US" dirty="0">
                <a:solidFill>
                  <a:srgbClr val="2197D2"/>
                </a:solidFill>
                <a:effectLst/>
                <a:latin typeface="Helvetica" pitchFamily="2" charset="0"/>
              </a:rPr>
              <a:t>1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Virendra I. Patel,</a:t>
            </a:r>
            <a:r>
              <a:rPr lang="en-US" dirty="0">
                <a:solidFill>
                  <a:srgbClr val="2197D2"/>
                </a:solidFill>
                <a:effectLst/>
                <a:latin typeface="Helvetica" pitchFamily="2" charset="0"/>
              </a:rPr>
              <a:t>2 </a:t>
            </a:r>
            <a:r>
              <a:rPr lang="en-US" dirty="0">
                <a:effectLst/>
                <a:latin typeface="Helvetica" pitchFamily="2" charset="0"/>
              </a:rPr>
              <a:t>Michael Pezold,</a:t>
            </a:r>
            <a:r>
              <a:rPr lang="en-US" dirty="0">
                <a:solidFill>
                  <a:srgbClr val="2197D2"/>
                </a:solidFill>
                <a:effectLst/>
                <a:latin typeface="Helvetica" pitchFamily="2" charset="0"/>
              </a:rPr>
              <a:t>1 </a:t>
            </a:r>
            <a:r>
              <a:rPr lang="en-US" dirty="0">
                <a:effectLst/>
                <a:latin typeface="Helvetica" pitchFamily="2" charset="0"/>
              </a:rPr>
              <a:t>Karan Garg</a:t>
            </a:r>
            <a:r>
              <a:rPr lang="en-US" dirty="0">
                <a:solidFill>
                  <a:srgbClr val="2197D2"/>
                </a:solidFill>
                <a:effectLst/>
                <a:latin typeface="Helvetica" pitchFamily="2" charset="0"/>
              </a:rPr>
              <a:t>1</a:t>
            </a:r>
            <a:r>
              <a:rPr lang="en-US" dirty="0">
                <a:effectLst/>
                <a:latin typeface="Helvetica" pitchFamily="2" charset="0"/>
              </a:rPr>
              <a:t>. 1New York University</a:t>
            </a:r>
          </a:p>
          <a:p>
            <a:r>
              <a:rPr lang="en-US" dirty="0">
                <a:effectLst/>
                <a:latin typeface="Helvetica" pitchFamily="2" charset="0"/>
              </a:rPr>
              <a:t>Langone Medical Center, New York, NY; 2Columbia University</a:t>
            </a:r>
          </a:p>
          <a:p>
            <a:r>
              <a:rPr lang="en-US" dirty="0">
                <a:effectLst/>
                <a:latin typeface="Helvetica" pitchFamily="2" charset="0"/>
              </a:rPr>
              <a:t>Medical Center, New York, NY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2D184E-3E3A-9548-9E4A-883B011925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5909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5DB2DB-F2DB-9E47-8501-78AC5A9614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526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2D184E-3E3A-9548-9E4A-883B011925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6084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5DB2DB-F2DB-9E47-8501-78AC5A9614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991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5DB2DB-F2DB-9E47-8501-78AC5A9614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332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F4C8F-E902-AD42-BCDF-00A69D40B45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69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>
            <a:extLst>
              <a:ext uri="{FF2B5EF4-FFF2-40B4-BE49-F238E27FC236}">
                <a16:creationId xmlns:a16="http://schemas.microsoft.com/office/drawing/2014/main" id="{B0572F4E-104B-1446-A8CB-D5B47A5175FE}"/>
              </a:ext>
            </a:extLst>
          </p:cNvPr>
          <p:cNvSpPr/>
          <p:nvPr userDrawn="1"/>
        </p:nvSpPr>
        <p:spPr>
          <a:xfrm rot="19645883">
            <a:off x="-414777" y="-362033"/>
            <a:ext cx="3872826" cy="6537360"/>
          </a:xfrm>
          <a:custGeom>
            <a:avLst/>
            <a:gdLst>
              <a:gd name="connsiteX0" fmla="*/ 2218733 w 3872826"/>
              <a:gd name="connsiteY0" fmla="*/ 0 h 6537360"/>
              <a:gd name="connsiteX1" fmla="*/ 3531640 w 3872826"/>
              <a:gd name="connsiteY1" fmla="*/ 838625 h 6537360"/>
              <a:gd name="connsiteX2" fmla="*/ 3541310 w 3872826"/>
              <a:gd name="connsiteY2" fmla="*/ 865136 h 6537360"/>
              <a:gd name="connsiteX3" fmla="*/ 3872826 w 3872826"/>
              <a:gd name="connsiteY3" fmla="*/ 3089959 h 6537360"/>
              <a:gd name="connsiteX4" fmla="*/ 3016997 w 3872826"/>
              <a:gd name="connsiteY4" fmla="*/ 6389596 h 6537360"/>
              <a:gd name="connsiteX5" fmla="*/ 2898347 w 3872826"/>
              <a:gd name="connsiteY5" fmla="*/ 6537360 h 6537360"/>
              <a:gd name="connsiteX6" fmla="*/ 181412 w 3872826"/>
              <a:gd name="connsiteY6" fmla="*/ 4801904 h 6537360"/>
              <a:gd name="connsiteX7" fmla="*/ 143096 w 3872826"/>
              <a:gd name="connsiteY7" fmla="*/ 4638854 h 6537360"/>
              <a:gd name="connsiteX8" fmla="*/ 574 w 3872826"/>
              <a:gd name="connsiteY8" fmla="*/ 3496812 h 6537360"/>
              <a:gd name="connsiteX9" fmla="*/ 0 w 3872826"/>
              <a:gd name="connsiteY9" fmla="*/ 3473526 h 653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72826" h="6537360">
                <a:moveTo>
                  <a:pt x="2218733" y="0"/>
                </a:moveTo>
                <a:lnTo>
                  <a:pt x="3531640" y="838625"/>
                </a:lnTo>
                <a:lnTo>
                  <a:pt x="3541310" y="865136"/>
                </a:lnTo>
                <a:cubicBezTo>
                  <a:pt x="3750612" y="1500225"/>
                  <a:pt x="3872826" y="2265834"/>
                  <a:pt x="3872826" y="3089959"/>
                </a:cubicBezTo>
                <a:cubicBezTo>
                  <a:pt x="3872826" y="4463500"/>
                  <a:pt x="3533343" y="5674500"/>
                  <a:pt x="3016997" y="6389596"/>
                </a:cubicBezTo>
                <a:lnTo>
                  <a:pt x="2898347" y="6537360"/>
                </a:lnTo>
                <a:lnTo>
                  <a:pt x="181412" y="4801904"/>
                </a:lnTo>
                <a:lnTo>
                  <a:pt x="143096" y="4638854"/>
                </a:lnTo>
                <a:cubicBezTo>
                  <a:pt x="69426" y="4281803"/>
                  <a:pt x="20455" y="3898122"/>
                  <a:pt x="574" y="3496812"/>
                </a:cubicBezTo>
                <a:lnTo>
                  <a:pt x="0" y="3473526"/>
                </a:lnTo>
                <a:close/>
              </a:path>
            </a:pathLst>
          </a:custGeom>
          <a:gradFill>
            <a:gsLst>
              <a:gs pos="84000">
                <a:schemeClr val="bg1"/>
              </a:gs>
              <a:gs pos="6000">
                <a:srgbClr val="E9F2FB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C7A9D67A-B4D5-B04D-92B6-25AA04F9FE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34484" r="4039" b="73991"/>
          <a:stretch>
            <a:fillRect/>
          </a:stretch>
        </p:blipFill>
        <p:spPr>
          <a:xfrm>
            <a:off x="6606540" y="4393694"/>
            <a:ext cx="2537460" cy="749807"/>
          </a:xfrm>
          <a:custGeom>
            <a:avLst/>
            <a:gdLst>
              <a:gd name="connsiteX0" fmla="*/ 0 w 2537460"/>
              <a:gd name="connsiteY0" fmla="*/ 0 h 749807"/>
              <a:gd name="connsiteX1" fmla="*/ 2537460 w 2537460"/>
              <a:gd name="connsiteY1" fmla="*/ 0 h 749807"/>
              <a:gd name="connsiteX2" fmla="*/ 2537460 w 2537460"/>
              <a:gd name="connsiteY2" fmla="*/ 749807 h 749807"/>
              <a:gd name="connsiteX3" fmla="*/ 0 w 2537460"/>
              <a:gd name="connsiteY3" fmla="*/ 749807 h 749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7460" h="749807">
                <a:moveTo>
                  <a:pt x="0" y="0"/>
                </a:moveTo>
                <a:lnTo>
                  <a:pt x="2537460" y="0"/>
                </a:lnTo>
                <a:lnTo>
                  <a:pt x="2537460" y="749807"/>
                </a:lnTo>
                <a:lnTo>
                  <a:pt x="0" y="749807"/>
                </a:ln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1F2E6A-C4A3-AF47-9415-D63B7821B6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6977" y="4499113"/>
            <a:ext cx="1238714" cy="54002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C67E9F5-CA4D-3E48-8E75-C6BBDC9E23ED}"/>
              </a:ext>
            </a:extLst>
          </p:cNvPr>
          <p:cNvCxnSpPr/>
          <p:nvPr userDrawn="1"/>
        </p:nvCxnSpPr>
        <p:spPr>
          <a:xfrm>
            <a:off x="8563687" y="4653096"/>
            <a:ext cx="0" cy="273844"/>
          </a:xfrm>
          <a:prstGeom prst="line">
            <a:avLst/>
          </a:prstGeom>
          <a:ln cap="rnd">
            <a:solidFill>
              <a:schemeClr val="bg2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>
            <a:extLst>
              <a:ext uri="{FF2B5EF4-FFF2-40B4-BE49-F238E27FC236}">
                <a16:creationId xmlns:a16="http://schemas.microsoft.com/office/drawing/2014/main" id="{575961AB-F520-D145-A089-9D88A1EB4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03" y="389945"/>
            <a:ext cx="8200283" cy="45050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0E36789-24CE-4443-8E7B-4E0385BD5D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3404" y="1301326"/>
            <a:ext cx="8199571" cy="30114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1800"/>
            </a:lvl1pPr>
            <a:lvl2pPr marL="180000" indent="-180000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/>
            </a:lvl2pPr>
            <a:lvl3pPr marL="360000" indent="-180000">
              <a:lnSpc>
                <a:spcPct val="105000"/>
              </a:lnSpc>
              <a:spcBef>
                <a:spcPts val="0"/>
              </a:spcBef>
              <a:spcAft>
                <a:spcPts val="250"/>
              </a:spcAft>
              <a:buClr>
                <a:schemeClr val="tx2"/>
              </a:buClr>
              <a:buSzPct val="100000"/>
              <a:buFont typeface="System Font"/>
              <a:buChar char="‣"/>
              <a:defRPr sz="1600"/>
            </a:lvl3pPr>
            <a:lvl4pPr marL="540000" indent="-180000">
              <a:lnSpc>
                <a:spcPct val="105000"/>
              </a:lnSpc>
              <a:spcBef>
                <a:spcPts val="0"/>
              </a:spcBef>
              <a:spcAft>
                <a:spcPts val="250"/>
              </a:spcAft>
              <a:buClr>
                <a:schemeClr val="tx2"/>
              </a:buClr>
              <a:defRPr sz="1400"/>
            </a:lvl4pPr>
            <a:lvl5pPr marL="720000" indent="-180000">
              <a:lnSpc>
                <a:spcPct val="105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Slide Number Placeholder 14">
            <a:extLst>
              <a:ext uri="{FF2B5EF4-FFF2-40B4-BE49-F238E27FC236}">
                <a16:creationId xmlns:a16="http://schemas.microsoft.com/office/drawing/2014/main" id="{3E7B4CC8-0449-9843-9844-158D6A4F27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96464" y="4653096"/>
            <a:ext cx="259507" cy="27384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71A97FB1-E9D4-1640-BFE1-F6979E3D6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159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724DE317-5ED4-0D4A-B431-3DABEF679F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6615" r="4039" b="73991"/>
          <a:stretch>
            <a:fillRect/>
          </a:stretch>
        </p:blipFill>
        <p:spPr>
          <a:xfrm>
            <a:off x="5456254" y="4393694"/>
            <a:ext cx="3687746" cy="749807"/>
          </a:xfrm>
          <a:custGeom>
            <a:avLst/>
            <a:gdLst>
              <a:gd name="connsiteX0" fmla="*/ 0 w 3687746"/>
              <a:gd name="connsiteY0" fmla="*/ 0 h 749807"/>
              <a:gd name="connsiteX1" fmla="*/ 3687746 w 3687746"/>
              <a:gd name="connsiteY1" fmla="*/ 0 h 749807"/>
              <a:gd name="connsiteX2" fmla="*/ 3687746 w 3687746"/>
              <a:gd name="connsiteY2" fmla="*/ 749807 h 749807"/>
              <a:gd name="connsiteX3" fmla="*/ 0 w 3687746"/>
              <a:gd name="connsiteY3" fmla="*/ 749807 h 749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7746" h="749807">
                <a:moveTo>
                  <a:pt x="0" y="0"/>
                </a:moveTo>
                <a:lnTo>
                  <a:pt x="3687746" y="0"/>
                </a:lnTo>
                <a:lnTo>
                  <a:pt x="3687746" y="749807"/>
                </a:lnTo>
                <a:lnTo>
                  <a:pt x="0" y="749807"/>
                </a:lnTo>
                <a:close/>
              </a:path>
            </a:pathLst>
          </a:cu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987E290A-7EF2-3D41-A97C-AB66F3620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244" t="24704" r="11772"/>
          <a:stretch/>
        </p:blipFill>
        <p:spPr>
          <a:xfrm rot="10800000">
            <a:off x="0" y="0"/>
            <a:ext cx="6070060" cy="5143500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E7B4CC8-0449-9843-9844-158D6A4F27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96464" y="4653096"/>
            <a:ext cx="259507" cy="27384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71A97FB1-E9D4-1640-BFE1-F6979E3D62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3">
            <a:extLst>
              <a:ext uri="{FF2B5EF4-FFF2-40B4-BE49-F238E27FC236}">
                <a16:creationId xmlns:a16="http://schemas.microsoft.com/office/drawing/2014/main" id="{9FD0B2BE-AE4F-D343-A7F2-3D895E543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609" y="1898754"/>
            <a:ext cx="3622054" cy="150374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41F2E6A-C4A3-AF47-9415-D63B7821B6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6977" y="4499113"/>
            <a:ext cx="1238714" cy="540024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67E9F5-CA4D-3E48-8E75-C6BBDC9E23ED}"/>
              </a:ext>
            </a:extLst>
          </p:cNvPr>
          <p:cNvCxnSpPr/>
          <p:nvPr userDrawn="1"/>
        </p:nvCxnSpPr>
        <p:spPr>
          <a:xfrm>
            <a:off x="8563687" y="4653096"/>
            <a:ext cx="0" cy="273844"/>
          </a:xfrm>
          <a:prstGeom prst="line">
            <a:avLst/>
          </a:prstGeom>
          <a:ln cap="rnd">
            <a:solidFill>
              <a:schemeClr val="bg2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179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DIVIDER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724DE317-5ED4-0D4A-B431-3DABEF679F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6615" r="4039" b="73991"/>
          <a:stretch>
            <a:fillRect/>
          </a:stretch>
        </p:blipFill>
        <p:spPr>
          <a:xfrm>
            <a:off x="5456254" y="4393694"/>
            <a:ext cx="3687746" cy="749807"/>
          </a:xfrm>
          <a:custGeom>
            <a:avLst/>
            <a:gdLst>
              <a:gd name="connsiteX0" fmla="*/ 0 w 3687746"/>
              <a:gd name="connsiteY0" fmla="*/ 0 h 749807"/>
              <a:gd name="connsiteX1" fmla="*/ 3687746 w 3687746"/>
              <a:gd name="connsiteY1" fmla="*/ 0 h 749807"/>
              <a:gd name="connsiteX2" fmla="*/ 3687746 w 3687746"/>
              <a:gd name="connsiteY2" fmla="*/ 749807 h 749807"/>
              <a:gd name="connsiteX3" fmla="*/ 0 w 3687746"/>
              <a:gd name="connsiteY3" fmla="*/ 749807 h 749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7746" h="749807">
                <a:moveTo>
                  <a:pt x="0" y="0"/>
                </a:moveTo>
                <a:lnTo>
                  <a:pt x="3687746" y="0"/>
                </a:lnTo>
                <a:lnTo>
                  <a:pt x="3687746" y="749807"/>
                </a:lnTo>
                <a:lnTo>
                  <a:pt x="0" y="749807"/>
                </a:ln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1F2E6A-C4A3-AF47-9415-D63B7821B6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6977" y="4499113"/>
            <a:ext cx="1238714" cy="540024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C67E9F5-CA4D-3E48-8E75-C6BBDC9E23ED}"/>
              </a:ext>
            </a:extLst>
          </p:cNvPr>
          <p:cNvCxnSpPr/>
          <p:nvPr userDrawn="1"/>
        </p:nvCxnSpPr>
        <p:spPr>
          <a:xfrm>
            <a:off x="8563687" y="4653096"/>
            <a:ext cx="0" cy="273844"/>
          </a:xfrm>
          <a:prstGeom prst="line">
            <a:avLst/>
          </a:prstGeom>
          <a:ln cap="rnd">
            <a:solidFill>
              <a:schemeClr val="bg2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>
            <a:extLst>
              <a:ext uri="{FF2B5EF4-FFF2-40B4-BE49-F238E27FC236}">
                <a16:creationId xmlns:a16="http://schemas.microsoft.com/office/drawing/2014/main" id="{43730FAA-6BF2-7E46-B004-B1C83316D488}"/>
              </a:ext>
            </a:extLst>
          </p:cNvPr>
          <p:cNvSpPr/>
          <p:nvPr userDrawn="1"/>
        </p:nvSpPr>
        <p:spPr>
          <a:xfrm rot="1800000">
            <a:off x="6564476" y="-442575"/>
            <a:ext cx="2547001" cy="4026579"/>
          </a:xfrm>
          <a:custGeom>
            <a:avLst/>
            <a:gdLst>
              <a:gd name="connsiteX0" fmla="*/ 23123 w 2547001"/>
              <a:gd name="connsiteY0" fmla="*/ 921491 h 4026579"/>
              <a:gd name="connsiteX1" fmla="*/ 1619193 w 2547001"/>
              <a:gd name="connsiteY1" fmla="*/ 0 h 4026579"/>
              <a:gd name="connsiteX2" fmla="*/ 2547001 w 2547001"/>
              <a:gd name="connsiteY2" fmla="*/ 1607009 h 4026579"/>
              <a:gd name="connsiteX3" fmla="*/ 2545241 w 2547001"/>
              <a:gd name="connsiteY3" fmla="*/ 1678451 h 4026579"/>
              <a:gd name="connsiteX4" fmla="*/ 1275914 w 2547001"/>
              <a:gd name="connsiteY4" fmla="*/ 4026579 h 4026579"/>
              <a:gd name="connsiteX5" fmla="*/ 0 w 2547001"/>
              <a:gd name="connsiteY5" fmla="*/ 1411025 h 4026579"/>
              <a:gd name="connsiteX6" fmla="*/ 6587 w 2547001"/>
              <a:gd name="connsiteY6" fmla="*/ 1143600 h 4026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7001" h="4026579">
                <a:moveTo>
                  <a:pt x="23123" y="921491"/>
                </a:moveTo>
                <a:lnTo>
                  <a:pt x="1619193" y="0"/>
                </a:lnTo>
                <a:lnTo>
                  <a:pt x="2547001" y="1607009"/>
                </a:lnTo>
                <a:lnTo>
                  <a:pt x="2545241" y="1678451"/>
                </a:lnTo>
                <a:cubicBezTo>
                  <a:pt x="2479901" y="2997360"/>
                  <a:pt x="1936540" y="4026579"/>
                  <a:pt x="1275914" y="4026579"/>
                </a:cubicBezTo>
                <a:cubicBezTo>
                  <a:pt x="571246" y="4026579"/>
                  <a:pt x="0" y="2855556"/>
                  <a:pt x="0" y="1411025"/>
                </a:cubicBezTo>
                <a:cubicBezTo>
                  <a:pt x="0" y="1320742"/>
                  <a:pt x="2231" y="1231527"/>
                  <a:pt x="6587" y="1143600"/>
                </a:cubicBezTo>
                <a:close/>
              </a:path>
            </a:pathLst>
          </a:custGeom>
          <a:gradFill>
            <a:gsLst>
              <a:gs pos="84000">
                <a:schemeClr val="bg1"/>
              </a:gs>
              <a:gs pos="6000">
                <a:srgbClr val="E9F2FB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575961AB-F520-D145-A089-9D88A1EB4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609" y="1897693"/>
            <a:ext cx="3622054" cy="150586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A1C61A2-1DAA-6B4C-90D7-57C3EDB793E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4859633" cy="5143500"/>
          </a:xfrm>
          <a:custGeom>
            <a:avLst/>
            <a:gdLst>
              <a:gd name="connsiteX0" fmla="*/ 252925 w 4859633"/>
              <a:gd name="connsiteY0" fmla="*/ 0 h 5143500"/>
              <a:gd name="connsiteX1" fmla="*/ 2961459 w 4859633"/>
              <a:gd name="connsiteY1" fmla="*/ 0 h 5143500"/>
              <a:gd name="connsiteX2" fmla="*/ 3148437 w 4859633"/>
              <a:gd name="connsiteY2" fmla="*/ 144388 h 5143500"/>
              <a:gd name="connsiteX3" fmla="*/ 4306667 w 4859633"/>
              <a:gd name="connsiteY3" fmla="*/ 1594933 h 5143500"/>
              <a:gd name="connsiteX4" fmla="*/ 4544841 w 4859633"/>
              <a:gd name="connsiteY4" fmla="*/ 5024175 h 5143500"/>
              <a:gd name="connsiteX5" fmla="*/ 4466135 w 4859633"/>
              <a:gd name="connsiteY5" fmla="*/ 5143500 h 5143500"/>
              <a:gd name="connsiteX6" fmla="*/ 1437913 w 4859633"/>
              <a:gd name="connsiteY6" fmla="*/ 5143500 h 5143500"/>
              <a:gd name="connsiteX7" fmla="*/ 1291425 w 4859633"/>
              <a:gd name="connsiteY7" fmla="*/ 5019341 h 5143500"/>
              <a:gd name="connsiteX8" fmla="*/ 291643 w 4859633"/>
              <a:gd name="connsiteY8" fmla="*/ 3706315 h 5143500"/>
              <a:gd name="connsiteX9" fmla="*/ 12158 w 4859633"/>
              <a:gd name="connsiteY9" fmla="*/ 3075838 h 5143500"/>
              <a:gd name="connsiteX10" fmla="*/ 0 w 4859633"/>
              <a:gd name="connsiteY10" fmla="*/ 3038519 h 5143500"/>
              <a:gd name="connsiteX11" fmla="*/ 0 w 4859633"/>
              <a:gd name="connsiteY11" fmla="*/ 385195 h 5143500"/>
              <a:gd name="connsiteX12" fmla="*/ 53469 w 4859633"/>
              <a:gd name="connsiteY12" fmla="*/ 277074 h 5143500"/>
              <a:gd name="connsiteX13" fmla="*/ 184472 w 4859633"/>
              <a:gd name="connsiteY13" fmla="*/ 78462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859633" h="5143500">
                <a:moveTo>
                  <a:pt x="252925" y="0"/>
                </a:moveTo>
                <a:lnTo>
                  <a:pt x="2961459" y="0"/>
                </a:lnTo>
                <a:lnTo>
                  <a:pt x="3148437" y="144388"/>
                </a:lnTo>
                <a:cubicBezTo>
                  <a:pt x="3590129" y="508046"/>
                  <a:pt x="3994684" y="1001664"/>
                  <a:pt x="4306667" y="1594933"/>
                </a:cubicBezTo>
                <a:cubicBezTo>
                  <a:pt x="4964917" y="2846667"/>
                  <a:pt x="5024121" y="4186514"/>
                  <a:pt x="4544841" y="5024175"/>
                </a:cubicBezTo>
                <a:lnTo>
                  <a:pt x="4466135" y="5143500"/>
                </a:lnTo>
                <a:lnTo>
                  <a:pt x="1437913" y="5143500"/>
                </a:lnTo>
                <a:lnTo>
                  <a:pt x="1291425" y="5019341"/>
                </a:lnTo>
                <a:cubicBezTo>
                  <a:pt x="911729" y="4672410"/>
                  <a:pt x="565914" y="4227871"/>
                  <a:pt x="291643" y="3706315"/>
                </a:cubicBezTo>
                <a:cubicBezTo>
                  <a:pt x="181935" y="3497693"/>
                  <a:pt x="88867" y="3286623"/>
                  <a:pt x="12158" y="3075838"/>
                </a:cubicBezTo>
                <a:lnTo>
                  <a:pt x="0" y="3038519"/>
                </a:lnTo>
                <a:lnTo>
                  <a:pt x="0" y="385195"/>
                </a:lnTo>
                <a:lnTo>
                  <a:pt x="53469" y="277074"/>
                </a:lnTo>
                <a:cubicBezTo>
                  <a:pt x="93409" y="207269"/>
                  <a:pt x="137089" y="140951"/>
                  <a:pt x="184472" y="78462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accent4">
                <a:lumMod val="20000"/>
                <a:lumOff val="80000"/>
              </a:schemeClr>
            </a:bgClr>
          </a:pattFill>
        </p:spPr>
        <p:txBody>
          <a:bodyPr wrap="square" anchor="ctr" anchorCtr="0">
            <a:noAutofit/>
          </a:bodyPr>
          <a:lstStyle>
            <a:lvl1pPr>
              <a:defRPr lang="en-US" sz="18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14">
            <a:extLst>
              <a:ext uri="{FF2B5EF4-FFF2-40B4-BE49-F238E27FC236}">
                <a16:creationId xmlns:a16="http://schemas.microsoft.com/office/drawing/2014/main" id="{3E7B4CC8-0449-9843-9844-158D6A4F27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96464" y="4653096"/>
            <a:ext cx="259507" cy="27384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71A97FB1-E9D4-1640-BFE1-F6979E3D6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385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724DE317-5ED4-0D4A-B431-3DABEF679F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6615" r="4039" b="73991"/>
          <a:stretch>
            <a:fillRect/>
          </a:stretch>
        </p:blipFill>
        <p:spPr>
          <a:xfrm>
            <a:off x="5456254" y="4393694"/>
            <a:ext cx="3687746" cy="749807"/>
          </a:xfrm>
          <a:custGeom>
            <a:avLst/>
            <a:gdLst>
              <a:gd name="connsiteX0" fmla="*/ 0 w 3687746"/>
              <a:gd name="connsiteY0" fmla="*/ 0 h 749807"/>
              <a:gd name="connsiteX1" fmla="*/ 3687746 w 3687746"/>
              <a:gd name="connsiteY1" fmla="*/ 0 h 749807"/>
              <a:gd name="connsiteX2" fmla="*/ 3687746 w 3687746"/>
              <a:gd name="connsiteY2" fmla="*/ 749807 h 749807"/>
              <a:gd name="connsiteX3" fmla="*/ 0 w 3687746"/>
              <a:gd name="connsiteY3" fmla="*/ 749807 h 749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7746" h="749807">
                <a:moveTo>
                  <a:pt x="0" y="0"/>
                </a:moveTo>
                <a:lnTo>
                  <a:pt x="3687746" y="0"/>
                </a:lnTo>
                <a:lnTo>
                  <a:pt x="3687746" y="749807"/>
                </a:lnTo>
                <a:lnTo>
                  <a:pt x="0" y="749807"/>
                </a:lnTo>
                <a:close/>
              </a:path>
            </a:pathLst>
          </a:cu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41F2E6A-C4A3-AF47-9415-D63B7821B6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6977" y="4499113"/>
            <a:ext cx="1238714" cy="540024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67E9F5-CA4D-3E48-8E75-C6BBDC9E23ED}"/>
              </a:ext>
            </a:extLst>
          </p:cNvPr>
          <p:cNvCxnSpPr/>
          <p:nvPr userDrawn="1"/>
        </p:nvCxnSpPr>
        <p:spPr>
          <a:xfrm>
            <a:off x="8563687" y="4653096"/>
            <a:ext cx="0" cy="273844"/>
          </a:xfrm>
          <a:prstGeom prst="line">
            <a:avLst/>
          </a:prstGeom>
          <a:ln cap="rnd">
            <a:solidFill>
              <a:schemeClr val="bg2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>
            <a:extLst>
              <a:ext uri="{FF2B5EF4-FFF2-40B4-BE49-F238E27FC236}">
                <a16:creationId xmlns:a16="http://schemas.microsoft.com/office/drawing/2014/main" id="{43730FAA-6BF2-7E46-B004-B1C83316D488}"/>
              </a:ext>
            </a:extLst>
          </p:cNvPr>
          <p:cNvSpPr/>
          <p:nvPr userDrawn="1"/>
        </p:nvSpPr>
        <p:spPr>
          <a:xfrm rot="1800000">
            <a:off x="6564476" y="-442575"/>
            <a:ext cx="2547001" cy="4026579"/>
          </a:xfrm>
          <a:custGeom>
            <a:avLst/>
            <a:gdLst>
              <a:gd name="connsiteX0" fmla="*/ 23123 w 2547001"/>
              <a:gd name="connsiteY0" fmla="*/ 921491 h 4026579"/>
              <a:gd name="connsiteX1" fmla="*/ 1619193 w 2547001"/>
              <a:gd name="connsiteY1" fmla="*/ 0 h 4026579"/>
              <a:gd name="connsiteX2" fmla="*/ 2547001 w 2547001"/>
              <a:gd name="connsiteY2" fmla="*/ 1607009 h 4026579"/>
              <a:gd name="connsiteX3" fmla="*/ 2545241 w 2547001"/>
              <a:gd name="connsiteY3" fmla="*/ 1678451 h 4026579"/>
              <a:gd name="connsiteX4" fmla="*/ 1275914 w 2547001"/>
              <a:gd name="connsiteY4" fmla="*/ 4026579 h 4026579"/>
              <a:gd name="connsiteX5" fmla="*/ 0 w 2547001"/>
              <a:gd name="connsiteY5" fmla="*/ 1411025 h 4026579"/>
              <a:gd name="connsiteX6" fmla="*/ 6587 w 2547001"/>
              <a:gd name="connsiteY6" fmla="*/ 1143600 h 4026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7001" h="4026579">
                <a:moveTo>
                  <a:pt x="23123" y="921491"/>
                </a:moveTo>
                <a:lnTo>
                  <a:pt x="1619193" y="0"/>
                </a:lnTo>
                <a:lnTo>
                  <a:pt x="2547001" y="1607009"/>
                </a:lnTo>
                <a:lnTo>
                  <a:pt x="2545241" y="1678451"/>
                </a:lnTo>
                <a:cubicBezTo>
                  <a:pt x="2479901" y="2997360"/>
                  <a:pt x="1936540" y="4026579"/>
                  <a:pt x="1275914" y="4026579"/>
                </a:cubicBezTo>
                <a:cubicBezTo>
                  <a:pt x="571246" y="4026579"/>
                  <a:pt x="0" y="2855556"/>
                  <a:pt x="0" y="1411025"/>
                </a:cubicBezTo>
                <a:cubicBezTo>
                  <a:pt x="0" y="1320742"/>
                  <a:pt x="2231" y="1231527"/>
                  <a:pt x="6587" y="1143600"/>
                </a:cubicBezTo>
                <a:close/>
              </a:path>
            </a:pathLst>
          </a:custGeom>
          <a:gradFill>
            <a:gsLst>
              <a:gs pos="84000">
                <a:schemeClr val="bg1"/>
              </a:gs>
              <a:gs pos="6000">
                <a:srgbClr val="E9F2FB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575961AB-F520-D145-A089-9D88A1EB4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828" y="787042"/>
            <a:ext cx="3724835" cy="92650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E7B4CC8-0449-9843-9844-158D6A4F27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96464" y="4653096"/>
            <a:ext cx="259507" cy="273844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lang="en-US" sz="800" smtClean="0"/>
            </a:lvl1pPr>
          </a:lstStyle>
          <a:p>
            <a:pPr algn="r"/>
            <a:fld id="{71A97FB1-E9D4-1640-BFE1-F6979E3D621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A1C61A2-1DAA-6B4C-90D7-57C3EDB793E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4859633" cy="5143500"/>
          </a:xfrm>
          <a:custGeom>
            <a:avLst/>
            <a:gdLst>
              <a:gd name="connsiteX0" fmla="*/ 252925 w 4859633"/>
              <a:gd name="connsiteY0" fmla="*/ 0 h 5143500"/>
              <a:gd name="connsiteX1" fmla="*/ 2961459 w 4859633"/>
              <a:gd name="connsiteY1" fmla="*/ 0 h 5143500"/>
              <a:gd name="connsiteX2" fmla="*/ 3148437 w 4859633"/>
              <a:gd name="connsiteY2" fmla="*/ 144388 h 5143500"/>
              <a:gd name="connsiteX3" fmla="*/ 4306667 w 4859633"/>
              <a:gd name="connsiteY3" fmla="*/ 1594933 h 5143500"/>
              <a:gd name="connsiteX4" fmla="*/ 4544841 w 4859633"/>
              <a:gd name="connsiteY4" fmla="*/ 5024175 h 5143500"/>
              <a:gd name="connsiteX5" fmla="*/ 4466135 w 4859633"/>
              <a:gd name="connsiteY5" fmla="*/ 5143500 h 5143500"/>
              <a:gd name="connsiteX6" fmla="*/ 1437913 w 4859633"/>
              <a:gd name="connsiteY6" fmla="*/ 5143500 h 5143500"/>
              <a:gd name="connsiteX7" fmla="*/ 1291425 w 4859633"/>
              <a:gd name="connsiteY7" fmla="*/ 5019341 h 5143500"/>
              <a:gd name="connsiteX8" fmla="*/ 291643 w 4859633"/>
              <a:gd name="connsiteY8" fmla="*/ 3706315 h 5143500"/>
              <a:gd name="connsiteX9" fmla="*/ 12158 w 4859633"/>
              <a:gd name="connsiteY9" fmla="*/ 3075838 h 5143500"/>
              <a:gd name="connsiteX10" fmla="*/ 0 w 4859633"/>
              <a:gd name="connsiteY10" fmla="*/ 3038519 h 5143500"/>
              <a:gd name="connsiteX11" fmla="*/ 0 w 4859633"/>
              <a:gd name="connsiteY11" fmla="*/ 385195 h 5143500"/>
              <a:gd name="connsiteX12" fmla="*/ 53469 w 4859633"/>
              <a:gd name="connsiteY12" fmla="*/ 277074 h 5143500"/>
              <a:gd name="connsiteX13" fmla="*/ 184472 w 4859633"/>
              <a:gd name="connsiteY13" fmla="*/ 78462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859633" h="5143500">
                <a:moveTo>
                  <a:pt x="252925" y="0"/>
                </a:moveTo>
                <a:lnTo>
                  <a:pt x="2961459" y="0"/>
                </a:lnTo>
                <a:lnTo>
                  <a:pt x="3148437" y="144388"/>
                </a:lnTo>
                <a:cubicBezTo>
                  <a:pt x="3590129" y="508046"/>
                  <a:pt x="3994684" y="1001664"/>
                  <a:pt x="4306667" y="1594933"/>
                </a:cubicBezTo>
                <a:cubicBezTo>
                  <a:pt x="4964917" y="2846667"/>
                  <a:pt x="5024121" y="4186514"/>
                  <a:pt x="4544841" y="5024175"/>
                </a:cubicBezTo>
                <a:lnTo>
                  <a:pt x="4466135" y="5143500"/>
                </a:lnTo>
                <a:lnTo>
                  <a:pt x="1437913" y="5143500"/>
                </a:lnTo>
                <a:lnTo>
                  <a:pt x="1291425" y="5019341"/>
                </a:lnTo>
                <a:cubicBezTo>
                  <a:pt x="911729" y="4672410"/>
                  <a:pt x="565914" y="4227871"/>
                  <a:pt x="291643" y="3706315"/>
                </a:cubicBezTo>
                <a:cubicBezTo>
                  <a:pt x="181935" y="3497693"/>
                  <a:pt x="88867" y="3286623"/>
                  <a:pt x="12158" y="3075838"/>
                </a:cubicBezTo>
                <a:lnTo>
                  <a:pt x="0" y="3038519"/>
                </a:lnTo>
                <a:lnTo>
                  <a:pt x="0" y="385195"/>
                </a:lnTo>
                <a:lnTo>
                  <a:pt x="53469" y="277074"/>
                </a:lnTo>
                <a:cubicBezTo>
                  <a:pt x="93409" y="207269"/>
                  <a:pt x="137089" y="140951"/>
                  <a:pt x="184472" y="78462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accent4">
                <a:lumMod val="20000"/>
                <a:lumOff val="80000"/>
              </a:schemeClr>
            </a:bgClr>
          </a:pattFill>
        </p:spPr>
        <p:txBody>
          <a:bodyPr wrap="square" anchor="ctr" anchorCtr="0">
            <a:noAutofit/>
          </a:bodyPr>
          <a:lstStyle>
            <a:lvl1pPr>
              <a:defRPr lang="en-US" sz="18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0FC5A532-9A72-BF4E-8DDA-7F14FB3C04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31828" y="1800956"/>
            <a:ext cx="3724835" cy="21524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5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500"/>
            </a:lvl1pPr>
            <a:lvl2pPr marL="0" indent="-180000">
              <a:lnSpc>
                <a:spcPct val="105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500"/>
            </a:lvl2pPr>
            <a:lvl3pPr marL="360000" indent="-180000">
              <a:lnSpc>
                <a:spcPct val="105000"/>
              </a:lnSpc>
              <a:spcBef>
                <a:spcPts val="0"/>
              </a:spcBef>
              <a:spcAft>
                <a:spcPts val="250"/>
              </a:spcAft>
              <a:buClr>
                <a:schemeClr val="tx2"/>
              </a:buClr>
              <a:buSzPct val="100000"/>
              <a:buFont typeface="System Font"/>
              <a:buChar char="‣"/>
              <a:defRPr sz="1500"/>
            </a:lvl3pPr>
            <a:lvl4pPr marL="540000" indent="-180000">
              <a:lnSpc>
                <a:spcPct val="105000"/>
              </a:lnSpc>
              <a:spcBef>
                <a:spcPts val="0"/>
              </a:spcBef>
              <a:spcAft>
                <a:spcPts val="250"/>
              </a:spcAft>
              <a:buClr>
                <a:schemeClr val="tx2"/>
              </a:buClr>
              <a:defRPr sz="1200"/>
            </a:lvl4pPr>
            <a:lvl5pPr marL="720000" indent="-180000">
              <a:lnSpc>
                <a:spcPct val="105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444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724DE317-5ED4-0D4A-B431-3DABEF679F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6615" r="4039" b="73991"/>
          <a:stretch>
            <a:fillRect/>
          </a:stretch>
        </p:blipFill>
        <p:spPr>
          <a:xfrm>
            <a:off x="5456254" y="4393694"/>
            <a:ext cx="3687746" cy="749807"/>
          </a:xfrm>
          <a:custGeom>
            <a:avLst/>
            <a:gdLst>
              <a:gd name="connsiteX0" fmla="*/ 0 w 3687746"/>
              <a:gd name="connsiteY0" fmla="*/ 0 h 749807"/>
              <a:gd name="connsiteX1" fmla="*/ 3687746 w 3687746"/>
              <a:gd name="connsiteY1" fmla="*/ 0 h 749807"/>
              <a:gd name="connsiteX2" fmla="*/ 3687746 w 3687746"/>
              <a:gd name="connsiteY2" fmla="*/ 749807 h 749807"/>
              <a:gd name="connsiteX3" fmla="*/ 0 w 3687746"/>
              <a:gd name="connsiteY3" fmla="*/ 749807 h 749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7746" h="749807">
                <a:moveTo>
                  <a:pt x="0" y="0"/>
                </a:moveTo>
                <a:lnTo>
                  <a:pt x="3687746" y="0"/>
                </a:lnTo>
                <a:lnTo>
                  <a:pt x="3687746" y="749807"/>
                </a:lnTo>
                <a:lnTo>
                  <a:pt x="0" y="749807"/>
                </a:lnTo>
                <a:close/>
              </a:path>
            </a:pathLst>
          </a:cu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41F2E6A-C4A3-AF47-9415-D63B7821B6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6977" y="4499113"/>
            <a:ext cx="1238714" cy="540024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C67E9F5-CA4D-3E48-8E75-C6BBDC9E23ED}"/>
              </a:ext>
            </a:extLst>
          </p:cNvPr>
          <p:cNvCxnSpPr/>
          <p:nvPr userDrawn="1"/>
        </p:nvCxnSpPr>
        <p:spPr>
          <a:xfrm>
            <a:off x="8563687" y="4653096"/>
            <a:ext cx="0" cy="273844"/>
          </a:xfrm>
          <a:prstGeom prst="line">
            <a:avLst/>
          </a:prstGeom>
          <a:ln cap="rnd">
            <a:solidFill>
              <a:schemeClr val="bg2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>
            <a:extLst>
              <a:ext uri="{FF2B5EF4-FFF2-40B4-BE49-F238E27FC236}">
                <a16:creationId xmlns:a16="http://schemas.microsoft.com/office/drawing/2014/main" id="{4A7C2D06-36B5-884C-86F3-1E5EF6658F79}"/>
              </a:ext>
            </a:extLst>
          </p:cNvPr>
          <p:cNvSpPr/>
          <p:nvPr userDrawn="1"/>
        </p:nvSpPr>
        <p:spPr>
          <a:xfrm rot="19645883">
            <a:off x="-240755" y="1427579"/>
            <a:ext cx="2551828" cy="4527689"/>
          </a:xfrm>
          <a:custGeom>
            <a:avLst/>
            <a:gdLst>
              <a:gd name="connsiteX0" fmla="*/ 1655332 w 2551828"/>
              <a:gd name="connsiteY0" fmla="*/ 76782 h 4527689"/>
              <a:gd name="connsiteX1" fmla="*/ 2551828 w 2551828"/>
              <a:gd name="connsiteY1" fmla="*/ 2574746 h 4527689"/>
              <a:gd name="connsiteX2" fmla="*/ 2178122 w 2551828"/>
              <a:gd name="connsiteY2" fmla="*/ 4424222 h 4527689"/>
              <a:gd name="connsiteX3" fmla="*/ 2122587 w 2551828"/>
              <a:gd name="connsiteY3" fmla="*/ 4527689 h 4527689"/>
              <a:gd name="connsiteX4" fmla="*/ 37725 w 2551828"/>
              <a:gd name="connsiteY4" fmla="*/ 3195972 h 4527689"/>
              <a:gd name="connsiteX5" fmla="*/ 25922 w 2551828"/>
              <a:gd name="connsiteY5" fmla="*/ 3101872 h 4527689"/>
              <a:gd name="connsiteX6" fmla="*/ 0 w 2551828"/>
              <a:gd name="connsiteY6" fmla="*/ 2574746 h 4527689"/>
              <a:gd name="connsiteX7" fmla="*/ 6056 w 2551828"/>
              <a:gd name="connsiteY7" fmla="*/ 2328880 h 4527689"/>
              <a:gd name="connsiteX8" fmla="*/ 1493641 w 2551828"/>
              <a:gd name="connsiteY8" fmla="*/ 0 h 4527689"/>
              <a:gd name="connsiteX9" fmla="*/ 1533055 w 2551828"/>
              <a:gd name="connsiteY9" fmla="*/ 12331 h 4527689"/>
              <a:gd name="connsiteX10" fmla="*/ 1655332 w 2551828"/>
              <a:gd name="connsiteY10" fmla="*/ 76782 h 4527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51828" h="4527689">
                <a:moveTo>
                  <a:pt x="1655332" y="76782"/>
                </a:moveTo>
                <a:cubicBezTo>
                  <a:pt x="2174716" y="407941"/>
                  <a:pt x="2551828" y="1401065"/>
                  <a:pt x="2551828" y="2574746"/>
                </a:cubicBezTo>
                <a:cubicBezTo>
                  <a:pt x="2551828" y="3297012"/>
                  <a:pt x="2409017" y="3950900"/>
                  <a:pt x="2178122" y="4424222"/>
                </a:cubicBezTo>
                <a:lnTo>
                  <a:pt x="2122587" y="4527689"/>
                </a:lnTo>
                <a:lnTo>
                  <a:pt x="37725" y="3195972"/>
                </a:lnTo>
                <a:lnTo>
                  <a:pt x="25922" y="3101872"/>
                </a:lnTo>
                <a:cubicBezTo>
                  <a:pt x="8926" y="2931606"/>
                  <a:pt x="0" y="2755313"/>
                  <a:pt x="0" y="2574746"/>
                </a:cubicBezTo>
                <a:lnTo>
                  <a:pt x="6056" y="2328880"/>
                </a:lnTo>
                <a:lnTo>
                  <a:pt x="1493641" y="0"/>
                </a:lnTo>
                <a:lnTo>
                  <a:pt x="1533055" y="12331"/>
                </a:lnTo>
                <a:cubicBezTo>
                  <a:pt x="1574585" y="29752"/>
                  <a:pt x="1615379" y="51308"/>
                  <a:pt x="1655332" y="76782"/>
                </a:cubicBezTo>
                <a:close/>
              </a:path>
            </a:pathLst>
          </a:custGeom>
          <a:gradFill>
            <a:gsLst>
              <a:gs pos="84000">
                <a:schemeClr val="bg1"/>
              </a:gs>
              <a:gs pos="6000">
                <a:srgbClr val="E9F2FB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271EB5C-D1C2-484E-B911-04B1F39435D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09380" y="0"/>
            <a:ext cx="5225480" cy="5143500"/>
          </a:xfrm>
          <a:custGeom>
            <a:avLst/>
            <a:gdLst>
              <a:gd name="connsiteX0" fmla="*/ 1228494 w 5225480"/>
              <a:gd name="connsiteY0" fmla="*/ 0 h 5143500"/>
              <a:gd name="connsiteX1" fmla="*/ 5001854 w 5225480"/>
              <a:gd name="connsiteY1" fmla="*/ 0 h 5143500"/>
              <a:gd name="connsiteX2" fmla="*/ 5063392 w 5225480"/>
              <a:gd name="connsiteY2" fmla="*/ 150813 h 5143500"/>
              <a:gd name="connsiteX3" fmla="*/ 4733873 w 5225480"/>
              <a:gd name="connsiteY3" fmla="*/ 3183210 h 5143500"/>
              <a:gd name="connsiteX4" fmla="*/ 3034140 w 5225480"/>
              <a:gd name="connsiteY4" fmla="*/ 5071619 h 5143500"/>
              <a:gd name="connsiteX5" fmla="*/ 2892267 w 5225480"/>
              <a:gd name="connsiteY5" fmla="*/ 5143500 h 5143500"/>
              <a:gd name="connsiteX6" fmla="*/ 917977 w 5225480"/>
              <a:gd name="connsiteY6" fmla="*/ 5143500 h 5143500"/>
              <a:gd name="connsiteX7" fmla="*/ 878557 w 5225480"/>
              <a:gd name="connsiteY7" fmla="*/ 5120371 h 5143500"/>
              <a:gd name="connsiteX8" fmla="*/ 491607 w 5225480"/>
              <a:gd name="connsiteY8" fmla="*/ 1097738 h 5143500"/>
              <a:gd name="connsiteX9" fmla="*/ 1092227 w 5225480"/>
              <a:gd name="connsiteY9" fmla="*/ 157454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25480" h="5143500">
                <a:moveTo>
                  <a:pt x="1228494" y="0"/>
                </a:moveTo>
                <a:lnTo>
                  <a:pt x="5001854" y="0"/>
                </a:lnTo>
                <a:lnTo>
                  <a:pt x="5063392" y="150813"/>
                </a:lnTo>
                <a:cubicBezTo>
                  <a:pt x="5353530" y="985729"/>
                  <a:pt x="5260332" y="2112286"/>
                  <a:pt x="4733873" y="3183210"/>
                </a:cubicBezTo>
                <a:cubicBezTo>
                  <a:pt x="4312705" y="4039950"/>
                  <a:pt x="3693993" y="4698870"/>
                  <a:pt x="3034140" y="5071619"/>
                </a:cubicBezTo>
                <a:lnTo>
                  <a:pt x="2892267" y="5143500"/>
                </a:lnTo>
                <a:lnTo>
                  <a:pt x="917977" y="5143500"/>
                </a:lnTo>
                <a:lnTo>
                  <a:pt x="878557" y="5120371"/>
                </a:lnTo>
                <a:cubicBezTo>
                  <a:pt x="-112932" y="4435684"/>
                  <a:pt x="-298083" y="2704126"/>
                  <a:pt x="491607" y="1097738"/>
                </a:cubicBezTo>
                <a:cubicBezTo>
                  <a:pt x="662707" y="749688"/>
                  <a:pt x="866409" y="434285"/>
                  <a:pt x="1092227" y="157454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accent4">
                <a:lumMod val="20000"/>
                <a:lumOff val="80000"/>
              </a:schemeClr>
            </a:bgClr>
          </a:pattFill>
        </p:spPr>
        <p:txBody>
          <a:bodyPr wrap="square" anchor="ctr" anchorCtr="0">
            <a:noAutofit/>
          </a:bodyPr>
          <a:lstStyle>
            <a:lvl1pPr>
              <a:defRPr lang="en-US" sz="20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575961AB-F520-D145-A089-9D88A1EB4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04" y="787042"/>
            <a:ext cx="3132831" cy="92650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E7B4CC8-0449-9843-9844-158D6A4F27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96464" y="4653096"/>
            <a:ext cx="259507" cy="273844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lang="en-US" sz="800" smtClean="0"/>
            </a:lvl1pPr>
          </a:lstStyle>
          <a:p>
            <a:pPr algn="r"/>
            <a:fld id="{71A97FB1-E9D4-1640-BFE1-F6979E3D621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0FC5A532-9A72-BF4E-8DDA-7F14FB3C04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3404" y="1800956"/>
            <a:ext cx="2824865" cy="21524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5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500"/>
            </a:lvl1pPr>
            <a:lvl2pPr marL="0" indent="-180000">
              <a:lnSpc>
                <a:spcPct val="105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500"/>
            </a:lvl2pPr>
            <a:lvl3pPr marL="360000" indent="-180000">
              <a:lnSpc>
                <a:spcPct val="105000"/>
              </a:lnSpc>
              <a:spcBef>
                <a:spcPts val="0"/>
              </a:spcBef>
              <a:spcAft>
                <a:spcPts val="250"/>
              </a:spcAft>
              <a:buClr>
                <a:schemeClr val="tx2"/>
              </a:buClr>
              <a:buSzPct val="100000"/>
              <a:buFont typeface="System Font"/>
              <a:buChar char="‣"/>
              <a:defRPr sz="1500"/>
            </a:lvl3pPr>
            <a:lvl4pPr marL="540000" indent="-180000">
              <a:lnSpc>
                <a:spcPct val="105000"/>
              </a:lnSpc>
              <a:spcBef>
                <a:spcPts val="0"/>
              </a:spcBef>
              <a:spcAft>
                <a:spcPts val="250"/>
              </a:spcAft>
              <a:buClr>
                <a:schemeClr val="tx2"/>
              </a:buClr>
              <a:defRPr sz="1200"/>
            </a:lvl4pPr>
            <a:lvl5pPr marL="720000" indent="-180000">
              <a:lnSpc>
                <a:spcPct val="105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314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987E290A-7EF2-3D41-A97C-AB66F3620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244" t="24704" r="11772"/>
          <a:stretch/>
        </p:blipFill>
        <p:spPr>
          <a:xfrm>
            <a:off x="3073940" y="0"/>
            <a:ext cx="607006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93C5D3-4390-C142-A0B2-7CB6B68F16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9768" y="317075"/>
            <a:ext cx="3179141" cy="159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397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87E290A-7EF2-3D41-A97C-AB66F3620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23" t="24730" r="1150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3">
            <a:extLst>
              <a:ext uri="{FF2B5EF4-FFF2-40B4-BE49-F238E27FC236}">
                <a16:creationId xmlns:a16="http://schemas.microsoft.com/office/drawing/2014/main" id="{B22ACA1D-310B-8149-9293-08803D20F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04" y="1270728"/>
            <a:ext cx="4208596" cy="11218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F71708D-63B7-2641-9948-94CF6C59B3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1829" y="2563211"/>
            <a:ext cx="3622293" cy="51525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000" kern="1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Sub-title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5E46DDD-6EA7-2D4E-8893-5D7BF7E0C9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829" y="4122778"/>
            <a:ext cx="3240000" cy="17776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10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Date etc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76" y="317076"/>
            <a:ext cx="1771200" cy="88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869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OVER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&#10;&#10;Description automatically generated">
            <a:extLst>
              <a:ext uri="{FF2B5EF4-FFF2-40B4-BE49-F238E27FC236}">
                <a16:creationId xmlns:a16="http://schemas.microsoft.com/office/drawing/2014/main" id="{D05338B3-480E-D84B-8042-BC6AE42B71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F834579-F629-BB40-A2DB-23E94409DDB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55310" y="0"/>
            <a:ext cx="4988689" cy="5143500"/>
          </a:xfrm>
          <a:custGeom>
            <a:avLst/>
            <a:gdLst>
              <a:gd name="connsiteX0" fmla="*/ 1677060 w 4988689"/>
              <a:gd name="connsiteY0" fmla="*/ 0 h 5143500"/>
              <a:gd name="connsiteX1" fmla="*/ 4988689 w 4988689"/>
              <a:gd name="connsiteY1" fmla="*/ 0 h 5143500"/>
              <a:gd name="connsiteX2" fmla="*/ 4988689 w 4988689"/>
              <a:gd name="connsiteY2" fmla="*/ 4031089 h 5143500"/>
              <a:gd name="connsiteX3" fmla="*/ 4936874 w 4988689"/>
              <a:gd name="connsiteY3" fmla="*/ 4127902 h 5143500"/>
              <a:gd name="connsiteX4" fmla="*/ 4295340 w 4988689"/>
              <a:gd name="connsiteY4" fmla="*/ 5007689 h 5143500"/>
              <a:gd name="connsiteX5" fmla="*/ 4162309 w 4988689"/>
              <a:gd name="connsiteY5" fmla="*/ 5143500 h 5143500"/>
              <a:gd name="connsiteX6" fmla="*/ 318917 w 4988689"/>
              <a:gd name="connsiteY6" fmla="*/ 5143500 h 5143500"/>
              <a:gd name="connsiteX7" fmla="*/ 281685 w 4988689"/>
              <a:gd name="connsiteY7" fmla="*/ 5075362 h 5143500"/>
              <a:gd name="connsiteX8" fmla="*/ 531424 w 4988689"/>
              <a:gd name="connsiteY8" fmla="*/ 1536433 h 5143500"/>
              <a:gd name="connsiteX9" fmla="*/ 1563365 w 4988689"/>
              <a:gd name="connsiteY9" fmla="*/ 103187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88689" h="5143500">
                <a:moveTo>
                  <a:pt x="1677060" y="0"/>
                </a:moveTo>
                <a:lnTo>
                  <a:pt x="4988689" y="0"/>
                </a:lnTo>
                <a:lnTo>
                  <a:pt x="4988689" y="4031089"/>
                </a:lnTo>
                <a:lnTo>
                  <a:pt x="4936874" y="4127902"/>
                </a:lnTo>
                <a:cubicBezTo>
                  <a:pt x="4747115" y="4454594"/>
                  <a:pt x="4530299" y="4749534"/>
                  <a:pt x="4295340" y="5007689"/>
                </a:cubicBezTo>
                <a:lnTo>
                  <a:pt x="4162309" y="5143500"/>
                </a:lnTo>
                <a:lnTo>
                  <a:pt x="318917" y="5143500"/>
                </a:lnTo>
                <a:lnTo>
                  <a:pt x="281685" y="5075362"/>
                </a:lnTo>
                <a:cubicBezTo>
                  <a:pt x="-153887" y="4156057"/>
                  <a:pt x="-94586" y="2809862"/>
                  <a:pt x="531424" y="1536433"/>
                </a:cubicBezTo>
                <a:cubicBezTo>
                  <a:pt x="808860" y="972073"/>
                  <a:pt x="1165593" y="487121"/>
                  <a:pt x="1563365" y="103187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accent4">
                <a:lumMod val="20000"/>
                <a:lumOff val="80000"/>
              </a:schemeClr>
            </a:bgClr>
          </a:pattFill>
        </p:spPr>
        <p:txBody>
          <a:bodyPr wrap="square" anchor="ctr" anchorCtr="0">
            <a:noAutofit/>
          </a:bodyPr>
          <a:lstStyle>
            <a:lvl1pPr>
              <a:defRPr lang="en-US" sz="20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3">
            <a:extLst>
              <a:ext uri="{FF2B5EF4-FFF2-40B4-BE49-F238E27FC236}">
                <a16:creationId xmlns:a16="http://schemas.microsoft.com/office/drawing/2014/main" id="{BEC94CFF-F4C3-A94E-B63A-69672A884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04" y="1270728"/>
            <a:ext cx="4208596" cy="11218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3E8F018-E5B1-7445-AB30-16655B888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1829" y="2564315"/>
            <a:ext cx="3622293" cy="51525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000" kern="1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Sub-title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118152F-325D-4E44-A6EB-C26895A574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829" y="4122778"/>
            <a:ext cx="3622293" cy="17776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10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Date etc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76" y="317076"/>
            <a:ext cx="1771200" cy="88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222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87E290A-7EF2-3D41-A97C-AB66F3620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23" t="24730" r="11508"/>
          <a:stretch/>
        </p:blipFill>
        <p:spPr>
          <a:xfrm flipH="1" flipV="1"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692AC76-8256-254B-9ECC-891DB0925B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31454" r="5315" b="74690"/>
          <a:stretch>
            <a:fillRect/>
          </a:stretch>
        </p:blipFill>
        <p:spPr>
          <a:xfrm>
            <a:off x="6534150" y="4413832"/>
            <a:ext cx="2609850" cy="729668"/>
          </a:xfrm>
          <a:custGeom>
            <a:avLst/>
            <a:gdLst>
              <a:gd name="connsiteX0" fmla="*/ 0 w 2609850"/>
              <a:gd name="connsiteY0" fmla="*/ 0 h 729668"/>
              <a:gd name="connsiteX1" fmla="*/ 2609850 w 2609850"/>
              <a:gd name="connsiteY1" fmla="*/ 0 h 729668"/>
              <a:gd name="connsiteX2" fmla="*/ 2609850 w 2609850"/>
              <a:gd name="connsiteY2" fmla="*/ 729668 h 729668"/>
              <a:gd name="connsiteX3" fmla="*/ 0 w 2609850"/>
              <a:gd name="connsiteY3" fmla="*/ 729668 h 72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9850" h="729668">
                <a:moveTo>
                  <a:pt x="0" y="0"/>
                </a:moveTo>
                <a:lnTo>
                  <a:pt x="2609850" y="0"/>
                </a:lnTo>
                <a:lnTo>
                  <a:pt x="2609850" y="729668"/>
                </a:lnTo>
                <a:lnTo>
                  <a:pt x="0" y="729668"/>
                </a:ln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1F2E6A-C4A3-AF47-9415-D63B7821B6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6977" y="4499113"/>
            <a:ext cx="1238714" cy="540023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E7B4CC8-0449-9843-9844-158D6A4F27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96464" y="4653096"/>
            <a:ext cx="259507" cy="27384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71A97FB1-E9D4-1640-BFE1-F6979E3D62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3">
            <a:extLst>
              <a:ext uri="{FF2B5EF4-FFF2-40B4-BE49-F238E27FC236}">
                <a16:creationId xmlns:a16="http://schemas.microsoft.com/office/drawing/2014/main" id="{9FD0B2BE-AE4F-D343-A7F2-3D895E543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609" y="1898754"/>
            <a:ext cx="3622054" cy="150374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C67E9F5-CA4D-3E48-8E75-C6BBDC9E23ED}"/>
              </a:ext>
            </a:extLst>
          </p:cNvPr>
          <p:cNvCxnSpPr/>
          <p:nvPr userDrawn="1"/>
        </p:nvCxnSpPr>
        <p:spPr>
          <a:xfrm>
            <a:off x="8563687" y="4653096"/>
            <a:ext cx="0" cy="273844"/>
          </a:xfrm>
          <a:prstGeom prst="line">
            <a:avLst/>
          </a:prstGeom>
          <a:ln cap="rnd">
            <a:solidFill>
              <a:schemeClr val="bg1">
                <a:lumMod val="9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5709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DIVIDER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ird&#10;&#10;Description automatically generated">
            <a:extLst>
              <a:ext uri="{FF2B5EF4-FFF2-40B4-BE49-F238E27FC236}">
                <a16:creationId xmlns:a16="http://schemas.microsoft.com/office/drawing/2014/main" id="{972D4466-F248-6748-947A-114136171E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692AC76-8256-254B-9ECC-891DB0925B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31454" r="5315" b="74690"/>
          <a:stretch>
            <a:fillRect/>
          </a:stretch>
        </p:blipFill>
        <p:spPr>
          <a:xfrm>
            <a:off x="6534150" y="4413832"/>
            <a:ext cx="2609850" cy="729668"/>
          </a:xfrm>
          <a:custGeom>
            <a:avLst/>
            <a:gdLst>
              <a:gd name="connsiteX0" fmla="*/ 0 w 2609850"/>
              <a:gd name="connsiteY0" fmla="*/ 0 h 729668"/>
              <a:gd name="connsiteX1" fmla="*/ 2609850 w 2609850"/>
              <a:gd name="connsiteY1" fmla="*/ 0 h 729668"/>
              <a:gd name="connsiteX2" fmla="*/ 2609850 w 2609850"/>
              <a:gd name="connsiteY2" fmla="*/ 729668 h 729668"/>
              <a:gd name="connsiteX3" fmla="*/ 0 w 2609850"/>
              <a:gd name="connsiteY3" fmla="*/ 729668 h 72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9850" h="729668">
                <a:moveTo>
                  <a:pt x="0" y="0"/>
                </a:moveTo>
                <a:lnTo>
                  <a:pt x="2609850" y="0"/>
                </a:lnTo>
                <a:lnTo>
                  <a:pt x="2609850" y="729668"/>
                </a:lnTo>
                <a:lnTo>
                  <a:pt x="0" y="729668"/>
                </a:ln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1F2E6A-C4A3-AF47-9415-D63B7821B6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6977" y="4499113"/>
            <a:ext cx="1238714" cy="540023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E7B4CC8-0449-9843-9844-158D6A4F27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96464" y="4653096"/>
            <a:ext cx="259507" cy="27384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71A97FB1-E9D4-1640-BFE1-F6979E3D62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A1C61A2-1DAA-6B4C-90D7-57C3EDB793E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4859633" cy="5143500"/>
          </a:xfrm>
          <a:custGeom>
            <a:avLst/>
            <a:gdLst>
              <a:gd name="connsiteX0" fmla="*/ 252925 w 4859633"/>
              <a:gd name="connsiteY0" fmla="*/ 0 h 5143500"/>
              <a:gd name="connsiteX1" fmla="*/ 2961459 w 4859633"/>
              <a:gd name="connsiteY1" fmla="*/ 0 h 5143500"/>
              <a:gd name="connsiteX2" fmla="*/ 3148437 w 4859633"/>
              <a:gd name="connsiteY2" fmla="*/ 144388 h 5143500"/>
              <a:gd name="connsiteX3" fmla="*/ 4306667 w 4859633"/>
              <a:gd name="connsiteY3" fmla="*/ 1594933 h 5143500"/>
              <a:gd name="connsiteX4" fmla="*/ 4544841 w 4859633"/>
              <a:gd name="connsiteY4" fmla="*/ 5024175 h 5143500"/>
              <a:gd name="connsiteX5" fmla="*/ 4466135 w 4859633"/>
              <a:gd name="connsiteY5" fmla="*/ 5143500 h 5143500"/>
              <a:gd name="connsiteX6" fmla="*/ 1437913 w 4859633"/>
              <a:gd name="connsiteY6" fmla="*/ 5143500 h 5143500"/>
              <a:gd name="connsiteX7" fmla="*/ 1291425 w 4859633"/>
              <a:gd name="connsiteY7" fmla="*/ 5019341 h 5143500"/>
              <a:gd name="connsiteX8" fmla="*/ 291643 w 4859633"/>
              <a:gd name="connsiteY8" fmla="*/ 3706315 h 5143500"/>
              <a:gd name="connsiteX9" fmla="*/ 12158 w 4859633"/>
              <a:gd name="connsiteY9" fmla="*/ 3075838 h 5143500"/>
              <a:gd name="connsiteX10" fmla="*/ 0 w 4859633"/>
              <a:gd name="connsiteY10" fmla="*/ 3038519 h 5143500"/>
              <a:gd name="connsiteX11" fmla="*/ 0 w 4859633"/>
              <a:gd name="connsiteY11" fmla="*/ 385195 h 5143500"/>
              <a:gd name="connsiteX12" fmla="*/ 53469 w 4859633"/>
              <a:gd name="connsiteY12" fmla="*/ 277074 h 5143500"/>
              <a:gd name="connsiteX13" fmla="*/ 184472 w 4859633"/>
              <a:gd name="connsiteY13" fmla="*/ 78462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859633" h="5143500">
                <a:moveTo>
                  <a:pt x="252925" y="0"/>
                </a:moveTo>
                <a:lnTo>
                  <a:pt x="2961459" y="0"/>
                </a:lnTo>
                <a:lnTo>
                  <a:pt x="3148437" y="144388"/>
                </a:lnTo>
                <a:cubicBezTo>
                  <a:pt x="3590129" y="508046"/>
                  <a:pt x="3994684" y="1001664"/>
                  <a:pt x="4306667" y="1594933"/>
                </a:cubicBezTo>
                <a:cubicBezTo>
                  <a:pt x="4964917" y="2846667"/>
                  <a:pt x="5024121" y="4186514"/>
                  <a:pt x="4544841" y="5024175"/>
                </a:cubicBezTo>
                <a:lnTo>
                  <a:pt x="4466135" y="5143500"/>
                </a:lnTo>
                <a:lnTo>
                  <a:pt x="1437913" y="5143500"/>
                </a:lnTo>
                <a:lnTo>
                  <a:pt x="1291425" y="5019341"/>
                </a:lnTo>
                <a:cubicBezTo>
                  <a:pt x="911729" y="4672410"/>
                  <a:pt x="565914" y="4227871"/>
                  <a:pt x="291643" y="3706315"/>
                </a:cubicBezTo>
                <a:cubicBezTo>
                  <a:pt x="181935" y="3497693"/>
                  <a:pt x="88867" y="3286623"/>
                  <a:pt x="12158" y="3075838"/>
                </a:cubicBezTo>
                <a:lnTo>
                  <a:pt x="0" y="3038519"/>
                </a:lnTo>
                <a:lnTo>
                  <a:pt x="0" y="385195"/>
                </a:lnTo>
                <a:lnTo>
                  <a:pt x="53469" y="277074"/>
                </a:lnTo>
                <a:cubicBezTo>
                  <a:pt x="93409" y="207269"/>
                  <a:pt x="137089" y="140951"/>
                  <a:pt x="184472" y="78462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accent4">
                <a:lumMod val="20000"/>
                <a:lumOff val="80000"/>
              </a:schemeClr>
            </a:bgClr>
          </a:pattFill>
        </p:spPr>
        <p:txBody>
          <a:bodyPr wrap="square" anchor="ctr" anchorCtr="0">
            <a:noAutofit/>
          </a:bodyPr>
          <a:lstStyle>
            <a:lvl1pPr>
              <a:defRPr lang="en-US" sz="18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3">
            <a:extLst>
              <a:ext uri="{FF2B5EF4-FFF2-40B4-BE49-F238E27FC236}">
                <a16:creationId xmlns:a16="http://schemas.microsoft.com/office/drawing/2014/main" id="{9FD0B2BE-AE4F-D343-A7F2-3D895E543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609" y="1897693"/>
            <a:ext cx="3622054" cy="1504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C67E9F5-CA4D-3E48-8E75-C6BBDC9E23ED}"/>
              </a:ext>
            </a:extLst>
          </p:cNvPr>
          <p:cNvCxnSpPr/>
          <p:nvPr userDrawn="1"/>
        </p:nvCxnSpPr>
        <p:spPr>
          <a:xfrm>
            <a:off x="8563687" y="4653096"/>
            <a:ext cx="0" cy="273844"/>
          </a:xfrm>
          <a:prstGeom prst="line">
            <a:avLst/>
          </a:prstGeom>
          <a:ln cap="rnd">
            <a:solidFill>
              <a:schemeClr val="bg1">
                <a:lumMod val="9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578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ird&#10;&#10;Description automatically generated">
            <a:extLst>
              <a:ext uri="{FF2B5EF4-FFF2-40B4-BE49-F238E27FC236}">
                <a16:creationId xmlns:a16="http://schemas.microsoft.com/office/drawing/2014/main" id="{972D4466-F248-6748-947A-114136171E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692AC76-8256-254B-9ECC-891DB0925B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31454" r="5315" b="74690"/>
          <a:stretch>
            <a:fillRect/>
          </a:stretch>
        </p:blipFill>
        <p:spPr>
          <a:xfrm>
            <a:off x="6534150" y="4413832"/>
            <a:ext cx="2609850" cy="729668"/>
          </a:xfrm>
          <a:custGeom>
            <a:avLst/>
            <a:gdLst>
              <a:gd name="connsiteX0" fmla="*/ 0 w 2609850"/>
              <a:gd name="connsiteY0" fmla="*/ 0 h 729668"/>
              <a:gd name="connsiteX1" fmla="*/ 2609850 w 2609850"/>
              <a:gd name="connsiteY1" fmla="*/ 0 h 729668"/>
              <a:gd name="connsiteX2" fmla="*/ 2609850 w 2609850"/>
              <a:gd name="connsiteY2" fmla="*/ 729668 h 729668"/>
              <a:gd name="connsiteX3" fmla="*/ 0 w 2609850"/>
              <a:gd name="connsiteY3" fmla="*/ 729668 h 72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9850" h="729668">
                <a:moveTo>
                  <a:pt x="0" y="0"/>
                </a:moveTo>
                <a:lnTo>
                  <a:pt x="2609850" y="0"/>
                </a:lnTo>
                <a:lnTo>
                  <a:pt x="2609850" y="729668"/>
                </a:lnTo>
                <a:lnTo>
                  <a:pt x="0" y="729668"/>
                </a:ln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1F2E6A-C4A3-AF47-9415-D63B7821B6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6977" y="4499113"/>
            <a:ext cx="1238714" cy="540023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575961AB-F520-D145-A089-9D88A1EB4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828" y="787042"/>
            <a:ext cx="3724835" cy="92650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E7B4CC8-0449-9843-9844-158D6A4F27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96464" y="4653096"/>
            <a:ext cx="259507" cy="273844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lang="en-US" sz="800" smtClean="0">
                <a:solidFill>
                  <a:schemeClr val="bg1"/>
                </a:solidFill>
              </a:defRPr>
            </a:lvl1pPr>
          </a:lstStyle>
          <a:p>
            <a:pPr algn="r"/>
            <a:fld id="{71A97FB1-E9D4-1640-BFE1-F6979E3D621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A1C61A2-1DAA-6B4C-90D7-57C3EDB793E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4859633" cy="5143500"/>
          </a:xfrm>
          <a:custGeom>
            <a:avLst/>
            <a:gdLst>
              <a:gd name="connsiteX0" fmla="*/ 252925 w 4859633"/>
              <a:gd name="connsiteY0" fmla="*/ 0 h 5143500"/>
              <a:gd name="connsiteX1" fmla="*/ 2961459 w 4859633"/>
              <a:gd name="connsiteY1" fmla="*/ 0 h 5143500"/>
              <a:gd name="connsiteX2" fmla="*/ 3148437 w 4859633"/>
              <a:gd name="connsiteY2" fmla="*/ 144388 h 5143500"/>
              <a:gd name="connsiteX3" fmla="*/ 4306667 w 4859633"/>
              <a:gd name="connsiteY3" fmla="*/ 1594933 h 5143500"/>
              <a:gd name="connsiteX4" fmla="*/ 4544841 w 4859633"/>
              <a:gd name="connsiteY4" fmla="*/ 5024175 h 5143500"/>
              <a:gd name="connsiteX5" fmla="*/ 4466135 w 4859633"/>
              <a:gd name="connsiteY5" fmla="*/ 5143500 h 5143500"/>
              <a:gd name="connsiteX6" fmla="*/ 1437913 w 4859633"/>
              <a:gd name="connsiteY6" fmla="*/ 5143500 h 5143500"/>
              <a:gd name="connsiteX7" fmla="*/ 1291425 w 4859633"/>
              <a:gd name="connsiteY7" fmla="*/ 5019341 h 5143500"/>
              <a:gd name="connsiteX8" fmla="*/ 291643 w 4859633"/>
              <a:gd name="connsiteY8" fmla="*/ 3706315 h 5143500"/>
              <a:gd name="connsiteX9" fmla="*/ 12158 w 4859633"/>
              <a:gd name="connsiteY9" fmla="*/ 3075838 h 5143500"/>
              <a:gd name="connsiteX10" fmla="*/ 0 w 4859633"/>
              <a:gd name="connsiteY10" fmla="*/ 3038519 h 5143500"/>
              <a:gd name="connsiteX11" fmla="*/ 0 w 4859633"/>
              <a:gd name="connsiteY11" fmla="*/ 385195 h 5143500"/>
              <a:gd name="connsiteX12" fmla="*/ 53469 w 4859633"/>
              <a:gd name="connsiteY12" fmla="*/ 277074 h 5143500"/>
              <a:gd name="connsiteX13" fmla="*/ 184472 w 4859633"/>
              <a:gd name="connsiteY13" fmla="*/ 78462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859633" h="5143500">
                <a:moveTo>
                  <a:pt x="252925" y="0"/>
                </a:moveTo>
                <a:lnTo>
                  <a:pt x="2961459" y="0"/>
                </a:lnTo>
                <a:lnTo>
                  <a:pt x="3148437" y="144388"/>
                </a:lnTo>
                <a:cubicBezTo>
                  <a:pt x="3590129" y="508046"/>
                  <a:pt x="3994684" y="1001664"/>
                  <a:pt x="4306667" y="1594933"/>
                </a:cubicBezTo>
                <a:cubicBezTo>
                  <a:pt x="4964917" y="2846667"/>
                  <a:pt x="5024121" y="4186514"/>
                  <a:pt x="4544841" y="5024175"/>
                </a:cubicBezTo>
                <a:lnTo>
                  <a:pt x="4466135" y="5143500"/>
                </a:lnTo>
                <a:lnTo>
                  <a:pt x="1437913" y="5143500"/>
                </a:lnTo>
                <a:lnTo>
                  <a:pt x="1291425" y="5019341"/>
                </a:lnTo>
                <a:cubicBezTo>
                  <a:pt x="911729" y="4672410"/>
                  <a:pt x="565914" y="4227871"/>
                  <a:pt x="291643" y="3706315"/>
                </a:cubicBezTo>
                <a:cubicBezTo>
                  <a:pt x="181935" y="3497693"/>
                  <a:pt x="88867" y="3286623"/>
                  <a:pt x="12158" y="3075838"/>
                </a:cubicBezTo>
                <a:lnTo>
                  <a:pt x="0" y="3038519"/>
                </a:lnTo>
                <a:lnTo>
                  <a:pt x="0" y="385195"/>
                </a:lnTo>
                <a:lnTo>
                  <a:pt x="53469" y="277074"/>
                </a:lnTo>
                <a:cubicBezTo>
                  <a:pt x="93409" y="207269"/>
                  <a:pt x="137089" y="140951"/>
                  <a:pt x="184472" y="78462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accent4">
                <a:lumMod val="20000"/>
                <a:lumOff val="80000"/>
              </a:schemeClr>
            </a:bgClr>
          </a:pattFill>
        </p:spPr>
        <p:txBody>
          <a:bodyPr wrap="square" anchor="ctr" anchorCtr="0">
            <a:noAutofit/>
          </a:bodyPr>
          <a:lstStyle>
            <a:lvl1pPr>
              <a:defRPr lang="en-US" sz="18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0FC5A532-9A72-BF4E-8DDA-7F14FB3C04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31828" y="1800956"/>
            <a:ext cx="3724835" cy="21524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5000"/>
              </a:lnSpc>
              <a:spcBef>
                <a:spcPts val="0"/>
              </a:spcBef>
              <a:spcAft>
                <a:spcPts val="250"/>
              </a:spcAft>
              <a:buFontTx/>
              <a:buNone/>
              <a:defRPr sz="1500">
                <a:solidFill>
                  <a:schemeClr val="accent3"/>
                </a:solidFill>
              </a:defRPr>
            </a:lvl1pPr>
            <a:lvl2pPr marL="0" indent="-180000">
              <a:lnSpc>
                <a:spcPct val="105000"/>
              </a:lnSpc>
              <a:spcBef>
                <a:spcPts val="0"/>
              </a:spcBef>
              <a:spcAft>
                <a:spcPts val="25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500">
                <a:solidFill>
                  <a:schemeClr val="accent3"/>
                </a:solidFill>
              </a:defRPr>
            </a:lvl2pPr>
            <a:lvl3pPr marL="360000" indent="-180000">
              <a:lnSpc>
                <a:spcPct val="105000"/>
              </a:lnSpc>
              <a:spcBef>
                <a:spcPts val="0"/>
              </a:spcBef>
              <a:spcAft>
                <a:spcPts val="250"/>
              </a:spcAft>
              <a:buClr>
                <a:schemeClr val="bg1"/>
              </a:buClr>
              <a:buSzPct val="100000"/>
              <a:buFont typeface="System Font"/>
              <a:buChar char="‣"/>
              <a:defRPr sz="1500">
                <a:solidFill>
                  <a:schemeClr val="accent3"/>
                </a:solidFill>
              </a:defRPr>
            </a:lvl3pPr>
            <a:lvl4pPr marL="540000" indent="-180000">
              <a:lnSpc>
                <a:spcPct val="105000"/>
              </a:lnSpc>
              <a:spcBef>
                <a:spcPts val="0"/>
              </a:spcBef>
              <a:spcAft>
                <a:spcPts val="250"/>
              </a:spcAft>
              <a:buClr>
                <a:schemeClr val="bg1"/>
              </a:buClr>
              <a:defRPr sz="1200">
                <a:solidFill>
                  <a:schemeClr val="accent3"/>
                </a:solidFill>
              </a:defRPr>
            </a:lvl4pPr>
            <a:lvl5pPr marL="720000" indent="-180000">
              <a:lnSpc>
                <a:spcPct val="105000"/>
              </a:lnSpc>
              <a:spcBef>
                <a:spcPts val="0"/>
              </a:spcBef>
              <a:spcAft>
                <a:spcPts val="100"/>
              </a:spcAft>
              <a:buClr>
                <a:schemeClr val="bg1"/>
              </a:buClr>
              <a:defRPr sz="10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C67E9F5-CA4D-3E48-8E75-C6BBDC9E23ED}"/>
              </a:ext>
            </a:extLst>
          </p:cNvPr>
          <p:cNvCxnSpPr/>
          <p:nvPr userDrawn="1"/>
        </p:nvCxnSpPr>
        <p:spPr>
          <a:xfrm>
            <a:off x="8563687" y="4653096"/>
            <a:ext cx="0" cy="273844"/>
          </a:xfrm>
          <a:prstGeom prst="line">
            <a:avLst/>
          </a:prstGeom>
          <a:ln cap="rnd">
            <a:solidFill>
              <a:schemeClr val="bg1">
                <a:lumMod val="9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065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>
            <a:extLst>
              <a:ext uri="{FF2B5EF4-FFF2-40B4-BE49-F238E27FC236}">
                <a16:creationId xmlns:a16="http://schemas.microsoft.com/office/drawing/2014/main" id="{B0572F4E-104B-1446-A8CB-D5B47A5175FE}"/>
              </a:ext>
            </a:extLst>
          </p:cNvPr>
          <p:cNvSpPr/>
          <p:nvPr userDrawn="1"/>
        </p:nvSpPr>
        <p:spPr>
          <a:xfrm rot="19645883">
            <a:off x="-414777" y="-362033"/>
            <a:ext cx="3872826" cy="6537360"/>
          </a:xfrm>
          <a:custGeom>
            <a:avLst/>
            <a:gdLst>
              <a:gd name="connsiteX0" fmla="*/ 2218733 w 3872826"/>
              <a:gd name="connsiteY0" fmla="*/ 0 h 6537360"/>
              <a:gd name="connsiteX1" fmla="*/ 3531640 w 3872826"/>
              <a:gd name="connsiteY1" fmla="*/ 838625 h 6537360"/>
              <a:gd name="connsiteX2" fmla="*/ 3541310 w 3872826"/>
              <a:gd name="connsiteY2" fmla="*/ 865136 h 6537360"/>
              <a:gd name="connsiteX3" fmla="*/ 3872826 w 3872826"/>
              <a:gd name="connsiteY3" fmla="*/ 3089959 h 6537360"/>
              <a:gd name="connsiteX4" fmla="*/ 3016997 w 3872826"/>
              <a:gd name="connsiteY4" fmla="*/ 6389596 h 6537360"/>
              <a:gd name="connsiteX5" fmla="*/ 2898347 w 3872826"/>
              <a:gd name="connsiteY5" fmla="*/ 6537360 h 6537360"/>
              <a:gd name="connsiteX6" fmla="*/ 181412 w 3872826"/>
              <a:gd name="connsiteY6" fmla="*/ 4801904 h 6537360"/>
              <a:gd name="connsiteX7" fmla="*/ 143096 w 3872826"/>
              <a:gd name="connsiteY7" fmla="*/ 4638854 h 6537360"/>
              <a:gd name="connsiteX8" fmla="*/ 574 w 3872826"/>
              <a:gd name="connsiteY8" fmla="*/ 3496812 h 6537360"/>
              <a:gd name="connsiteX9" fmla="*/ 0 w 3872826"/>
              <a:gd name="connsiteY9" fmla="*/ 3473526 h 653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72826" h="6537360">
                <a:moveTo>
                  <a:pt x="2218733" y="0"/>
                </a:moveTo>
                <a:lnTo>
                  <a:pt x="3531640" y="838625"/>
                </a:lnTo>
                <a:lnTo>
                  <a:pt x="3541310" y="865136"/>
                </a:lnTo>
                <a:cubicBezTo>
                  <a:pt x="3750612" y="1500225"/>
                  <a:pt x="3872826" y="2265834"/>
                  <a:pt x="3872826" y="3089959"/>
                </a:cubicBezTo>
                <a:cubicBezTo>
                  <a:pt x="3872826" y="4463500"/>
                  <a:pt x="3533343" y="5674500"/>
                  <a:pt x="3016997" y="6389596"/>
                </a:cubicBezTo>
                <a:lnTo>
                  <a:pt x="2898347" y="6537360"/>
                </a:lnTo>
                <a:lnTo>
                  <a:pt x="181412" y="4801904"/>
                </a:lnTo>
                <a:lnTo>
                  <a:pt x="143096" y="4638854"/>
                </a:lnTo>
                <a:cubicBezTo>
                  <a:pt x="69426" y="4281803"/>
                  <a:pt x="20455" y="3898122"/>
                  <a:pt x="574" y="3496812"/>
                </a:cubicBezTo>
                <a:lnTo>
                  <a:pt x="0" y="3473526"/>
                </a:lnTo>
                <a:close/>
              </a:path>
            </a:pathLst>
          </a:custGeom>
          <a:gradFill>
            <a:gsLst>
              <a:gs pos="84000">
                <a:schemeClr val="bg1"/>
              </a:gs>
              <a:gs pos="6000">
                <a:srgbClr val="E9F2FB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C7A9D67A-B4D5-B04D-92B6-25AA04F9FE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34484" r="4039" b="73991"/>
          <a:stretch>
            <a:fillRect/>
          </a:stretch>
        </p:blipFill>
        <p:spPr>
          <a:xfrm>
            <a:off x="6606540" y="4393694"/>
            <a:ext cx="2537460" cy="749807"/>
          </a:xfrm>
          <a:custGeom>
            <a:avLst/>
            <a:gdLst>
              <a:gd name="connsiteX0" fmla="*/ 0 w 2537460"/>
              <a:gd name="connsiteY0" fmla="*/ 0 h 749807"/>
              <a:gd name="connsiteX1" fmla="*/ 2537460 w 2537460"/>
              <a:gd name="connsiteY1" fmla="*/ 0 h 749807"/>
              <a:gd name="connsiteX2" fmla="*/ 2537460 w 2537460"/>
              <a:gd name="connsiteY2" fmla="*/ 749807 h 749807"/>
              <a:gd name="connsiteX3" fmla="*/ 0 w 2537460"/>
              <a:gd name="connsiteY3" fmla="*/ 749807 h 749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7460" h="749807">
                <a:moveTo>
                  <a:pt x="0" y="0"/>
                </a:moveTo>
                <a:lnTo>
                  <a:pt x="2537460" y="0"/>
                </a:lnTo>
                <a:lnTo>
                  <a:pt x="2537460" y="749807"/>
                </a:lnTo>
                <a:lnTo>
                  <a:pt x="0" y="749807"/>
                </a:ln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1F2E6A-C4A3-AF47-9415-D63B7821B6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6977" y="4499113"/>
            <a:ext cx="1238714" cy="54002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C67E9F5-CA4D-3E48-8E75-C6BBDC9E23ED}"/>
              </a:ext>
            </a:extLst>
          </p:cNvPr>
          <p:cNvCxnSpPr/>
          <p:nvPr userDrawn="1"/>
        </p:nvCxnSpPr>
        <p:spPr>
          <a:xfrm>
            <a:off x="8563687" y="4653096"/>
            <a:ext cx="0" cy="273844"/>
          </a:xfrm>
          <a:prstGeom prst="line">
            <a:avLst/>
          </a:prstGeom>
          <a:ln cap="rnd">
            <a:solidFill>
              <a:schemeClr val="bg2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>
            <a:extLst>
              <a:ext uri="{FF2B5EF4-FFF2-40B4-BE49-F238E27FC236}">
                <a16:creationId xmlns:a16="http://schemas.microsoft.com/office/drawing/2014/main" id="{575961AB-F520-D145-A089-9D88A1EB4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04" y="389945"/>
            <a:ext cx="8200800" cy="45050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lide Number Placeholder 14">
            <a:extLst>
              <a:ext uri="{FF2B5EF4-FFF2-40B4-BE49-F238E27FC236}">
                <a16:creationId xmlns:a16="http://schemas.microsoft.com/office/drawing/2014/main" id="{3E7B4CC8-0449-9843-9844-158D6A4F27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96464" y="4653096"/>
            <a:ext cx="259507" cy="27384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71A97FB1-E9D4-1640-BFE1-F6979E3D62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363404" y="1301325"/>
            <a:ext cx="8200800" cy="30114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None/>
              <a:defRPr sz="1800" baseline="0"/>
            </a:lvl1pPr>
            <a:lvl2pPr marL="182563" indent="-182563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defRPr sz="1800"/>
            </a:lvl2pPr>
            <a:lvl3pPr marL="465750" indent="-285750">
              <a:lnSpc>
                <a:spcPct val="105000"/>
              </a:lnSpc>
              <a:spcBef>
                <a:spcPts val="0"/>
              </a:spcBef>
              <a:spcAft>
                <a:spcPts val="250"/>
              </a:spcAft>
              <a:buClr>
                <a:schemeClr val="tx2"/>
              </a:buClr>
              <a:buFont typeface="Webdings" panose="05030102010509060703" pitchFamily="18" charset="2"/>
              <a:buChar char="4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5750" indent="-285750">
              <a:lnSpc>
                <a:spcPct val="105000"/>
              </a:lnSpc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5750" indent="-285750">
              <a:lnSpc>
                <a:spcPct val="105000"/>
              </a:lnSpc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icon to add table / chart / Image / SmartArt / picture / video</a:t>
            </a:r>
          </a:p>
          <a:p>
            <a:pPr lvl="1"/>
            <a:r>
              <a:rPr lang="en-US" dirty="0"/>
              <a:t>Second level</a:t>
            </a:r>
          </a:p>
          <a:p>
            <a:pPr marL="360000" lvl="2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50"/>
              </a:spcAft>
              <a:buClr>
                <a:schemeClr val="tx2"/>
              </a:buClr>
              <a:buSzPct val="100000"/>
              <a:buFont typeface="System Font"/>
              <a:buChar char="‣"/>
            </a:pPr>
            <a:r>
              <a:rPr lang="en-US" dirty="0"/>
              <a:t>Third level</a:t>
            </a:r>
          </a:p>
          <a:p>
            <a:pPr marL="540000" lvl="3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5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720000" lvl="4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35337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ird&#10;&#10;Description automatically generated">
            <a:extLst>
              <a:ext uri="{FF2B5EF4-FFF2-40B4-BE49-F238E27FC236}">
                <a16:creationId xmlns:a16="http://schemas.microsoft.com/office/drawing/2014/main" id="{972D4466-F248-6748-947A-114136171E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4692AC76-8256-254B-9ECC-891DB0925B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31454" r="5315" b="74690"/>
          <a:stretch>
            <a:fillRect/>
          </a:stretch>
        </p:blipFill>
        <p:spPr>
          <a:xfrm>
            <a:off x="6534150" y="4413832"/>
            <a:ext cx="2609850" cy="729668"/>
          </a:xfrm>
          <a:custGeom>
            <a:avLst/>
            <a:gdLst>
              <a:gd name="connsiteX0" fmla="*/ 0 w 2609850"/>
              <a:gd name="connsiteY0" fmla="*/ 0 h 729668"/>
              <a:gd name="connsiteX1" fmla="*/ 2609850 w 2609850"/>
              <a:gd name="connsiteY1" fmla="*/ 0 h 729668"/>
              <a:gd name="connsiteX2" fmla="*/ 2609850 w 2609850"/>
              <a:gd name="connsiteY2" fmla="*/ 729668 h 729668"/>
              <a:gd name="connsiteX3" fmla="*/ 0 w 2609850"/>
              <a:gd name="connsiteY3" fmla="*/ 729668 h 72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9850" h="729668">
                <a:moveTo>
                  <a:pt x="0" y="0"/>
                </a:moveTo>
                <a:lnTo>
                  <a:pt x="2609850" y="0"/>
                </a:lnTo>
                <a:lnTo>
                  <a:pt x="2609850" y="729668"/>
                </a:lnTo>
                <a:lnTo>
                  <a:pt x="0" y="729668"/>
                </a:ln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1F2E6A-C4A3-AF47-9415-D63B7821B6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6977" y="4499113"/>
            <a:ext cx="1238714" cy="540023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271EB5C-D1C2-484E-B911-04B1F39435D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09380" y="0"/>
            <a:ext cx="5225480" cy="5143500"/>
          </a:xfrm>
          <a:custGeom>
            <a:avLst/>
            <a:gdLst>
              <a:gd name="connsiteX0" fmla="*/ 1228494 w 5225480"/>
              <a:gd name="connsiteY0" fmla="*/ 0 h 5143500"/>
              <a:gd name="connsiteX1" fmla="*/ 5001854 w 5225480"/>
              <a:gd name="connsiteY1" fmla="*/ 0 h 5143500"/>
              <a:gd name="connsiteX2" fmla="*/ 5063392 w 5225480"/>
              <a:gd name="connsiteY2" fmla="*/ 150813 h 5143500"/>
              <a:gd name="connsiteX3" fmla="*/ 4733873 w 5225480"/>
              <a:gd name="connsiteY3" fmla="*/ 3183210 h 5143500"/>
              <a:gd name="connsiteX4" fmla="*/ 3034140 w 5225480"/>
              <a:gd name="connsiteY4" fmla="*/ 5071619 h 5143500"/>
              <a:gd name="connsiteX5" fmla="*/ 2892267 w 5225480"/>
              <a:gd name="connsiteY5" fmla="*/ 5143500 h 5143500"/>
              <a:gd name="connsiteX6" fmla="*/ 917977 w 5225480"/>
              <a:gd name="connsiteY6" fmla="*/ 5143500 h 5143500"/>
              <a:gd name="connsiteX7" fmla="*/ 878557 w 5225480"/>
              <a:gd name="connsiteY7" fmla="*/ 5120371 h 5143500"/>
              <a:gd name="connsiteX8" fmla="*/ 491607 w 5225480"/>
              <a:gd name="connsiteY8" fmla="*/ 1097738 h 5143500"/>
              <a:gd name="connsiteX9" fmla="*/ 1092227 w 5225480"/>
              <a:gd name="connsiteY9" fmla="*/ 157454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25480" h="5143500">
                <a:moveTo>
                  <a:pt x="1228494" y="0"/>
                </a:moveTo>
                <a:lnTo>
                  <a:pt x="5001854" y="0"/>
                </a:lnTo>
                <a:lnTo>
                  <a:pt x="5063392" y="150813"/>
                </a:lnTo>
                <a:cubicBezTo>
                  <a:pt x="5353530" y="985729"/>
                  <a:pt x="5260332" y="2112286"/>
                  <a:pt x="4733873" y="3183210"/>
                </a:cubicBezTo>
                <a:cubicBezTo>
                  <a:pt x="4312705" y="4039950"/>
                  <a:pt x="3693993" y="4698870"/>
                  <a:pt x="3034140" y="5071619"/>
                </a:cubicBezTo>
                <a:lnTo>
                  <a:pt x="2892267" y="5143500"/>
                </a:lnTo>
                <a:lnTo>
                  <a:pt x="917977" y="5143500"/>
                </a:lnTo>
                <a:lnTo>
                  <a:pt x="878557" y="5120371"/>
                </a:lnTo>
                <a:cubicBezTo>
                  <a:pt x="-112932" y="4435684"/>
                  <a:pt x="-298083" y="2704126"/>
                  <a:pt x="491607" y="1097738"/>
                </a:cubicBezTo>
                <a:cubicBezTo>
                  <a:pt x="662707" y="749688"/>
                  <a:pt x="866409" y="434285"/>
                  <a:pt x="1092227" y="157454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accent4">
                <a:lumMod val="20000"/>
                <a:lumOff val="80000"/>
              </a:schemeClr>
            </a:bgClr>
          </a:pattFill>
        </p:spPr>
        <p:txBody>
          <a:bodyPr wrap="square" anchor="ctr" anchorCtr="0">
            <a:noAutofit/>
          </a:bodyPr>
          <a:lstStyle>
            <a:lvl1pPr>
              <a:defRPr lang="en-US" sz="20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575961AB-F520-D145-A089-9D88A1EB4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04" y="787042"/>
            <a:ext cx="3132831" cy="92650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E7B4CC8-0449-9843-9844-158D6A4F27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96464" y="4653096"/>
            <a:ext cx="259507" cy="273844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lang="en-US" sz="800" smtClean="0">
                <a:solidFill>
                  <a:schemeClr val="bg1"/>
                </a:solidFill>
              </a:defRPr>
            </a:lvl1pPr>
          </a:lstStyle>
          <a:p>
            <a:pPr algn="r"/>
            <a:fld id="{71A97FB1-E9D4-1640-BFE1-F6979E3D621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0FC5A532-9A72-BF4E-8DDA-7F14FB3C04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3404" y="1800956"/>
            <a:ext cx="2824865" cy="21524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5000"/>
              </a:lnSpc>
              <a:spcBef>
                <a:spcPts val="0"/>
              </a:spcBef>
              <a:spcAft>
                <a:spcPts val="250"/>
              </a:spcAft>
              <a:buClr>
                <a:schemeClr val="bg1"/>
              </a:buClr>
              <a:buFontTx/>
              <a:buNone/>
              <a:defRPr sz="1500">
                <a:solidFill>
                  <a:schemeClr val="accent3"/>
                </a:solidFill>
              </a:defRPr>
            </a:lvl1pPr>
            <a:lvl2pPr marL="0" indent="-180000">
              <a:lnSpc>
                <a:spcPct val="105000"/>
              </a:lnSpc>
              <a:spcBef>
                <a:spcPts val="0"/>
              </a:spcBef>
              <a:spcAft>
                <a:spcPts val="25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500">
                <a:solidFill>
                  <a:schemeClr val="accent3"/>
                </a:solidFill>
              </a:defRPr>
            </a:lvl2pPr>
            <a:lvl3pPr marL="360000" indent="-180000">
              <a:lnSpc>
                <a:spcPct val="105000"/>
              </a:lnSpc>
              <a:spcBef>
                <a:spcPts val="0"/>
              </a:spcBef>
              <a:spcAft>
                <a:spcPts val="250"/>
              </a:spcAft>
              <a:buClr>
                <a:schemeClr val="bg1"/>
              </a:buClr>
              <a:buSzPct val="100000"/>
              <a:buFont typeface="System Font"/>
              <a:buChar char="‣"/>
              <a:defRPr sz="1500">
                <a:solidFill>
                  <a:schemeClr val="accent3"/>
                </a:solidFill>
              </a:defRPr>
            </a:lvl3pPr>
            <a:lvl4pPr marL="540000" indent="-180000">
              <a:lnSpc>
                <a:spcPct val="105000"/>
              </a:lnSpc>
              <a:spcBef>
                <a:spcPts val="0"/>
              </a:spcBef>
              <a:spcAft>
                <a:spcPts val="250"/>
              </a:spcAft>
              <a:buClr>
                <a:schemeClr val="bg1"/>
              </a:buClr>
              <a:defRPr sz="1200">
                <a:solidFill>
                  <a:schemeClr val="accent3"/>
                </a:solidFill>
              </a:defRPr>
            </a:lvl4pPr>
            <a:lvl5pPr marL="720000" indent="-180000">
              <a:lnSpc>
                <a:spcPct val="105000"/>
              </a:lnSpc>
              <a:spcBef>
                <a:spcPts val="0"/>
              </a:spcBef>
              <a:spcAft>
                <a:spcPts val="100"/>
              </a:spcAft>
              <a:buClr>
                <a:schemeClr val="bg1"/>
              </a:buClr>
              <a:defRPr sz="10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C67E9F5-CA4D-3E48-8E75-C6BBDC9E23ED}"/>
              </a:ext>
            </a:extLst>
          </p:cNvPr>
          <p:cNvCxnSpPr/>
          <p:nvPr userDrawn="1"/>
        </p:nvCxnSpPr>
        <p:spPr>
          <a:xfrm>
            <a:off x="8563687" y="4653096"/>
            <a:ext cx="0" cy="273844"/>
          </a:xfrm>
          <a:prstGeom prst="line">
            <a:avLst/>
          </a:prstGeom>
          <a:ln cap="rnd">
            <a:solidFill>
              <a:schemeClr val="bg1">
                <a:lumMod val="9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555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7E290A-7EF2-3D41-A97C-AB66F3620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23" t="24730" r="1150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95" y="315418"/>
            <a:ext cx="3186170" cy="1594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5B4CCC-B47B-44D7-A805-F8556CAE54C8}"/>
              </a:ext>
            </a:extLst>
          </p:cNvPr>
          <p:cNvSpPr txBox="1"/>
          <p:nvPr userDrawn="1"/>
        </p:nvSpPr>
        <p:spPr>
          <a:xfrm>
            <a:off x="934406" y="3222307"/>
            <a:ext cx="1903027" cy="1151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en-GB" sz="1100" dirty="0"/>
              <a:t>2 Grove House, Foundry Lane, Horsham, West Sussex,</a:t>
            </a:r>
          </a:p>
          <a:p>
            <a:pPr>
              <a:lnSpc>
                <a:spcPct val="105000"/>
              </a:lnSpc>
            </a:pPr>
            <a:r>
              <a:rPr lang="en-GB" sz="1100" dirty="0"/>
              <a:t>RH13 5PL</a:t>
            </a:r>
          </a:p>
          <a:p>
            <a:pPr>
              <a:lnSpc>
                <a:spcPct val="105000"/>
              </a:lnSpc>
            </a:pPr>
            <a:r>
              <a:rPr lang="de-DE" sz="1100" dirty="0">
                <a:solidFill>
                  <a:schemeClr val="bg1">
                    <a:lumMod val="95000"/>
                  </a:schemeClr>
                </a:solidFill>
              </a:rPr>
              <a:t>t: +44 (0)1403 258984 </a:t>
            </a:r>
          </a:p>
          <a:p>
            <a:pPr>
              <a:lnSpc>
                <a:spcPct val="105000"/>
              </a:lnSpc>
            </a:pPr>
            <a:r>
              <a:rPr lang="de-DE" sz="1100" dirty="0">
                <a:solidFill>
                  <a:schemeClr val="bg1">
                    <a:lumMod val="95000"/>
                  </a:schemeClr>
                </a:solidFill>
              </a:rPr>
              <a:t>e: info@veryanmed.com www.veryanmed.com</a:t>
            </a:r>
            <a:endParaRPr lang="en-GB" sz="11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0874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41F2E6A-C4A3-AF47-9415-D63B7821B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6977" y="4499113"/>
            <a:ext cx="1238714" cy="54002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C67E9F5-CA4D-3E48-8E75-C6BBDC9E23ED}"/>
              </a:ext>
            </a:extLst>
          </p:cNvPr>
          <p:cNvCxnSpPr/>
          <p:nvPr userDrawn="1"/>
        </p:nvCxnSpPr>
        <p:spPr>
          <a:xfrm>
            <a:off x="8563687" y="4653096"/>
            <a:ext cx="0" cy="273844"/>
          </a:xfrm>
          <a:prstGeom prst="line">
            <a:avLst/>
          </a:prstGeom>
          <a:ln cap="rnd">
            <a:solidFill>
              <a:schemeClr val="bg2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14">
            <a:extLst>
              <a:ext uri="{FF2B5EF4-FFF2-40B4-BE49-F238E27FC236}">
                <a16:creationId xmlns:a16="http://schemas.microsoft.com/office/drawing/2014/main" id="{3E7B4CC8-0449-9843-9844-158D6A4F27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96464" y="4653096"/>
            <a:ext cx="259507" cy="27384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71A97FB1-E9D4-1640-BFE1-F6979E3D6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579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7C652-DBC9-5444-A431-383543841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2ADE2-DA75-DC44-9411-7FE30E46B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97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575961AB-F520-D145-A089-9D88A1EB4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04" y="389945"/>
            <a:ext cx="7886700" cy="45050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E7B4CC8-0449-9843-9844-158D6A4F27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97FB1-E9D4-1640-BFE1-F6979E3D62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0E36789-24CE-4443-8E7B-4E0385BD5D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3405" y="959692"/>
            <a:ext cx="8475796" cy="33231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000"/>
            </a:lvl1pPr>
            <a:lvl2pPr marL="179996" indent="-179996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/>
            </a:lvl2pPr>
            <a:lvl3pPr marL="359991" indent="-179996">
              <a:lnSpc>
                <a:spcPct val="105000"/>
              </a:lnSpc>
              <a:spcBef>
                <a:spcPts val="0"/>
              </a:spcBef>
              <a:spcAft>
                <a:spcPts val="250"/>
              </a:spcAft>
              <a:buClr>
                <a:schemeClr val="tx2"/>
              </a:buClr>
              <a:buSzPct val="100000"/>
              <a:buFont typeface="System Font"/>
              <a:buChar char="‣"/>
              <a:defRPr sz="2000"/>
            </a:lvl3pPr>
            <a:lvl4pPr marL="539987" indent="-179996">
              <a:lnSpc>
                <a:spcPct val="105000"/>
              </a:lnSpc>
              <a:spcBef>
                <a:spcPts val="0"/>
              </a:spcBef>
              <a:spcAft>
                <a:spcPts val="250"/>
              </a:spcAft>
              <a:buClr>
                <a:schemeClr val="tx2"/>
              </a:buClr>
              <a:defRPr sz="1500"/>
            </a:lvl4pPr>
            <a:lvl5pPr marL="719982" indent="-179996">
              <a:lnSpc>
                <a:spcPct val="105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330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>
            <a:extLst>
              <a:ext uri="{FF2B5EF4-FFF2-40B4-BE49-F238E27FC236}">
                <a16:creationId xmlns:a16="http://schemas.microsoft.com/office/drawing/2014/main" id="{B0572F4E-104B-1446-A8CB-D5B47A5175FE}"/>
              </a:ext>
            </a:extLst>
          </p:cNvPr>
          <p:cNvSpPr/>
          <p:nvPr userDrawn="1"/>
        </p:nvSpPr>
        <p:spPr>
          <a:xfrm rot="19645883">
            <a:off x="-414777" y="-362033"/>
            <a:ext cx="3872826" cy="6537360"/>
          </a:xfrm>
          <a:custGeom>
            <a:avLst/>
            <a:gdLst>
              <a:gd name="connsiteX0" fmla="*/ 2218733 w 3872826"/>
              <a:gd name="connsiteY0" fmla="*/ 0 h 6537360"/>
              <a:gd name="connsiteX1" fmla="*/ 3531640 w 3872826"/>
              <a:gd name="connsiteY1" fmla="*/ 838625 h 6537360"/>
              <a:gd name="connsiteX2" fmla="*/ 3541310 w 3872826"/>
              <a:gd name="connsiteY2" fmla="*/ 865136 h 6537360"/>
              <a:gd name="connsiteX3" fmla="*/ 3872826 w 3872826"/>
              <a:gd name="connsiteY3" fmla="*/ 3089959 h 6537360"/>
              <a:gd name="connsiteX4" fmla="*/ 3016997 w 3872826"/>
              <a:gd name="connsiteY4" fmla="*/ 6389596 h 6537360"/>
              <a:gd name="connsiteX5" fmla="*/ 2898347 w 3872826"/>
              <a:gd name="connsiteY5" fmla="*/ 6537360 h 6537360"/>
              <a:gd name="connsiteX6" fmla="*/ 181412 w 3872826"/>
              <a:gd name="connsiteY6" fmla="*/ 4801904 h 6537360"/>
              <a:gd name="connsiteX7" fmla="*/ 143096 w 3872826"/>
              <a:gd name="connsiteY7" fmla="*/ 4638854 h 6537360"/>
              <a:gd name="connsiteX8" fmla="*/ 574 w 3872826"/>
              <a:gd name="connsiteY8" fmla="*/ 3496812 h 6537360"/>
              <a:gd name="connsiteX9" fmla="*/ 0 w 3872826"/>
              <a:gd name="connsiteY9" fmla="*/ 3473526 h 653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72826" h="6537360">
                <a:moveTo>
                  <a:pt x="2218733" y="0"/>
                </a:moveTo>
                <a:lnTo>
                  <a:pt x="3531640" y="838625"/>
                </a:lnTo>
                <a:lnTo>
                  <a:pt x="3541310" y="865136"/>
                </a:lnTo>
                <a:cubicBezTo>
                  <a:pt x="3750612" y="1500225"/>
                  <a:pt x="3872826" y="2265834"/>
                  <a:pt x="3872826" y="3089959"/>
                </a:cubicBezTo>
                <a:cubicBezTo>
                  <a:pt x="3872826" y="4463500"/>
                  <a:pt x="3533343" y="5674500"/>
                  <a:pt x="3016997" y="6389596"/>
                </a:cubicBezTo>
                <a:lnTo>
                  <a:pt x="2898347" y="6537360"/>
                </a:lnTo>
                <a:lnTo>
                  <a:pt x="181412" y="4801904"/>
                </a:lnTo>
                <a:lnTo>
                  <a:pt x="143096" y="4638854"/>
                </a:lnTo>
                <a:cubicBezTo>
                  <a:pt x="69426" y="4281803"/>
                  <a:pt x="20455" y="3898122"/>
                  <a:pt x="574" y="3496812"/>
                </a:cubicBezTo>
                <a:lnTo>
                  <a:pt x="0" y="3473526"/>
                </a:lnTo>
                <a:close/>
              </a:path>
            </a:pathLst>
          </a:custGeom>
          <a:gradFill>
            <a:gsLst>
              <a:gs pos="84000">
                <a:schemeClr val="bg1"/>
              </a:gs>
              <a:gs pos="6000">
                <a:srgbClr val="E9F2FB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C7A9D67A-B4D5-B04D-92B6-25AA04F9FE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34484" r="4039" b="73991"/>
          <a:stretch>
            <a:fillRect/>
          </a:stretch>
        </p:blipFill>
        <p:spPr>
          <a:xfrm>
            <a:off x="6606540" y="4393694"/>
            <a:ext cx="2537460" cy="749807"/>
          </a:xfrm>
          <a:custGeom>
            <a:avLst/>
            <a:gdLst>
              <a:gd name="connsiteX0" fmla="*/ 0 w 2537460"/>
              <a:gd name="connsiteY0" fmla="*/ 0 h 749807"/>
              <a:gd name="connsiteX1" fmla="*/ 2537460 w 2537460"/>
              <a:gd name="connsiteY1" fmla="*/ 0 h 749807"/>
              <a:gd name="connsiteX2" fmla="*/ 2537460 w 2537460"/>
              <a:gd name="connsiteY2" fmla="*/ 749807 h 749807"/>
              <a:gd name="connsiteX3" fmla="*/ 0 w 2537460"/>
              <a:gd name="connsiteY3" fmla="*/ 749807 h 749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7460" h="749807">
                <a:moveTo>
                  <a:pt x="0" y="0"/>
                </a:moveTo>
                <a:lnTo>
                  <a:pt x="2537460" y="0"/>
                </a:lnTo>
                <a:lnTo>
                  <a:pt x="2537460" y="749807"/>
                </a:lnTo>
                <a:lnTo>
                  <a:pt x="0" y="749807"/>
                </a:ln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1F2E6A-C4A3-AF47-9415-D63B7821B6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6977" y="4499113"/>
            <a:ext cx="1238714" cy="54002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C67E9F5-CA4D-3E48-8E75-C6BBDC9E23ED}"/>
              </a:ext>
            </a:extLst>
          </p:cNvPr>
          <p:cNvCxnSpPr/>
          <p:nvPr userDrawn="1"/>
        </p:nvCxnSpPr>
        <p:spPr>
          <a:xfrm>
            <a:off x="8563687" y="4653096"/>
            <a:ext cx="0" cy="273844"/>
          </a:xfrm>
          <a:prstGeom prst="line">
            <a:avLst/>
          </a:prstGeom>
          <a:ln cap="rnd">
            <a:solidFill>
              <a:schemeClr val="bg2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>
            <a:extLst>
              <a:ext uri="{FF2B5EF4-FFF2-40B4-BE49-F238E27FC236}">
                <a16:creationId xmlns:a16="http://schemas.microsoft.com/office/drawing/2014/main" id="{575961AB-F520-D145-A089-9D88A1EB4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04" y="389945"/>
            <a:ext cx="8200800" cy="45050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lide Number Placeholder 14">
            <a:extLst>
              <a:ext uri="{FF2B5EF4-FFF2-40B4-BE49-F238E27FC236}">
                <a16:creationId xmlns:a16="http://schemas.microsoft.com/office/drawing/2014/main" id="{3E7B4CC8-0449-9843-9844-158D6A4F27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96464" y="4653096"/>
            <a:ext cx="259507" cy="27384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71A97FB1-E9D4-1640-BFE1-F6979E3D6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352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1">
            <a:extLst>
              <a:ext uri="{FF2B5EF4-FFF2-40B4-BE49-F238E27FC236}">
                <a16:creationId xmlns:a16="http://schemas.microsoft.com/office/drawing/2014/main" id="{B0572F4E-104B-1446-A8CB-D5B47A5175FE}"/>
              </a:ext>
            </a:extLst>
          </p:cNvPr>
          <p:cNvSpPr/>
          <p:nvPr userDrawn="1"/>
        </p:nvSpPr>
        <p:spPr>
          <a:xfrm rot="19645883">
            <a:off x="-414777" y="-362033"/>
            <a:ext cx="3872826" cy="6537360"/>
          </a:xfrm>
          <a:custGeom>
            <a:avLst/>
            <a:gdLst>
              <a:gd name="connsiteX0" fmla="*/ 2218733 w 3872826"/>
              <a:gd name="connsiteY0" fmla="*/ 0 h 6537360"/>
              <a:gd name="connsiteX1" fmla="*/ 3531640 w 3872826"/>
              <a:gd name="connsiteY1" fmla="*/ 838625 h 6537360"/>
              <a:gd name="connsiteX2" fmla="*/ 3541310 w 3872826"/>
              <a:gd name="connsiteY2" fmla="*/ 865136 h 6537360"/>
              <a:gd name="connsiteX3" fmla="*/ 3872826 w 3872826"/>
              <a:gd name="connsiteY3" fmla="*/ 3089959 h 6537360"/>
              <a:gd name="connsiteX4" fmla="*/ 3016997 w 3872826"/>
              <a:gd name="connsiteY4" fmla="*/ 6389596 h 6537360"/>
              <a:gd name="connsiteX5" fmla="*/ 2898347 w 3872826"/>
              <a:gd name="connsiteY5" fmla="*/ 6537360 h 6537360"/>
              <a:gd name="connsiteX6" fmla="*/ 181412 w 3872826"/>
              <a:gd name="connsiteY6" fmla="*/ 4801904 h 6537360"/>
              <a:gd name="connsiteX7" fmla="*/ 143096 w 3872826"/>
              <a:gd name="connsiteY7" fmla="*/ 4638854 h 6537360"/>
              <a:gd name="connsiteX8" fmla="*/ 574 w 3872826"/>
              <a:gd name="connsiteY8" fmla="*/ 3496812 h 6537360"/>
              <a:gd name="connsiteX9" fmla="*/ 0 w 3872826"/>
              <a:gd name="connsiteY9" fmla="*/ 3473526 h 653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72826" h="6537360">
                <a:moveTo>
                  <a:pt x="2218733" y="0"/>
                </a:moveTo>
                <a:lnTo>
                  <a:pt x="3531640" y="838625"/>
                </a:lnTo>
                <a:lnTo>
                  <a:pt x="3541310" y="865136"/>
                </a:lnTo>
                <a:cubicBezTo>
                  <a:pt x="3750612" y="1500225"/>
                  <a:pt x="3872826" y="2265834"/>
                  <a:pt x="3872826" y="3089959"/>
                </a:cubicBezTo>
                <a:cubicBezTo>
                  <a:pt x="3872826" y="4463500"/>
                  <a:pt x="3533343" y="5674500"/>
                  <a:pt x="3016997" y="6389596"/>
                </a:cubicBezTo>
                <a:lnTo>
                  <a:pt x="2898347" y="6537360"/>
                </a:lnTo>
                <a:lnTo>
                  <a:pt x="181412" y="4801904"/>
                </a:lnTo>
                <a:lnTo>
                  <a:pt x="143096" y="4638854"/>
                </a:lnTo>
                <a:cubicBezTo>
                  <a:pt x="69426" y="4281803"/>
                  <a:pt x="20455" y="3898122"/>
                  <a:pt x="574" y="3496812"/>
                </a:cubicBezTo>
                <a:lnTo>
                  <a:pt x="0" y="3473526"/>
                </a:lnTo>
                <a:close/>
              </a:path>
            </a:pathLst>
          </a:custGeom>
          <a:gradFill>
            <a:gsLst>
              <a:gs pos="84000">
                <a:schemeClr val="bg1"/>
              </a:gs>
              <a:gs pos="6000">
                <a:srgbClr val="E9F2FB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C7A9D67A-B4D5-B04D-92B6-25AA04F9FE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34484" r="4039" b="73991"/>
          <a:stretch>
            <a:fillRect/>
          </a:stretch>
        </p:blipFill>
        <p:spPr>
          <a:xfrm>
            <a:off x="6606540" y="4393694"/>
            <a:ext cx="2537460" cy="749807"/>
          </a:xfrm>
          <a:custGeom>
            <a:avLst/>
            <a:gdLst>
              <a:gd name="connsiteX0" fmla="*/ 0 w 2537460"/>
              <a:gd name="connsiteY0" fmla="*/ 0 h 749807"/>
              <a:gd name="connsiteX1" fmla="*/ 2537460 w 2537460"/>
              <a:gd name="connsiteY1" fmla="*/ 0 h 749807"/>
              <a:gd name="connsiteX2" fmla="*/ 2537460 w 2537460"/>
              <a:gd name="connsiteY2" fmla="*/ 749807 h 749807"/>
              <a:gd name="connsiteX3" fmla="*/ 0 w 2537460"/>
              <a:gd name="connsiteY3" fmla="*/ 749807 h 749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7460" h="749807">
                <a:moveTo>
                  <a:pt x="0" y="0"/>
                </a:moveTo>
                <a:lnTo>
                  <a:pt x="2537460" y="0"/>
                </a:lnTo>
                <a:lnTo>
                  <a:pt x="2537460" y="749807"/>
                </a:lnTo>
                <a:lnTo>
                  <a:pt x="0" y="749807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1F2E6A-C4A3-AF47-9415-D63B7821B6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6977" y="4499113"/>
            <a:ext cx="1238714" cy="5400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C67E9F5-CA4D-3E48-8E75-C6BBDC9E23ED}"/>
              </a:ext>
            </a:extLst>
          </p:cNvPr>
          <p:cNvCxnSpPr/>
          <p:nvPr userDrawn="1"/>
        </p:nvCxnSpPr>
        <p:spPr>
          <a:xfrm>
            <a:off x="8563687" y="4653096"/>
            <a:ext cx="0" cy="273844"/>
          </a:xfrm>
          <a:prstGeom prst="line">
            <a:avLst/>
          </a:prstGeom>
          <a:ln cap="rnd">
            <a:solidFill>
              <a:schemeClr val="bg2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>
            <a:extLst>
              <a:ext uri="{FF2B5EF4-FFF2-40B4-BE49-F238E27FC236}">
                <a16:creationId xmlns:a16="http://schemas.microsoft.com/office/drawing/2014/main" id="{575961AB-F520-D145-A089-9D88A1EB41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403" y="389945"/>
            <a:ext cx="8200284" cy="84718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long title style across two lines like this</a:t>
            </a:r>
            <a:endParaRPr lang="en-US" dirty="0"/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30E36789-24CE-4443-8E7B-4E0385BD5D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3404" y="1428750"/>
            <a:ext cx="8199571" cy="28840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1800"/>
            </a:lvl1pPr>
            <a:lvl2pPr marL="180000" indent="-180000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/>
            </a:lvl2pPr>
            <a:lvl3pPr marL="360000" indent="-180000">
              <a:lnSpc>
                <a:spcPct val="105000"/>
              </a:lnSpc>
              <a:spcBef>
                <a:spcPts val="0"/>
              </a:spcBef>
              <a:spcAft>
                <a:spcPts val="250"/>
              </a:spcAft>
              <a:buClr>
                <a:schemeClr val="tx2"/>
              </a:buClr>
              <a:buSzPct val="100000"/>
              <a:buFont typeface="System Font"/>
              <a:buChar char="‣"/>
              <a:defRPr sz="1600"/>
            </a:lvl3pPr>
            <a:lvl4pPr marL="540000" indent="-180000">
              <a:lnSpc>
                <a:spcPct val="105000"/>
              </a:lnSpc>
              <a:spcBef>
                <a:spcPts val="0"/>
              </a:spcBef>
              <a:spcAft>
                <a:spcPts val="250"/>
              </a:spcAft>
              <a:buClr>
                <a:schemeClr val="tx2"/>
              </a:buClr>
              <a:defRPr sz="1400"/>
            </a:lvl4pPr>
            <a:lvl5pPr marL="720000" indent="-180000">
              <a:lnSpc>
                <a:spcPct val="105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Slide Number Placeholder 14">
            <a:extLst>
              <a:ext uri="{FF2B5EF4-FFF2-40B4-BE49-F238E27FC236}">
                <a16:creationId xmlns:a16="http://schemas.microsoft.com/office/drawing/2014/main" id="{3E7B4CC8-0449-9843-9844-158D6A4F27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96464" y="4653096"/>
            <a:ext cx="259507" cy="27384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71A97FB1-E9D4-1640-BFE1-F6979E3D6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590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B0572F4E-104B-1446-A8CB-D5B47A5175FE}"/>
              </a:ext>
            </a:extLst>
          </p:cNvPr>
          <p:cNvSpPr/>
          <p:nvPr userDrawn="1"/>
        </p:nvSpPr>
        <p:spPr>
          <a:xfrm rot="19645883">
            <a:off x="-414777" y="-362033"/>
            <a:ext cx="3872826" cy="6537360"/>
          </a:xfrm>
          <a:custGeom>
            <a:avLst/>
            <a:gdLst>
              <a:gd name="connsiteX0" fmla="*/ 2218733 w 3872826"/>
              <a:gd name="connsiteY0" fmla="*/ 0 h 6537360"/>
              <a:gd name="connsiteX1" fmla="*/ 3531640 w 3872826"/>
              <a:gd name="connsiteY1" fmla="*/ 838625 h 6537360"/>
              <a:gd name="connsiteX2" fmla="*/ 3541310 w 3872826"/>
              <a:gd name="connsiteY2" fmla="*/ 865136 h 6537360"/>
              <a:gd name="connsiteX3" fmla="*/ 3872826 w 3872826"/>
              <a:gd name="connsiteY3" fmla="*/ 3089959 h 6537360"/>
              <a:gd name="connsiteX4" fmla="*/ 3016997 w 3872826"/>
              <a:gd name="connsiteY4" fmla="*/ 6389596 h 6537360"/>
              <a:gd name="connsiteX5" fmla="*/ 2898347 w 3872826"/>
              <a:gd name="connsiteY5" fmla="*/ 6537360 h 6537360"/>
              <a:gd name="connsiteX6" fmla="*/ 181412 w 3872826"/>
              <a:gd name="connsiteY6" fmla="*/ 4801904 h 6537360"/>
              <a:gd name="connsiteX7" fmla="*/ 143096 w 3872826"/>
              <a:gd name="connsiteY7" fmla="*/ 4638854 h 6537360"/>
              <a:gd name="connsiteX8" fmla="*/ 574 w 3872826"/>
              <a:gd name="connsiteY8" fmla="*/ 3496812 h 6537360"/>
              <a:gd name="connsiteX9" fmla="*/ 0 w 3872826"/>
              <a:gd name="connsiteY9" fmla="*/ 3473526 h 653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72826" h="6537360">
                <a:moveTo>
                  <a:pt x="2218733" y="0"/>
                </a:moveTo>
                <a:lnTo>
                  <a:pt x="3531640" y="838625"/>
                </a:lnTo>
                <a:lnTo>
                  <a:pt x="3541310" y="865136"/>
                </a:lnTo>
                <a:cubicBezTo>
                  <a:pt x="3750612" y="1500225"/>
                  <a:pt x="3872826" y="2265834"/>
                  <a:pt x="3872826" y="3089959"/>
                </a:cubicBezTo>
                <a:cubicBezTo>
                  <a:pt x="3872826" y="4463500"/>
                  <a:pt x="3533343" y="5674500"/>
                  <a:pt x="3016997" y="6389596"/>
                </a:cubicBezTo>
                <a:lnTo>
                  <a:pt x="2898347" y="6537360"/>
                </a:lnTo>
                <a:lnTo>
                  <a:pt x="181412" y="4801904"/>
                </a:lnTo>
                <a:lnTo>
                  <a:pt x="143096" y="4638854"/>
                </a:lnTo>
                <a:cubicBezTo>
                  <a:pt x="69426" y="4281803"/>
                  <a:pt x="20455" y="3898122"/>
                  <a:pt x="574" y="3496812"/>
                </a:cubicBezTo>
                <a:lnTo>
                  <a:pt x="0" y="3473526"/>
                </a:lnTo>
                <a:close/>
              </a:path>
            </a:pathLst>
          </a:custGeom>
          <a:gradFill>
            <a:gsLst>
              <a:gs pos="84000">
                <a:schemeClr val="bg1"/>
              </a:gs>
              <a:gs pos="6000">
                <a:srgbClr val="E9F2FB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C7A9D67A-B4D5-B04D-92B6-25AA04F9FE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34484" r="4039" b="73991"/>
          <a:stretch>
            <a:fillRect/>
          </a:stretch>
        </p:blipFill>
        <p:spPr>
          <a:xfrm>
            <a:off x="6606540" y="4393694"/>
            <a:ext cx="2537460" cy="749807"/>
          </a:xfrm>
          <a:custGeom>
            <a:avLst/>
            <a:gdLst>
              <a:gd name="connsiteX0" fmla="*/ 0 w 2537460"/>
              <a:gd name="connsiteY0" fmla="*/ 0 h 749807"/>
              <a:gd name="connsiteX1" fmla="*/ 2537460 w 2537460"/>
              <a:gd name="connsiteY1" fmla="*/ 0 h 749807"/>
              <a:gd name="connsiteX2" fmla="*/ 2537460 w 2537460"/>
              <a:gd name="connsiteY2" fmla="*/ 749807 h 749807"/>
              <a:gd name="connsiteX3" fmla="*/ 0 w 2537460"/>
              <a:gd name="connsiteY3" fmla="*/ 749807 h 749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7460" h="749807">
                <a:moveTo>
                  <a:pt x="0" y="0"/>
                </a:moveTo>
                <a:lnTo>
                  <a:pt x="2537460" y="0"/>
                </a:lnTo>
                <a:lnTo>
                  <a:pt x="2537460" y="749807"/>
                </a:lnTo>
                <a:lnTo>
                  <a:pt x="0" y="749807"/>
                </a:ln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1F2E6A-C4A3-AF47-9415-D63B7821B6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6977" y="4499113"/>
            <a:ext cx="1238714" cy="54002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C67E9F5-CA4D-3E48-8E75-C6BBDC9E23ED}"/>
              </a:ext>
            </a:extLst>
          </p:cNvPr>
          <p:cNvCxnSpPr/>
          <p:nvPr userDrawn="1"/>
        </p:nvCxnSpPr>
        <p:spPr>
          <a:xfrm>
            <a:off x="8563687" y="4653096"/>
            <a:ext cx="0" cy="273844"/>
          </a:xfrm>
          <a:prstGeom prst="line">
            <a:avLst/>
          </a:prstGeom>
          <a:ln cap="rnd">
            <a:solidFill>
              <a:schemeClr val="bg2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>
            <a:extLst>
              <a:ext uri="{FF2B5EF4-FFF2-40B4-BE49-F238E27FC236}">
                <a16:creationId xmlns:a16="http://schemas.microsoft.com/office/drawing/2014/main" id="{575961AB-F520-D145-A089-9D88A1EB4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03" y="389945"/>
            <a:ext cx="8200283" cy="45050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53898211-958E-9C40-A607-E10B3F04D9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3404" y="1271451"/>
            <a:ext cx="3960000" cy="30290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5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600"/>
            </a:lvl1pPr>
            <a:lvl2pPr marL="180000" indent="-180000">
              <a:lnSpc>
                <a:spcPct val="105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/>
            </a:lvl2pPr>
            <a:lvl3pPr marL="360000" indent="-180000">
              <a:lnSpc>
                <a:spcPct val="105000"/>
              </a:lnSpc>
              <a:spcBef>
                <a:spcPts val="0"/>
              </a:spcBef>
              <a:spcAft>
                <a:spcPts val="250"/>
              </a:spcAft>
              <a:buClr>
                <a:schemeClr val="tx2"/>
              </a:buClr>
              <a:buSzPct val="100000"/>
              <a:buFont typeface="System Font"/>
              <a:buChar char="‣"/>
              <a:defRPr sz="1400"/>
            </a:lvl3pPr>
            <a:lvl4pPr marL="540000" indent="-180000">
              <a:lnSpc>
                <a:spcPct val="105000"/>
              </a:lnSpc>
              <a:spcBef>
                <a:spcPts val="0"/>
              </a:spcBef>
              <a:spcAft>
                <a:spcPts val="250"/>
              </a:spcAft>
              <a:buClr>
                <a:schemeClr val="tx2"/>
              </a:buClr>
              <a:defRPr sz="1200"/>
            </a:lvl4pPr>
            <a:lvl5pPr marL="720000" indent="-180000">
              <a:lnSpc>
                <a:spcPct val="105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7742579-B4AA-6847-BD21-828C3D79F5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97685" y="1271451"/>
            <a:ext cx="3960000" cy="30290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5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600"/>
            </a:lvl1pPr>
            <a:lvl2pPr marL="180000" indent="-180000">
              <a:lnSpc>
                <a:spcPct val="105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/>
            </a:lvl2pPr>
            <a:lvl3pPr marL="360000" indent="-180000">
              <a:lnSpc>
                <a:spcPct val="105000"/>
              </a:lnSpc>
              <a:spcBef>
                <a:spcPts val="0"/>
              </a:spcBef>
              <a:spcAft>
                <a:spcPts val="250"/>
              </a:spcAft>
              <a:buClr>
                <a:schemeClr val="tx2"/>
              </a:buClr>
              <a:buSzPct val="100000"/>
              <a:buFont typeface="System Font"/>
              <a:buChar char="‣"/>
              <a:defRPr sz="1400"/>
            </a:lvl3pPr>
            <a:lvl4pPr marL="540000" indent="-180000">
              <a:lnSpc>
                <a:spcPct val="105000"/>
              </a:lnSpc>
              <a:spcBef>
                <a:spcPts val="0"/>
              </a:spcBef>
              <a:spcAft>
                <a:spcPts val="250"/>
              </a:spcAft>
              <a:buClr>
                <a:schemeClr val="tx2"/>
              </a:buClr>
              <a:defRPr sz="1200"/>
            </a:lvl4pPr>
            <a:lvl5pPr marL="720000" indent="-180000">
              <a:lnSpc>
                <a:spcPct val="105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14">
            <a:extLst>
              <a:ext uri="{FF2B5EF4-FFF2-40B4-BE49-F238E27FC236}">
                <a16:creationId xmlns:a16="http://schemas.microsoft.com/office/drawing/2014/main" id="{3E7B4CC8-0449-9843-9844-158D6A4F27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96464" y="4653096"/>
            <a:ext cx="259507" cy="27384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71A97FB1-E9D4-1640-BFE1-F6979E3D6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507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B0572F4E-104B-1446-A8CB-D5B47A5175FE}"/>
              </a:ext>
            </a:extLst>
          </p:cNvPr>
          <p:cNvSpPr/>
          <p:nvPr userDrawn="1"/>
        </p:nvSpPr>
        <p:spPr>
          <a:xfrm rot="19645883">
            <a:off x="-414777" y="-362033"/>
            <a:ext cx="3872826" cy="6537360"/>
          </a:xfrm>
          <a:custGeom>
            <a:avLst/>
            <a:gdLst>
              <a:gd name="connsiteX0" fmla="*/ 2218733 w 3872826"/>
              <a:gd name="connsiteY0" fmla="*/ 0 h 6537360"/>
              <a:gd name="connsiteX1" fmla="*/ 3531640 w 3872826"/>
              <a:gd name="connsiteY1" fmla="*/ 838625 h 6537360"/>
              <a:gd name="connsiteX2" fmla="*/ 3541310 w 3872826"/>
              <a:gd name="connsiteY2" fmla="*/ 865136 h 6537360"/>
              <a:gd name="connsiteX3" fmla="*/ 3872826 w 3872826"/>
              <a:gd name="connsiteY3" fmla="*/ 3089959 h 6537360"/>
              <a:gd name="connsiteX4" fmla="*/ 3016997 w 3872826"/>
              <a:gd name="connsiteY4" fmla="*/ 6389596 h 6537360"/>
              <a:gd name="connsiteX5" fmla="*/ 2898347 w 3872826"/>
              <a:gd name="connsiteY5" fmla="*/ 6537360 h 6537360"/>
              <a:gd name="connsiteX6" fmla="*/ 181412 w 3872826"/>
              <a:gd name="connsiteY6" fmla="*/ 4801904 h 6537360"/>
              <a:gd name="connsiteX7" fmla="*/ 143096 w 3872826"/>
              <a:gd name="connsiteY7" fmla="*/ 4638854 h 6537360"/>
              <a:gd name="connsiteX8" fmla="*/ 574 w 3872826"/>
              <a:gd name="connsiteY8" fmla="*/ 3496812 h 6537360"/>
              <a:gd name="connsiteX9" fmla="*/ 0 w 3872826"/>
              <a:gd name="connsiteY9" fmla="*/ 3473526 h 653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72826" h="6537360">
                <a:moveTo>
                  <a:pt x="2218733" y="0"/>
                </a:moveTo>
                <a:lnTo>
                  <a:pt x="3531640" y="838625"/>
                </a:lnTo>
                <a:lnTo>
                  <a:pt x="3541310" y="865136"/>
                </a:lnTo>
                <a:cubicBezTo>
                  <a:pt x="3750612" y="1500225"/>
                  <a:pt x="3872826" y="2265834"/>
                  <a:pt x="3872826" y="3089959"/>
                </a:cubicBezTo>
                <a:cubicBezTo>
                  <a:pt x="3872826" y="4463500"/>
                  <a:pt x="3533343" y="5674500"/>
                  <a:pt x="3016997" y="6389596"/>
                </a:cubicBezTo>
                <a:lnTo>
                  <a:pt x="2898347" y="6537360"/>
                </a:lnTo>
                <a:lnTo>
                  <a:pt x="181412" y="4801904"/>
                </a:lnTo>
                <a:lnTo>
                  <a:pt x="143096" y="4638854"/>
                </a:lnTo>
                <a:cubicBezTo>
                  <a:pt x="69426" y="4281803"/>
                  <a:pt x="20455" y="3898122"/>
                  <a:pt x="574" y="3496812"/>
                </a:cubicBezTo>
                <a:lnTo>
                  <a:pt x="0" y="3473526"/>
                </a:lnTo>
                <a:close/>
              </a:path>
            </a:pathLst>
          </a:custGeom>
          <a:gradFill>
            <a:gsLst>
              <a:gs pos="84000">
                <a:schemeClr val="bg1"/>
              </a:gs>
              <a:gs pos="6000">
                <a:srgbClr val="E9F2FB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C7A9D67A-B4D5-B04D-92B6-25AA04F9FE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34484" r="4039" b="73991"/>
          <a:stretch>
            <a:fillRect/>
          </a:stretch>
        </p:blipFill>
        <p:spPr>
          <a:xfrm>
            <a:off x="6606540" y="4393694"/>
            <a:ext cx="2537460" cy="749807"/>
          </a:xfrm>
          <a:custGeom>
            <a:avLst/>
            <a:gdLst>
              <a:gd name="connsiteX0" fmla="*/ 0 w 2537460"/>
              <a:gd name="connsiteY0" fmla="*/ 0 h 749807"/>
              <a:gd name="connsiteX1" fmla="*/ 2537460 w 2537460"/>
              <a:gd name="connsiteY1" fmla="*/ 0 h 749807"/>
              <a:gd name="connsiteX2" fmla="*/ 2537460 w 2537460"/>
              <a:gd name="connsiteY2" fmla="*/ 749807 h 749807"/>
              <a:gd name="connsiteX3" fmla="*/ 0 w 2537460"/>
              <a:gd name="connsiteY3" fmla="*/ 749807 h 749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7460" h="749807">
                <a:moveTo>
                  <a:pt x="0" y="0"/>
                </a:moveTo>
                <a:lnTo>
                  <a:pt x="2537460" y="0"/>
                </a:lnTo>
                <a:lnTo>
                  <a:pt x="2537460" y="749807"/>
                </a:lnTo>
                <a:lnTo>
                  <a:pt x="0" y="749807"/>
                </a:ln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1F2E6A-C4A3-AF47-9415-D63B7821B6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6977" y="4499113"/>
            <a:ext cx="1238714" cy="54002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C67E9F5-CA4D-3E48-8E75-C6BBDC9E23ED}"/>
              </a:ext>
            </a:extLst>
          </p:cNvPr>
          <p:cNvCxnSpPr/>
          <p:nvPr userDrawn="1"/>
        </p:nvCxnSpPr>
        <p:spPr>
          <a:xfrm>
            <a:off x="8563687" y="4653096"/>
            <a:ext cx="0" cy="273844"/>
          </a:xfrm>
          <a:prstGeom prst="line">
            <a:avLst/>
          </a:prstGeom>
          <a:ln cap="rnd">
            <a:solidFill>
              <a:schemeClr val="bg2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>
            <a:extLst>
              <a:ext uri="{FF2B5EF4-FFF2-40B4-BE49-F238E27FC236}">
                <a16:creationId xmlns:a16="http://schemas.microsoft.com/office/drawing/2014/main" id="{575961AB-F520-D145-A089-9D88A1EB4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04" y="389945"/>
            <a:ext cx="8200284" cy="45050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E7B4CC8-0449-9843-9844-158D6A4F27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96464" y="4653096"/>
            <a:ext cx="259507" cy="27384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800"/>
            </a:lvl1pPr>
          </a:lstStyle>
          <a:p>
            <a:fld id="{71A97FB1-E9D4-1640-BFE1-F6979E3D62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D89015-1A59-A946-B69C-72260DFAC58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97338" y="1271451"/>
            <a:ext cx="3960000" cy="30290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02F0D21E-989B-5243-9CB4-B53304765F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3404" y="1271451"/>
            <a:ext cx="3960000" cy="30290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5000"/>
              </a:lnSpc>
              <a:spcBef>
                <a:spcPts val="0"/>
              </a:spcBef>
              <a:spcAft>
                <a:spcPts val="250"/>
              </a:spcAft>
              <a:buFontTx/>
              <a:buNone/>
              <a:defRPr sz="1600"/>
            </a:lvl1pPr>
            <a:lvl2pPr marL="180000" indent="-180000">
              <a:lnSpc>
                <a:spcPct val="105000"/>
              </a:lnSpc>
              <a:spcBef>
                <a:spcPts val="0"/>
              </a:spcBef>
              <a:spcAft>
                <a:spcPts val="2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/>
            </a:lvl2pPr>
            <a:lvl3pPr marL="360000" indent="-180000">
              <a:lnSpc>
                <a:spcPct val="105000"/>
              </a:lnSpc>
              <a:spcBef>
                <a:spcPts val="0"/>
              </a:spcBef>
              <a:spcAft>
                <a:spcPts val="250"/>
              </a:spcAft>
              <a:buClr>
                <a:schemeClr val="tx2"/>
              </a:buClr>
              <a:buSzPct val="100000"/>
              <a:buFont typeface="System Font"/>
              <a:buChar char="‣"/>
              <a:defRPr sz="1400"/>
            </a:lvl3pPr>
            <a:lvl4pPr marL="540000" indent="-180000">
              <a:lnSpc>
                <a:spcPct val="105000"/>
              </a:lnSpc>
              <a:spcBef>
                <a:spcPts val="0"/>
              </a:spcBef>
              <a:spcAft>
                <a:spcPts val="250"/>
              </a:spcAft>
              <a:buClr>
                <a:schemeClr val="tx2"/>
              </a:buClr>
              <a:defRPr sz="1200"/>
            </a:lvl4pPr>
            <a:lvl5pPr marL="720000" indent="-180000">
              <a:lnSpc>
                <a:spcPct val="105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842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C7A9D67A-B4D5-B04D-92B6-25AA04F9FE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34484" r="4039" b="73991"/>
          <a:stretch>
            <a:fillRect/>
          </a:stretch>
        </p:blipFill>
        <p:spPr>
          <a:xfrm>
            <a:off x="6606540" y="4393694"/>
            <a:ext cx="2537460" cy="749807"/>
          </a:xfrm>
          <a:custGeom>
            <a:avLst/>
            <a:gdLst>
              <a:gd name="connsiteX0" fmla="*/ 0 w 2537460"/>
              <a:gd name="connsiteY0" fmla="*/ 0 h 749807"/>
              <a:gd name="connsiteX1" fmla="*/ 2537460 w 2537460"/>
              <a:gd name="connsiteY1" fmla="*/ 0 h 749807"/>
              <a:gd name="connsiteX2" fmla="*/ 2537460 w 2537460"/>
              <a:gd name="connsiteY2" fmla="*/ 749807 h 749807"/>
              <a:gd name="connsiteX3" fmla="*/ 0 w 2537460"/>
              <a:gd name="connsiteY3" fmla="*/ 749807 h 749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7460" h="749807">
                <a:moveTo>
                  <a:pt x="0" y="0"/>
                </a:moveTo>
                <a:lnTo>
                  <a:pt x="2537460" y="0"/>
                </a:lnTo>
                <a:lnTo>
                  <a:pt x="2537460" y="749807"/>
                </a:lnTo>
                <a:lnTo>
                  <a:pt x="0" y="749807"/>
                </a:ln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1F2E6A-C4A3-AF47-9415-D63B7821B6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6977" y="4499113"/>
            <a:ext cx="1238714" cy="54002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C67E9F5-CA4D-3E48-8E75-C6BBDC9E23ED}"/>
              </a:ext>
            </a:extLst>
          </p:cNvPr>
          <p:cNvCxnSpPr/>
          <p:nvPr userDrawn="1"/>
        </p:nvCxnSpPr>
        <p:spPr>
          <a:xfrm>
            <a:off x="8563687" y="4653096"/>
            <a:ext cx="0" cy="273844"/>
          </a:xfrm>
          <a:prstGeom prst="line">
            <a:avLst/>
          </a:prstGeom>
          <a:ln cap="rnd">
            <a:solidFill>
              <a:schemeClr val="bg2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>
            <a:extLst>
              <a:ext uri="{FF2B5EF4-FFF2-40B4-BE49-F238E27FC236}">
                <a16:creationId xmlns:a16="http://schemas.microsoft.com/office/drawing/2014/main" id="{575961AB-F520-D145-A089-9D88A1EB4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03" y="389945"/>
            <a:ext cx="8200283" cy="45050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E7B4CC8-0449-9843-9844-158D6A4F27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96464" y="4653096"/>
            <a:ext cx="259507" cy="273844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lang="en-US" sz="800" smtClean="0"/>
            </a:lvl1pPr>
          </a:lstStyle>
          <a:p>
            <a:pPr algn="r"/>
            <a:fld id="{71A97FB1-E9D4-1640-BFE1-F6979E3D621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7742579-B4AA-6847-BD21-828C3D79F5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98655" y="1271451"/>
            <a:ext cx="3960000" cy="30290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5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600"/>
            </a:lvl1pPr>
            <a:lvl2pPr marL="179388" indent="-179388">
              <a:lnSpc>
                <a:spcPct val="105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/>
            </a:lvl2pPr>
            <a:lvl3pPr marL="360000" indent="-180000">
              <a:lnSpc>
                <a:spcPct val="105000"/>
              </a:lnSpc>
              <a:spcBef>
                <a:spcPts val="0"/>
              </a:spcBef>
              <a:spcAft>
                <a:spcPts val="250"/>
              </a:spcAft>
              <a:buClr>
                <a:schemeClr val="tx2"/>
              </a:buClr>
              <a:buSzPct val="100000"/>
              <a:buFont typeface="System Font"/>
              <a:buChar char="‣"/>
              <a:defRPr sz="1400"/>
            </a:lvl3pPr>
            <a:lvl4pPr marL="540000" indent="-180000">
              <a:lnSpc>
                <a:spcPct val="105000"/>
              </a:lnSpc>
              <a:spcBef>
                <a:spcPts val="0"/>
              </a:spcBef>
              <a:spcAft>
                <a:spcPts val="250"/>
              </a:spcAft>
              <a:buClr>
                <a:schemeClr val="tx2"/>
              </a:buClr>
              <a:defRPr sz="1200"/>
            </a:lvl4pPr>
            <a:lvl5pPr marL="720000" indent="-180000">
              <a:lnSpc>
                <a:spcPct val="105000"/>
              </a:lnSpc>
              <a:spcBef>
                <a:spcPts val="0"/>
              </a:spcBef>
              <a:spcAft>
                <a:spcPts val="100"/>
              </a:spcAft>
              <a:buClr>
                <a:schemeClr val="tx2"/>
              </a:buCl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5E3EFF-2F16-1E4A-8AB8-7D7A15BA437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3538" y="1271451"/>
            <a:ext cx="3960000" cy="302908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accent4">
                <a:lumMod val="20000"/>
                <a:lumOff val="80000"/>
              </a:schemeClr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193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987E290A-7EF2-3D41-A97C-AB66F3620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244" t="24704" r="11772"/>
          <a:stretch/>
        </p:blipFill>
        <p:spPr>
          <a:xfrm>
            <a:off x="3073940" y="0"/>
            <a:ext cx="6070060" cy="5143500"/>
          </a:xfrm>
          <a:prstGeom prst="rect">
            <a:avLst/>
          </a:prstGeom>
        </p:spPr>
      </p:pic>
      <p:sp>
        <p:nvSpPr>
          <p:cNvPr id="5" name="Title 13">
            <a:extLst>
              <a:ext uri="{FF2B5EF4-FFF2-40B4-BE49-F238E27FC236}">
                <a16:creationId xmlns:a16="http://schemas.microsoft.com/office/drawing/2014/main" id="{B22ACA1D-310B-8149-9293-08803D20F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04" y="1270728"/>
            <a:ext cx="4208596" cy="11218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93C5D3-4390-C142-A0B2-7CB6B68F16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9768" y="317076"/>
            <a:ext cx="1903027" cy="953652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AF4A855-B580-DB4A-B886-29BD1E877E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1829" y="2563211"/>
            <a:ext cx="3622293" cy="51525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00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Sub-title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F844DAC-F774-7048-B488-87944EF57B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829" y="4122778"/>
            <a:ext cx="3240000" cy="17776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10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Date etc</a:t>
            </a:r>
          </a:p>
        </p:txBody>
      </p:sp>
    </p:spTree>
    <p:extLst>
      <p:ext uri="{BB962C8B-B14F-4D97-AF65-F5344CB8AC3E}">
        <p14:creationId xmlns:p14="http://schemas.microsoft.com/office/powerpoint/2010/main" val="426611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OVER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3">
            <a:extLst>
              <a:ext uri="{FF2B5EF4-FFF2-40B4-BE49-F238E27FC236}">
                <a16:creationId xmlns:a16="http://schemas.microsoft.com/office/drawing/2014/main" id="{B22ACA1D-310B-8149-9293-08803D20F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04" y="1270728"/>
            <a:ext cx="3791906" cy="11218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F834579-F629-BB40-A2DB-23E94409DDB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55310" y="0"/>
            <a:ext cx="4988689" cy="5143500"/>
          </a:xfrm>
          <a:custGeom>
            <a:avLst/>
            <a:gdLst>
              <a:gd name="connsiteX0" fmla="*/ 1677060 w 4988689"/>
              <a:gd name="connsiteY0" fmla="*/ 0 h 5143500"/>
              <a:gd name="connsiteX1" fmla="*/ 4988689 w 4988689"/>
              <a:gd name="connsiteY1" fmla="*/ 0 h 5143500"/>
              <a:gd name="connsiteX2" fmla="*/ 4988689 w 4988689"/>
              <a:gd name="connsiteY2" fmla="*/ 4031089 h 5143500"/>
              <a:gd name="connsiteX3" fmla="*/ 4936874 w 4988689"/>
              <a:gd name="connsiteY3" fmla="*/ 4127902 h 5143500"/>
              <a:gd name="connsiteX4" fmla="*/ 4295340 w 4988689"/>
              <a:gd name="connsiteY4" fmla="*/ 5007689 h 5143500"/>
              <a:gd name="connsiteX5" fmla="*/ 4162309 w 4988689"/>
              <a:gd name="connsiteY5" fmla="*/ 5143500 h 5143500"/>
              <a:gd name="connsiteX6" fmla="*/ 318917 w 4988689"/>
              <a:gd name="connsiteY6" fmla="*/ 5143500 h 5143500"/>
              <a:gd name="connsiteX7" fmla="*/ 281685 w 4988689"/>
              <a:gd name="connsiteY7" fmla="*/ 5075362 h 5143500"/>
              <a:gd name="connsiteX8" fmla="*/ 531424 w 4988689"/>
              <a:gd name="connsiteY8" fmla="*/ 1536433 h 5143500"/>
              <a:gd name="connsiteX9" fmla="*/ 1563365 w 4988689"/>
              <a:gd name="connsiteY9" fmla="*/ 103187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88689" h="5143500">
                <a:moveTo>
                  <a:pt x="1677060" y="0"/>
                </a:moveTo>
                <a:lnTo>
                  <a:pt x="4988689" y="0"/>
                </a:lnTo>
                <a:lnTo>
                  <a:pt x="4988689" y="4031089"/>
                </a:lnTo>
                <a:lnTo>
                  <a:pt x="4936874" y="4127902"/>
                </a:lnTo>
                <a:cubicBezTo>
                  <a:pt x="4747115" y="4454594"/>
                  <a:pt x="4530299" y="4749534"/>
                  <a:pt x="4295340" y="5007689"/>
                </a:cubicBezTo>
                <a:lnTo>
                  <a:pt x="4162309" y="5143500"/>
                </a:lnTo>
                <a:lnTo>
                  <a:pt x="318917" y="5143500"/>
                </a:lnTo>
                <a:lnTo>
                  <a:pt x="281685" y="5075362"/>
                </a:lnTo>
                <a:cubicBezTo>
                  <a:pt x="-153887" y="4156057"/>
                  <a:pt x="-94586" y="2809862"/>
                  <a:pt x="531424" y="1536433"/>
                </a:cubicBezTo>
                <a:cubicBezTo>
                  <a:pt x="808860" y="972073"/>
                  <a:pt x="1165593" y="487121"/>
                  <a:pt x="1563365" y="103187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accent4">
                <a:lumMod val="20000"/>
                <a:lumOff val="80000"/>
              </a:schemeClr>
            </a:bgClr>
          </a:pattFill>
        </p:spPr>
        <p:txBody>
          <a:bodyPr wrap="square" anchor="ctr" anchorCtr="0">
            <a:noAutofit/>
          </a:bodyPr>
          <a:lstStyle>
            <a:lvl1pPr>
              <a:defRPr lang="en-US" sz="20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BA95B1-1FB5-CB4E-8829-EA3BF69DC8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1829" y="2563211"/>
            <a:ext cx="3622293" cy="51525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00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Sub-title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6EDBEB1-9E1F-994B-ABB8-751D545181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829" y="4122778"/>
            <a:ext cx="3622293" cy="17776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10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Date etc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93C5D3-4390-C142-A0B2-7CB6B68F1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49768" y="317076"/>
            <a:ext cx="1903027" cy="95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42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4">
            <a:extLst>
              <a:ext uri="{FF2B5EF4-FFF2-40B4-BE49-F238E27FC236}">
                <a16:creationId xmlns:a16="http://schemas.microsoft.com/office/drawing/2014/main" id="{3E7B4CC8-0449-9843-9844-158D6A4F27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6464" y="4653096"/>
            <a:ext cx="259507" cy="27384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71A97FB1-E9D4-1640-BFE1-F6979E3D62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00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7" r:id="rId2"/>
    <p:sldLayoutId id="2147483695" r:id="rId3"/>
    <p:sldLayoutId id="2147483672" r:id="rId4"/>
    <p:sldLayoutId id="2147483673" r:id="rId5"/>
    <p:sldLayoutId id="2147483675" r:id="rId6"/>
    <p:sldLayoutId id="2147483674" r:id="rId7"/>
    <p:sldLayoutId id="2147483680" r:id="rId8"/>
    <p:sldLayoutId id="2147483682" r:id="rId9"/>
    <p:sldLayoutId id="2147483691" r:id="rId10"/>
    <p:sldLayoutId id="2147483689" r:id="rId11"/>
    <p:sldLayoutId id="2147483677" r:id="rId12"/>
    <p:sldLayoutId id="2147483678" r:id="rId13"/>
    <p:sldLayoutId id="2147483692" r:id="rId14"/>
    <p:sldLayoutId id="2147483684" r:id="rId15"/>
    <p:sldLayoutId id="2147483685" r:id="rId16"/>
    <p:sldLayoutId id="2147483698" r:id="rId17"/>
    <p:sldLayoutId id="2147483690" r:id="rId18"/>
    <p:sldLayoutId id="2147483687" r:id="rId19"/>
    <p:sldLayoutId id="2147483688" r:id="rId20"/>
    <p:sldLayoutId id="2147483693" r:id="rId21"/>
    <p:sldLayoutId id="2147483696" r:id="rId22"/>
    <p:sldLayoutId id="2147483699" r:id="rId23"/>
    <p:sldLayoutId id="2147483700" r:id="rId2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defTabSz="685800" rtl="0" eaLnBrk="1" latinLnBrk="0" hangingPunct="1">
        <a:lnSpc>
          <a:spcPct val="10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5579">
          <p15:clr>
            <a:srgbClr val="F26B43"/>
          </p15:clr>
        </p15:guide>
        <p15:guide id="3" orient="horz" pos="270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video" Target="../media/media4.mp4"/><Relationship Id="rId13" Type="http://schemas.openxmlformats.org/officeDocument/2006/relationships/image" Target="../media/image25.png"/><Relationship Id="rId3" Type="http://schemas.microsoft.com/office/2007/relationships/media" Target="../media/media2.mp4"/><Relationship Id="rId7" Type="http://schemas.microsoft.com/office/2007/relationships/media" Target="../media/media4.mp4"/><Relationship Id="rId12" Type="http://schemas.openxmlformats.org/officeDocument/2006/relationships/image" Target="../media/image2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video" Target="../media/media3.mp4"/><Relationship Id="rId11" Type="http://schemas.openxmlformats.org/officeDocument/2006/relationships/image" Target="../media/image23.png"/><Relationship Id="rId5" Type="http://schemas.microsoft.com/office/2007/relationships/media" Target="../media/media3.mp4"/><Relationship Id="rId10" Type="http://schemas.openxmlformats.org/officeDocument/2006/relationships/image" Target="../media/image22.png"/><Relationship Id="rId4" Type="http://schemas.openxmlformats.org/officeDocument/2006/relationships/video" Target="../media/media2.mp4"/><Relationship Id="rId9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Relationship Id="rId9" Type="http://schemas.openxmlformats.org/officeDocument/2006/relationships/image" Target="../media/image13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B604A36-063C-0B4B-B566-0C3CF24C1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05" y="1270729"/>
            <a:ext cx="4308608" cy="1121837"/>
          </a:xfrm>
        </p:spPr>
        <p:txBody>
          <a:bodyPr/>
          <a:lstStyle/>
          <a:p>
            <a:r>
              <a:rPr lang="en-US" sz="3600" dirty="0"/>
              <a:t>2023 Q3 Sales and Marketing Discussion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9ED234-FEC9-59D0-91D4-016487AE33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From Transformation to Acceleration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CED08E-DCE0-0C48-989F-6F56C1A2506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884444" y="4652963"/>
            <a:ext cx="259556" cy="273844"/>
          </a:xfrm>
        </p:spPr>
        <p:txBody>
          <a:bodyPr/>
          <a:lstStyle/>
          <a:p>
            <a:pPr defTabSz="685800">
              <a:defRPr/>
            </a:pPr>
            <a:fld id="{71A97FB1-E9D4-1640-BFE1-F6979E3D621B}" type="slidenum">
              <a:rPr lang="en-US">
                <a:solidFill>
                  <a:srgbClr val="374659">
                    <a:lumMod val="75000"/>
                  </a:srgbClr>
                </a:solidFill>
                <a:latin typeface="Calibri Light"/>
              </a:rPr>
              <a:pPr defTabSz="685800">
                <a:defRPr/>
              </a:pPr>
              <a:t>1</a:t>
            </a:fld>
            <a:endParaRPr lang="en-US" dirty="0">
              <a:solidFill>
                <a:srgbClr val="374659">
                  <a:lumMod val="75000"/>
                </a:srgbClr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84490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C3623-C6B8-4BA8-9E98-B7A726182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key takeaways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EFE5F1-A80E-1A95-8FFD-455E415712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97FB1-E9D4-1640-BFE1-F6979E3D621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135B43-8EF2-8C58-3FFF-6FA4323AC44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Thanks Craig Walker!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VQI is a powerful data source, particularly with VS!  Study well powered!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What’s the downside to VQI…..F/U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Study isn’t isolated to stents but rather all endo outcomes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However, demonstrates that all outcomes are worse below 6mm!!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Stents performed better than </a:t>
            </a:r>
            <a:r>
              <a:rPr lang="en-US" dirty="0" err="1"/>
              <a:t>Ath</a:t>
            </a:r>
            <a:r>
              <a:rPr lang="en-US" dirty="0"/>
              <a:t> + POBA in very small vessels…somewhat counterintuitive.</a:t>
            </a:r>
          </a:p>
          <a:p>
            <a:pPr marL="468313" lvl="1" indent="-285750"/>
            <a:r>
              <a:rPr lang="en-US" dirty="0"/>
              <a:t>How do we use that? </a:t>
            </a:r>
          </a:p>
          <a:p>
            <a:pPr marL="468313" lvl="1" indent="-285750"/>
            <a:r>
              <a:rPr lang="en-US" dirty="0"/>
              <a:t>What are the watchouts with it?</a:t>
            </a:r>
          </a:p>
          <a:p>
            <a:pPr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53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53212B1-5DF1-5276-8FC4-07457AB141C1}"/>
              </a:ext>
            </a:extLst>
          </p:cNvPr>
          <p:cNvSpPr txBox="1"/>
          <p:nvPr/>
        </p:nvSpPr>
        <p:spPr>
          <a:xfrm>
            <a:off x="451088" y="2070436"/>
            <a:ext cx="2750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286FB7"/>
                </a:solidFill>
                <a:latin typeface="Myriad Pro" panose="020B0503030403020204" pitchFamily="34" charset="0"/>
                <a:ea typeface="+mj-ea"/>
                <a:cs typeface="+mj-cs"/>
              </a:rPr>
              <a:t>MIMICS</a:t>
            </a:r>
            <a:r>
              <a:rPr lang="en-US" sz="3000" baseline="30000" dirty="0">
                <a:solidFill>
                  <a:srgbClr val="FF0000"/>
                </a:solidFill>
                <a:latin typeface="Myriad Pro" panose="020B0503030403020204" pitchFamily="34" charset="0"/>
                <a:ea typeface="+mj-ea"/>
                <a:cs typeface="+mj-cs"/>
              </a:rPr>
              <a:t>3D</a:t>
            </a:r>
          </a:p>
          <a:p>
            <a:r>
              <a:rPr lang="en-US" sz="3000" dirty="0">
                <a:solidFill>
                  <a:srgbClr val="0070C0"/>
                </a:solidFill>
              </a:rPr>
              <a:t>Small vessel sub-group analysis</a:t>
            </a:r>
            <a:endParaRPr lang="en-GB" sz="3000" dirty="0">
              <a:solidFill>
                <a:srgbClr val="0070C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DB6515-2DFB-84CB-5550-DF67B08E94AE}"/>
              </a:ext>
            </a:extLst>
          </p:cNvPr>
          <p:cNvSpPr/>
          <p:nvPr/>
        </p:nvSpPr>
        <p:spPr>
          <a:xfrm>
            <a:off x="0" y="0"/>
            <a:ext cx="2750058" cy="5309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173746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23D65E-B194-6B41-62B7-D8968C2DB720}"/>
              </a:ext>
            </a:extLst>
          </p:cNvPr>
          <p:cNvSpPr txBox="1"/>
          <p:nvPr/>
        </p:nvSpPr>
        <p:spPr>
          <a:xfrm>
            <a:off x="276696" y="923050"/>
            <a:ext cx="5033621" cy="3485219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85000" lnSpcReduction="20000"/>
          </a:bodyPr>
          <a:lstStyle/>
          <a:p>
            <a:pPr marL="214308" indent="-171446" defTabSz="685800">
              <a:lnSpc>
                <a:spcPct val="90000"/>
              </a:lnSpc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7F7F7F"/>
                </a:solidFill>
                <a:latin typeface="Calibri" panose="020F0502020204030204"/>
              </a:rPr>
              <a:t>Retrospective analysis from </a:t>
            </a:r>
            <a:r>
              <a:rPr lang="en-US" dirty="0">
                <a:solidFill>
                  <a:srgbClr val="FF0000"/>
                </a:solidFill>
                <a:latin typeface="Calibri" panose="020F0502020204030204"/>
              </a:rPr>
              <a:t>7,912</a:t>
            </a:r>
            <a:r>
              <a:rPr lang="en-US" dirty="0">
                <a:solidFill>
                  <a:srgbClr val="7F7F7F"/>
                </a:solidFill>
                <a:latin typeface="Calibri" panose="020F0502020204030204"/>
              </a:rPr>
              <a:t> interventions in the Society for Vascular Surgery: Vascular Quality Initiative (SVS VQI) database</a:t>
            </a:r>
          </a:p>
          <a:p>
            <a:pPr marL="214308" indent="-171446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1"/>
                </a:solidFill>
                <a:latin typeface="Calibri" panose="020F0502020204030204"/>
                <a:ea typeface="Calibri Light"/>
                <a:cs typeface="Calibri Light"/>
              </a:rPr>
              <a:t>Outcomes stratified based on diameter of vessel treated</a:t>
            </a:r>
          </a:p>
          <a:p>
            <a:pPr marL="557208" lvl="1" indent="-171446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1"/>
                </a:solidFill>
                <a:latin typeface="Calibri" panose="020F0502020204030204"/>
                <a:ea typeface="Calibri Light"/>
                <a:cs typeface="Calibri Light"/>
              </a:rPr>
              <a:t>Group 1: &lt;4MM</a:t>
            </a:r>
          </a:p>
          <a:p>
            <a:pPr marL="557208" lvl="1" indent="-171446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1"/>
                </a:solidFill>
                <a:latin typeface="Calibri" panose="020F0502020204030204"/>
                <a:ea typeface="Calibri Light"/>
                <a:cs typeface="Calibri Light"/>
              </a:rPr>
              <a:t>Group 2: 4-5.9MM</a:t>
            </a:r>
          </a:p>
          <a:p>
            <a:pPr marL="557208" lvl="1" indent="-171446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1"/>
                </a:solidFill>
                <a:latin typeface="Calibri" panose="020F0502020204030204"/>
                <a:ea typeface="Calibri Light"/>
                <a:cs typeface="Calibri Light"/>
              </a:rPr>
              <a:t>Group 3: &gt;6MM</a:t>
            </a:r>
          </a:p>
          <a:p>
            <a:pPr marL="214308" indent="-171446" defTabSz="68580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i="1" dirty="0">
                <a:solidFill>
                  <a:schemeClr val="accent1"/>
                </a:solidFill>
                <a:latin typeface="Calibri" panose="020F0502020204030204"/>
              </a:rPr>
              <a:t>“Outcome among small vessels was significantly worse in patients undergoing atherectomy with or without balloon angioplasty, compared to the stent group”</a:t>
            </a:r>
            <a:r>
              <a:rPr lang="en-US" i="1" baseline="30000" dirty="0">
                <a:solidFill>
                  <a:schemeClr val="accent1"/>
                </a:solidFill>
                <a:latin typeface="Calibri" panose="020F0502020204030204"/>
              </a:rPr>
              <a:t>1</a:t>
            </a:r>
            <a:endParaRPr lang="en-US" i="1" dirty="0">
              <a:solidFill>
                <a:schemeClr val="accent1"/>
              </a:solidFill>
              <a:latin typeface="Calibri" panose="020F0502020204030204"/>
            </a:endParaRPr>
          </a:p>
          <a:p>
            <a:pPr marL="214308" indent="-171446" defTabSz="68580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endParaRPr lang="en-US" i="1" dirty="0">
              <a:solidFill>
                <a:schemeClr val="accent1"/>
              </a:solidFill>
              <a:latin typeface="Calibri" panose="020F0502020204030204"/>
            </a:endParaRPr>
          </a:p>
          <a:p>
            <a:pPr marL="214308" indent="-171446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1"/>
                </a:solidFill>
                <a:latin typeface="Calibri" panose="020F0502020204030204"/>
              </a:rPr>
              <a:t>At median follow up of 13 months, primary patency was:</a:t>
            </a:r>
          </a:p>
          <a:p>
            <a:pPr marL="557208" lvl="1" indent="-171446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  <a:latin typeface="Calibri" panose="020F0502020204030204"/>
                <a:ea typeface="Calibri Light"/>
                <a:cs typeface="Calibri Light"/>
              </a:rPr>
              <a:t>Group 1: 50%</a:t>
            </a:r>
          </a:p>
          <a:p>
            <a:pPr marL="557208" lvl="1" indent="-171446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  <a:latin typeface="Calibri" panose="020F0502020204030204"/>
                <a:ea typeface="Calibri Light"/>
                <a:cs typeface="Calibri Light"/>
              </a:rPr>
              <a:t>Group 2: 62%</a:t>
            </a:r>
          </a:p>
          <a:p>
            <a:pPr marL="557208" lvl="1" indent="-171446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  <a:latin typeface="Calibri" panose="020F0502020204030204"/>
                <a:ea typeface="Calibri Light"/>
                <a:cs typeface="Calibri Light"/>
              </a:rPr>
              <a:t>Group 3: 77%</a:t>
            </a:r>
          </a:p>
          <a:p>
            <a:pPr marL="214308" indent="-171446" defTabSz="685800">
              <a:lnSpc>
                <a:spcPct val="90000"/>
              </a:lnSpc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endParaRPr lang="en-US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4E9ED57-9A02-3F21-3C64-1073B93CB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96" y="255943"/>
            <a:ext cx="8559715" cy="450501"/>
          </a:xfrm>
        </p:spPr>
        <p:txBody>
          <a:bodyPr/>
          <a:lstStyle/>
          <a:p>
            <a:r>
              <a:rPr lang="en-US" sz="3000" dirty="0">
                <a:solidFill>
                  <a:srgbClr val="036CB5"/>
                </a:solidFill>
                <a:latin typeface="+mn-lt"/>
              </a:rPr>
              <a:t>Comparing o</a:t>
            </a:r>
            <a:r>
              <a:rPr lang="en-US" sz="3000" dirty="0">
                <a:latin typeface="+mn-lt"/>
              </a:rPr>
              <a:t>utcomes in </a:t>
            </a:r>
            <a:r>
              <a:rPr lang="en-US" sz="3000" dirty="0">
                <a:solidFill>
                  <a:srgbClr val="FF0000"/>
                </a:solidFill>
                <a:latin typeface="+mn-lt"/>
              </a:rPr>
              <a:t>SMALL VESSEL</a:t>
            </a:r>
            <a:r>
              <a:rPr lang="en-US" sz="3000" dirty="0">
                <a:latin typeface="+mn-lt"/>
              </a:rPr>
              <a:t> SFA/Pop lesions</a:t>
            </a:r>
          </a:p>
        </p:txBody>
      </p:sp>
      <p:pic>
        <p:nvPicPr>
          <p:cNvPr id="2" name="Main graphic">
            <a:extLst>
              <a:ext uri="{FF2B5EF4-FFF2-40B4-BE49-F238E27FC236}">
                <a16:creationId xmlns:a16="http://schemas.microsoft.com/office/drawing/2014/main" id="{E39A855B-F9B0-459A-D9D6-80D9CFB6E102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5727668" y="1385564"/>
            <a:ext cx="3004457" cy="1906701"/>
          </a:xfrm>
          <a:prstGeom prst="rect">
            <a:avLst/>
          </a:prstGeom>
          <a:ln w="127000" cap="sq">
            <a:solidFill>
              <a:srgbClr val="286FB7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TextShape 2">
            <a:extLst>
              <a:ext uri="{FF2B5EF4-FFF2-40B4-BE49-F238E27FC236}">
                <a16:creationId xmlns:a16="http://schemas.microsoft.com/office/drawing/2014/main" id="{6A844317-6020-F5A4-50B6-BEF7EF275A7A}"/>
              </a:ext>
            </a:extLst>
          </p:cNvPr>
          <p:cNvSpPr txBox="1"/>
          <p:nvPr/>
        </p:nvSpPr>
        <p:spPr>
          <a:xfrm>
            <a:off x="0" y="4970160"/>
            <a:ext cx="6191100" cy="173340"/>
          </a:xfrm>
          <a:prstGeom prst="rect">
            <a:avLst/>
          </a:prstGeom>
          <a:noFill/>
          <a:ln>
            <a:noFill/>
          </a:ln>
        </p:spPr>
        <p:txBody>
          <a:bodyPr lIns="67500" tIns="33750" rIns="67500" bIns="33750"/>
          <a:lstStyle/>
          <a:p>
            <a:pPr defTabSz="685800">
              <a:defRPr/>
            </a:pPr>
            <a:r>
              <a:rPr lang="en-US" sz="675" i="1" spc="-1" dirty="0">
                <a:solidFill>
                  <a:srgbClr val="000000"/>
                </a:solidFill>
              </a:rPr>
              <a:t>1. Chang, H, et al. Journal of Vascular Surgery</a:t>
            </a:r>
            <a:r>
              <a:rPr lang="en-US" sz="675" spc="-1" dirty="0">
                <a:solidFill>
                  <a:srgbClr val="000000"/>
                </a:solidFill>
              </a:rPr>
              <a:t> 2020 72e158-e159DOI: (10.1016/j.jvs.2020.04.274)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F11FDD1-4EE9-D20D-A813-6B7841145BFC}"/>
              </a:ext>
            </a:extLst>
          </p:cNvPr>
          <p:cNvSpPr/>
          <p:nvPr/>
        </p:nvSpPr>
        <p:spPr>
          <a:xfrm>
            <a:off x="987879" y="4320509"/>
            <a:ext cx="7168242" cy="537110"/>
          </a:xfrm>
          <a:prstGeom prst="roundRect">
            <a:avLst>
              <a:gd name="adj" fmla="val 0"/>
            </a:avLst>
          </a:prstGeom>
          <a:solidFill>
            <a:srgbClr val="036CB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2100" dirty="0">
              <a:solidFill>
                <a:prstClr val="white"/>
              </a:solidFill>
              <a:latin typeface="Bahnschrift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E7F101-FF64-FF5D-3BA0-33035202C65A}"/>
              </a:ext>
            </a:extLst>
          </p:cNvPr>
          <p:cNvSpPr txBox="1"/>
          <p:nvPr/>
        </p:nvSpPr>
        <p:spPr>
          <a:xfrm>
            <a:off x="1044022" y="4323005"/>
            <a:ext cx="70250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500" i="1" dirty="0">
                <a:solidFill>
                  <a:srgbClr val="FFFFFF"/>
                </a:solidFill>
              </a:rPr>
              <a:t>“In patients undergoing endovascular intervention for isolated de novo SFA stenosis, a smaller diameter SFA was associated with the </a:t>
            </a:r>
            <a:r>
              <a:rPr lang="en-US" sz="1500" i="1" dirty="0">
                <a:solidFill>
                  <a:srgbClr val="FFFF00"/>
                </a:solidFill>
              </a:rPr>
              <a:t>worst patency rates</a:t>
            </a:r>
            <a:r>
              <a:rPr lang="en-US" sz="1500" i="1" dirty="0">
                <a:solidFill>
                  <a:srgbClr val="FFFFFF"/>
                </a:solidFill>
              </a:rPr>
              <a:t>.”</a:t>
            </a:r>
            <a:r>
              <a:rPr lang="en-US" sz="1500" i="1" baseline="30000" dirty="0">
                <a:solidFill>
                  <a:srgbClr val="FFFFFF"/>
                </a:solidFill>
              </a:rPr>
              <a:t>1</a:t>
            </a:r>
            <a:endParaRPr lang="en-US" sz="1500" i="1" dirty="0">
              <a:solidFill>
                <a:srgbClr val="FFFFFF"/>
              </a:solidFill>
            </a:endParaRP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A5F8888C-8E46-408B-8DF0-C305EA815F7A}"/>
              </a:ext>
            </a:extLst>
          </p:cNvPr>
          <p:cNvSpPr/>
          <p:nvPr/>
        </p:nvSpPr>
        <p:spPr>
          <a:xfrm>
            <a:off x="2927127" y="1550604"/>
            <a:ext cx="3806092" cy="1774183"/>
          </a:xfrm>
          <a:prstGeom prst="wedgeRoundRectCallout">
            <a:avLst>
              <a:gd name="adj1" fmla="val -62517"/>
              <a:gd name="adj2" fmla="val 6888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ysClr val="windowText" lastClr="000000"/>
                </a:solidFill>
              </a:rPr>
              <a:t>Key Takeaways: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ysClr val="windowText" lastClr="000000"/>
                </a:solidFill>
              </a:rPr>
              <a:t>VQI…7912!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ysClr val="windowText" lastClr="000000"/>
                </a:solidFill>
              </a:rPr>
              <a:t>Atherectomy and POBA did WORSE than stent in SV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ysClr val="windowText" lastClr="000000"/>
                </a:solidFill>
              </a:rPr>
              <a:t>Any vessel under 6mm associated with worse outcomes</a:t>
            </a:r>
          </a:p>
        </p:txBody>
      </p:sp>
    </p:spTree>
    <p:extLst>
      <p:ext uri="{BB962C8B-B14F-4D97-AF65-F5344CB8AC3E}">
        <p14:creationId xmlns:p14="http://schemas.microsoft.com/office/powerpoint/2010/main" val="80012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C660A81-AE5A-BD8D-20DC-A5AE95F39848}"/>
              </a:ext>
            </a:extLst>
          </p:cNvPr>
          <p:cNvSpPr/>
          <p:nvPr/>
        </p:nvSpPr>
        <p:spPr>
          <a:xfrm>
            <a:off x="0" y="985838"/>
            <a:ext cx="9144000" cy="1848876"/>
          </a:xfrm>
          <a:prstGeom prst="rect">
            <a:avLst/>
          </a:prstGeom>
          <a:solidFill>
            <a:srgbClr val="036CB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398FC47D-3F3D-A095-FA9F-0DCE810033CF}"/>
              </a:ext>
            </a:extLst>
          </p:cNvPr>
          <p:cNvSpPr txBox="1">
            <a:spLocks/>
          </p:cNvSpPr>
          <p:nvPr/>
        </p:nvSpPr>
        <p:spPr>
          <a:xfrm>
            <a:off x="657225" y="180790"/>
            <a:ext cx="8053540" cy="6964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783">
              <a:defRPr/>
            </a:pPr>
            <a:r>
              <a:rPr lang="en-US" sz="2700" dirty="0">
                <a:solidFill>
                  <a:srgbClr val="036CB5"/>
                </a:solidFill>
              </a:rPr>
              <a:t>Design Intent: </a:t>
            </a:r>
          </a:p>
          <a:p>
            <a:pPr defTabSz="685783">
              <a:defRPr/>
            </a:pPr>
            <a:r>
              <a:rPr lang="en-US" sz="2700" dirty="0">
                <a:solidFill>
                  <a:srgbClr val="036CB5"/>
                </a:solidFill>
              </a:rPr>
              <a:t>Purpose-built for the Femoropopliteal Segment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F1743A8-0A4D-534E-517F-CD783F98C9AF}"/>
              </a:ext>
            </a:extLst>
          </p:cNvPr>
          <p:cNvGrpSpPr/>
          <p:nvPr/>
        </p:nvGrpSpPr>
        <p:grpSpPr>
          <a:xfrm>
            <a:off x="736888" y="1090808"/>
            <a:ext cx="3544866" cy="1688005"/>
            <a:chOff x="1296883" y="2495875"/>
            <a:chExt cx="4726488" cy="225067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FA5BB1A-FE79-2BD1-0826-85743C3E7293}"/>
                </a:ext>
              </a:extLst>
            </p:cNvPr>
            <p:cNvSpPr/>
            <p:nvPr/>
          </p:nvSpPr>
          <p:spPr>
            <a:xfrm>
              <a:off x="1347771" y="2495875"/>
              <a:ext cx="3518784" cy="480131"/>
            </a:xfrm>
            <a:prstGeom prst="rect">
              <a:avLst/>
            </a:prstGeom>
          </p:spPr>
          <p:txBody>
            <a:bodyPr lIns="0" tIns="0" rIns="0" bIns="0" anchor="t" anchorCtr="0">
              <a:normAutofit/>
            </a:bodyPr>
            <a:lstStyle/>
            <a:p>
              <a:pPr defTabSz="685749">
                <a:lnSpc>
                  <a:spcPct val="90000"/>
                </a:lnSpc>
                <a:spcBef>
                  <a:spcPct val="0"/>
                </a:spcBef>
                <a:spcAft>
                  <a:spcPts val="900"/>
                </a:spcAft>
                <a:defRPr/>
              </a:pPr>
              <a:r>
                <a:rPr lang="en-GB" sz="1500" b="1" spc="225" dirty="0">
                  <a:solidFill>
                    <a:srgbClr val="FFFFFF"/>
                  </a:solidFill>
                  <a:latin typeface="Calibri "/>
                </a:rPr>
                <a:t>Biomimetic Design</a:t>
              </a:r>
              <a:r>
                <a:rPr lang="en-GB" sz="1500" b="1" spc="225" baseline="30000" dirty="0">
                  <a:solidFill>
                    <a:srgbClr val="FFFFFF"/>
                  </a:solidFill>
                  <a:latin typeface="Calibri "/>
                </a:rPr>
                <a:t>1</a:t>
              </a:r>
              <a:endParaRPr lang="en-GB" sz="1500" b="1" spc="225" dirty="0">
                <a:solidFill>
                  <a:srgbClr val="FFFFFF"/>
                </a:solidFill>
                <a:latin typeface="Calibri 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A4AC2F1-549E-BB5B-A43B-0E9F6B42F219}"/>
                </a:ext>
              </a:extLst>
            </p:cNvPr>
            <p:cNvSpPr/>
            <p:nvPr/>
          </p:nvSpPr>
          <p:spPr>
            <a:xfrm>
              <a:off x="1296883" y="2930667"/>
              <a:ext cx="4726488" cy="18158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defTabSz="755593">
                <a:lnSpc>
                  <a:spcPct val="90000"/>
                </a:lnSpc>
                <a:spcBef>
                  <a:spcPct val="0"/>
                </a:spcBef>
                <a:spcAft>
                  <a:spcPts val="900"/>
                </a:spcAft>
                <a:defRPr/>
              </a:pPr>
              <a:r>
                <a:rPr lang="en-US" sz="150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Mimics </a:t>
              </a:r>
              <a:r>
                <a:rPr lang="en-US" sz="1500" dirty="0">
                  <a:solidFill>
                    <a:srgbClr val="FFFFFF"/>
                  </a:solidFill>
                  <a:latin typeface="Calibri Light"/>
                  <a:cs typeface="Calibri" panose="020F0502020204030204" pitchFamily="34" charset="0"/>
                </a:rPr>
                <a:t>natural movement of the femoropopliteal segment</a:t>
              </a:r>
            </a:p>
            <a:p>
              <a:pPr marL="0" lvl="1" defTabSz="755593">
                <a:lnSpc>
                  <a:spcPct val="90000"/>
                </a:lnSpc>
                <a:spcBef>
                  <a:spcPct val="0"/>
                </a:spcBef>
                <a:spcAft>
                  <a:spcPts val="900"/>
                </a:spcAft>
                <a:defRPr/>
              </a:pPr>
              <a:r>
                <a:rPr lang="en-US" sz="150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Aids in reducing </a:t>
              </a:r>
              <a:r>
                <a:rPr lang="en-US" sz="1500" dirty="0">
                  <a:solidFill>
                    <a:srgbClr val="FFFFFF"/>
                  </a:solidFill>
                  <a:latin typeface="Calibri Light"/>
                  <a:cs typeface="Calibri" panose="020F0502020204030204" pitchFamily="34" charset="0"/>
                </a:rPr>
                <a:t>localized trauma</a:t>
              </a:r>
            </a:p>
            <a:p>
              <a:pPr marL="0" lvl="1" defTabSz="755593">
                <a:lnSpc>
                  <a:spcPct val="90000"/>
                </a:lnSpc>
                <a:spcBef>
                  <a:spcPct val="0"/>
                </a:spcBef>
                <a:spcAft>
                  <a:spcPts val="900"/>
                </a:spcAft>
                <a:defRPr/>
              </a:pPr>
              <a:r>
                <a:rPr lang="en-US" sz="150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Helps reduce risk </a:t>
              </a:r>
              <a:r>
                <a:rPr lang="en-US" sz="1500" dirty="0">
                  <a:solidFill>
                    <a:srgbClr val="FFFFFF"/>
                  </a:solidFill>
                  <a:latin typeface="Calibri Light"/>
                  <a:cs typeface="Calibri" panose="020F0502020204030204" pitchFamily="34" charset="0"/>
                </a:rPr>
                <a:t>of stent </a:t>
              </a:r>
              <a:br>
                <a:rPr lang="en-US" sz="1500" dirty="0">
                  <a:solidFill>
                    <a:srgbClr val="FFFFFF"/>
                  </a:solidFill>
                  <a:latin typeface="Calibri Light"/>
                  <a:cs typeface="Calibri" panose="020F0502020204030204" pitchFamily="34" charset="0"/>
                </a:rPr>
              </a:br>
              <a:r>
                <a:rPr lang="en-US" sz="1500" dirty="0">
                  <a:solidFill>
                    <a:srgbClr val="FFFFFF"/>
                  </a:solidFill>
                  <a:latin typeface="Calibri Light"/>
                  <a:cs typeface="Calibri" panose="020F0502020204030204" pitchFamily="34" charset="0"/>
                </a:rPr>
                <a:t>fracture in dynamic artery</a:t>
              </a:r>
              <a:endParaRPr lang="en-GB" sz="1500" dirty="0">
                <a:solidFill>
                  <a:srgbClr val="FFFFFF"/>
                </a:solidFill>
                <a:latin typeface="Calibri Light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43E2590-3E46-66CA-95B6-E2BA8C49728D}"/>
              </a:ext>
            </a:extLst>
          </p:cNvPr>
          <p:cNvGrpSpPr/>
          <p:nvPr/>
        </p:nvGrpSpPr>
        <p:grpSpPr>
          <a:xfrm>
            <a:off x="2920512" y="3237996"/>
            <a:ext cx="5943131" cy="1235285"/>
            <a:chOff x="6026304" y="2519258"/>
            <a:chExt cx="5341638" cy="164704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0FFC21E-73A0-A104-B0D6-D7B619F91B72}"/>
                </a:ext>
              </a:extLst>
            </p:cNvPr>
            <p:cNvSpPr/>
            <p:nvPr/>
          </p:nvSpPr>
          <p:spPr>
            <a:xfrm>
              <a:off x="6026304" y="2519258"/>
              <a:ext cx="5167628" cy="369332"/>
            </a:xfrm>
            <a:prstGeom prst="rect">
              <a:avLst/>
            </a:prstGeom>
          </p:spPr>
          <p:txBody>
            <a:bodyPr wrap="square" lIns="68580" tIns="34290" rIns="68580" bIns="34290" anchor="t">
              <a:spAutoFit/>
            </a:bodyPr>
            <a:lstStyle/>
            <a:p>
              <a:pPr defTabSz="977828">
                <a:lnSpc>
                  <a:spcPct val="90000"/>
                </a:lnSpc>
                <a:spcBef>
                  <a:spcPct val="0"/>
                </a:spcBef>
                <a:spcAft>
                  <a:spcPts val="900"/>
                </a:spcAft>
                <a:defRPr/>
              </a:pPr>
              <a:r>
                <a:rPr lang="en-GB" sz="1500" b="1" spc="225" dirty="0">
                  <a:solidFill>
                    <a:schemeClr val="accent1"/>
                  </a:solidFill>
                  <a:latin typeface="Calibri Light"/>
                  <a:cs typeface="Calibri"/>
                </a:rPr>
                <a:t>ELEVATED WALL SHEAR STRESS</a:t>
              </a:r>
              <a:r>
                <a:rPr lang="en-GB" sz="1500" b="1" spc="225" baseline="30000" dirty="0">
                  <a:solidFill>
                    <a:schemeClr val="accent1"/>
                  </a:solidFill>
                  <a:latin typeface="Calibri Light"/>
                  <a:cs typeface="Calibri"/>
                </a:rPr>
                <a:t>2</a:t>
              </a:r>
              <a:endParaRPr lang="en-GB" sz="1500" b="1" spc="225" dirty="0">
                <a:solidFill>
                  <a:schemeClr val="accent1"/>
                </a:solidFill>
                <a:latin typeface="Calibri Light"/>
                <a:cs typeface="Calibri" panose="020F050202020403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67ECCDF-4EF4-3187-1CAD-C838F0828448}"/>
                </a:ext>
              </a:extLst>
            </p:cNvPr>
            <p:cNvSpPr/>
            <p:nvPr/>
          </p:nvSpPr>
          <p:spPr>
            <a:xfrm>
              <a:off x="6026304" y="2935197"/>
              <a:ext cx="5341638" cy="1231107"/>
            </a:xfrm>
            <a:prstGeom prst="rect">
              <a:avLst/>
            </a:prstGeom>
          </p:spPr>
          <p:txBody>
            <a:bodyPr wrap="square" lIns="68580" tIns="34290" rIns="68580" bIns="34290" anchor="t">
              <a:spAutoFit/>
            </a:bodyPr>
            <a:lstStyle/>
            <a:p>
              <a:pPr marL="0" lvl="1" defTabSz="755593">
                <a:lnSpc>
                  <a:spcPct val="90000"/>
                </a:lnSpc>
                <a:spcBef>
                  <a:spcPct val="0"/>
                </a:spcBef>
                <a:spcAft>
                  <a:spcPts val="900"/>
                </a:spcAft>
                <a:defRPr/>
              </a:pPr>
              <a:r>
                <a:rPr lang="en-US" sz="1500" b="1" dirty="0">
                  <a:solidFill>
                    <a:schemeClr val="accent1"/>
                  </a:solidFill>
                  <a:latin typeface="Calibri"/>
                  <a:cs typeface="Calibri"/>
                </a:rPr>
                <a:t>Reduces </a:t>
              </a:r>
              <a:r>
                <a:rPr lang="en-US" sz="1500" dirty="0">
                  <a:solidFill>
                    <a:schemeClr val="accent1"/>
                  </a:solidFill>
                  <a:latin typeface="Calibri Light"/>
                  <a:cs typeface="Calibri"/>
                </a:rPr>
                <a:t>restenosis by reducing thrombus formation and inflammation</a:t>
              </a:r>
              <a:endParaRPr lang="en-US" sz="1500" baseline="30000" dirty="0">
                <a:solidFill>
                  <a:schemeClr val="accent1"/>
                </a:solidFill>
                <a:latin typeface="Calibri Light"/>
                <a:cs typeface="Calibri" panose="020F0502020204030204" pitchFamily="34" charset="0"/>
              </a:endParaRPr>
            </a:p>
            <a:p>
              <a:pPr marL="0" lvl="1" defTabSz="755593">
                <a:lnSpc>
                  <a:spcPct val="90000"/>
                </a:lnSpc>
                <a:spcBef>
                  <a:spcPct val="0"/>
                </a:spcBef>
                <a:spcAft>
                  <a:spcPts val="900"/>
                </a:spcAft>
                <a:defRPr/>
              </a:pPr>
              <a:r>
                <a:rPr lang="en-US" sz="15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Reduces</a:t>
              </a:r>
              <a:r>
                <a:rPr lang="en-US" sz="1500" dirty="0">
                  <a:solidFill>
                    <a:schemeClr val="accent1"/>
                  </a:solidFill>
                  <a:latin typeface="Calibri Light"/>
                  <a:cs typeface="Calibri" panose="020F0502020204030204" pitchFamily="34" charset="0"/>
                </a:rPr>
                <a:t> Smooth Muscle Cell proliferation</a:t>
              </a:r>
              <a:r>
                <a:rPr lang="en-GB" sz="1500" dirty="0">
                  <a:solidFill>
                    <a:schemeClr val="accent1"/>
                  </a:solidFill>
                  <a:latin typeface="Calibri Light"/>
                  <a:cs typeface="Calibri" panose="020F0502020204030204" pitchFamily="34" charset="0"/>
                </a:rPr>
                <a:t> </a:t>
              </a:r>
            </a:p>
            <a:p>
              <a:pPr marL="0" lvl="1" defTabSz="755593">
                <a:lnSpc>
                  <a:spcPct val="90000"/>
                </a:lnSpc>
                <a:spcBef>
                  <a:spcPct val="0"/>
                </a:spcBef>
                <a:spcAft>
                  <a:spcPts val="900"/>
                </a:spcAft>
                <a:defRPr/>
              </a:pPr>
              <a:r>
                <a:rPr lang="en-GB" sz="15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Reduces</a:t>
              </a:r>
              <a:r>
                <a:rPr lang="en-GB" sz="1500" dirty="0">
                  <a:solidFill>
                    <a:schemeClr val="accent1"/>
                  </a:solidFill>
                  <a:latin typeface="Calibri Light"/>
                  <a:cs typeface="Calibri" panose="020F0502020204030204" pitchFamily="34" charset="0"/>
                </a:rPr>
                <a:t> </a:t>
              </a:r>
              <a:r>
                <a:rPr lang="en-US" sz="1500" dirty="0">
                  <a:solidFill>
                    <a:schemeClr val="accent1"/>
                  </a:solidFill>
                  <a:latin typeface="Calibri Light"/>
                  <a:cs typeface="Calibri" panose="020F0502020204030204" pitchFamily="34" charset="0"/>
                </a:rPr>
                <a:t>neointimal hyperplasia</a:t>
              </a:r>
            </a:p>
          </p:txBody>
        </p:sp>
      </p:grpSp>
      <p:pic>
        <p:nvPicPr>
          <p:cNvPr id="9" name="control7">
            <a:hlinkClick r:id="" action="ppaction://media"/>
            <a:extLst>
              <a:ext uri="{FF2B5EF4-FFF2-40B4-BE49-F238E27FC236}">
                <a16:creationId xmlns:a16="http://schemas.microsoft.com/office/drawing/2014/main" id="{7C2F2D78-07E9-4456-E926-BDEFD02EFDD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0"/>
          <a:srcRect l="18072" r="20847"/>
          <a:stretch/>
        </p:blipFill>
        <p:spPr>
          <a:xfrm>
            <a:off x="657225" y="2960329"/>
            <a:ext cx="1009536" cy="1678491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pic>
        <p:nvPicPr>
          <p:cNvPr id="10" name="biomimic3">
            <a:hlinkClick r:id="" action="ppaction://media"/>
            <a:extLst>
              <a:ext uri="{FF2B5EF4-FFF2-40B4-BE49-F238E27FC236}">
                <a16:creationId xmlns:a16="http://schemas.microsoft.com/office/drawing/2014/main" id="{4995729F-771A-C666-F8BF-D35064F9843A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1"/>
          <a:srcRect l="30937" r="23644"/>
          <a:stretch/>
        </p:blipFill>
        <p:spPr>
          <a:xfrm>
            <a:off x="1722307" y="2960329"/>
            <a:ext cx="1009535" cy="1678491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pic>
        <p:nvPicPr>
          <p:cNvPr id="11" name="scene3.mp4">
            <a:hlinkClick r:id="" action="ppaction://ole?verb=0"/>
            <a:extLst>
              <a:ext uri="{FF2B5EF4-FFF2-40B4-BE49-F238E27FC236}">
                <a16:creationId xmlns:a16="http://schemas.microsoft.com/office/drawing/2014/main" id="{2872AFF6-D8CC-DAC2-D516-3D080444FBA0}"/>
              </a:ext>
            </a:extLst>
          </p:cNvPr>
          <p:cNvPicPr>
            <a:picLocks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912239" y="1099116"/>
            <a:ext cx="2250874" cy="1615384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pic>
        <p:nvPicPr>
          <p:cNvPr id="12" name="scene4">
            <a:hlinkClick r:id="" action="ppaction://media"/>
            <a:extLst>
              <a:ext uri="{FF2B5EF4-FFF2-40B4-BE49-F238E27FC236}">
                <a16:creationId xmlns:a16="http://schemas.microsoft.com/office/drawing/2014/main" id="{FD92C395-C284-828E-57FD-05179E2AF50C}"/>
              </a:ext>
            </a:extLst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460094" y="1099116"/>
            <a:ext cx="2250671" cy="1632271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4444B7A-CDB1-F6E4-732B-7A0EA01C3005}"/>
              </a:ext>
            </a:extLst>
          </p:cNvPr>
          <p:cNvSpPr txBox="1"/>
          <p:nvPr/>
        </p:nvSpPr>
        <p:spPr>
          <a:xfrm>
            <a:off x="127623" y="4778722"/>
            <a:ext cx="2381698" cy="276999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pPr defTabSz="685749" fontAlgn="base">
              <a:buFont typeface="+mj-lt"/>
              <a:buAutoNum type="arabicPeriod"/>
              <a:defRPr/>
            </a:pPr>
            <a:r>
              <a:rPr lang="en-GB" sz="675" dirty="0">
                <a:solidFill>
                  <a:srgbClr val="374659">
                    <a:lumMod val="50000"/>
                  </a:srgbClr>
                </a:solidFill>
                <a:latin typeface="Calibri Light"/>
              </a:rPr>
              <a:t> Data on file at Veryan Medical</a:t>
            </a:r>
            <a:endParaRPr lang="en-US" sz="1350" dirty="0">
              <a:solidFill>
                <a:srgbClr val="374659">
                  <a:lumMod val="50000"/>
                </a:srgbClr>
              </a:solidFill>
              <a:latin typeface="Calibri Light"/>
            </a:endParaRPr>
          </a:p>
          <a:p>
            <a:pPr defTabSz="685749" fontAlgn="base">
              <a:buFont typeface="+mj-lt"/>
              <a:buAutoNum type="arabicPeriod"/>
              <a:defRPr/>
            </a:pPr>
            <a:r>
              <a:rPr lang="pt-BR" sz="675" i="1" dirty="0">
                <a:solidFill>
                  <a:srgbClr val="374659">
                    <a:lumMod val="50000"/>
                  </a:srgbClr>
                </a:solidFill>
                <a:latin typeface="Calibri Light"/>
              </a:rPr>
              <a:t> Murphy EA, </a:t>
            </a:r>
            <a:r>
              <a:rPr lang="en-GB" sz="675" dirty="0">
                <a:solidFill>
                  <a:srgbClr val="374659">
                    <a:lumMod val="50000"/>
                  </a:srgbClr>
                </a:solidFill>
                <a:latin typeface="Calibri Light"/>
              </a:rPr>
              <a:t>Cardiovascular Engineering and Technology 2012</a:t>
            </a:r>
            <a:r>
              <a:rPr lang="pt-BR" sz="675" i="1" dirty="0">
                <a:solidFill>
                  <a:srgbClr val="374659">
                    <a:lumMod val="50000"/>
                  </a:srgbClr>
                </a:solidFill>
                <a:latin typeface="Calibri Light"/>
              </a:rPr>
              <a:t> </a:t>
            </a:r>
            <a:r>
              <a:rPr lang="en-GB" sz="675" dirty="0">
                <a:solidFill>
                  <a:srgbClr val="374659">
                    <a:lumMod val="50000"/>
                  </a:srgbClr>
                </a:solidFill>
                <a:latin typeface="Calibri Light"/>
              </a:rPr>
              <a:t>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AB9DD6-92E2-B15D-B546-6A448C00A4EB}"/>
              </a:ext>
            </a:extLst>
          </p:cNvPr>
          <p:cNvSpPr txBox="1"/>
          <p:nvPr/>
        </p:nvSpPr>
        <p:spPr>
          <a:xfrm>
            <a:off x="8190374" y="4951485"/>
            <a:ext cx="992579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GB" sz="750" dirty="0">
                <a:solidFill>
                  <a:srgbClr val="000000"/>
                </a:solidFill>
                <a:latin typeface="Calibri Light"/>
              </a:rPr>
              <a:t>PAM 342 Version 1.0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646DB6-CB19-D861-600F-00E77F5729D6}"/>
              </a:ext>
            </a:extLst>
          </p:cNvPr>
          <p:cNvSpPr txBox="1"/>
          <p:nvPr/>
        </p:nvSpPr>
        <p:spPr>
          <a:xfrm>
            <a:off x="4485178" y="2433250"/>
            <a:ext cx="110870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Straight stent</a:t>
            </a:r>
            <a:endParaRPr lang="en-GB" sz="135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8F3ACC-D905-8499-FABA-A97807EB6ED8}"/>
              </a:ext>
            </a:extLst>
          </p:cNvPr>
          <p:cNvSpPr txBox="1"/>
          <p:nvPr/>
        </p:nvSpPr>
        <p:spPr>
          <a:xfrm>
            <a:off x="7038885" y="2437500"/>
            <a:ext cx="11384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BioMimics 3D</a:t>
            </a:r>
            <a:endParaRPr lang="en-GB" sz="135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8DB893-4884-D79A-D702-5726AE177BD3}"/>
              </a:ext>
            </a:extLst>
          </p:cNvPr>
          <p:cNvSpPr txBox="1"/>
          <p:nvPr/>
        </p:nvSpPr>
        <p:spPr>
          <a:xfrm>
            <a:off x="655380" y="4361821"/>
            <a:ext cx="110870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Straight stent</a:t>
            </a:r>
            <a:endParaRPr lang="en-GB" sz="135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8059B2-C8B2-BF75-061C-8BF3A0451704}"/>
              </a:ext>
            </a:extLst>
          </p:cNvPr>
          <p:cNvSpPr txBox="1"/>
          <p:nvPr/>
        </p:nvSpPr>
        <p:spPr>
          <a:xfrm>
            <a:off x="1680531" y="4361821"/>
            <a:ext cx="11384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BioMimics 3D</a:t>
            </a:r>
            <a:endParaRPr lang="en-GB" sz="13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11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3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37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2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4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video>
              <p:cMediaNode>
                <p:cTn id="14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video>
              <p:cMediaNode vol="80000">
                <p:cTn id="15" repeatCount="indefinite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video>
              <p:cMediaNode vol="100000">
                <p:cTn id="16" repeatCount="indefinite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FB1708D1-6E4B-782E-57FF-C4E3D3FD8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952" y="1271143"/>
            <a:ext cx="7972097" cy="2378975"/>
          </a:xfrm>
          <a:prstGeom prst="rect">
            <a:avLst/>
          </a:prstGeom>
        </p:spPr>
      </p:pic>
      <p:sp>
        <p:nvSpPr>
          <p:cNvPr id="2" name="Title 4">
            <a:extLst>
              <a:ext uri="{FF2B5EF4-FFF2-40B4-BE49-F238E27FC236}">
                <a16:creationId xmlns:a16="http://schemas.microsoft.com/office/drawing/2014/main" id="{9C01D724-9ADB-59EE-48BE-C4323E05A3FF}"/>
              </a:ext>
            </a:extLst>
          </p:cNvPr>
          <p:cNvSpPr txBox="1">
            <a:spLocks/>
          </p:cNvSpPr>
          <p:nvPr/>
        </p:nvSpPr>
        <p:spPr>
          <a:xfrm>
            <a:off x="1021382" y="301091"/>
            <a:ext cx="7264575" cy="36370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783">
              <a:defRPr/>
            </a:pPr>
            <a:r>
              <a:rPr lang="en-US" sz="2700" b="1" dirty="0">
                <a:solidFill>
                  <a:srgbClr val="286FB7"/>
                </a:solidFill>
                <a:latin typeface="Myriad Pro" panose="020B0503030403020204" pitchFamily="34" charset="0"/>
              </a:rPr>
              <a:t>MIMICS</a:t>
            </a:r>
            <a:r>
              <a:rPr lang="en-US" sz="2700" b="1" baseline="30000" dirty="0">
                <a:solidFill>
                  <a:srgbClr val="FF0000"/>
                </a:solidFill>
                <a:latin typeface="Myriad Pro" panose="020B0503030403020204" pitchFamily="34" charset="0"/>
              </a:rPr>
              <a:t>3D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A473CE6D-4170-B4CB-91C4-9520937D741E}"/>
              </a:ext>
            </a:extLst>
          </p:cNvPr>
          <p:cNvSpPr txBox="1">
            <a:spLocks/>
          </p:cNvSpPr>
          <p:nvPr/>
        </p:nvSpPr>
        <p:spPr>
          <a:xfrm>
            <a:off x="1021383" y="671598"/>
            <a:ext cx="6479906" cy="4855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783">
              <a:defRPr/>
            </a:pPr>
            <a:r>
              <a:rPr lang="en-US" sz="1350" dirty="0">
                <a:solidFill>
                  <a:srgbClr val="286FB7"/>
                </a:solidFill>
                <a:latin typeface="+mn-lt"/>
              </a:rPr>
              <a:t>MIMICS-3D data contribute </a:t>
            </a:r>
            <a:r>
              <a:rPr lang="en-US" sz="1350" dirty="0">
                <a:solidFill>
                  <a:srgbClr val="FF0000"/>
                </a:solidFill>
                <a:latin typeface="+mn-lt"/>
              </a:rPr>
              <a:t>real-world</a:t>
            </a:r>
            <a:r>
              <a:rPr lang="en-US" sz="1350" dirty="0">
                <a:solidFill>
                  <a:srgbClr val="286FB7"/>
                </a:solidFill>
                <a:latin typeface="+mn-lt"/>
              </a:rPr>
              <a:t> experience to the evolving database supporting the therapeutic value of swirling flow in the </a:t>
            </a:r>
            <a:r>
              <a:rPr lang="en-US" sz="1350" dirty="0" err="1">
                <a:solidFill>
                  <a:srgbClr val="286FB7"/>
                </a:solidFill>
                <a:latin typeface="+mn-lt"/>
              </a:rPr>
              <a:t>BioMimics</a:t>
            </a:r>
            <a:r>
              <a:rPr lang="en-US" sz="1350" dirty="0">
                <a:solidFill>
                  <a:srgbClr val="286FB7"/>
                </a:solidFill>
                <a:latin typeface="+mn-lt"/>
              </a:rPr>
              <a:t> 3D® stent.</a:t>
            </a:r>
          </a:p>
        </p:txBody>
      </p:sp>
      <p:sp>
        <p:nvSpPr>
          <p:cNvPr id="471" name="Oval 470">
            <a:extLst>
              <a:ext uri="{FF2B5EF4-FFF2-40B4-BE49-F238E27FC236}">
                <a16:creationId xmlns:a16="http://schemas.microsoft.com/office/drawing/2014/main" id="{57A15446-2262-AA5F-8A1F-7266263E47F5}"/>
              </a:ext>
            </a:extLst>
          </p:cNvPr>
          <p:cNvSpPr/>
          <p:nvPr/>
        </p:nvSpPr>
        <p:spPr>
          <a:xfrm>
            <a:off x="1018316" y="3711895"/>
            <a:ext cx="1085243" cy="1085243"/>
          </a:xfrm>
          <a:prstGeom prst="ellipse">
            <a:avLst/>
          </a:prstGeom>
          <a:solidFill>
            <a:srgbClr val="286F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050" b="1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472" name="TextBox 471">
            <a:extLst>
              <a:ext uri="{FF2B5EF4-FFF2-40B4-BE49-F238E27FC236}">
                <a16:creationId xmlns:a16="http://schemas.microsoft.com/office/drawing/2014/main" id="{548F6E05-6A5A-4859-E194-37F5539898F0}"/>
              </a:ext>
            </a:extLst>
          </p:cNvPr>
          <p:cNvSpPr txBox="1"/>
          <p:nvPr/>
        </p:nvSpPr>
        <p:spPr>
          <a:xfrm>
            <a:off x="1082551" y="3948172"/>
            <a:ext cx="9567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2700" b="1" dirty="0">
                <a:solidFill>
                  <a:srgbClr val="FFFF00"/>
                </a:solidFill>
                <a:latin typeface="Calibri Light"/>
              </a:rPr>
              <a:t>0.4%</a:t>
            </a:r>
          </a:p>
        </p:txBody>
      </p:sp>
      <p:sp>
        <p:nvSpPr>
          <p:cNvPr id="473" name="TextBox 472">
            <a:extLst>
              <a:ext uri="{FF2B5EF4-FFF2-40B4-BE49-F238E27FC236}">
                <a16:creationId xmlns:a16="http://schemas.microsoft.com/office/drawing/2014/main" id="{88283DCA-ECF1-DBFD-B814-13FF0B3D5B36}"/>
              </a:ext>
            </a:extLst>
          </p:cNvPr>
          <p:cNvSpPr txBox="1"/>
          <p:nvPr/>
        </p:nvSpPr>
        <p:spPr>
          <a:xfrm>
            <a:off x="2103559" y="4086671"/>
            <a:ext cx="4976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b="1" dirty="0">
                <a:solidFill>
                  <a:srgbClr val="286FB7"/>
                </a:solidFill>
                <a:latin typeface="Calibri Light"/>
              </a:rPr>
              <a:t>Fracture rate at three years (investigation confirmed)</a:t>
            </a:r>
          </a:p>
        </p:txBody>
      </p:sp>
      <p:grpSp>
        <p:nvGrpSpPr>
          <p:cNvPr id="478" name="Graphic 2">
            <a:extLst>
              <a:ext uri="{FF2B5EF4-FFF2-40B4-BE49-F238E27FC236}">
                <a16:creationId xmlns:a16="http://schemas.microsoft.com/office/drawing/2014/main" id="{A08672B8-0243-833B-7AF8-63E01EBE3CC9}"/>
              </a:ext>
            </a:extLst>
          </p:cNvPr>
          <p:cNvGrpSpPr/>
          <p:nvPr/>
        </p:nvGrpSpPr>
        <p:grpSpPr>
          <a:xfrm>
            <a:off x="271055" y="148274"/>
            <a:ext cx="658368" cy="932688"/>
            <a:chOff x="4994987" y="2367868"/>
            <a:chExt cx="1298159" cy="1853729"/>
          </a:xfrm>
        </p:grpSpPr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C2AE2A43-E1E7-B371-F498-0766CE539960}"/>
                </a:ext>
              </a:extLst>
            </p:cNvPr>
            <p:cNvSpPr/>
            <p:nvPr/>
          </p:nvSpPr>
          <p:spPr>
            <a:xfrm>
              <a:off x="4994987" y="2596048"/>
              <a:ext cx="1298025" cy="546050"/>
            </a:xfrm>
            <a:custGeom>
              <a:avLst/>
              <a:gdLst>
                <a:gd name="connsiteX0" fmla="*/ 0 w 1298025"/>
                <a:gd name="connsiteY0" fmla="*/ 0 h 546050"/>
                <a:gd name="connsiteX1" fmla="*/ 1153369 w 1298025"/>
                <a:gd name="connsiteY1" fmla="*/ 0 h 546050"/>
                <a:gd name="connsiteX2" fmla="*/ 1298026 w 1298025"/>
                <a:gd name="connsiteY2" fmla="*/ 144657 h 546050"/>
                <a:gd name="connsiteX3" fmla="*/ 1298026 w 1298025"/>
                <a:gd name="connsiteY3" fmla="*/ 546050 h 546050"/>
                <a:gd name="connsiteX4" fmla="*/ 144657 w 1298025"/>
                <a:gd name="connsiteY4" fmla="*/ 546050 h 546050"/>
                <a:gd name="connsiteX5" fmla="*/ 0 w 1298025"/>
                <a:gd name="connsiteY5" fmla="*/ 401393 h 546050"/>
                <a:gd name="connsiteX6" fmla="*/ 0 w 1298025"/>
                <a:gd name="connsiteY6" fmla="*/ 0 h 546050"/>
                <a:gd name="connsiteX7" fmla="*/ 0 w 1298025"/>
                <a:gd name="connsiteY7" fmla="*/ 0 h 54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8025" h="546050">
                  <a:moveTo>
                    <a:pt x="0" y="0"/>
                  </a:moveTo>
                  <a:lnTo>
                    <a:pt x="1153369" y="0"/>
                  </a:lnTo>
                  <a:cubicBezTo>
                    <a:pt x="1233272" y="0"/>
                    <a:pt x="1298026" y="64888"/>
                    <a:pt x="1298026" y="144657"/>
                  </a:cubicBezTo>
                  <a:lnTo>
                    <a:pt x="1298026" y="546050"/>
                  </a:lnTo>
                  <a:lnTo>
                    <a:pt x="144657" y="546050"/>
                  </a:lnTo>
                  <a:cubicBezTo>
                    <a:pt x="64754" y="546050"/>
                    <a:pt x="0" y="481163"/>
                    <a:pt x="0" y="401393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1E2D"/>
            </a:solidFill>
            <a:ln w="134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>
                <a:solidFill>
                  <a:srgbClr val="000000"/>
                </a:solidFill>
                <a:latin typeface="Calibri Light"/>
              </a:endParaRPr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256F9D0B-4713-DED7-236A-3CDD85F30088}"/>
                </a:ext>
              </a:extLst>
            </p:cNvPr>
            <p:cNvSpPr/>
            <p:nvPr/>
          </p:nvSpPr>
          <p:spPr>
            <a:xfrm>
              <a:off x="4994987" y="3200417"/>
              <a:ext cx="1298159" cy="1021179"/>
            </a:xfrm>
            <a:custGeom>
              <a:avLst/>
              <a:gdLst>
                <a:gd name="connsiteX0" fmla="*/ 0 w 1298159"/>
                <a:gd name="connsiteY0" fmla="*/ 0 h 1021179"/>
                <a:gd name="connsiteX1" fmla="*/ 1150151 w 1298159"/>
                <a:gd name="connsiteY1" fmla="*/ 0 h 1021179"/>
                <a:gd name="connsiteX2" fmla="*/ 1298160 w 1298159"/>
                <a:gd name="connsiteY2" fmla="*/ 148009 h 1021179"/>
                <a:gd name="connsiteX3" fmla="*/ 1298160 w 1298159"/>
                <a:gd name="connsiteY3" fmla="*/ 1021180 h 1021179"/>
                <a:gd name="connsiteX4" fmla="*/ 148008 w 1298159"/>
                <a:gd name="connsiteY4" fmla="*/ 1021180 h 1021179"/>
                <a:gd name="connsiteX5" fmla="*/ 0 w 1298159"/>
                <a:gd name="connsiteY5" fmla="*/ 873171 h 1021179"/>
                <a:gd name="connsiteX6" fmla="*/ 0 w 1298159"/>
                <a:gd name="connsiteY6" fmla="*/ 0 h 1021179"/>
                <a:gd name="connsiteX7" fmla="*/ 0 w 1298159"/>
                <a:gd name="connsiteY7" fmla="*/ 0 h 1021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8159" h="1021179">
                  <a:moveTo>
                    <a:pt x="0" y="0"/>
                  </a:moveTo>
                  <a:lnTo>
                    <a:pt x="1150151" y="0"/>
                  </a:lnTo>
                  <a:cubicBezTo>
                    <a:pt x="1231798" y="0"/>
                    <a:pt x="1298160" y="66229"/>
                    <a:pt x="1298160" y="148009"/>
                  </a:cubicBezTo>
                  <a:lnTo>
                    <a:pt x="1298160" y="1021180"/>
                  </a:lnTo>
                  <a:lnTo>
                    <a:pt x="148008" y="1021180"/>
                  </a:lnTo>
                  <a:cubicBezTo>
                    <a:pt x="66362" y="1021180"/>
                    <a:pt x="0" y="954951"/>
                    <a:pt x="0" y="873171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6FB7"/>
            </a:solidFill>
            <a:ln w="134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>
                <a:solidFill>
                  <a:srgbClr val="000000"/>
                </a:solidFill>
                <a:latin typeface="Calibri Light"/>
              </a:endParaRPr>
            </a:p>
          </p:txBody>
        </p:sp>
        <p:grpSp>
          <p:nvGrpSpPr>
            <p:cNvPr id="481" name="Graphic 2">
              <a:extLst>
                <a:ext uri="{FF2B5EF4-FFF2-40B4-BE49-F238E27FC236}">
                  <a16:creationId xmlns:a16="http://schemas.microsoft.com/office/drawing/2014/main" id="{F6DBF806-6346-4AD8-2AFD-8B5A2CAD7FEC}"/>
                </a:ext>
              </a:extLst>
            </p:cNvPr>
            <p:cNvGrpSpPr/>
            <p:nvPr/>
          </p:nvGrpSpPr>
          <p:grpSpPr>
            <a:xfrm>
              <a:off x="5323314" y="2367868"/>
              <a:ext cx="566964" cy="107118"/>
              <a:chOff x="5323314" y="2367868"/>
              <a:chExt cx="566964" cy="107118"/>
            </a:xfrm>
          </p:grpSpPr>
          <p:sp>
            <p:nvSpPr>
              <p:cNvPr id="547" name="Freeform: Shape 546">
                <a:extLst>
                  <a:ext uri="{FF2B5EF4-FFF2-40B4-BE49-F238E27FC236}">
                    <a16:creationId xmlns:a16="http://schemas.microsoft.com/office/drawing/2014/main" id="{BC529E07-96F0-C2E4-3B7F-FB01C6E1B0F2}"/>
                  </a:ext>
                </a:extLst>
              </p:cNvPr>
              <p:cNvSpPr/>
              <p:nvPr/>
            </p:nvSpPr>
            <p:spPr>
              <a:xfrm>
                <a:off x="5323314" y="2375644"/>
                <a:ext cx="104035" cy="97599"/>
              </a:xfrm>
              <a:custGeom>
                <a:avLst/>
                <a:gdLst>
                  <a:gd name="connsiteX0" fmla="*/ 84596 w 104035"/>
                  <a:gd name="connsiteY0" fmla="*/ 57916 h 97599"/>
                  <a:gd name="connsiteX1" fmla="*/ 83389 w 104035"/>
                  <a:gd name="connsiteY1" fmla="*/ 17026 h 97599"/>
                  <a:gd name="connsiteX2" fmla="*/ 82987 w 104035"/>
                  <a:gd name="connsiteY2" fmla="*/ 17026 h 97599"/>
                  <a:gd name="connsiteX3" fmla="*/ 71457 w 104035"/>
                  <a:gd name="connsiteY3" fmla="*/ 54297 h 97599"/>
                  <a:gd name="connsiteX4" fmla="*/ 57246 w 104035"/>
                  <a:gd name="connsiteY4" fmla="*/ 96527 h 97599"/>
                  <a:gd name="connsiteX5" fmla="*/ 43571 w 104035"/>
                  <a:gd name="connsiteY5" fmla="*/ 96527 h 97599"/>
                  <a:gd name="connsiteX6" fmla="*/ 30567 w 104035"/>
                  <a:gd name="connsiteY6" fmla="*/ 54833 h 97599"/>
                  <a:gd name="connsiteX7" fmla="*/ 20780 w 104035"/>
                  <a:gd name="connsiteY7" fmla="*/ 16892 h 97599"/>
                  <a:gd name="connsiteX8" fmla="*/ 20512 w 104035"/>
                  <a:gd name="connsiteY8" fmla="*/ 16892 h 97599"/>
                  <a:gd name="connsiteX9" fmla="*/ 18769 w 104035"/>
                  <a:gd name="connsiteY9" fmla="*/ 58453 h 97599"/>
                  <a:gd name="connsiteX10" fmla="*/ 16624 w 104035"/>
                  <a:gd name="connsiteY10" fmla="*/ 97600 h 97599"/>
                  <a:gd name="connsiteX11" fmla="*/ 0 w 104035"/>
                  <a:gd name="connsiteY11" fmla="*/ 97600 h 97599"/>
                  <a:gd name="connsiteX12" fmla="*/ 6569 w 104035"/>
                  <a:gd name="connsiteY12" fmla="*/ 134 h 97599"/>
                  <a:gd name="connsiteX13" fmla="*/ 30031 w 104035"/>
                  <a:gd name="connsiteY13" fmla="*/ 134 h 97599"/>
                  <a:gd name="connsiteX14" fmla="*/ 42767 w 104035"/>
                  <a:gd name="connsiteY14" fmla="*/ 39281 h 97599"/>
                  <a:gd name="connsiteX15" fmla="*/ 51749 w 104035"/>
                  <a:gd name="connsiteY15" fmla="*/ 73066 h 97599"/>
                  <a:gd name="connsiteX16" fmla="*/ 52152 w 104035"/>
                  <a:gd name="connsiteY16" fmla="*/ 73066 h 97599"/>
                  <a:gd name="connsiteX17" fmla="*/ 61804 w 104035"/>
                  <a:gd name="connsiteY17" fmla="*/ 39013 h 97599"/>
                  <a:gd name="connsiteX18" fmla="*/ 75211 w 104035"/>
                  <a:gd name="connsiteY18" fmla="*/ 0 h 97599"/>
                  <a:gd name="connsiteX19" fmla="*/ 98404 w 104035"/>
                  <a:gd name="connsiteY19" fmla="*/ 0 h 97599"/>
                  <a:gd name="connsiteX20" fmla="*/ 104035 w 104035"/>
                  <a:gd name="connsiteY20" fmla="*/ 97466 h 97599"/>
                  <a:gd name="connsiteX21" fmla="*/ 86741 w 104035"/>
                  <a:gd name="connsiteY21" fmla="*/ 97466 h 97599"/>
                  <a:gd name="connsiteX22" fmla="*/ 84864 w 104035"/>
                  <a:gd name="connsiteY22" fmla="*/ 57648 h 97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4035" h="97599">
                    <a:moveTo>
                      <a:pt x="84596" y="57916"/>
                    </a:moveTo>
                    <a:cubicBezTo>
                      <a:pt x="84059" y="45314"/>
                      <a:pt x="83255" y="30165"/>
                      <a:pt x="83389" y="17026"/>
                    </a:cubicBezTo>
                    <a:lnTo>
                      <a:pt x="82987" y="17026"/>
                    </a:lnTo>
                    <a:cubicBezTo>
                      <a:pt x="79769" y="28824"/>
                      <a:pt x="75747" y="42097"/>
                      <a:pt x="71457" y="54297"/>
                    </a:cubicBezTo>
                    <a:lnTo>
                      <a:pt x="57246" y="96527"/>
                    </a:lnTo>
                    <a:lnTo>
                      <a:pt x="43571" y="96527"/>
                    </a:lnTo>
                    <a:lnTo>
                      <a:pt x="30567" y="54833"/>
                    </a:lnTo>
                    <a:cubicBezTo>
                      <a:pt x="26813" y="42365"/>
                      <a:pt x="23327" y="29092"/>
                      <a:pt x="20780" y="16892"/>
                    </a:cubicBezTo>
                    <a:lnTo>
                      <a:pt x="20512" y="16892"/>
                    </a:lnTo>
                    <a:cubicBezTo>
                      <a:pt x="20110" y="29629"/>
                      <a:pt x="19440" y="45046"/>
                      <a:pt x="18769" y="58453"/>
                    </a:cubicBezTo>
                    <a:lnTo>
                      <a:pt x="16624" y="97600"/>
                    </a:lnTo>
                    <a:lnTo>
                      <a:pt x="0" y="97600"/>
                    </a:lnTo>
                    <a:lnTo>
                      <a:pt x="6569" y="134"/>
                    </a:lnTo>
                    <a:lnTo>
                      <a:pt x="30031" y="134"/>
                    </a:lnTo>
                    <a:lnTo>
                      <a:pt x="42767" y="39281"/>
                    </a:lnTo>
                    <a:cubicBezTo>
                      <a:pt x="46253" y="50677"/>
                      <a:pt x="49336" y="62341"/>
                      <a:pt x="51749" y="73066"/>
                    </a:cubicBezTo>
                    <a:lnTo>
                      <a:pt x="52152" y="73066"/>
                    </a:lnTo>
                    <a:cubicBezTo>
                      <a:pt x="54699" y="62475"/>
                      <a:pt x="58050" y="50543"/>
                      <a:pt x="61804" y="39013"/>
                    </a:cubicBezTo>
                    <a:lnTo>
                      <a:pt x="75211" y="0"/>
                    </a:lnTo>
                    <a:lnTo>
                      <a:pt x="98404" y="0"/>
                    </a:lnTo>
                    <a:lnTo>
                      <a:pt x="104035" y="97466"/>
                    </a:lnTo>
                    <a:lnTo>
                      <a:pt x="86741" y="97466"/>
                    </a:lnTo>
                    <a:lnTo>
                      <a:pt x="84864" y="57648"/>
                    </a:lnTo>
                    <a:close/>
                  </a:path>
                </a:pathLst>
              </a:custGeom>
              <a:solidFill>
                <a:srgbClr val="231F20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548" name="Freeform: Shape 547">
                <a:extLst>
                  <a:ext uri="{FF2B5EF4-FFF2-40B4-BE49-F238E27FC236}">
                    <a16:creationId xmlns:a16="http://schemas.microsoft.com/office/drawing/2014/main" id="{4E0BEA75-B6BB-203F-E449-4A8FC489A488}"/>
                  </a:ext>
                </a:extLst>
              </p:cNvPr>
              <p:cNvSpPr/>
              <p:nvPr/>
            </p:nvSpPr>
            <p:spPr>
              <a:xfrm>
                <a:off x="5445046" y="2375778"/>
                <a:ext cx="17830" cy="97465"/>
              </a:xfrm>
              <a:custGeom>
                <a:avLst/>
                <a:gdLst>
                  <a:gd name="connsiteX0" fmla="*/ 17831 w 17830"/>
                  <a:gd name="connsiteY0" fmla="*/ 0 h 97465"/>
                  <a:gd name="connsiteX1" fmla="*/ 17831 w 17830"/>
                  <a:gd name="connsiteY1" fmla="*/ 97466 h 97465"/>
                  <a:gd name="connsiteX2" fmla="*/ 0 w 17830"/>
                  <a:gd name="connsiteY2" fmla="*/ 97466 h 97465"/>
                  <a:gd name="connsiteX3" fmla="*/ 0 w 17830"/>
                  <a:gd name="connsiteY3" fmla="*/ 0 h 97465"/>
                  <a:gd name="connsiteX4" fmla="*/ 17831 w 17830"/>
                  <a:gd name="connsiteY4" fmla="*/ 0 h 97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30" h="97465">
                    <a:moveTo>
                      <a:pt x="17831" y="0"/>
                    </a:moveTo>
                    <a:lnTo>
                      <a:pt x="17831" y="97466"/>
                    </a:lnTo>
                    <a:lnTo>
                      <a:pt x="0" y="97466"/>
                    </a:lnTo>
                    <a:lnTo>
                      <a:pt x="0" y="0"/>
                    </a:lnTo>
                    <a:lnTo>
                      <a:pt x="17831" y="0"/>
                    </a:lnTo>
                    <a:close/>
                  </a:path>
                </a:pathLst>
              </a:custGeom>
              <a:solidFill>
                <a:srgbClr val="231F20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549" name="Freeform: Shape 548">
                <a:extLst>
                  <a:ext uri="{FF2B5EF4-FFF2-40B4-BE49-F238E27FC236}">
                    <a16:creationId xmlns:a16="http://schemas.microsoft.com/office/drawing/2014/main" id="{A4A769F9-C051-0583-7A03-02428B2E790E}"/>
                  </a:ext>
                </a:extLst>
              </p:cNvPr>
              <p:cNvSpPr/>
              <p:nvPr/>
            </p:nvSpPr>
            <p:spPr>
              <a:xfrm>
                <a:off x="5480976" y="2375644"/>
                <a:ext cx="104034" cy="97599"/>
              </a:xfrm>
              <a:custGeom>
                <a:avLst/>
                <a:gdLst>
                  <a:gd name="connsiteX0" fmla="*/ 84596 w 104034"/>
                  <a:gd name="connsiteY0" fmla="*/ 57916 h 97599"/>
                  <a:gd name="connsiteX1" fmla="*/ 83389 w 104034"/>
                  <a:gd name="connsiteY1" fmla="*/ 17026 h 97599"/>
                  <a:gd name="connsiteX2" fmla="*/ 82987 w 104034"/>
                  <a:gd name="connsiteY2" fmla="*/ 17026 h 97599"/>
                  <a:gd name="connsiteX3" fmla="*/ 71457 w 104034"/>
                  <a:gd name="connsiteY3" fmla="*/ 54297 h 97599"/>
                  <a:gd name="connsiteX4" fmla="*/ 57246 w 104034"/>
                  <a:gd name="connsiteY4" fmla="*/ 96527 h 97599"/>
                  <a:gd name="connsiteX5" fmla="*/ 43571 w 104034"/>
                  <a:gd name="connsiteY5" fmla="*/ 96527 h 97599"/>
                  <a:gd name="connsiteX6" fmla="*/ 30567 w 104034"/>
                  <a:gd name="connsiteY6" fmla="*/ 54833 h 97599"/>
                  <a:gd name="connsiteX7" fmla="*/ 20780 w 104034"/>
                  <a:gd name="connsiteY7" fmla="*/ 16892 h 97599"/>
                  <a:gd name="connsiteX8" fmla="*/ 20512 w 104034"/>
                  <a:gd name="connsiteY8" fmla="*/ 16892 h 97599"/>
                  <a:gd name="connsiteX9" fmla="*/ 18769 w 104034"/>
                  <a:gd name="connsiteY9" fmla="*/ 58453 h 97599"/>
                  <a:gd name="connsiteX10" fmla="*/ 16624 w 104034"/>
                  <a:gd name="connsiteY10" fmla="*/ 97600 h 97599"/>
                  <a:gd name="connsiteX11" fmla="*/ 0 w 104034"/>
                  <a:gd name="connsiteY11" fmla="*/ 97600 h 97599"/>
                  <a:gd name="connsiteX12" fmla="*/ 6569 w 104034"/>
                  <a:gd name="connsiteY12" fmla="*/ 134 h 97599"/>
                  <a:gd name="connsiteX13" fmla="*/ 30031 w 104034"/>
                  <a:gd name="connsiteY13" fmla="*/ 134 h 97599"/>
                  <a:gd name="connsiteX14" fmla="*/ 42767 w 104034"/>
                  <a:gd name="connsiteY14" fmla="*/ 39281 h 97599"/>
                  <a:gd name="connsiteX15" fmla="*/ 51749 w 104034"/>
                  <a:gd name="connsiteY15" fmla="*/ 73066 h 97599"/>
                  <a:gd name="connsiteX16" fmla="*/ 52151 w 104034"/>
                  <a:gd name="connsiteY16" fmla="*/ 73066 h 97599"/>
                  <a:gd name="connsiteX17" fmla="*/ 61804 w 104034"/>
                  <a:gd name="connsiteY17" fmla="*/ 39013 h 97599"/>
                  <a:gd name="connsiteX18" fmla="*/ 75211 w 104034"/>
                  <a:gd name="connsiteY18" fmla="*/ 0 h 97599"/>
                  <a:gd name="connsiteX19" fmla="*/ 98404 w 104034"/>
                  <a:gd name="connsiteY19" fmla="*/ 0 h 97599"/>
                  <a:gd name="connsiteX20" fmla="*/ 104035 w 104034"/>
                  <a:gd name="connsiteY20" fmla="*/ 97466 h 97599"/>
                  <a:gd name="connsiteX21" fmla="*/ 86741 w 104034"/>
                  <a:gd name="connsiteY21" fmla="*/ 97466 h 97599"/>
                  <a:gd name="connsiteX22" fmla="*/ 84864 w 104034"/>
                  <a:gd name="connsiteY22" fmla="*/ 57648 h 97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4034" h="97599">
                    <a:moveTo>
                      <a:pt x="84596" y="57916"/>
                    </a:moveTo>
                    <a:cubicBezTo>
                      <a:pt x="84059" y="45314"/>
                      <a:pt x="83255" y="30165"/>
                      <a:pt x="83389" y="17026"/>
                    </a:cubicBezTo>
                    <a:lnTo>
                      <a:pt x="82987" y="17026"/>
                    </a:lnTo>
                    <a:cubicBezTo>
                      <a:pt x="79769" y="28824"/>
                      <a:pt x="75747" y="42097"/>
                      <a:pt x="71457" y="54297"/>
                    </a:cubicBezTo>
                    <a:lnTo>
                      <a:pt x="57246" y="96527"/>
                    </a:lnTo>
                    <a:lnTo>
                      <a:pt x="43571" y="96527"/>
                    </a:lnTo>
                    <a:lnTo>
                      <a:pt x="30567" y="54833"/>
                    </a:lnTo>
                    <a:cubicBezTo>
                      <a:pt x="26813" y="42365"/>
                      <a:pt x="23327" y="29092"/>
                      <a:pt x="20780" y="16892"/>
                    </a:cubicBezTo>
                    <a:lnTo>
                      <a:pt x="20512" y="16892"/>
                    </a:lnTo>
                    <a:cubicBezTo>
                      <a:pt x="20110" y="29629"/>
                      <a:pt x="19439" y="45046"/>
                      <a:pt x="18769" y="58453"/>
                    </a:cubicBezTo>
                    <a:lnTo>
                      <a:pt x="16624" y="97600"/>
                    </a:lnTo>
                    <a:lnTo>
                      <a:pt x="0" y="97600"/>
                    </a:lnTo>
                    <a:lnTo>
                      <a:pt x="6569" y="134"/>
                    </a:lnTo>
                    <a:lnTo>
                      <a:pt x="30031" y="134"/>
                    </a:lnTo>
                    <a:lnTo>
                      <a:pt x="42767" y="39281"/>
                    </a:lnTo>
                    <a:cubicBezTo>
                      <a:pt x="46252" y="50677"/>
                      <a:pt x="49336" y="62341"/>
                      <a:pt x="51749" y="73066"/>
                    </a:cubicBezTo>
                    <a:lnTo>
                      <a:pt x="52151" y="73066"/>
                    </a:lnTo>
                    <a:cubicBezTo>
                      <a:pt x="54699" y="62475"/>
                      <a:pt x="58050" y="50543"/>
                      <a:pt x="61804" y="39013"/>
                    </a:cubicBezTo>
                    <a:lnTo>
                      <a:pt x="75211" y="0"/>
                    </a:lnTo>
                    <a:lnTo>
                      <a:pt x="98404" y="0"/>
                    </a:lnTo>
                    <a:lnTo>
                      <a:pt x="104035" y="97466"/>
                    </a:lnTo>
                    <a:lnTo>
                      <a:pt x="86741" y="97466"/>
                    </a:lnTo>
                    <a:lnTo>
                      <a:pt x="84864" y="57648"/>
                    </a:lnTo>
                    <a:close/>
                  </a:path>
                </a:pathLst>
              </a:custGeom>
              <a:solidFill>
                <a:srgbClr val="231F20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550" name="Freeform: Shape 549">
                <a:extLst>
                  <a:ext uri="{FF2B5EF4-FFF2-40B4-BE49-F238E27FC236}">
                    <a16:creationId xmlns:a16="http://schemas.microsoft.com/office/drawing/2014/main" id="{6A91C87F-55B2-7060-599C-C91518B22B9D}"/>
                  </a:ext>
                </a:extLst>
              </p:cNvPr>
              <p:cNvSpPr/>
              <p:nvPr/>
            </p:nvSpPr>
            <p:spPr>
              <a:xfrm>
                <a:off x="5602708" y="2375778"/>
                <a:ext cx="17830" cy="97465"/>
              </a:xfrm>
              <a:custGeom>
                <a:avLst/>
                <a:gdLst>
                  <a:gd name="connsiteX0" fmla="*/ 17831 w 17830"/>
                  <a:gd name="connsiteY0" fmla="*/ 0 h 97465"/>
                  <a:gd name="connsiteX1" fmla="*/ 17831 w 17830"/>
                  <a:gd name="connsiteY1" fmla="*/ 97466 h 97465"/>
                  <a:gd name="connsiteX2" fmla="*/ 0 w 17830"/>
                  <a:gd name="connsiteY2" fmla="*/ 97466 h 97465"/>
                  <a:gd name="connsiteX3" fmla="*/ 0 w 17830"/>
                  <a:gd name="connsiteY3" fmla="*/ 0 h 97465"/>
                  <a:gd name="connsiteX4" fmla="*/ 17831 w 17830"/>
                  <a:gd name="connsiteY4" fmla="*/ 0 h 97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30" h="97465">
                    <a:moveTo>
                      <a:pt x="17831" y="0"/>
                    </a:moveTo>
                    <a:lnTo>
                      <a:pt x="17831" y="97466"/>
                    </a:lnTo>
                    <a:lnTo>
                      <a:pt x="0" y="97466"/>
                    </a:lnTo>
                    <a:lnTo>
                      <a:pt x="0" y="0"/>
                    </a:lnTo>
                    <a:lnTo>
                      <a:pt x="17831" y="0"/>
                    </a:lnTo>
                    <a:close/>
                  </a:path>
                </a:pathLst>
              </a:custGeom>
              <a:solidFill>
                <a:srgbClr val="231F20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551" name="Freeform: Shape 550">
                <a:extLst>
                  <a:ext uri="{FF2B5EF4-FFF2-40B4-BE49-F238E27FC236}">
                    <a16:creationId xmlns:a16="http://schemas.microsoft.com/office/drawing/2014/main" id="{5D85BAE7-BE91-7E8C-6A64-B3067D6E6DC4}"/>
                  </a:ext>
                </a:extLst>
              </p:cNvPr>
              <p:cNvSpPr/>
              <p:nvPr/>
            </p:nvSpPr>
            <p:spPr>
              <a:xfrm>
                <a:off x="5635822" y="2374169"/>
                <a:ext cx="75747" cy="100549"/>
              </a:xfrm>
              <a:custGeom>
                <a:avLst/>
                <a:gdLst>
                  <a:gd name="connsiteX0" fmla="*/ 74943 w 75747"/>
                  <a:gd name="connsiteY0" fmla="*/ 96259 h 100549"/>
                  <a:gd name="connsiteX1" fmla="*/ 49738 w 75747"/>
                  <a:gd name="connsiteY1" fmla="*/ 100549 h 100549"/>
                  <a:gd name="connsiteX2" fmla="*/ 0 w 75747"/>
                  <a:gd name="connsiteY2" fmla="*/ 51481 h 100549"/>
                  <a:gd name="connsiteX3" fmla="*/ 52018 w 75747"/>
                  <a:gd name="connsiteY3" fmla="*/ 0 h 100549"/>
                  <a:gd name="connsiteX4" fmla="*/ 75747 w 75747"/>
                  <a:gd name="connsiteY4" fmla="*/ 4290 h 100549"/>
                  <a:gd name="connsiteX5" fmla="*/ 71860 w 75747"/>
                  <a:gd name="connsiteY5" fmla="*/ 18501 h 100549"/>
                  <a:gd name="connsiteX6" fmla="*/ 52822 w 75747"/>
                  <a:gd name="connsiteY6" fmla="*/ 14747 h 100549"/>
                  <a:gd name="connsiteX7" fmla="*/ 18635 w 75747"/>
                  <a:gd name="connsiteY7" fmla="*/ 50543 h 100549"/>
                  <a:gd name="connsiteX8" fmla="*/ 52688 w 75747"/>
                  <a:gd name="connsiteY8" fmla="*/ 85668 h 100549"/>
                  <a:gd name="connsiteX9" fmla="*/ 72128 w 75747"/>
                  <a:gd name="connsiteY9" fmla="*/ 82048 h 100549"/>
                  <a:gd name="connsiteX10" fmla="*/ 75077 w 75747"/>
                  <a:gd name="connsiteY10" fmla="*/ 96125 h 100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5747" h="100549">
                    <a:moveTo>
                      <a:pt x="74943" y="96259"/>
                    </a:moveTo>
                    <a:cubicBezTo>
                      <a:pt x="70787" y="98404"/>
                      <a:pt x="61536" y="100549"/>
                      <a:pt x="49738" y="100549"/>
                    </a:cubicBezTo>
                    <a:cubicBezTo>
                      <a:pt x="18769" y="100549"/>
                      <a:pt x="0" y="81110"/>
                      <a:pt x="0" y="51481"/>
                    </a:cubicBezTo>
                    <a:cubicBezTo>
                      <a:pt x="0" y="19305"/>
                      <a:pt x="22255" y="0"/>
                      <a:pt x="52018" y="0"/>
                    </a:cubicBezTo>
                    <a:cubicBezTo>
                      <a:pt x="63681" y="0"/>
                      <a:pt x="72128" y="2413"/>
                      <a:pt x="75747" y="4290"/>
                    </a:cubicBezTo>
                    <a:lnTo>
                      <a:pt x="71860" y="18501"/>
                    </a:lnTo>
                    <a:cubicBezTo>
                      <a:pt x="67167" y="16490"/>
                      <a:pt x="60866" y="14747"/>
                      <a:pt x="52822" y="14747"/>
                    </a:cubicBezTo>
                    <a:cubicBezTo>
                      <a:pt x="32980" y="14747"/>
                      <a:pt x="18635" y="27215"/>
                      <a:pt x="18635" y="50543"/>
                    </a:cubicBezTo>
                    <a:cubicBezTo>
                      <a:pt x="18635" y="71993"/>
                      <a:pt x="31238" y="85668"/>
                      <a:pt x="52688" y="85668"/>
                    </a:cubicBezTo>
                    <a:cubicBezTo>
                      <a:pt x="59927" y="85668"/>
                      <a:pt x="67435" y="84193"/>
                      <a:pt x="72128" y="82048"/>
                    </a:cubicBezTo>
                    <a:lnTo>
                      <a:pt x="75077" y="96125"/>
                    </a:lnTo>
                    <a:close/>
                  </a:path>
                </a:pathLst>
              </a:custGeom>
              <a:solidFill>
                <a:srgbClr val="231F20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552" name="Freeform: Shape 551">
                <a:extLst>
                  <a:ext uri="{FF2B5EF4-FFF2-40B4-BE49-F238E27FC236}">
                    <a16:creationId xmlns:a16="http://schemas.microsoft.com/office/drawing/2014/main" id="{D24A005B-9D91-E376-8102-301F2C452E10}"/>
                  </a:ext>
                </a:extLst>
              </p:cNvPr>
              <p:cNvSpPr/>
              <p:nvPr/>
            </p:nvSpPr>
            <p:spPr>
              <a:xfrm>
                <a:off x="5721892" y="2374303"/>
                <a:ext cx="63279" cy="100683"/>
              </a:xfrm>
              <a:custGeom>
                <a:avLst/>
                <a:gdLst>
                  <a:gd name="connsiteX0" fmla="*/ 3620 w 63279"/>
                  <a:gd name="connsiteY0" fmla="*/ 79635 h 100683"/>
                  <a:gd name="connsiteX1" fmla="*/ 27215 w 63279"/>
                  <a:gd name="connsiteY1" fmla="*/ 85802 h 100683"/>
                  <a:gd name="connsiteX2" fmla="*/ 45046 w 63279"/>
                  <a:gd name="connsiteY2" fmla="*/ 72530 h 100683"/>
                  <a:gd name="connsiteX3" fmla="*/ 27751 w 63279"/>
                  <a:gd name="connsiteY3" fmla="*/ 56308 h 100683"/>
                  <a:gd name="connsiteX4" fmla="*/ 1475 w 63279"/>
                  <a:gd name="connsiteY4" fmla="*/ 28020 h 100683"/>
                  <a:gd name="connsiteX5" fmla="*/ 35930 w 63279"/>
                  <a:gd name="connsiteY5" fmla="*/ 0 h 100683"/>
                  <a:gd name="connsiteX6" fmla="*/ 59391 w 63279"/>
                  <a:gd name="connsiteY6" fmla="*/ 4960 h 100683"/>
                  <a:gd name="connsiteX7" fmla="*/ 55101 w 63279"/>
                  <a:gd name="connsiteY7" fmla="*/ 19305 h 100683"/>
                  <a:gd name="connsiteX8" fmla="*/ 35662 w 63279"/>
                  <a:gd name="connsiteY8" fmla="*/ 14747 h 100683"/>
                  <a:gd name="connsiteX9" fmla="*/ 19439 w 63279"/>
                  <a:gd name="connsiteY9" fmla="*/ 26411 h 100683"/>
                  <a:gd name="connsiteX10" fmla="*/ 38075 w 63279"/>
                  <a:gd name="connsiteY10" fmla="*/ 42499 h 100683"/>
                  <a:gd name="connsiteX11" fmla="*/ 63279 w 63279"/>
                  <a:gd name="connsiteY11" fmla="*/ 71457 h 100683"/>
                  <a:gd name="connsiteX12" fmla="*/ 26277 w 63279"/>
                  <a:gd name="connsiteY12" fmla="*/ 100683 h 100683"/>
                  <a:gd name="connsiteX13" fmla="*/ 0 w 63279"/>
                  <a:gd name="connsiteY13" fmla="*/ 94650 h 100683"/>
                  <a:gd name="connsiteX14" fmla="*/ 3888 w 63279"/>
                  <a:gd name="connsiteY14" fmla="*/ 79903 h 100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3279" h="100683">
                    <a:moveTo>
                      <a:pt x="3620" y="79635"/>
                    </a:moveTo>
                    <a:cubicBezTo>
                      <a:pt x="9384" y="82987"/>
                      <a:pt x="18099" y="85802"/>
                      <a:pt x="27215" y="85802"/>
                    </a:cubicBezTo>
                    <a:cubicBezTo>
                      <a:pt x="38611" y="85802"/>
                      <a:pt x="45046" y="80440"/>
                      <a:pt x="45046" y="72530"/>
                    </a:cubicBezTo>
                    <a:cubicBezTo>
                      <a:pt x="45046" y="65156"/>
                      <a:pt x="40086" y="60866"/>
                      <a:pt x="27751" y="56308"/>
                    </a:cubicBezTo>
                    <a:cubicBezTo>
                      <a:pt x="11664" y="50543"/>
                      <a:pt x="1475" y="41963"/>
                      <a:pt x="1475" y="28020"/>
                    </a:cubicBezTo>
                    <a:cubicBezTo>
                      <a:pt x="1475" y="12066"/>
                      <a:pt x="14747" y="0"/>
                      <a:pt x="35930" y="0"/>
                    </a:cubicBezTo>
                    <a:cubicBezTo>
                      <a:pt x="46521" y="0"/>
                      <a:pt x="54297" y="2279"/>
                      <a:pt x="59391" y="4960"/>
                    </a:cubicBezTo>
                    <a:lnTo>
                      <a:pt x="55101" y="19305"/>
                    </a:lnTo>
                    <a:cubicBezTo>
                      <a:pt x="51615" y="17429"/>
                      <a:pt x="44778" y="14747"/>
                      <a:pt x="35662" y="14747"/>
                    </a:cubicBezTo>
                    <a:cubicBezTo>
                      <a:pt x="24400" y="14747"/>
                      <a:pt x="19439" y="20780"/>
                      <a:pt x="19439" y="26411"/>
                    </a:cubicBezTo>
                    <a:cubicBezTo>
                      <a:pt x="19439" y="33919"/>
                      <a:pt x="25070" y="37404"/>
                      <a:pt x="38075" y="42499"/>
                    </a:cubicBezTo>
                    <a:cubicBezTo>
                      <a:pt x="54967" y="48800"/>
                      <a:pt x="63279" y="57380"/>
                      <a:pt x="63279" y="71457"/>
                    </a:cubicBezTo>
                    <a:cubicBezTo>
                      <a:pt x="63279" y="87143"/>
                      <a:pt x="51481" y="100683"/>
                      <a:pt x="26277" y="100683"/>
                    </a:cubicBezTo>
                    <a:cubicBezTo>
                      <a:pt x="15954" y="100683"/>
                      <a:pt x="5363" y="97868"/>
                      <a:pt x="0" y="94650"/>
                    </a:cubicBezTo>
                    <a:lnTo>
                      <a:pt x="3888" y="79903"/>
                    </a:lnTo>
                    <a:close/>
                  </a:path>
                </a:pathLst>
              </a:custGeom>
              <a:solidFill>
                <a:srgbClr val="231F20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553" name="Freeform: Shape 552">
                <a:extLst>
                  <a:ext uri="{FF2B5EF4-FFF2-40B4-BE49-F238E27FC236}">
                    <a16:creationId xmlns:a16="http://schemas.microsoft.com/office/drawing/2014/main" id="{1E479074-C7C0-9048-2372-117D24B1DF75}"/>
                  </a:ext>
                </a:extLst>
              </p:cNvPr>
              <p:cNvSpPr/>
              <p:nvPr/>
            </p:nvSpPr>
            <p:spPr>
              <a:xfrm>
                <a:off x="5794288" y="2369477"/>
                <a:ext cx="36599" cy="56709"/>
              </a:xfrm>
              <a:custGeom>
                <a:avLst/>
                <a:gdLst>
                  <a:gd name="connsiteX0" fmla="*/ 2145 w 36599"/>
                  <a:gd name="connsiteY0" fmla="*/ 44912 h 56709"/>
                  <a:gd name="connsiteX1" fmla="*/ 14613 w 36599"/>
                  <a:gd name="connsiteY1" fmla="*/ 48264 h 56709"/>
                  <a:gd name="connsiteX2" fmla="*/ 25607 w 36599"/>
                  <a:gd name="connsiteY2" fmla="*/ 39549 h 56709"/>
                  <a:gd name="connsiteX3" fmla="*/ 13272 w 36599"/>
                  <a:gd name="connsiteY3" fmla="*/ 30299 h 56709"/>
                  <a:gd name="connsiteX4" fmla="*/ 8446 w 36599"/>
                  <a:gd name="connsiteY4" fmla="*/ 30299 h 56709"/>
                  <a:gd name="connsiteX5" fmla="*/ 8446 w 36599"/>
                  <a:gd name="connsiteY5" fmla="*/ 22657 h 56709"/>
                  <a:gd name="connsiteX6" fmla="*/ 13138 w 36599"/>
                  <a:gd name="connsiteY6" fmla="*/ 22657 h 56709"/>
                  <a:gd name="connsiteX7" fmla="*/ 23998 w 36599"/>
                  <a:gd name="connsiteY7" fmla="*/ 15015 h 56709"/>
                  <a:gd name="connsiteX8" fmla="*/ 15283 w 36599"/>
                  <a:gd name="connsiteY8" fmla="*/ 8178 h 56709"/>
                  <a:gd name="connsiteX9" fmla="*/ 4022 w 36599"/>
                  <a:gd name="connsiteY9" fmla="*/ 11664 h 56709"/>
                  <a:gd name="connsiteX10" fmla="*/ 1609 w 36599"/>
                  <a:gd name="connsiteY10" fmla="*/ 4156 h 56709"/>
                  <a:gd name="connsiteX11" fmla="*/ 17428 w 36599"/>
                  <a:gd name="connsiteY11" fmla="*/ 0 h 56709"/>
                  <a:gd name="connsiteX12" fmla="*/ 34589 w 36599"/>
                  <a:gd name="connsiteY12" fmla="*/ 13407 h 56709"/>
                  <a:gd name="connsiteX13" fmla="*/ 24534 w 36599"/>
                  <a:gd name="connsiteY13" fmla="*/ 26277 h 56709"/>
                  <a:gd name="connsiteX14" fmla="*/ 24534 w 36599"/>
                  <a:gd name="connsiteY14" fmla="*/ 26277 h 56709"/>
                  <a:gd name="connsiteX15" fmla="*/ 36600 w 36599"/>
                  <a:gd name="connsiteY15" fmla="*/ 40086 h 56709"/>
                  <a:gd name="connsiteX16" fmla="*/ 15283 w 36599"/>
                  <a:gd name="connsiteY16" fmla="*/ 56710 h 56709"/>
                  <a:gd name="connsiteX17" fmla="*/ 0 w 36599"/>
                  <a:gd name="connsiteY17" fmla="*/ 52956 h 56709"/>
                  <a:gd name="connsiteX18" fmla="*/ 2413 w 36599"/>
                  <a:gd name="connsiteY18" fmla="*/ 45180 h 56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6599" h="56709">
                    <a:moveTo>
                      <a:pt x="2145" y="44912"/>
                    </a:moveTo>
                    <a:cubicBezTo>
                      <a:pt x="4290" y="46119"/>
                      <a:pt x="9384" y="48264"/>
                      <a:pt x="14613" y="48264"/>
                    </a:cubicBezTo>
                    <a:cubicBezTo>
                      <a:pt x="22523" y="48264"/>
                      <a:pt x="25740" y="43840"/>
                      <a:pt x="25607" y="39549"/>
                    </a:cubicBezTo>
                    <a:cubicBezTo>
                      <a:pt x="25607" y="33114"/>
                      <a:pt x="19574" y="30299"/>
                      <a:pt x="13272" y="30299"/>
                    </a:cubicBezTo>
                    <a:lnTo>
                      <a:pt x="8446" y="30299"/>
                    </a:lnTo>
                    <a:lnTo>
                      <a:pt x="8446" y="22657"/>
                    </a:lnTo>
                    <a:lnTo>
                      <a:pt x="13138" y="22657"/>
                    </a:lnTo>
                    <a:cubicBezTo>
                      <a:pt x="17965" y="22657"/>
                      <a:pt x="23998" y="20512"/>
                      <a:pt x="23998" y="15015"/>
                    </a:cubicBezTo>
                    <a:cubicBezTo>
                      <a:pt x="23998" y="11262"/>
                      <a:pt x="21182" y="8178"/>
                      <a:pt x="15283" y="8178"/>
                    </a:cubicBezTo>
                    <a:cubicBezTo>
                      <a:pt x="10859" y="8178"/>
                      <a:pt x="6301" y="10055"/>
                      <a:pt x="4022" y="11664"/>
                    </a:cubicBezTo>
                    <a:lnTo>
                      <a:pt x="1609" y="4156"/>
                    </a:lnTo>
                    <a:cubicBezTo>
                      <a:pt x="4692" y="2011"/>
                      <a:pt x="10859" y="0"/>
                      <a:pt x="17428" y="0"/>
                    </a:cubicBezTo>
                    <a:cubicBezTo>
                      <a:pt x="28690" y="0"/>
                      <a:pt x="34589" y="6167"/>
                      <a:pt x="34589" y="13407"/>
                    </a:cubicBezTo>
                    <a:cubicBezTo>
                      <a:pt x="34589" y="19171"/>
                      <a:pt x="31237" y="23864"/>
                      <a:pt x="24534" y="26277"/>
                    </a:cubicBezTo>
                    <a:lnTo>
                      <a:pt x="24534" y="26277"/>
                    </a:lnTo>
                    <a:cubicBezTo>
                      <a:pt x="31237" y="27618"/>
                      <a:pt x="36600" y="32712"/>
                      <a:pt x="36600" y="40086"/>
                    </a:cubicBezTo>
                    <a:cubicBezTo>
                      <a:pt x="36600" y="49336"/>
                      <a:pt x="28824" y="56710"/>
                      <a:pt x="15283" y="56710"/>
                    </a:cubicBezTo>
                    <a:cubicBezTo>
                      <a:pt x="8580" y="56710"/>
                      <a:pt x="2949" y="54833"/>
                      <a:pt x="0" y="52956"/>
                    </a:cubicBezTo>
                    <a:lnTo>
                      <a:pt x="2413" y="45180"/>
                    </a:lnTo>
                    <a:close/>
                  </a:path>
                </a:pathLst>
              </a:custGeom>
              <a:solidFill>
                <a:srgbClr val="BE1E2D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554" name="Freeform: Shape 553">
                <a:extLst>
                  <a:ext uri="{FF2B5EF4-FFF2-40B4-BE49-F238E27FC236}">
                    <a16:creationId xmlns:a16="http://schemas.microsoft.com/office/drawing/2014/main" id="{AA7B9BB3-6431-63ED-742C-E1D6E594D459}"/>
                  </a:ext>
                </a:extLst>
              </p:cNvPr>
              <p:cNvSpPr/>
              <p:nvPr/>
            </p:nvSpPr>
            <p:spPr>
              <a:xfrm>
                <a:off x="5841747" y="2367868"/>
                <a:ext cx="48531" cy="57782"/>
              </a:xfrm>
              <a:custGeom>
                <a:avLst/>
                <a:gdLst>
                  <a:gd name="connsiteX0" fmla="*/ 0 w 48531"/>
                  <a:gd name="connsiteY0" fmla="*/ 1207 h 57782"/>
                  <a:gd name="connsiteX1" fmla="*/ 16490 w 48531"/>
                  <a:gd name="connsiteY1" fmla="*/ 0 h 57782"/>
                  <a:gd name="connsiteX2" fmla="*/ 39683 w 48531"/>
                  <a:gd name="connsiteY2" fmla="*/ 6569 h 57782"/>
                  <a:gd name="connsiteX3" fmla="*/ 48532 w 48531"/>
                  <a:gd name="connsiteY3" fmla="*/ 27484 h 57782"/>
                  <a:gd name="connsiteX4" fmla="*/ 39683 w 48531"/>
                  <a:gd name="connsiteY4" fmla="*/ 50007 h 57782"/>
                  <a:gd name="connsiteX5" fmla="*/ 13943 w 48531"/>
                  <a:gd name="connsiteY5" fmla="*/ 57782 h 57782"/>
                  <a:gd name="connsiteX6" fmla="*/ 0 w 48531"/>
                  <a:gd name="connsiteY6" fmla="*/ 56978 h 57782"/>
                  <a:gd name="connsiteX7" fmla="*/ 0 w 48531"/>
                  <a:gd name="connsiteY7" fmla="*/ 1073 h 57782"/>
                  <a:gd name="connsiteX8" fmla="*/ 10323 w 48531"/>
                  <a:gd name="connsiteY8" fmla="*/ 49336 h 57782"/>
                  <a:gd name="connsiteX9" fmla="*/ 16088 w 48531"/>
                  <a:gd name="connsiteY9" fmla="*/ 49604 h 57782"/>
                  <a:gd name="connsiteX10" fmla="*/ 37538 w 48531"/>
                  <a:gd name="connsiteY10" fmla="*/ 27886 h 57782"/>
                  <a:gd name="connsiteX11" fmla="*/ 17428 w 48531"/>
                  <a:gd name="connsiteY11" fmla="*/ 8178 h 57782"/>
                  <a:gd name="connsiteX12" fmla="*/ 10323 w 48531"/>
                  <a:gd name="connsiteY12" fmla="*/ 8714 h 57782"/>
                  <a:gd name="connsiteX13" fmla="*/ 10323 w 48531"/>
                  <a:gd name="connsiteY13" fmla="*/ 49336 h 57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531" h="57782">
                    <a:moveTo>
                      <a:pt x="0" y="1207"/>
                    </a:moveTo>
                    <a:cubicBezTo>
                      <a:pt x="4558" y="402"/>
                      <a:pt x="10323" y="0"/>
                      <a:pt x="16490" y="0"/>
                    </a:cubicBezTo>
                    <a:cubicBezTo>
                      <a:pt x="27081" y="0"/>
                      <a:pt x="34455" y="2145"/>
                      <a:pt x="39683" y="6569"/>
                    </a:cubicBezTo>
                    <a:cubicBezTo>
                      <a:pt x="45180" y="10993"/>
                      <a:pt x="48532" y="17831"/>
                      <a:pt x="48532" y="27484"/>
                    </a:cubicBezTo>
                    <a:cubicBezTo>
                      <a:pt x="48532" y="37136"/>
                      <a:pt x="45046" y="45180"/>
                      <a:pt x="39683" y="50007"/>
                    </a:cubicBezTo>
                    <a:cubicBezTo>
                      <a:pt x="34052" y="55101"/>
                      <a:pt x="25070" y="57782"/>
                      <a:pt x="13943" y="57782"/>
                    </a:cubicBezTo>
                    <a:cubicBezTo>
                      <a:pt x="7910" y="57782"/>
                      <a:pt x="3352" y="57380"/>
                      <a:pt x="0" y="56978"/>
                    </a:cubicBezTo>
                    <a:lnTo>
                      <a:pt x="0" y="1073"/>
                    </a:lnTo>
                    <a:close/>
                    <a:moveTo>
                      <a:pt x="10323" y="49336"/>
                    </a:moveTo>
                    <a:cubicBezTo>
                      <a:pt x="11797" y="49604"/>
                      <a:pt x="13943" y="49604"/>
                      <a:pt x="16088" y="49604"/>
                    </a:cubicBezTo>
                    <a:cubicBezTo>
                      <a:pt x="29628" y="49604"/>
                      <a:pt x="37538" y="42231"/>
                      <a:pt x="37538" y="27886"/>
                    </a:cubicBezTo>
                    <a:cubicBezTo>
                      <a:pt x="37538" y="15284"/>
                      <a:pt x="30433" y="8178"/>
                      <a:pt x="17428" y="8178"/>
                    </a:cubicBezTo>
                    <a:cubicBezTo>
                      <a:pt x="14077" y="8178"/>
                      <a:pt x="11797" y="8446"/>
                      <a:pt x="10323" y="8714"/>
                    </a:cubicBezTo>
                    <a:lnTo>
                      <a:pt x="10323" y="49336"/>
                    </a:lnTo>
                    <a:close/>
                  </a:path>
                </a:pathLst>
              </a:custGeom>
              <a:solidFill>
                <a:srgbClr val="BE1E2D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</p:grpSp>
        <p:grpSp>
          <p:nvGrpSpPr>
            <p:cNvPr id="482" name="Graphic 2">
              <a:extLst>
                <a:ext uri="{FF2B5EF4-FFF2-40B4-BE49-F238E27FC236}">
                  <a16:creationId xmlns:a16="http://schemas.microsoft.com/office/drawing/2014/main" id="{B32B9E4C-FE2A-317B-0B8F-86B81323C352}"/>
                </a:ext>
              </a:extLst>
            </p:cNvPr>
            <p:cNvGrpSpPr/>
            <p:nvPr/>
          </p:nvGrpSpPr>
          <p:grpSpPr>
            <a:xfrm>
              <a:off x="5124092" y="2672868"/>
              <a:ext cx="765382" cy="402733"/>
              <a:chOff x="5124092" y="2672868"/>
              <a:chExt cx="765382" cy="402733"/>
            </a:xfrm>
            <a:solidFill>
              <a:srgbClr val="FFFFFF"/>
            </a:solidFill>
          </p:grpSpPr>
          <p:sp>
            <p:nvSpPr>
              <p:cNvPr id="524" name="Freeform: Shape 523">
                <a:extLst>
                  <a:ext uri="{FF2B5EF4-FFF2-40B4-BE49-F238E27FC236}">
                    <a16:creationId xmlns:a16="http://schemas.microsoft.com/office/drawing/2014/main" id="{8AD0F2B0-7FE1-1555-D591-6C31E95C44B8}"/>
                  </a:ext>
                </a:extLst>
              </p:cNvPr>
              <p:cNvSpPr/>
              <p:nvPr/>
            </p:nvSpPr>
            <p:spPr>
              <a:xfrm>
                <a:off x="5127712" y="2672868"/>
                <a:ext cx="69580" cy="87813"/>
              </a:xfrm>
              <a:custGeom>
                <a:avLst/>
                <a:gdLst>
                  <a:gd name="connsiteX0" fmla="*/ 0 w 69580"/>
                  <a:gd name="connsiteY0" fmla="*/ 87813 h 87813"/>
                  <a:gd name="connsiteX1" fmla="*/ 0 w 69580"/>
                  <a:gd name="connsiteY1" fmla="*/ 134 h 87813"/>
                  <a:gd name="connsiteX2" fmla="*/ 18233 w 69580"/>
                  <a:gd name="connsiteY2" fmla="*/ 134 h 87813"/>
                  <a:gd name="connsiteX3" fmla="*/ 40890 w 69580"/>
                  <a:gd name="connsiteY3" fmla="*/ 37673 h 87813"/>
                  <a:gd name="connsiteX4" fmla="*/ 55905 w 69580"/>
                  <a:gd name="connsiteY4" fmla="*/ 67033 h 87813"/>
                  <a:gd name="connsiteX5" fmla="*/ 56174 w 69580"/>
                  <a:gd name="connsiteY5" fmla="*/ 67033 h 87813"/>
                  <a:gd name="connsiteX6" fmla="*/ 54699 w 69580"/>
                  <a:gd name="connsiteY6" fmla="*/ 30567 h 87813"/>
                  <a:gd name="connsiteX7" fmla="*/ 54699 w 69580"/>
                  <a:gd name="connsiteY7" fmla="*/ 0 h 87813"/>
                  <a:gd name="connsiteX8" fmla="*/ 69580 w 69580"/>
                  <a:gd name="connsiteY8" fmla="*/ 0 h 87813"/>
                  <a:gd name="connsiteX9" fmla="*/ 69580 w 69580"/>
                  <a:gd name="connsiteY9" fmla="*/ 87679 h 87813"/>
                  <a:gd name="connsiteX10" fmla="*/ 53090 w 69580"/>
                  <a:gd name="connsiteY10" fmla="*/ 87679 h 87813"/>
                  <a:gd name="connsiteX11" fmla="*/ 30165 w 69580"/>
                  <a:gd name="connsiteY11" fmla="*/ 49202 h 87813"/>
                  <a:gd name="connsiteX12" fmla="*/ 14479 w 69580"/>
                  <a:gd name="connsiteY12" fmla="*/ 18903 h 87813"/>
                  <a:gd name="connsiteX13" fmla="*/ 14077 w 69580"/>
                  <a:gd name="connsiteY13" fmla="*/ 18903 h 87813"/>
                  <a:gd name="connsiteX14" fmla="*/ 14881 w 69580"/>
                  <a:gd name="connsiteY14" fmla="*/ 56308 h 87813"/>
                  <a:gd name="connsiteX15" fmla="*/ 14881 w 69580"/>
                  <a:gd name="connsiteY15" fmla="*/ 87679 h 87813"/>
                  <a:gd name="connsiteX16" fmla="*/ 134 w 69580"/>
                  <a:gd name="connsiteY16" fmla="*/ 87679 h 87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9580" h="87813">
                    <a:moveTo>
                      <a:pt x="0" y="87813"/>
                    </a:moveTo>
                    <a:lnTo>
                      <a:pt x="0" y="134"/>
                    </a:lnTo>
                    <a:lnTo>
                      <a:pt x="18233" y="134"/>
                    </a:lnTo>
                    <a:lnTo>
                      <a:pt x="40890" y="37673"/>
                    </a:lnTo>
                    <a:cubicBezTo>
                      <a:pt x="46789" y="47459"/>
                      <a:pt x="51883" y="57648"/>
                      <a:pt x="55905" y="67033"/>
                    </a:cubicBezTo>
                    <a:lnTo>
                      <a:pt x="56174" y="67033"/>
                    </a:lnTo>
                    <a:cubicBezTo>
                      <a:pt x="55101" y="55369"/>
                      <a:pt x="54699" y="43974"/>
                      <a:pt x="54699" y="30567"/>
                    </a:cubicBezTo>
                    <a:lnTo>
                      <a:pt x="54699" y="0"/>
                    </a:lnTo>
                    <a:lnTo>
                      <a:pt x="69580" y="0"/>
                    </a:lnTo>
                    <a:lnTo>
                      <a:pt x="69580" y="87679"/>
                    </a:lnTo>
                    <a:lnTo>
                      <a:pt x="53090" y="87679"/>
                    </a:lnTo>
                    <a:lnTo>
                      <a:pt x="30165" y="49202"/>
                    </a:lnTo>
                    <a:cubicBezTo>
                      <a:pt x="24534" y="39550"/>
                      <a:pt x="18769" y="28824"/>
                      <a:pt x="14479" y="18903"/>
                    </a:cubicBezTo>
                    <a:lnTo>
                      <a:pt x="14077" y="18903"/>
                    </a:lnTo>
                    <a:cubicBezTo>
                      <a:pt x="14747" y="30299"/>
                      <a:pt x="14881" y="41963"/>
                      <a:pt x="14881" y="56308"/>
                    </a:cubicBezTo>
                    <a:lnTo>
                      <a:pt x="14881" y="87679"/>
                    </a:lnTo>
                    <a:lnTo>
                      <a:pt x="134" y="87679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525" name="Freeform: Shape 524">
                <a:extLst>
                  <a:ext uri="{FF2B5EF4-FFF2-40B4-BE49-F238E27FC236}">
                    <a16:creationId xmlns:a16="http://schemas.microsoft.com/office/drawing/2014/main" id="{0F1C0631-1381-7A71-7643-766EFD7D5B63}"/>
                  </a:ext>
                </a:extLst>
              </p:cNvPr>
              <p:cNvSpPr/>
              <p:nvPr/>
            </p:nvSpPr>
            <p:spPr>
              <a:xfrm>
                <a:off x="5238584" y="2707457"/>
                <a:ext cx="67167" cy="36600"/>
              </a:xfrm>
              <a:custGeom>
                <a:avLst/>
                <a:gdLst>
                  <a:gd name="connsiteX0" fmla="*/ 0 w 67167"/>
                  <a:gd name="connsiteY0" fmla="*/ 10323 h 36600"/>
                  <a:gd name="connsiteX1" fmla="*/ 0 w 67167"/>
                  <a:gd name="connsiteY1" fmla="*/ 0 h 36600"/>
                  <a:gd name="connsiteX2" fmla="*/ 67167 w 67167"/>
                  <a:gd name="connsiteY2" fmla="*/ 0 h 36600"/>
                  <a:gd name="connsiteX3" fmla="*/ 67167 w 67167"/>
                  <a:gd name="connsiteY3" fmla="*/ 10323 h 36600"/>
                  <a:gd name="connsiteX4" fmla="*/ 0 w 67167"/>
                  <a:gd name="connsiteY4" fmla="*/ 10323 h 36600"/>
                  <a:gd name="connsiteX5" fmla="*/ 0 w 67167"/>
                  <a:gd name="connsiteY5" fmla="*/ 36600 h 36600"/>
                  <a:gd name="connsiteX6" fmla="*/ 0 w 67167"/>
                  <a:gd name="connsiteY6" fmla="*/ 26411 h 36600"/>
                  <a:gd name="connsiteX7" fmla="*/ 67167 w 67167"/>
                  <a:gd name="connsiteY7" fmla="*/ 26411 h 36600"/>
                  <a:gd name="connsiteX8" fmla="*/ 67167 w 67167"/>
                  <a:gd name="connsiteY8" fmla="*/ 36600 h 36600"/>
                  <a:gd name="connsiteX9" fmla="*/ 0 w 67167"/>
                  <a:gd name="connsiteY9" fmla="*/ 36600 h 3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7167" h="36600">
                    <a:moveTo>
                      <a:pt x="0" y="10323"/>
                    </a:moveTo>
                    <a:lnTo>
                      <a:pt x="0" y="0"/>
                    </a:lnTo>
                    <a:lnTo>
                      <a:pt x="67167" y="0"/>
                    </a:lnTo>
                    <a:lnTo>
                      <a:pt x="67167" y="10323"/>
                    </a:lnTo>
                    <a:lnTo>
                      <a:pt x="0" y="10323"/>
                    </a:lnTo>
                    <a:close/>
                    <a:moveTo>
                      <a:pt x="0" y="36600"/>
                    </a:moveTo>
                    <a:lnTo>
                      <a:pt x="0" y="26411"/>
                    </a:lnTo>
                    <a:lnTo>
                      <a:pt x="67167" y="26411"/>
                    </a:lnTo>
                    <a:lnTo>
                      <a:pt x="67167" y="36600"/>
                    </a:lnTo>
                    <a:lnTo>
                      <a:pt x="0" y="36600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526" name="Freeform: Shape 525">
                <a:extLst>
                  <a:ext uri="{FF2B5EF4-FFF2-40B4-BE49-F238E27FC236}">
                    <a16:creationId xmlns:a16="http://schemas.microsoft.com/office/drawing/2014/main" id="{6B99B481-5510-62F9-3539-EB7696815816}"/>
                  </a:ext>
                </a:extLst>
              </p:cNvPr>
              <p:cNvSpPr/>
              <p:nvPr/>
            </p:nvSpPr>
            <p:spPr>
              <a:xfrm>
                <a:off x="5343156" y="2676219"/>
                <a:ext cx="56575" cy="85802"/>
              </a:xfrm>
              <a:custGeom>
                <a:avLst/>
                <a:gdLst>
                  <a:gd name="connsiteX0" fmla="*/ 53894 w 56575"/>
                  <a:gd name="connsiteY0" fmla="*/ 13139 h 85802"/>
                  <a:gd name="connsiteX1" fmla="*/ 21316 w 56575"/>
                  <a:gd name="connsiteY1" fmla="*/ 13139 h 85802"/>
                  <a:gd name="connsiteX2" fmla="*/ 18903 w 56575"/>
                  <a:gd name="connsiteY2" fmla="*/ 30031 h 85802"/>
                  <a:gd name="connsiteX3" fmla="*/ 25070 w 56575"/>
                  <a:gd name="connsiteY3" fmla="*/ 29629 h 85802"/>
                  <a:gd name="connsiteX4" fmla="*/ 45582 w 56575"/>
                  <a:gd name="connsiteY4" fmla="*/ 35125 h 85802"/>
                  <a:gd name="connsiteX5" fmla="*/ 56576 w 56575"/>
                  <a:gd name="connsiteY5" fmla="*/ 56576 h 85802"/>
                  <a:gd name="connsiteX6" fmla="*/ 22389 w 56575"/>
                  <a:gd name="connsiteY6" fmla="*/ 85802 h 85802"/>
                  <a:gd name="connsiteX7" fmla="*/ 0 w 56575"/>
                  <a:gd name="connsiteY7" fmla="*/ 80842 h 85802"/>
                  <a:gd name="connsiteX8" fmla="*/ 3217 w 56575"/>
                  <a:gd name="connsiteY8" fmla="*/ 68776 h 85802"/>
                  <a:gd name="connsiteX9" fmla="*/ 21852 w 56575"/>
                  <a:gd name="connsiteY9" fmla="*/ 73200 h 85802"/>
                  <a:gd name="connsiteX10" fmla="*/ 40220 w 56575"/>
                  <a:gd name="connsiteY10" fmla="*/ 57782 h 85802"/>
                  <a:gd name="connsiteX11" fmla="*/ 16222 w 56575"/>
                  <a:gd name="connsiteY11" fmla="*/ 41829 h 85802"/>
                  <a:gd name="connsiteX12" fmla="*/ 4692 w 56575"/>
                  <a:gd name="connsiteY12" fmla="*/ 42633 h 85802"/>
                  <a:gd name="connsiteX13" fmla="*/ 10323 w 56575"/>
                  <a:gd name="connsiteY13" fmla="*/ 0 h 85802"/>
                  <a:gd name="connsiteX14" fmla="*/ 54029 w 56575"/>
                  <a:gd name="connsiteY14" fmla="*/ 0 h 85802"/>
                  <a:gd name="connsiteX15" fmla="*/ 54029 w 56575"/>
                  <a:gd name="connsiteY15" fmla="*/ 13272 h 85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6575" h="85802">
                    <a:moveTo>
                      <a:pt x="53894" y="13139"/>
                    </a:moveTo>
                    <a:lnTo>
                      <a:pt x="21316" y="13139"/>
                    </a:lnTo>
                    <a:lnTo>
                      <a:pt x="18903" y="30031"/>
                    </a:lnTo>
                    <a:cubicBezTo>
                      <a:pt x="20914" y="29763"/>
                      <a:pt x="22523" y="29629"/>
                      <a:pt x="25070" y="29629"/>
                    </a:cubicBezTo>
                    <a:cubicBezTo>
                      <a:pt x="32444" y="29629"/>
                      <a:pt x="39951" y="31371"/>
                      <a:pt x="45582" y="35125"/>
                    </a:cubicBezTo>
                    <a:cubicBezTo>
                      <a:pt x="51883" y="39147"/>
                      <a:pt x="56576" y="46253"/>
                      <a:pt x="56576" y="56576"/>
                    </a:cubicBezTo>
                    <a:cubicBezTo>
                      <a:pt x="56576" y="72664"/>
                      <a:pt x="43169" y="85802"/>
                      <a:pt x="22389" y="85802"/>
                    </a:cubicBezTo>
                    <a:cubicBezTo>
                      <a:pt x="12602" y="85802"/>
                      <a:pt x="4424" y="83389"/>
                      <a:pt x="0" y="80842"/>
                    </a:cubicBezTo>
                    <a:lnTo>
                      <a:pt x="3217" y="68776"/>
                    </a:lnTo>
                    <a:cubicBezTo>
                      <a:pt x="6837" y="70787"/>
                      <a:pt x="14211" y="73200"/>
                      <a:pt x="21852" y="73200"/>
                    </a:cubicBezTo>
                    <a:cubicBezTo>
                      <a:pt x="31237" y="73200"/>
                      <a:pt x="40220" y="67837"/>
                      <a:pt x="40220" y="57782"/>
                    </a:cubicBezTo>
                    <a:cubicBezTo>
                      <a:pt x="40220" y="47728"/>
                      <a:pt x="33114" y="41829"/>
                      <a:pt x="16222" y="41829"/>
                    </a:cubicBezTo>
                    <a:cubicBezTo>
                      <a:pt x="11529" y="41829"/>
                      <a:pt x="8044" y="42097"/>
                      <a:pt x="4692" y="42633"/>
                    </a:cubicBezTo>
                    <a:lnTo>
                      <a:pt x="10323" y="0"/>
                    </a:lnTo>
                    <a:lnTo>
                      <a:pt x="54029" y="0"/>
                    </a:lnTo>
                    <a:lnTo>
                      <a:pt x="54029" y="13272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527" name="Freeform: Shape 526">
                <a:extLst>
                  <a:ext uri="{FF2B5EF4-FFF2-40B4-BE49-F238E27FC236}">
                    <a16:creationId xmlns:a16="http://schemas.microsoft.com/office/drawing/2014/main" id="{0B54A403-A292-E05C-D55F-1FAAB25911D1}"/>
                  </a:ext>
                </a:extLst>
              </p:cNvPr>
              <p:cNvSpPr/>
              <p:nvPr/>
            </p:nvSpPr>
            <p:spPr>
              <a:xfrm>
                <a:off x="5411932" y="2674745"/>
                <a:ext cx="60866" cy="87411"/>
              </a:xfrm>
              <a:custGeom>
                <a:avLst/>
                <a:gdLst>
                  <a:gd name="connsiteX0" fmla="*/ 60866 w 60866"/>
                  <a:gd name="connsiteY0" fmla="*/ 43169 h 87411"/>
                  <a:gd name="connsiteX1" fmla="*/ 30031 w 60866"/>
                  <a:gd name="connsiteY1" fmla="*/ 87411 h 87411"/>
                  <a:gd name="connsiteX2" fmla="*/ 0 w 60866"/>
                  <a:gd name="connsiteY2" fmla="*/ 43974 h 87411"/>
                  <a:gd name="connsiteX3" fmla="*/ 30970 w 60866"/>
                  <a:gd name="connsiteY3" fmla="*/ 0 h 87411"/>
                  <a:gd name="connsiteX4" fmla="*/ 60866 w 60866"/>
                  <a:gd name="connsiteY4" fmla="*/ 43169 h 87411"/>
                  <a:gd name="connsiteX5" fmla="*/ 16088 w 60866"/>
                  <a:gd name="connsiteY5" fmla="*/ 43974 h 87411"/>
                  <a:gd name="connsiteX6" fmla="*/ 30567 w 60866"/>
                  <a:gd name="connsiteY6" fmla="*/ 75211 h 87411"/>
                  <a:gd name="connsiteX7" fmla="*/ 44912 w 60866"/>
                  <a:gd name="connsiteY7" fmla="*/ 43437 h 87411"/>
                  <a:gd name="connsiteX8" fmla="*/ 30567 w 60866"/>
                  <a:gd name="connsiteY8" fmla="*/ 12200 h 87411"/>
                  <a:gd name="connsiteX9" fmla="*/ 16088 w 60866"/>
                  <a:gd name="connsiteY9" fmla="*/ 43974 h 87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866" h="87411">
                    <a:moveTo>
                      <a:pt x="60866" y="43169"/>
                    </a:moveTo>
                    <a:cubicBezTo>
                      <a:pt x="60866" y="70385"/>
                      <a:pt x="50141" y="87411"/>
                      <a:pt x="30031" y="87411"/>
                    </a:cubicBezTo>
                    <a:cubicBezTo>
                      <a:pt x="9921" y="87411"/>
                      <a:pt x="134" y="69714"/>
                      <a:pt x="0" y="43974"/>
                    </a:cubicBezTo>
                    <a:cubicBezTo>
                      <a:pt x="0" y="17697"/>
                      <a:pt x="11128" y="0"/>
                      <a:pt x="30970" y="0"/>
                    </a:cubicBezTo>
                    <a:cubicBezTo>
                      <a:pt x="50811" y="0"/>
                      <a:pt x="60866" y="18233"/>
                      <a:pt x="60866" y="43169"/>
                    </a:cubicBezTo>
                    <a:close/>
                    <a:moveTo>
                      <a:pt x="16088" y="43974"/>
                    </a:moveTo>
                    <a:cubicBezTo>
                      <a:pt x="16088" y="64486"/>
                      <a:pt x="21719" y="75211"/>
                      <a:pt x="30567" y="75211"/>
                    </a:cubicBezTo>
                    <a:cubicBezTo>
                      <a:pt x="39952" y="75211"/>
                      <a:pt x="44912" y="63815"/>
                      <a:pt x="44912" y="43437"/>
                    </a:cubicBezTo>
                    <a:cubicBezTo>
                      <a:pt x="44912" y="23059"/>
                      <a:pt x="40220" y="12200"/>
                      <a:pt x="30567" y="12200"/>
                    </a:cubicBezTo>
                    <a:cubicBezTo>
                      <a:pt x="21987" y="12200"/>
                      <a:pt x="15954" y="22791"/>
                      <a:pt x="16088" y="4397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528" name="Freeform: Shape 527">
                <a:extLst>
                  <a:ext uri="{FF2B5EF4-FFF2-40B4-BE49-F238E27FC236}">
                    <a16:creationId xmlns:a16="http://schemas.microsoft.com/office/drawing/2014/main" id="{873884F2-0238-FC73-79E1-D315388A2381}"/>
                  </a:ext>
                </a:extLst>
              </p:cNvPr>
              <p:cNvSpPr/>
              <p:nvPr/>
            </p:nvSpPr>
            <p:spPr>
              <a:xfrm>
                <a:off x="5484059" y="2676085"/>
                <a:ext cx="56844" cy="84595"/>
              </a:xfrm>
              <a:custGeom>
                <a:avLst/>
                <a:gdLst>
                  <a:gd name="connsiteX0" fmla="*/ 56844 w 56844"/>
                  <a:gd name="connsiteY0" fmla="*/ 0 h 84595"/>
                  <a:gd name="connsiteX1" fmla="*/ 56844 w 56844"/>
                  <a:gd name="connsiteY1" fmla="*/ 10323 h 84595"/>
                  <a:gd name="connsiteX2" fmla="*/ 21048 w 56844"/>
                  <a:gd name="connsiteY2" fmla="*/ 84596 h 84595"/>
                  <a:gd name="connsiteX3" fmla="*/ 4156 w 56844"/>
                  <a:gd name="connsiteY3" fmla="*/ 84596 h 84595"/>
                  <a:gd name="connsiteX4" fmla="*/ 39818 w 56844"/>
                  <a:gd name="connsiteY4" fmla="*/ 13541 h 84595"/>
                  <a:gd name="connsiteX5" fmla="*/ 39818 w 56844"/>
                  <a:gd name="connsiteY5" fmla="*/ 13273 h 84595"/>
                  <a:gd name="connsiteX6" fmla="*/ 0 w 56844"/>
                  <a:gd name="connsiteY6" fmla="*/ 13273 h 84595"/>
                  <a:gd name="connsiteX7" fmla="*/ 0 w 56844"/>
                  <a:gd name="connsiteY7" fmla="*/ 0 h 84595"/>
                  <a:gd name="connsiteX8" fmla="*/ 56844 w 56844"/>
                  <a:gd name="connsiteY8" fmla="*/ 0 h 84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844" h="84595">
                    <a:moveTo>
                      <a:pt x="56844" y="0"/>
                    </a:moveTo>
                    <a:lnTo>
                      <a:pt x="56844" y="10323"/>
                    </a:lnTo>
                    <a:lnTo>
                      <a:pt x="21048" y="84596"/>
                    </a:lnTo>
                    <a:lnTo>
                      <a:pt x="4156" y="84596"/>
                    </a:lnTo>
                    <a:lnTo>
                      <a:pt x="39818" y="13541"/>
                    </a:lnTo>
                    <a:lnTo>
                      <a:pt x="39818" y="13273"/>
                    </a:lnTo>
                    <a:lnTo>
                      <a:pt x="0" y="13273"/>
                    </a:lnTo>
                    <a:lnTo>
                      <a:pt x="0" y="0"/>
                    </a:lnTo>
                    <a:lnTo>
                      <a:pt x="56844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529" name="Freeform: Shape 528">
                <a:extLst>
                  <a:ext uri="{FF2B5EF4-FFF2-40B4-BE49-F238E27FC236}">
                    <a16:creationId xmlns:a16="http://schemas.microsoft.com/office/drawing/2014/main" id="{1D84D4D5-E179-D911-1488-C4C72F3F2A53}"/>
                  </a:ext>
                </a:extLst>
              </p:cNvPr>
              <p:cNvSpPr/>
              <p:nvPr/>
            </p:nvSpPr>
            <p:spPr>
              <a:xfrm>
                <a:off x="5124092" y="2819134"/>
                <a:ext cx="57513" cy="86070"/>
              </a:xfrm>
              <a:custGeom>
                <a:avLst/>
                <a:gdLst>
                  <a:gd name="connsiteX0" fmla="*/ 0 w 57513"/>
                  <a:gd name="connsiteY0" fmla="*/ 86070 h 86070"/>
                  <a:gd name="connsiteX1" fmla="*/ 0 w 57513"/>
                  <a:gd name="connsiteY1" fmla="*/ 76283 h 86070"/>
                  <a:gd name="connsiteX2" fmla="*/ 10055 w 57513"/>
                  <a:gd name="connsiteY2" fmla="*/ 67033 h 86070"/>
                  <a:gd name="connsiteX3" fmla="*/ 39415 w 57513"/>
                  <a:gd name="connsiteY3" fmla="*/ 27215 h 86070"/>
                  <a:gd name="connsiteX4" fmla="*/ 24400 w 57513"/>
                  <a:gd name="connsiteY4" fmla="*/ 13004 h 86070"/>
                  <a:gd name="connsiteX5" fmla="*/ 6301 w 57513"/>
                  <a:gd name="connsiteY5" fmla="*/ 19976 h 86070"/>
                  <a:gd name="connsiteX6" fmla="*/ 1609 w 57513"/>
                  <a:gd name="connsiteY6" fmla="*/ 8714 h 86070"/>
                  <a:gd name="connsiteX7" fmla="*/ 27618 w 57513"/>
                  <a:gd name="connsiteY7" fmla="*/ 0 h 86070"/>
                  <a:gd name="connsiteX8" fmla="*/ 55503 w 57513"/>
                  <a:gd name="connsiteY8" fmla="*/ 25607 h 86070"/>
                  <a:gd name="connsiteX9" fmla="*/ 30165 w 57513"/>
                  <a:gd name="connsiteY9" fmla="*/ 66094 h 86070"/>
                  <a:gd name="connsiteX10" fmla="*/ 22791 w 57513"/>
                  <a:gd name="connsiteY10" fmla="*/ 72396 h 86070"/>
                  <a:gd name="connsiteX11" fmla="*/ 22791 w 57513"/>
                  <a:gd name="connsiteY11" fmla="*/ 72664 h 86070"/>
                  <a:gd name="connsiteX12" fmla="*/ 57514 w 57513"/>
                  <a:gd name="connsiteY12" fmla="*/ 72664 h 86070"/>
                  <a:gd name="connsiteX13" fmla="*/ 57514 w 57513"/>
                  <a:gd name="connsiteY13" fmla="*/ 85936 h 86070"/>
                  <a:gd name="connsiteX14" fmla="*/ 134 w 57513"/>
                  <a:gd name="connsiteY14" fmla="*/ 85936 h 86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7513" h="86070">
                    <a:moveTo>
                      <a:pt x="0" y="86070"/>
                    </a:moveTo>
                    <a:lnTo>
                      <a:pt x="0" y="76283"/>
                    </a:lnTo>
                    <a:lnTo>
                      <a:pt x="10055" y="67033"/>
                    </a:lnTo>
                    <a:cubicBezTo>
                      <a:pt x="30031" y="48532"/>
                      <a:pt x="39281" y="38477"/>
                      <a:pt x="39415" y="27215"/>
                    </a:cubicBezTo>
                    <a:cubicBezTo>
                      <a:pt x="39415" y="19708"/>
                      <a:pt x="35393" y="13004"/>
                      <a:pt x="24400" y="13004"/>
                    </a:cubicBezTo>
                    <a:cubicBezTo>
                      <a:pt x="17026" y="13004"/>
                      <a:pt x="10591" y="16758"/>
                      <a:pt x="6301" y="19976"/>
                    </a:cubicBezTo>
                    <a:lnTo>
                      <a:pt x="1609" y="8714"/>
                    </a:lnTo>
                    <a:cubicBezTo>
                      <a:pt x="7776" y="3754"/>
                      <a:pt x="16892" y="0"/>
                      <a:pt x="27618" y="0"/>
                    </a:cubicBezTo>
                    <a:cubicBezTo>
                      <a:pt x="46387" y="0"/>
                      <a:pt x="55503" y="11798"/>
                      <a:pt x="55503" y="25607"/>
                    </a:cubicBezTo>
                    <a:cubicBezTo>
                      <a:pt x="55503" y="40488"/>
                      <a:pt x="44778" y="52420"/>
                      <a:pt x="30165" y="66094"/>
                    </a:cubicBezTo>
                    <a:lnTo>
                      <a:pt x="22791" y="72396"/>
                    </a:lnTo>
                    <a:lnTo>
                      <a:pt x="22791" y="72664"/>
                    </a:lnTo>
                    <a:lnTo>
                      <a:pt x="57514" y="72664"/>
                    </a:lnTo>
                    <a:lnTo>
                      <a:pt x="57514" y="85936"/>
                    </a:lnTo>
                    <a:lnTo>
                      <a:pt x="134" y="85936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530" name="Freeform: Shape 529">
                <a:extLst>
                  <a:ext uri="{FF2B5EF4-FFF2-40B4-BE49-F238E27FC236}">
                    <a16:creationId xmlns:a16="http://schemas.microsoft.com/office/drawing/2014/main" id="{E3FD7F4B-3315-1B42-AD53-14578DED3899}"/>
                  </a:ext>
                </a:extLst>
              </p:cNvPr>
              <p:cNvSpPr/>
              <p:nvPr/>
            </p:nvSpPr>
            <p:spPr>
              <a:xfrm>
                <a:off x="5193136" y="2819268"/>
                <a:ext cx="56709" cy="87411"/>
              </a:xfrm>
              <a:custGeom>
                <a:avLst/>
                <a:gdLst>
                  <a:gd name="connsiteX0" fmla="*/ 3888 w 56709"/>
                  <a:gd name="connsiteY0" fmla="*/ 69446 h 87411"/>
                  <a:gd name="connsiteX1" fmla="*/ 23193 w 56709"/>
                  <a:gd name="connsiteY1" fmla="*/ 74675 h 87411"/>
                  <a:gd name="connsiteX2" fmla="*/ 40220 w 56709"/>
                  <a:gd name="connsiteY2" fmla="*/ 61134 h 87411"/>
                  <a:gd name="connsiteX3" fmla="*/ 21048 w 56709"/>
                  <a:gd name="connsiteY3" fmla="*/ 46789 h 87411"/>
                  <a:gd name="connsiteX4" fmla="*/ 13675 w 56709"/>
                  <a:gd name="connsiteY4" fmla="*/ 46789 h 87411"/>
                  <a:gd name="connsiteX5" fmla="*/ 13675 w 56709"/>
                  <a:gd name="connsiteY5" fmla="*/ 35125 h 87411"/>
                  <a:gd name="connsiteX6" fmla="*/ 20780 w 56709"/>
                  <a:gd name="connsiteY6" fmla="*/ 35125 h 87411"/>
                  <a:gd name="connsiteX7" fmla="*/ 37538 w 56709"/>
                  <a:gd name="connsiteY7" fmla="*/ 23328 h 87411"/>
                  <a:gd name="connsiteX8" fmla="*/ 23998 w 56709"/>
                  <a:gd name="connsiteY8" fmla="*/ 12736 h 87411"/>
                  <a:gd name="connsiteX9" fmla="*/ 6703 w 56709"/>
                  <a:gd name="connsiteY9" fmla="*/ 18099 h 87411"/>
                  <a:gd name="connsiteX10" fmla="*/ 3083 w 56709"/>
                  <a:gd name="connsiteY10" fmla="*/ 6569 h 87411"/>
                  <a:gd name="connsiteX11" fmla="*/ 27349 w 56709"/>
                  <a:gd name="connsiteY11" fmla="*/ 0 h 87411"/>
                  <a:gd name="connsiteX12" fmla="*/ 53760 w 56709"/>
                  <a:gd name="connsiteY12" fmla="*/ 20646 h 87411"/>
                  <a:gd name="connsiteX13" fmla="*/ 38075 w 56709"/>
                  <a:gd name="connsiteY13" fmla="*/ 40488 h 87411"/>
                  <a:gd name="connsiteX14" fmla="*/ 38075 w 56709"/>
                  <a:gd name="connsiteY14" fmla="*/ 40756 h 87411"/>
                  <a:gd name="connsiteX15" fmla="*/ 56710 w 56709"/>
                  <a:gd name="connsiteY15" fmla="*/ 61804 h 87411"/>
                  <a:gd name="connsiteX16" fmla="*/ 23730 w 56709"/>
                  <a:gd name="connsiteY16" fmla="*/ 87411 h 87411"/>
                  <a:gd name="connsiteX17" fmla="*/ 0 w 56709"/>
                  <a:gd name="connsiteY17" fmla="*/ 81512 h 87411"/>
                  <a:gd name="connsiteX18" fmla="*/ 3620 w 56709"/>
                  <a:gd name="connsiteY18" fmla="*/ 69446 h 87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709" h="87411">
                    <a:moveTo>
                      <a:pt x="3888" y="69446"/>
                    </a:moveTo>
                    <a:cubicBezTo>
                      <a:pt x="7105" y="71457"/>
                      <a:pt x="15015" y="74675"/>
                      <a:pt x="23193" y="74675"/>
                    </a:cubicBezTo>
                    <a:cubicBezTo>
                      <a:pt x="35393" y="74675"/>
                      <a:pt x="40354" y="67837"/>
                      <a:pt x="40220" y="61134"/>
                    </a:cubicBezTo>
                    <a:cubicBezTo>
                      <a:pt x="40220" y="51079"/>
                      <a:pt x="30835" y="46789"/>
                      <a:pt x="21048" y="46789"/>
                    </a:cubicBezTo>
                    <a:lnTo>
                      <a:pt x="13675" y="46789"/>
                    </a:lnTo>
                    <a:lnTo>
                      <a:pt x="13675" y="35125"/>
                    </a:lnTo>
                    <a:lnTo>
                      <a:pt x="20780" y="35125"/>
                    </a:lnTo>
                    <a:cubicBezTo>
                      <a:pt x="28154" y="35125"/>
                      <a:pt x="37538" y="31774"/>
                      <a:pt x="37538" y="23328"/>
                    </a:cubicBezTo>
                    <a:cubicBezTo>
                      <a:pt x="37538" y="17563"/>
                      <a:pt x="33248" y="12736"/>
                      <a:pt x="23998" y="12736"/>
                    </a:cubicBezTo>
                    <a:cubicBezTo>
                      <a:pt x="17160" y="12736"/>
                      <a:pt x="10189" y="15686"/>
                      <a:pt x="6703" y="18099"/>
                    </a:cubicBezTo>
                    <a:lnTo>
                      <a:pt x="3083" y="6569"/>
                    </a:lnTo>
                    <a:cubicBezTo>
                      <a:pt x="7910" y="3218"/>
                      <a:pt x="17294" y="0"/>
                      <a:pt x="27349" y="0"/>
                    </a:cubicBezTo>
                    <a:cubicBezTo>
                      <a:pt x="44778" y="0"/>
                      <a:pt x="53760" y="9653"/>
                      <a:pt x="53760" y="20646"/>
                    </a:cubicBezTo>
                    <a:cubicBezTo>
                      <a:pt x="53760" y="29495"/>
                      <a:pt x="48532" y="36734"/>
                      <a:pt x="38075" y="40488"/>
                    </a:cubicBezTo>
                    <a:lnTo>
                      <a:pt x="38075" y="40756"/>
                    </a:lnTo>
                    <a:cubicBezTo>
                      <a:pt x="48398" y="42633"/>
                      <a:pt x="56710" y="50409"/>
                      <a:pt x="56710" y="61804"/>
                    </a:cubicBezTo>
                    <a:cubicBezTo>
                      <a:pt x="56710" y="76149"/>
                      <a:pt x="44778" y="87411"/>
                      <a:pt x="23730" y="87411"/>
                    </a:cubicBezTo>
                    <a:cubicBezTo>
                      <a:pt x="13407" y="87411"/>
                      <a:pt x="4558" y="84596"/>
                      <a:pt x="0" y="81512"/>
                    </a:cubicBezTo>
                    <a:lnTo>
                      <a:pt x="3620" y="69446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531" name="Freeform: Shape 530">
                <a:extLst>
                  <a:ext uri="{FF2B5EF4-FFF2-40B4-BE49-F238E27FC236}">
                    <a16:creationId xmlns:a16="http://schemas.microsoft.com/office/drawing/2014/main" id="{FDA6EE26-B06D-AE66-7D4F-EF5749991591}"/>
                  </a:ext>
                </a:extLst>
              </p:cNvPr>
              <p:cNvSpPr/>
              <p:nvPr/>
            </p:nvSpPr>
            <p:spPr>
              <a:xfrm>
                <a:off x="5289396" y="2840316"/>
                <a:ext cx="45045" cy="65960"/>
              </a:xfrm>
              <a:custGeom>
                <a:avLst/>
                <a:gdLst>
                  <a:gd name="connsiteX0" fmla="*/ 3217 w 45045"/>
                  <a:gd name="connsiteY0" fmla="*/ 50141 h 65960"/>
                  <a:gd name="connsiteX1" fmla="*/ 19440 w 45045"/>
                  <a:gd name="connsiteY1" fmla="*/ 54699 h 65960"/>
                  <a:gd name="connsiteX2" fmla="*/ 29628 w 45045"/>
                  <a:gd name="connsiteY2" fmla="*/ 47728 h 65960"/>
                  <a:gd name="connsiteX3" fmla="*/ 19171 w 45045"/>
                  <a:gd name="connsiteY3" fmla="*/ 38477 h 65960"/>
                  <a:gd name="connsiteX4" fmla="*/ 1743 w 45045"/>
                  <a:gd name="connsiteY4" fmla="*/ 19976 h 65960"/>
                  <a:gd name="connsiteX5" fmla="*/ 25741 w 45045"/>
                  <a:gd name="connsiteY5" fmla="*/ 0 h 65960"/>
                  <a:gd name="connsiteX6" fmla="*/ 42499 w 45045"/>
                  <a:gd name="connsiteY6" fmla="*/ 3754 h 65960"/>
                  <a:gd name="connsiteX7" fmla="*/ 39415 w 45045"/>
                  <a:gd name="connsiteY7" fmla="*/ 15015 h 65960"/>
                  <a:gd name="connsiteX8" fmla="*/ 26009 w 45045"/>
                  <a:gd name="connsiteY8" fmla="*/ 11396 h 65960"/>
                  <a:gd name="connsiteX9" fmla="*/ 17160 w 45045"/>
                  <a:gd name="connsiteY9" fmla="*/ 17965 h 65960"/>
                  <a:gd name="connsiteX10" fmla="*/ 28154 w 45045"/>
                  <a:gd name="connsiteY10" fmla="*/ 26813 h 65960"/>
                  <a:gd name="connsiteX11" fmla="*/ 45046 w 45045"/>
                  <a:gd name="connsiteY11" fmla="*/ 46253 h 65960"/>
                  <a:gd name="connsiteX12" fmla="*/ 19306 w 45045"/>
                  <a:gd name="connsiteY12" fmla="*/ 65961 h 65960"/>
                  <a:gd name="connsiteX13" fmla="*/ 0 w 45045"/>
                  <a:gd name="connsiteY13" fmla="*/ 61536 h 65960"/>
                  <a:gd name="connsiteX14" fmla="*/ 3084 w 45045"/>
                  <a:gd name="connsiteY14" fmla="*/ 50007 h 65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5045" h="65960">
                    <a:moveTo>
                      <a:pt x="3217" y="50141"/>
                    </a:moveTo>
                    <a:cubicBezTo>
                      <a:pt x="6837" y="52420"/>
                      <a:pt x="13809" y="54699"/>
                      <a:pt x="19440" y="54699"/>
                    </a:cubicBezTo>
                    <a:cubicBezTo>
                      <a:pt x="26411" y="54699"/>
                      <a:pt x="29628" y="51884"/>
                      <a:pt x="29628" y="47728"/>
                    </a:cubicBezTo>
                    <a:cubicBezTo>
                      <a:pt x="29628" y="43571"/>
                      <a:pt x="27081" y="41158"/>
                      <a:pt x="19171" y="38477"/>
                    </a:cubicBezTo>
                    <a:cubicBezTo>
                      <a:pt x="6837" y="34187"/>
                      <a:pt x="1609" y="27349"/>
                      <a:pt x="1743" y="19976"/>
                    </a:cubicBezTo>
                    <a:cubicBezTo>
                      <a:pt x="1743" y="8848"/>
                      <a:pt x="10994" y="0"/>
                      <a:pt x="25741" y="0"/>
                    </a:cubicBezTo>
                    <a:cubicBezTo>
                      <a:pt x="32712" y="0"/>
                      <a:pt x="38879" y="1877"/>
                      <a:pt x="42499" y="3754"/>
                    </a:cubicBezTo>
                    <a:lnTo>
                      <a:pt x="39415" y="15015"/>
                    </a:lnTo>
                    <a:cubicBezTo>
                      <a:pt x="36734" y="13407"/>
                      <a:pt x="31639" y="11396"/>
                      <a:pt x="26009" y="11396"/>
                    </a:cubicBezTo>
                    <a:cubicBezTo>
                      <a:pt x="20378" y="11396"/>
                      <a:pt x="17160" y="14077"/>
                      <a:pt x="17160" y="17965"/>
                    </a:cubicBezTo>
                    <a:cubicBezTo>
                      <a:pt x="17160" y="21853"/>
                      <a:pt x="20110" y="23998"/>
                      <a:pt x="28154" y="26813"/>
                    </a:cubicBezTo>
                    <a:cubicBezTo>
                      <a:pt x="39550" y="30969"/>
                      <a:pt x="44912" y="36868"/>
                      <a:pt x="45046" y="46253"/>
                    </a:cubicBezTo>
                    <a:cubicBezTo>
                      <a:pt x="45046" y="57648"/>
                      <a:pt x="36064" y="65961"/>
                      <a:pt x="19306" y="65961"/>
                    </a:cubicBezTo>
                    <a:cubicBezTo>
                      <a:pt x="11664" y="65961"/>
                      <a:pt x="4692" y="64084"/>
                      <a:pt x="0" y="61536"/>
                    </a:cubicBezTo>
                    <a:lnTo>
                      <a:pt x="3084" y="50007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532" name="Freeform: Shape 531">
                <a:extLst>
                  <a:ext uri="{FF2B5EF4-FFF2-40B4-BE49-F238E27FC236}">
                    <a16:creationId xmlns:a16="http://schemas.microsoft.com/office/drawing/2014/main" id="{FD990302-CB44-F3AD-B3AB-3175712D7E21}"/>
                  </a:ext>
                </a:extLst>
              </p:cNvPr>
              <p:cNvSpPr/>
              <p:nvPr/>
            </p:nvSpPr>
            <p:spPr>
              <a:xfrm>
                <a:off x="5346776" y="2815380"/>
                <a:ext cx="17964" cy="89824"/>
              </a:xfrm>
              <a:custGeom>
                <a:avLst/>
                <a:gdLst>
                  <a:gd name="connsiteX0" fmla="*/ 17965 w 17964"/>
                  <a:gd name="connsiteY0" fmla="*/ 8714 h 89824"/>
                  <a:gd name="connsiteX1" fmla="*/ 8848 w 17964"/>
                  <a:gd name="connsiteY1" fmla="*/ 17294 h 89824"/>
                  <a:gd name="connsiteX2" fmla="*/ 0 w 17964"/>
                  <a:gd name="connsiteY2" fmla="*/ 8714 h 89824"/>
                  <a:gd name="connsiteX3" fmla="*/ 8983 w 17964"/>
                  <a:gd name="connsiteY3" fmla="*/ 0 h 89824"/>
                  <a:gd name="connsiteX4" fmla="*/ 17965 w 17964"/>
                  <a:gd name="connsiteY4" fmla="*/ 8714 h 89824"/>
                  <a:gd name="connsiteX5" fmla="*/ 939 w 17964"/>
                  <a:gd name="connsiteY5" fmla="*/ 89824 h 89824"/>
                  <a:gd name="connsiteX6" fmla="*/ 939 w 17964"/>
                  <a:gd name="connsiteY6" fmla="*/ 26411 h 89824"/>
                  <a:gd name="connsiteX7" fmla="*/ 17026 w 17964"/>
                  <a:gd name="connsiteY7" fmla="*/ 26411 h 89824"/>
                  <a:gd name="connsiteX8" fmla="*/ 17026 w 17964"/>
                  <a:gd name="connsiteY8" fmla="*/ 89824 h 89824"/>
                  <a:gd name="connsiteX9" fmla="*/ 939 w 17964"/>
                  <a:gd name="connsiteY9" fmla="*/ 89824 h 89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964" h="89824">
                    <a:moveTo>
                      <a:pt x="17965" y="8714"/>
                    </a:moveTo>
                    <a:cubicBezTo>
                      <a:pt x="17965" y="13541"/>
                      <a:pt x="14479" y="17294"/>
                      <a:pt x="8848" y="17294"/>
                    </a:cubicBezTo>
                    <a:cubicBezTo>
                      <a:pt x="3217" y="17294"/>
                      <a:pt x="0" y="13541"/>
                      <a:pt x="0" y="8714"/>
                    </a:cubicBezTo>
                    <a:cubicBezTo>
                      <a:pt x="0" y="3888"/>
                      <a:pt x="3620" y="0"/>
                      <a:pt x="8983" y="0"/>
                    </a:cubicBezTo>
                    <a:cubicBezTo>
                      <a:pt x="14345" y="0"/>
                      <a:pt x="17831" y="3754"/>
                      <a:pt x="17965" y="8714"/>
                    </a:cubicBezTo>
                    <a:close/>
                    <a:moveTo>
                      <a:pt x="939" y="89824"/>
                    </a:moveTo>
                    <a:lnTo>
                      <a:pt x="939" y="26411"/>
                    </a:lnTo>
                    <a:lnTo>
                      <a:pt x="17026" y="26411"/>
                    </a:lnTo>
                    <a:lnTo>
                      <a:pt x="17026" y="89824"/>
                    </a:lnTo>
                    <a:lnTo>
                      <a:pt x="939" y="89824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533" name="Freeform: Shape 532">
                <a:extLst>
                  <a:ext uri="{FF2B5EF4-FFF2-40B4-BE49-F238E27FC236}">
                    <a16:creationId xmlns:a16="http://schemas.microsoft.com/office/drawing/2014/main" id="{79BF0C02-E91B-906D-3C7A-33B88D78A12B}"/>
                  </a:ext>
                </a:extLst>
              </p:cNvPr>
              <p:cNvSpPr/>
              <p:nvPr/>
            </p:nvSpPr>
            <p:spPr>
              <a:xfrm>
                <a:off x="5374661" y="2823692"/>
                <a:ext cx="39951" cy="82718"/>
              </a:xfrm>
              <a:custGeom>
                <a:avLst/>
                <a:gdLst>
                  <a:gd name="connsiteX0" fmla="*/ 24668 w 39951"/>
                  <a:gd name="connsiteY0" fmla="*/ 0 h 82718"/>
                  <a:gd name="connsiteX1" fmla="*/ 24668 w 39951"/>
                  <a:gd name="connsiteY1" fmla="*/ 18099 h 82718"/>
                  <a:gd name="connsiteX2" fmla="*/ 39952 w 39951"/>
                  <a:gd name="connsiteY2" fmla="*/ 18099 h 82718"/>
                  <a:gd name="connsiteX3" fmla="*/ 39952 w 39951"/>
                  <a:gd name="connsiteY3" fmla="*/ 30031 h 82718"/>
                  <a:gd name="connsiteX4" fmla="*/ 24668 w 39951"/>
                  <a:gd name="connsiteY4" fmla="*/ 30031 h 82718"/>
                  <a:gd name="connsiteX5" fmla="*/ 24668 w 39951"/>
                  <a:gd name="connsiteY5" fmla="*/ 58051 h 82718"/>
                  <a:gd name="connsiteX6" fmla="*/ 32846 w 39951"/>
                  <a:gd name="connsiteY6" fmla="*/ 69714 h 82718"/>
                  <a:gd name="connsiteX7" fmla="*/ 39147 w 39951"/>
                  <a:gd name="connsiteY7" fmla="*/ 68910 h 82718"/>
                  <a:gd name="connsiteX8" fmla="*/ 39415 w 39951"/>
                  <a:gd name="connsiteY8" fmla="*/ 81110 h 82718"/>
                  <a:gd name="connsiteX9" fmla="*/ 27886 w 39951"/>
                  <a:gd name="connsiteY9" fmla="*/ 82719 h 82718"/>
                  <a:gd name="connsiteX10" fmla="*/ 14077 w 39951"/>
                  <a:gd name="connsiteY10" fmla="*/ 77490 h 82718"/>
                  <a:gd name="connsiteX11" fmla="*/ 9117 w 39951"/>
                  <a:gd name="connsiteY11" fmla="*/ 59793 h 82718"/>
                  <a:gd name="connsiteX12" fmla="*/ 9117 w 39951"/>
                  <a:gd name="connsiteY12" fmla="*/ 30031 h 82718"/>
                  <a:gd name="connsiteX13" fmla="*/ 0 w 39951"/>
                  <a:gd name="connsiteY13" fmla="*/ 30031 h 82718"/>
                  <a:gd name="connsiteX14" fmla="*/ 0 w 39951"/>
                  <a:gd name="connsiteY14" fmla="*/ 18099 h 82718"/>
                  <a:gd name="connsiteX15" fmla="*/ 9117 w 39951"/>
                  <a:gd name="connsiteY15" fmla="*/ 18099 h 82718"/>
                  <a:gd name="connsiteX16" fmla="*/ 9117 w 39951"/>
                  <a:gd name="connsiteY16" fmla="*/ 3754 h 82718"/>
                  <a:gd name="connsiteX17" fmla="*/ 24668 w 39951"/>
                  <a:gd name="connsiteY17" fmla="*/ 0 h 82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9951" h="82718">
                    <a:moveTo>
                      <a:pt x="24668" y="0"/>
                    </a:moveTo>
                    <a:lnTo>
                      <a:pt x="24668" y="18099"/>
                    </a:lnTo>
                    <a:lnTo>
                      <a:pt x="39952" y="18099"/>
                    </a:lnTo>
                    <a:lnTo>
                      <a:pt x="39952" y="30031"/>
                    </a:lnTo>
                    <a:lnTo>
                      <a:pt x="24668" y="30031"/>
                    </a:lnTo>
                    <a:lnTo>
                      <a:pt x="24668" y="58051"/>
                    </a:lnTo>
                    <a:cubicBezTo>
                      <a:pt x="24668" y="65692"/>
                      <a:pt x="26813" y="69714"/>
                      <a:pt x="32846" y="69714"/>
                    </a:cubicBezTo>
                    <a:cubicBezTo>
                      <a:pt x="35528" y="69714"/>
                      <a:pt x="37673" y="69312"/>
                      <a:pt x="39147" y="68910"/>
                    </a:cubicBezTo>
                    <a:lnTo>
                      <a:pt x="39415" y="81110"/>
                    </a:lnTo>
                    <a:cubicBezTo>
                      <a:pt x="37137" y="82048"/>
                      <a:pt x="32846" y="82719"/>
                      <a:pt x="27886" y="82719"/>
                    </a:cubicBezTo>
                    <a:cubicBezTo>
                      <a:pt x="21987" y="82719"/>
                      <a:pt x="17027" y="80708"/>
                      <a:pt x="14077" y="77490"/>
                    </a:cubicBezTo>
                    <a:cubicBezTo>
                      <a:pt x="10726" y="73870"/>
                      <a:pt x="9117" y="68106"/>
                      <a:pt x="9117" y="59793"/>
                    </a:cubicBezTo>
                    <a:lnTo>
                      <a:pt x="9117" y="30031"/>
                    </a:lnTo>
                    <a:lnTo>
                      <a:pt x="0" y="30031"/>
                    </a:lnTo>
                    <a:lnTo>
                      <a:pt x="0" y="18099"/>
                    </a:lnTo>
                    <a:lnTo>
                      <a:pt x="9117" y="18099"/>
                    </a:lnTo>
                    <a:lnTo>
                      <a:pt x="9117" y="3754"/>
                    </a:lnTo>
                    <a:lnTo>
                      <a:pt x="24668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534" name="Freeform: Shape 533">
                <a:extLst>
                  <a:ext uri="{FF2B5EF4-FFF2-40B4-BE49-F238E27FC236}">
                    <a16:creationId xmlns:a16="http://schemas.microsoft.com/office/drawing/2014/main" id="{B5CE3F84-F1CB-F676-E457-B719BEE85418}"/>
                  </a:ext>
                </a:extLst>
              </p:cNvPr>
              <p:cNvSpPr/>
              <p:nvPr/>
            </p:nvSpPr>
            <p:spPr>
              <a:xfrm>
                <a:off x="5421719" y="2840316"/>
                <a:ext cx="58318" cy="66094"/>
              </a:xfrm>
              <a:custGeom>
                <a:avLst/>
                <a:gdLst>
                  <a:gd name="connsiteX0" fmla="*/ 15417 w 58318"/>
                  <a:gd name="connsiteY0" fmla="*/ 37673 h 66094"/>
                  <a:gd name="connsiteX1" fmla="*/ 34991 w 58318"/>
                  <a:gd name="connsiteY1" fmla="*/ 54029 h 66094"/>
                  <a:gd name="connsiteX2" fmla="*/ 52554 w 58318"/>
                  <a:gd name="connsiteY2" fmla="*/ 51213 h 66094"/>
                  <a:gd name="connsiteX3" fmla="*/ 54833 w 58318"/>
                  <a:gd name="connsiteY3" fmla="*/ 62207 h 66094"/>
                  <a:gd name="connsiteX4" fmla="*/ 32712 w 58318"/>
                  <a:gd name="connsiteY4" fmla="*/ 66094 h 66094"/>
                  <a:gd name="connsiteX5" fmla="*/ 0 w 58318"/>
                  <a:gd name="connsiteY5" fmla="*/ 34053 h 66094"/>
                  <a:gd name="connsiteX6" fmla="*/ 30969 w 58318"/>
                  <a:gd name="connsiteY6" fmla="*/ 0 h 66094"/>
                  <a:gd name="connsiteX7" fmla="*/ 58319 w 58318"/>
                  <a:gd name="connsiteY7" fmla="*/ 30835 h 66094"/>
                  <a:gd name="connsiteX8" fmla="*/ 57782 w 58318"/>
                  <a:gd name="connsiteY8" fmla="*/ 37538 h 66094"/>
                  <a:gd name="connsiteX9" fmla="*/ 15417 w 58318"/>
                  <a:gd name="connsiteY9" fmla="*/ 37538 h 66094"/>
                  <a:gd name="connsiteX10" fmla="*/ 43303 w 58318"/>
                  <a:gd name="connsiteY10" fmla="*/ 26545 h 66094"/>
                  <a:gd name="connsiteX11" fmla="*/ 30165 w 58318"/>
                  <a:gd name="connsiteY11" fmla="*/ 11127 h 66094"/>
                  <a:gd name="connsiteX12" fmla="*/ 15417 w 58318"/>
                  <a:gd name="connsiteY12" fmla="*/ 26545 h 66094"/>
                  <a:gd name="connsiteX13" fmla="*/ 43303 w 58318"/>
                  <a:gd name="connsiteY13" fmla="*/ 26545 h 6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8318" h="66094">
                    <a:moveTo>
                      <a:pt x="15417" y="37673"/>
                    </a:moveTo>
                    <a:cubicBezTo>
                      <a:pt x="15820" y="49068"/>
                      <a:pt x="24802" y="54029"/>
                      <a:pt x="34991" y="54029"/>
                    </a:cubicBezTo>
                    <a:cubicBezTo>
                      <a:pt x="42365" y="54029"/>
                      <a:pt x="47727" y="52956"/>
                      <a:pt x="52554" y="51213"/>
                    </a:cubicBezTo>
                    <a:lnTo>
                      <a:pt x="54833" y="62207"/>
                    </a:lnTo>
                    <a:cubicBezTo>
                      <a:pt x="49336" y="64486"/>
                      <a:pt x="41828" y="66094"/>
                      <a:pt x="32712" y="66094"/>
                    </a:cubicBezTo>
                    <a:cubicBezTo>
                      <a:pt x="12200" y="66094"/>
                      <a:pt x="0" y="53492"/>
                      <a:pt x="0" y="34053"/>
                    </a:cubicBezTo>
                    <a:cubicBezTo>
                      <a:pt x="0" y="16490"/>
                      <a:pt x="10726" y="0"/>
                      <a:pt x="30969" y="0"/>
                    </a:cubicBezTo>
                    <a:cubicBezTo>
                      <a:pt x="51213" y="0"/>
                      <a:pt x="58319" y="16892"/>
                      <a:pt x="58319" y="30835"/>
                    </a:cubicBezTo>
                    <a:cubicBezTo>
                      <a:pt x="58319" y="33785"/>
                      <a:pt x="58051" y="36198"/>
                      <a:pt x="57782" y="37538"/>
                    </a:cubicBezTo>
                    <a:lnTo>
                      <a:pt x="15417" y="37538"/>
                    </a:lnTo>
                    <a:close/>
                    <a:moveTo>
                      <a:pt x="43303" y="26545"/>
                    </a:moveTo>
                    <a:cubicBezTo>
                      <a:pt x="43303" y="20646"/>
                      <a:pt x="40890" y="11127"/>
                      <a:pt x="30165" y="11127"/>
                    </a:cubicBezTo>
                    <a:cubicBezTo>
                      <a:pt x="20244" y="11127"/>
                      <a:pt x="16088" y="20110"/>
                      <a:pt x="15417" y="26545"/>
                    </a:cubicBezTo>
                    <a:lnTo>
                      <a:pt x="43303" y="26545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535" name="Freeform: Shape 534">
                <a:extLst>
                  <a:ext uri="{FF2B5EF4-FFF2-40B4-BE49-F238E27FC236}">
                    <a16:creationId xmlns:a16="http://schemas.microsoft.com/office/drawing/2014/main" id="{6FAD694C-BE94-D628-2C6E-5D21C0837FC6}"/>
                  </a:ext>
                </a:extLst>
              </p:cNvPr>
              <p:cNvSpPr/>
              <p:nvPr/>
            </p:nvSpPr>
            <p:spPr>
              <a:xfrm>
                <a:off x="5489019" y="2840316"/>
                <a:ext cx="45046" cy="65960"/>
              </a:xfrm>
              <a:custGeom>
                <a:avLst/>
                <a:gdLst>
                  <a:gd name="connsiteX0" fmla="*/ 3218 w 45046"/>
                  <a:gd name="connsiteY0" fmla="*/ 50141 h 65960"/>
                  <a:gd name="connsiteX1" fmla="*/ 19440 w 45046"/>
                  <a:gd name="connsiteY1" fmla="*/ 54699 h 65960"/>
                  <a:gd name="connsiteX2" fmla="*/ 29629 w 45046"/>
                  <a:gd name="connsiteY2" fmla="*/ 47728 h 65960"/>
                  <a:gd name="connsiteX3" fmla="*/ 19172 w 45046"/>
                  <a:gd name="connsiteY3" fmla="*/ 38477 h 65960"/>
                  <a:gd name="connsiteX4" fmla="*/ 1743 w 45046"/>
                  <a:gd name="connsiteY4" fmla="*/ 19976 h 65960"/>
                  <a:gd name="connsiteX5" fmla="*/ 25741 w 45046"/>
                  <a:gd name="connsiteY5" fmla="*/ 0 h 65960"/>
                  <a:gd name="connsiteX6" fmla="*/ 42499 w 45046"/>
                  <a:gd name="connsiteY6" fmla="*/ 3754 h 65960"/>
                  <a:gd name="connsiteX7" fmla="*/ 39415 w 45046"/>
                  <a:gd name="connsiteY7" fmla="*/ 15015 h 65960"/>
                  <a:gd name="connsiteX8" fmla="*/ 26009 w 45046"/>
                  <a:gd name="connsiteY8" fmla="*/ 11396 h 65960"/>
                  <a:gd name="connsiteX9" fmla="*/ 17161 w 45046"/>
                  <a:gd name="connsiteY9" fmla="*/ 17965 h 65960"/>
                  <a:gd name="connsiteX10" fmla="*/ 28154 w 45046"/>
                  <a:gd name="connsiteY10" fmla="*/ 26813 h 65960"/>
                  <a:gd name="connsiteX11" fmla="*/ 45046 w 45046"/>
                  <a:gd name="connsiteY11" fmla="*/ 46253 h 65960"/>
                  <a:gd name="connsiteX12" fmla="*/ 19306 w 45046"/>
                  <a:gd name="connsiteY12" fmla="*/ 65961 h 65960"/>
                  <a:gd name="connsiteX13" fmla="*/ 0 w 45046"/>
                  <a:gd name="connsiteY13" fmla="*/ 61536 h 65960"/>
                  <a:gd name="connsiteX14" fmla="*/ 3084 w 45046"/>
                  <a:gd name="connsiteY14" fmla="*/ 50007 h 65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5046" h="65960">
                    <a:moveTo>
                      <a:pt x="3218" y="50141"/>
                    </a:moveTo>
                    <a:cubicBezTo>
                      <a:pt x="6837" y="52420"/>
                      <a:pt x="13809" y="54699"/>
                      <a:pt x="19440" y="54699"/>
                    </a:cubicBezTo>
                    <a:cubicBezTo>
                      <a:pt x="26411" y="54699"/>
                      <a:pt x="29629" y="51884"/>
                      <a:pt x="29629" y="47728"/>
                    </a:cubicBezTo>
                    <a:cubicBezTo>
                      <a:pt x="29629" y="43571"/>
                      <a:pt x="27082" y="41158"/>
                      <a:pt x="19172" y="38477"/>
                    </a:cubicBezTo>
                    <a:cubicBezTo>
                      <a:pt x="6837" y="34187"/>
                      <a:pt x="1609" y="27349"/>
                      <a:pt x="1743" y="19976"/>
                    </a:cubicBezTo>
                    <a:cubicBezTo>
                      <a:pt x="1743" y="8848"/>
                      <a:pt x="10994" y="0"/>
                      <a:pt x="25741" y="0"/>
                    </a:cubicBezTo>
                    <a:cubicBezTo>
                      <a:pt x="32712" y="0"/>
                      <a:pt x="38879" y="1877"/>
                      <a:pt x="42499" y="3754"/>
                    </a:cubicBezTo>
                    <a:lnTo>
                      <a:pt x="39415" y="15015"/>
                    </a:lnTo>
                    <a:cubicBezTo>
                      <a:pt x="36734" y="13407"/>
                      <a:pt x="31640" y="11396"/>
                      <a:pt x="26009" y="11396"/>
                    </a:cubicBezTo>
                    <a:cubicBezTo>
                      <a:pt x="20378" y="11396"/>
                      <a:pt x="17161" y="14077"/>
                      <a:pt x="17161" y="17965"/>
                    </a:cubicBezTo>
                    <a:cubicBezTo>
                      <a:pt x="17161" y="21853"/>
                      <a:pt x="20110" y="23998"/>
                      <a:pt x="28154" y="26813"/>
                    </a:cubicBezTo>
                    <a:cubicBezTo>
                      <a:pt x="39550" y="30969"/>
                      <a:pt x="44912" y="36868"/>
                      <a:pt x="45046" y="46253"/>
                    </a:cubicBezTo>
                    <a:cubicBezTo>
                      <a:pt x="45046" y="57648"/>
                      <a:pt x="36064" y="65961"/>
                      <a:pt x="19306" y="65961"/>
                    </a:cubicBezTo>
                    <a:cubicBezTo>
                      <a:pt x="11664" y="65961"/>
                      <a:pt x="4692" y="64084"/>
                      <a:pt x="0" y="61536"/>
                    </a:cubicBezTo>
                    <a:lnTo>
                      <a:pt x="3084" y="50007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536" name="Freeform: Shape 535">
                <a:extLst>
                  <a:ext uri="{FF2B5EF4-FFF2-40B4-BE49-F238E27FC236}">
                    <a16:creationId xmlns:a16="http://schemas.microsoft.com/office/drawing/2014/main" id="{697C7A0C-7DA6-0AE3-B700-DCF68261108A}"/>
                  </a:ext>
                </a:extLst>
              </p:cNvPr>
              <p:cNvSpPr/>
              <p:nvPr/>
            </p:nvSpPr>
            <p:spPr>
              <a:xfrm>
                <a:off x="5127712" y="2961378"/>
                <a:ext cx="58854" cy="88215"/>
              </a:xfrm>
              <a:custGeom>
                <a:avLst/>
                <a:gdLst>
                  <a:gd name="connsiteX0" fmla="*/ 0 w 58854"/>
                  <a:gd name="connsiteY0" fmla="*/ 1877 h 88215"/>
                  <a:gd name="connsiteX1" fmla="*/ 24400 w 58854"/>
                  <a:gd name="connsiteY1" fmla="*/ 0 h 88215"/>
                  <a:gd name="connsiteX2" fmla="*/ 50275 w 58854"/>
                  <a:gd name="connsiteY2" fmla="*/ 7105 h 88215"/>
                  <a:gd name="connsiteX3" fmla="*/ 58855 w 58854"/>
                  <a:gd name="connsiteY3" fmla="*/ 26545 h 88215"/>
                  <a:gd name="connsiteX4" fmla="*/ 51347 w 58854"/>
                  <a:gd name="connsiteY4" fmla="*/ 46387 h 88215"/>
                  <a:gd name="connsiteX5" fmla="*/ 23596 w 58854"/>
                  <a:gd name="connsiteY5" fmla="*/ 55771 h 88215"/>
                  <a:gd name="connsiteX6" fmla="*/ 15820 w 58854"/>
                  <a:gd name="connsiteY6" fmla="*/ 55235 h 88215"/>
                  <a:gd name="connsiteX7" fmla="*/ 15820 w 58854"/>
                  <a:gd name="connsiteY7" fmla="*/ 88215 h 88215"/>
                  <a:gd name="connsiteX8" fmla="*/ 0 w 58854"/>
                  <a:gd name="connsiteY8" fmla="*/ 88215 h 88215"/>
                  <a:gd name="connsiteX9" fmla="*/ 0 w 58854"/>
                  <a:gd name="connsiteY9" fmla="*/ 1743 h 88215"/>
                  <a:gd name="connsiteX10" fmla="*/ 15820 w 58854"/>
                  <a:gd name="connsiteY10" fmla="*/ 42767 h 88215"/>
                  <a:gd name="connsiteX11" fmla="*/ 23596 w 58854"/>
                  <a:gd name="connsiteY11" fmla="*/ 43437 h 88215"/>
                  <a:gd name="connsiteX12" fmla="*/ 42901 w 58854"/>
                  <a:gd name="connsiteY12" fmla="*/ 27349 h 88215"/>
                  <a:gd name="connsiteX13" fmla="*/ 25070 w 58854"/>
                  <a:gd name="connsiteY13" fmla="*/ 12334 h 88215"/>
                  <a:gd name="connsiteX14" fmla="*/ 15820 w 58854"/>
                  <a:gd name="connsiteY14" fmla="*/ 13138 h 88215"/>
                  <a:gd name="connsiteX15" fmla="*/ 15820 w 58854"/>
                  <a:gd name="connsiteY15" fmla="*/ 42767 h 88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8854" h="88215">
                    <a:moveTo>
                      <a:pt x="0" y="1877"/>
                    </a:moveTo>
                    <a:cubicBezTo>
                      <a:pt x="5765" y="804"/>
                      <a:pt x="13675" y="0"/>
                      <a:pt x="24400" y="0"/>
                    </a:cubicBezTo>
                    <a:cubicBezTo>
                      <a:pt x="36064" y="0"/>
                      <a:pt x="44644" y="2413"/>
                      <a:pt x="50275" y="7105"/>
                    </a:cubicBezTo>
                    <a:cubicBezTo>
                      <a:pt x="55503" y="11396"/>
                      <a:pt x="58855" y="18233"/>
                      <a:pt x="58855" y="26545"/>
                    </a:cubicBezTo>
                    <a:cubicBezTo>
                      <a:pt x="58855" y="34857"/>
                      <a:pt x="56307" y="41695"/>
                      <a:pt x="51347" y="46387"/>
                    </a:cubicBezTo>
                    <a:cubicBezTo>
                      <a:pt x="44912" y="52822"/>
                      <a:pt x="34991" y="55771"/>
                      <a:pt x="23596" y="55771"/>
                    </a:cubicBezTo>
                    <a:cubicBezTo>
                      <a:pt x="20646" y="55771"/>
                      <a:pt x="17831" y="55771"/>
                      <a:pt x="15820" y="55235"/>
                    </a:cubicBezTo>
                    <a:lnTo>
                      <a:pt x="15820" y="88215"/>
                    </a:lnTo>
                    <a:lnTo>
                      <a:pt x="0" y="88215"/>
                    </a:lnTo>
                    <a:lnTo>
                      <a:pt x="0" y="1743"/>
                    </a:lnTo>
                    <a:close/>
                    <a:moveTo>
                      <a:pt x="15820" y="42767"/>
                    </a:moveTo>
                    <a:cubicBezTo>
                      <a:pt x="17831" y="43303"/>
                      <a:pt x="20378" y="43437"/>
                      <a:pt x="23596" y="43437"/>
                    </a:cubicBezTo>
                    <a:cubicBezTo>
                      <a:pt x="35527" y="43437"/>
                      <a:pt x="42901" y="37538"/>
                      <a:pt x="42901" y="27349"/>
                    </a:cubicBezTo>
                    <a:cubicBezTo>
                      <a:pt x="42901" y="17160"/>
                      <a:pt x="36198" y="12334"/>
                      <a:pt x="25070" y="12334"/>
                    </a:cubicBezTo>
                    <a:cubicBezTo>
                      <a:pt x="20646" y="12334"/>
                      <a:pt x="17563" y="12736"/>
                      <a:pt x="15820" y="13138"/>
                    </a:cubicBezTo>
                    <a:lnTo>
                      <a:pt x="15820" y="42767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537" name="Freeform: Shape 536">
                <a:extLst>
                  <a:ext uri="{FF2B5EF4-FFF2-40B4-BE49-F238E27FC236}">
                    <a16:creationId xmlns:a16="http://schemas.microsoft.com/office/drawing/2014/main" id="{174A202A-2832-D054-FFBF-1A5E926192EA}"/>
                  </a:ext>
                </a:extLst>
              </p:cNvPr>
              <p:cNvSpPr/>
              <p:nvPr/>
            </p:nvSpPr>
            <p:spPr>
              <a:xfrm>
                <a:off x="5192600" y="2984839"/>
                <a:ext cx="54564" cy="66362"/>
              </a:xfrm>
              <a:custGeom>
                <a:avLst/>
                <a:gdLst>
                  <a:gd name="connsiteX0" fmla="*/ 40086 w 54564"/>
                  <a:gd name="connsiteY0" fmla="*/ 64888 h 66362"/>
                  <a:gd name="connsiteX1" fmla="*/ 39013 w 54564"/>
                  <a:gd name="connsiteY1" fmla="*/ 57916 h 66362"/>
                  <a:gd name="connsiteX2" fmla="*/ 38611 w 54564"/>
                  <a:gd name="connsiteY2" fmla="*/ 57916 h 66362"/>
                  <a:gd name="connsiteX3" fmla="*/ 19842 w 54564"/>
                  <a:gd name="connsiteY3" fmla="*/ 66363 h 66362"/>
                  <a:gd name="connsiteX4" fmla="*/ 0 w 54564"/>
                  <a:gd name="connsiteY4" fmla="*/ 47459 h 66362"/>
                  <a:gd name="connsiteX5" fmla="*/ 37538 w 54564"/>
                  <a:gd name="connsiteY5" fmla="*/ 23462 h 66362"/>
                  <a:gd name="connsiteX6" fmla="*/ 37538 w 54564"/>
                  <a:gd name="connsiteY6" fmla="*/ 22389 h 66362"/>
                  <a:gd name="connsiteX7" fmla="*/ 24668 w 54564"/>
                  <a:gd name="connsiteY7" fmla="*/ 11396 h 66362"/>
                  <a:gd name="connsiteX8" fmla="*/ 7642 w 54564"/>
                  <a:gd name="connsiteY8" fmla="*/ 16088 h 66362"/>
                  <a:gd name="connsiteX9" fmla="*/ 4558 w 54564"/>
                  <a:gd name="connsiteY9" fmla="*/ 5631 h 66362"/>
                  <a:gd name="connsiteX10" fmla="*/ 27483 w 54564"/>
                  <a:gd name="connsiteY10" fmla="*/ 0 h 66362"/>
                  <a:gd name="connsiteX11" fmla="*/ 53626 w 54564"/>
                  <a:gd name="connsiteY11" fmla="*/ 26679 h 66362"/>
                  <a:gd name="connsiteX12" fmla="*/ 53626 w 54564"/>
                  <a:gd name="connsiteY12" fmla="*/ 49604 h 66362"/>
                  <a:gd name="connsiteX13" fmla="*/ 54565 w 54564"/>
                  <a:gd name="connsiteY13" fmla="*/ 64888 h 66362"/>
                  <a:gd name="connsiteX14" fmla="*/ 40086 w 54564"/>
                  <a:gd name="connsiteY14" fmla="*/ 64888 h 66362"/>
                  <a:gd name="connsiteX15" fmla="*/ 37940 w 54564"/>
                  <a:gd name="connsiteY15" fmla="*/ 33919 h 66362"/>
                  <a:gd name="connsiteX16" fmla="*/ 15820 w 54564"/>
                  <a:gd name="connsiteY16" fmla="*/ 45716 h 66362"/>
                  <a:gd name="connsiteX17" fmla="*/ 24936 w 54564"/>
                  <a:gd name="connsiteY17" fmla="*/ 54833 h 66362"/>
                  <a:gd name="connsiteX18" fmla="*/ 37405 w 54564"/>
                  <a:gd name="connsiteY18" fmla="*/ 46119 h 66362"/>
                  <a:gd name="connsiteX19" fmla="*/ 37940 w 54564"/>
                  <a:gd name="connsiteY19" fmla="*/ 42633 h 66362"/>
                  <a:gd name="connsiteX20" fmla="*/ 37940 w 54564"/>
                  <a:gd name="connsiteY20" fmla="*/ 33919 h 66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4564" h="66362">
                    <a:moveTo>
                      <a:pt x="40086" y="64888"/>
                    </a:moveTo>
                    <a:lnTo>
                      <a:pt x="39013" y="57916"/>
                    </a:lnTo>
                    <a:lnTo>
                      <a:pt x="38611" y="57916"/>
                    </a:lnTo>
                    <a:cubicBezTo>
                      <a:pt x="34723" y="62877"/>
                      <a:pt x="28020" y="66363"/>
                      <a:pt x="19842" y="66363"/>
                    </a:cubicBezTo>
                    <a:cubicBezTo>
                      <a:pt x="7105" y="66363"/>
                      <a:pt x="0" y="57112"/>
                      <a:pt x="0" y="47459"/>
                    </a:cubicBezTo>
                    <a:cubicBezTo>
                      <a:pt x="0" y="31505"/>
                      <a:pt x="14211" y="23462"/>
                      <a:pt x="37538" y="23462"/>
                    </a:cubicBezTo>
                    <a:lnTo>
                      <a:pt x="37538" y="22389"/>
                    </a:lnTo>
                    <a:cubicBezTo>
                      <a:pt x="37538" y="18233"/>
                      <a:pt x="35796" y="11396"/>
                      <a:pt x="24668" y="11396"/>
                    </a:cubicBezTo>
                    <a:cubicBezTo>
                      <a:pt x="18367" y="11396"/>
                      <a:pt x="11932" y="13407"/>
                      <a:pt x="7642" y="16088"/>
                    </a:cubicBezTo>
                    <a:lnTo>
                      <a:pt x="4558" y="5631"/>
                    </a:lnTo>
                    <a:cubicBezTo>
                      <a:pt x="9251" y="2815"/>
                      <a:pt x="17428" y="0"/>
                      <a:pt x="27483" y="0"/>
                    </a:cubicBezTo>
                    <a:cubicBezTo>
                      <a:pt x="47727" y="0"/>
                      <a:pt x="53626" y="12870"/>
                      <a:pt x="53626" y="26679"/>
                    </a:cubicBezTo>
                    <a:lnTo>
                      <a:pt x="53626" y="49604"/>
                    </a:lnTo>
                    <a:cubicBezTo>
                      <a:pt x="53626" y="55369"/>
                      <a:pt x="53894" y="60866"/>
                      <a:pt x="54565" y="64888"/>
                    </a:cubicBezTo>
                    <a:lnTo>
                      <a:pt x="40086" y="64888"/>
                    </a:lnTo>
                    <a:close/>
                    <a:moveTo>
                      <a:pt x="37940" y="33919"/>
                    </a:moveTo>
                    <a:cubicBezTo>
                      <a:pt x="26679" y="33650"/>
                      <a:pt x="15820" y="36198"/>
                      <a:pt x="15820" y="45716"/>
                    </a:cubicBezTo>
                    <a:cubicBezTo>
                      <a:pt x="15820" y="52018"/>
                      <a:pt x="19842" y="54833"/>
                      <a:pt x="24936" y="54833"/>
                    </a:cubicBezTo>
                    <a:cubicBezTo>
                      <a:pt x="31371" y="54833"/>
                      <a:pt x="36064" y="50677"/>
                      <a:pt x="37405" y="46119"/>
                    </a:cubicBezTo>
                    <a:cubicBezTo>
                      <a:pt x="37807" y="44912"/>
                      <a:pt x="37940" y="43705"/>
                      <a:pt x="37940" y="42633"/>
                    </a:cubicBezTo>
                    <a:lnTo>
                      <a:pt x="37940" y="33919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538" name="Freeform: Shape 537">
                <a:extLst>
                  <a:ext uri="{FF2B5EF4-FFF2-40B4-BE49-F238E27FC236}">
                    <a16:creationId xmlns:a16="http://schemas.microsoft.com/office/drawing/2014/main" id="{1FFEAE1A-3636-D5AB-9CDD-477B7D7C5836}"/>
                  </a:ext>
                </a:extLst>
              </p:cNvPr>
              <p:cNvSpPr/>
              <p:nvPr/>
            </p:nvSpPr>
            <p:spPr>
              <a:xfrm>
                <a:off x="5262582" y="2984839"/>
                <a:ext cx="57916" cy="64887"/>
              </a:xfrm>
              <a:custGeom>
                <a:avLst/>
                <a:gdLst>
                  <a:gd name="connsiteX0" fmla="*/ 536 w 57916"/>
                  <a:gd name="connsiteY0" fmla="*/ 20378 h 64887"/>
                  <a:gd name="connsiteX1" fmla="*/ 0 w 57916"/>
                  <a:gd name="connsiteY1" fmla="*/ 1475 h 64887"/>
                  <a:gd name="connsiteX2" fmla="*/ 14077 w 57916"/>
                  <a:gd name="connsiteY2" fmla="*/ 1475 h 64887"/>
                  <a:gd name="connsiteX3" fmla="*/ 14881 w 57916"/>
                  <a:gd name="connsiteY3" fmla="*/ 10993 h 64887"/>
                  <a:gd name="connsiteX4" fmla="*/ 15283 w 57916"/>
                  <a:gd name="connsiteY4" fmla="*/ 10993 h 64887"/>
                  <a:gd name="connsiteX5" fmla="*/ 35393 w 57916"/>
                  <a:gd name="connsiteY5" fmla="*/ 0 h 64887"/>
                  <a:gd name="connsiteX6" fmla="*/ 57917 w 57916"/>
                  <a:gd name="connsiteY6" fmla="*/ 27215 h 64887"/>
                  <a:gd name="connsiteX7" fmla="*/ 57917 w 57916"/>
                  <a:gd name="connsiteY7" fmla="*/ 64754 h 64887"/>
                  <a:gd name="connsiteX8" fmla="*/ 41963 w 57916"/>
                  <a:gd name="connsiteY8" fmla="*/ 64754 h 64887"/>
                  <a:gd name="connsiteX9" fmla="*/ 41963 w 57916"/>
                  <a:gd name="connsiteY9" fmla="*/ 28958 h 64887"/>
                  <a:gd name="connsiteX10" fmla="*/ 29897 w 57916"/>
                  <a:gd name="connsiteY10" fmla="*/ 13004 h 64887"/>
                  <a:gd name="connsiteX11" fmla="*/ 17428 w 57916"/>
                  <a:gd name="connsiteY11" fmla="*/ 22389 h 64887"/>
                  <a:gd name="connsiteX12" fmla="*/ 16758 w 57916"/>
                  <a:gd name="connsiteY12" fmla="*/ 27618 h 64887"/>
                  <a:gd name="connsiteX13" fmla="*/ 16758 w 57916"/>
                  <a:gd name="connsiteY13" fmla="*/ 64888 h 64887"/>
                  <a:gd name="connsiteX14" fmla="*/ 670 w 57916"/>
                  <a:gd name="connsiteY14" fmla="*/ 64888 h 64887"/>
                  <a:gd name="connsiteX15" fmla="*/ 670 w 57916"/>
                  <a:gd name="connsiteY15" fmla="*/ 20378 h 6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7916" h="64887">
                    <a:moveTo>
                      <a:pt x="536" y="20378"/>
                    </a:moveTo>
                    <a:cubicBezTo>
                      <a:pt x="536" y="13138"/>
                      <a:pt x="536" y="6971"/>
                      <a:pt x="0" y="1475"/>
                    </a:cubicBezTo>
                    <a:lnTo>
                      <a:pt x="14077" y="1475"/>
                    </a:lnTo>
                    <a:lnTo>
                      <a:pt x="14881" y="10993"/>
                    </a:lnTo>
                    <a:lnTo>
                      <a:pt x="15283" y="10993"/>
                    </a:lnTo>
                    <a:cubicBezTo>
                      <a:pt x="17965" y="6033"/>
                      <a:pt x="24936" y="0"/>
                      <a:pt x="35393" y="0"/>
                    </a:cubicBezTo>
                    <a:cubicBezTo>
                      <a:pt x="46521" y="0"/>
                      <a:pt x="57917" y="7105"/>
                      <a:pt x="57917" y="27215"/>
                    </a:cubicBezTo>
                    <a:lnTo>
                      <a:pt x="57917" y="64754"/>
                    </a:lnTo>
                    <a:lnTo>
                      <a:pt x="41963" y="64754"/>
                    </a:lnTo>
                    <a:lnTo>
                      <a:pt x="41963" y="28958"/>
                    </a:lnTo>
                    <a:cubicBezTo>
                      <a:pt x="41963" y="19842"/>
                      <a:pt x="38611" y="13004"/>
                      <a:pt x="29897" y="13004"/>
                    </a:cubicBezTo>
                    <a:cubicBezTo>
                      <a:pt x="23462" y="13004"/>
                      <a:pt x="19038" y="17563"/>
                      <a:pt x="17428" y="22389"/>
                    </a:cubicBezTo>
                    <a:cubicBezTo>
                      <a:pt x="16892" y="23864"/>
                      <a:pt x="16758" y="25741"/>
                      <a:pt x="16758" y="27618"/>
                    </a:cubicBezTo>
                    <a:lnTo>
                      <a:pt x="16758" y="64888"/>
                    </a:lnTo>
                    <a:lnTo>
                      <a:pt x="670" y="64888"/>
                    </a:lnTo>
                    <a:lnTo>
                      <a:pt x="670" y="20378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539" name="Freeform: Shape 538">
                <a:extLst>
                  <a:ext uri="{FF2B5EF4-FFF2-40B4-BE49-F238E27FC236}">
                    <a16:creationId xmlns:a16="http://schemas.microsoft.com/office/drawing/2014/main" id="{6B21C742-C927-0A3A-F2F7-B65EACAA91E1}"/>
                  </a:ext>
                </a:extLst>
              </p:cNvPr>
              <p:cNvSpPr/>
              <p:nvPr/>
            </p:nvSpPr>
            <p:spPr>
              <a:xfrm>
                <a:off x="5365277" y="2962048"/>
                <a:ext cx="52955" cy="87679"/>
              </a:xfrm>
              <a:custGeom>
                <a:avLst/>
                <a:gdLst>
                  <a:gd name="connsiteX0" fmla="*/ 48934 w 52955"/>
                  <a:gd name="connsiteY0" fmla="*/ 48800 h 87679"/>
                  <a:gd name="connsiteX1" fmla="*/ 15954 w 52955"/>
                  <a:gd name="connsiteY1" fmla="*/ 48800 h 87679"/>
                  <a:gd name="connsiteX2" fmla="*/ 15954 w 52955"/>
                  <a:gd name="connsiteY2" fmla="*/ 74541 h 87679"/>
                  <a:gd name="connsiteX3" fmla="*/ 52956 w 52955"/>
                  <a:gd name="connsiteY3" fmla="*/ 74541 h 87679"/>
                  <a:gd name="connsiteX4" fmla="*/ 52956 w 52955"/>
                  <a:gd name="connsiteY4" fmla="*/ 87679 h 87679"/>
                  <a:gd name="connsiteX5" fmla="*/ 0 w 52955"/>
                  <a:gd name="connsiteY5" fmla="*/ 87679 h 87679"/>
                  <a:gd name="connsiteX6" fmla="*/ 0 w 52955"/>
                  <a:gd name="connsiteY6" fmla="*/ 0 h 87679"/>
                  <a:gd name="connsiteX7" fmla="*/ 50945 w 52955"/>
                  <a:gd name="connsiteY7" fmla="*/ 0 h 87679"/>
                  <a:gd name="connsiteX8" fmla="*/ 50945 w 52955"/>
                  <a:gd name="connsiteY8" fmla="*/ 13139 h 87679"/>
                  <a:gd name="connsiteX9" fmla="*/ 15954 w 52955"/>
                  <a:gd name="connsiteY9" fmla="*/ 13139 h 87679"/>
                  <a:gd name="connsiteX10" fmla="*/ 15954 w 52955"/>
                  <a:gd name="connsiteY10" fmla="*/ 35796 h 87679"/>
                  <a:gd name="connsiteX11" fmla="*/ 48934 w 52955"/>
                  <a:gd name="connsiteY11" fmla="*/ 35796 h 87679"/>
                  <a:gd name="connsiteX12" fmla="*/ 48934 w 52955"/>
                  <a:gd name="connsiteY12" fmla="*/ 48800 h 87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2955" h="87679">
                    <a:moveTo>
                      <a:pt x="48934" y="48800"/>
                    </a:moveTo>
                    <a:lnTo>
                      <a:pt x="15954" y="48800"/>
                    </a:lnTo>
                    <a:lnTo>
                      <a:pt x="15954" y="74541"/>
                    </a:lnTo>
                    <a:lnTo>
                      <a:pt x="52956" y="74541"/>
                    </a:lnTo>
                    <a:lnTo>
                      <a:pt x="52956" y="87679"/>
                    </a:lnTo>
                    <a:lnTo>
                      <a:pt x="0" y="87679"/>
                    </a:lnTo>
                    <a:lnTo>
                      <a:pt x="0" y="0"/>
                    </a:lnTo>
                    <a:lnTo>
                      <a:pt x="50945" y="0"/>
                    </a:lnTo>
                    <a:lnTo>
                      <a:pt x="50945" y="13139"/>
                    </a:lnTo>
                    <a:lnTo>
                      <a:pt x="15954" y="13139"/>
                    </a:lnTo>
                    <a:lnTo>
                      <a:pt x="15954" y="35796"/>
                    </a:lnTo>
                    <a:lnTo>
                      <a:pt x="48934" y="35796"/>
                    </a:lnTo>
                    <a:lnTo>
                      <a:pt x="48934" y="48800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540" name="Freeform: Shape 539">
                <a:extLst>
                  <a:ext uri="{FF2B5EF4-FFF2-40B4-BE49-F238E27FC236}">
                    <a16:creationId xmlns:a16="http://schemas.microsoft.com/office/drawing/2014/main" id="{F6F5A7FD-FE4A-10DB-5E5D-C4E8A8868FA0}"/>
                  </a:ext>
                </a:extLst>
              </p:cNvPr>
              <p:cNvSpPr/>
              <p:nvPr/>
            </p:nvSpPr>
            <p:spPr>
              <a:xfrm>
                <a:off x="5430031" y="2986180"/>
                <a:ext cx="57514" cy="64887"/>
              </a:xfrm>
              <a:custGeom>
                <a:avLst/>
                <a:gdLst>
                  <a:gd name="connsiteX0" fmla="*/ 56978 w 57514"/>
                  <a:gd name="connsiteY0" fmla="*/ 44510 h 64887"/>
                  <a:gd name="connsiteX1" fmla="*/ 57514 w 57514"/>
                  <a:gd name="connsiteY1" fmla="*/ 63547 h 64887"/>
                  <a:gd name="connsiteX2" fmla="*/ 43438 w 57514"/>
                  <a:gd name="connsiteY2" fmla="*/ 63547 h 64887"/>
                  <a:gd name="connsiteX3" fmla="*/ 42633 w 57514"/>
                  <a:gd name="connsiteY3" fmla="*/ 53894 h 64887"/>
                  <a:gd name="connsiteX4" fmla="*/ 42365 w 57514"/>
                  <a:gd name="connsiteY4" fmla="*/ 53894 h 64887"/>
                  <a:gd name="connsiteX5" fmla="*/ 22121 w 57514"/>
                  <a:gd name="connsiteY5" fmla="*/ 64888 h 64887"/>
                  <a:gd name="connsiteX6" fmla="*/ 0 w 57514"/>
                  <a:gd name="connsiteY6" fmla="*/ 37270 h 64887"/>
                  <a:gd name="connsiteX7" fmla="*/ 0 w 57514"/>
                  <a:gd name="connsiteY7" fmla="*/ 0 h 64887"/>
                  <a:gd name="connsiteX8" fmla="*/ 15954 w 57514"/>
                  <a:gd name="connsiteY8" fmla="*/ 0 h 64887"/>
                  <a:gd name="connsiteX9" fmla="*/ 15954 w 57514"/>
                  <a:gd name="connsiteY9" fmla="*/ 34455 h 64887"/>
                  <a:gd name="connsiteX10" fmla="*/ 27752 w 57514"/>
                  <a:gd name="connsiteY10" fmla="*/ 51749 h 64887"/>
                  <a:gd name="connsiteX11" fmla="*/ 39952 w 57514"/>
                  <a:gd name="connsiteY11" fmla="*/ 43169 h 64887"/>
                  <a:gd name="connsiteX12" fmla="*/ 40890 w 57514"/>
                  <a:gd name="connsiteY12" fmla="*/ 38209 h 64887"/>
                  <a:gd name="connsiteX13" fmla="*/ 40890 w 57514"/>
                  <a:gd name="connsiteY13" fmla="*/ 0 h 64887"/>
                  <a:gd name="connsiteX14" fmla="*/ 56844 w 57514"/>
                  <a:gd name="connsiteY14" fmla="*/ 0 h 64887"/>
                  <a:gd name="connsiteX15" fmla="*/ 56844 w 57514"/>
                  <a:gd name="connsiteY15" fmla="*/ 44376 h 6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7514" h="64887">
                    <a:moveTo>
                      <a:pt x="56978" y="44510"/>
                    </a:moveTo>
                    <a:cubicBezTo>
                      <a:pt x="56978" y="52018"/>
                      <a:pt x="57246" y="58319"/>
                      <a:pt x="57514" y="63547"/>
                    </a:cubicBezTo>
                    <a:lnTo>
                      <a:pt x="43438" y="63547"/>
                    </a:lnTo>
                    <a:lnTo>
                      <a:pt x="42633" y="53894"/>
                    </a:lnTo>
                    <a:lnTo>
                      <a:pt x="42365" y="53894"/>
                    </a:lnTo>
                    <a:cubicBezTo>
                      <a:pt x="39684" y="58453"/>
                      <a:pt x="33383" y="64888"/>
                      <a:pt x="22121" y="64888"/>
                    </a:cubicBezTo>
                    <a:cubicBezTo>
                      <a:pt x="10859" y="64888"/>
                      <a:pt x="0" y="58051"/>
                      <a:pt x="0" y="37270"/>
                    </a:cubicBezTo>
                    <a:lnTo>
                      <a:pt x="0" y="0"/>
                    </a:lnTo>
                    <a:lnTo>
                      <a:pt x="15954" y="0"/>
                    </a:lnTo>
                    <a:lnTo>
                      <a:pt x="15954" y="34455"/>
                    </a:lnTo>
                    <a:cubicBezTo>
                      <a:pt x="15954" y="45046"/>
                      <a:pt x="19306" y="51749"/>
                      <a:pt x="27752" y="51749"/>
                    </a:cubicBezTo>
                    <a:cubicBezTo>
                      <a:pt x="34187" y="51749"/>
                      <a:pt x="38343" y="47191"/>
                      <a:pt x="39952" y="43169"/>
                    </a:cubicBezTo>
                    <a:cubicBezTo>
                      <a:pt x="40488" y="41695"/>
                      <a:pt x="40890" y="40086"/>
                      <a:pt x="40890" y="38209"/>
                    </a:cubicBezTo>
                    <a:lnTo>
                      <a:pt x="40890" y="0"/>
                    </a:lnTo>
                    <a:lnTo>
                      <a:pt x="56844" y="0"/>
                    </a:lnTo>
                    <a:lnTo>
                      <a:pt x="56844" y="44376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541" name="Freeform: Shape 540">
                <a:extLst>
                  <a:ext uri="{FF2B5EF4-FFF2-40B4-BE49-F238E27FC236}">
                    <a16:creationId xmlns:a16="http://schemas.microsoft.com/office/drawing/2014/main" id="{F857A7A9-6DDA-7765-BF7B-4E30A44BE278}"/>
                  </a:ext>
                </a:extLst>
              </p:cNvPr>
              <p:cNvSpPr/>
              <p:nvPr/>
            </p:nvSpPr>
            <p:spPr>
              <a:xfrm>
                <a:off x="5503767" y="2984973"/>
                <a:ext cx="36063" cy="64887"/>
              </a:xfrm>
              <a:custGeom>
                <a:avLst/>
                <a:gdLst>
                  <a:gd name="connsiteX0" fmla="*/ 536 w 36063"/>
                  <a:gd name="connsiteY0" fmla="*/ 21853 h 64887"/>
                  <a:gd name="connsiteX1" fmla="*/ 0 w 36063"/>
                  <a:gd name="connsiteY1" fmla="*/ 1475 h 64887"/>
                  <a:gd name="connsiteX2" fmla="*/ 13943 w 36063"/>
                  <a:gd name="connsiteY2" fmla="*/ 1475 h 64887"/>
                  <a:gd name="connsiteX3" fmla="*/ 14479 w 36063"/>
                  <a:gd name="connsiteY3" fmla="*/ 13541 h 64887"/>
                  <a:gd name="connsiteX4" fmla="*/ 15015 w 36063"/>
                  <a:gd name="connsiteY4" fmla="*/ 13541 h 64887"/>
                  <a:gd name="connsiteX5" fmla="*/ 32310 w 36063"/>
                  <a:gd name="connsiteY5" fmla="*/ 0 h 64887"/>
                  <a:gd name="connsiteX6" fmla="*/ 36064 w 36063"/>
                  <a:gd name="connsiteY6" fmla="*/ 402 h 64887"/>
                  <a:gd name="connsiteX7" fmla="*/ 36064 w 36063"/>
                  <a:gd name="connsiteY7" fmla="*/ 15552 h 64887"/>
                  <a:gd name="connsiteX8" fmla="*/ 31371 w 36063"/>
                  <a:gd name="connsiteY8" fmla="*/ 15015 h 64887"/>
                  <a:gd name="connsiteX9" fmla="*/ 17027 w 36063"/>
                  <a:gd name="connsiteY9" fmla="*/ 27081 h 64887"/>
                  <a:gd name="connsiteX10" fmla="*/ 16490 w 36063"/>
                  <a:gd name="connsiteY10" fmla="*/ 32042 h 64887"/>
                  <a:gd name="connsiteX11" fmla="*/ 16490 w 36063"/>
                  <a:gd name="connsiteY11" fmla="*/ 64888 h 64887"/>
                  <a:gd name="connsiteX12" fmla="*/ 536 w 36063"/>
                  <a:gd name="connsiteY12" fmla="*/ 64888 h 64887"/>
                  <a:gd name="connsiteX13" fmla="*/ 536 w 36063"/>
                  <a:gd name="connsiteY13" fmla="*/ 21987 h 6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063" h="64887">
                    <a:moveTo>
                      <a:pt x="536" y="21853"/>
                    </a:moveTo>
                    <a:cubicBezTo>
                      <a:pt x="536" y="13273"/>
                      <a:pt x="536" y="7106"/>
                      <a:pt x="0" y="1475"/>
                    </a:cubicBezTo>
                    <a:lnTo>
                      <a:pt x="13943" y="1475"/>
                    </a:lnTo>
                    <a:lnTo>
                      <a:pt x="14479" y="13541"/>
                    </a:lnTo>
                    <a:lnTo>
                      <a:pt x="15015" y="13541"/>
                    </a:lnTo>
                    <a:cubicBezTo>
                      <a:pt x="18099" y="4558"/>
                      <a:pt x="25607" y="0"/>
                      <a:pt x="32310" y="0"/>
                    </a:cubicBezTo>
                    <a:cubicBezTo>
                      <a:pt x="33919" y="0"/>
                      <a:pt x="34723" y="0"/>
                      <a:pt x="36064" y="402"/>
                    </a:cubicBezTo>
                    <a:lnTo>
                      <a:pt x="36064" y="15552"/>
                    </a:lnTo>
                    <a:cubicBezTo>
                      <a:pt x="34723" y="15284"/>
                      <a:pt x="33383" y="15015"/>
                      <a:pt x="31371" y="15015"/>
                    </a:cubicBezTo>
                    <a:cubicBezTo>
                      <a:pt x="23730" y="15015"/>
                      <a:pt x="18501" y="19976"/>
                      <a:pt x="17027" y="27081"/>
                    </a:cubicBezTo>
                    <a:cubicBezTo>
                      <a:pt x="16758" y="28556"/>
                      <a:pt x="16490" y="30165"/>
                      <a:pt x="16490" y="32042"/>
                    </a:cubicBezTo>
                    <a:lnTo>
                      <a:pt x="16490" y="64888"/>
                    </a:lnTo>
                    <a:lnTo>
                      <a:pt x="536" y="64888"/>
                    </a:lnTo>
                    <a:lnTo>
                      <a:pt x="536" y="21987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542" name="Freeform: Shape 541">
                <a:extLst>
                  <a:ext uri="{FF2B5EF4-FFF2-40B4-BE49-F238E27FC236}">
                    <a16:creationId xmlns:a16="http://schemas.microsoft.com/office/drawing/2014/main" id="{7AFFE950-FA30-0C2E-1159-FD8E2FE900DC}"/>
                  </a:ext>
                </a:extLst>
              </p:cNvPr>
              <p:cNvSpPr/>
              <p:nvPr/>
            </p:nvSpPr>
            <p:spPr>
              <a:xfrm>
                <a:off x="5545327" y="2984839"/>
                <a:ext cx="64351" cy="66228"/>
              </a:xfrm>
              <a:custGeom>
                <a:avLst/>
                <a:gdLst>
                  <a:gd name="connsiteX0" fmla="*/ 64351 w 64351"/>
                  <a:gd name="connsiteY0" fmla="*/ 32578 h 66228"/>
                  <a:gd name="connsiteX1" fmla="*/ 31774 w 64351"/>
                  <a:gd name="connsiteY1" fmla="*/ 66228 h 66228"/>
                  <a:gd name="connsiteX2" fmla="*/ 0 w 64351"/>
                  <a:gd name="connsiteY2" fmla="*/ 33516 h 66228"/>
                  <a:gd name="connsiteX3" fmla="*/ 32846 w 64351"/>
                  <a:gd name="connsiteY3" fmla="*/ 0 h 66228"/>
                  <a:gd name="connsiteX4" fmla="*/ 64351 w 64351"/>
                  <a:gd name="connsiteY4" fmla="*/ 32578 h 66228"/>
                  <a:gd name="connsiteX5" fmla="*/ 16624 w 64351"/>
                  <a:gd name="connsiteY5" fmla="*/ 33248 h 66228"/>
                  <a:gd name="connsiteX6" fmla="*/ 32310 w 64351"/>
                  <a:gd name="connsiteY6" fmla="*/ 54699 h 66228"/>
                  <a:gd name="connsiteX7" fmla="*/ 47862 w 64351"/>
                  <a:gd name="connsiteY7" fmla="*/ 32980 h 66228"/>
                  <a:gd name="connsiteX8" fmla="*/ 32444 w 64351"/>
                  <a:gd name="connsiteY8" fmla="*/ 11798 h 66228"/>
                  <a:gd name="connsiteX9" fmla="*/ 16624 w 64351"/>
                  <a:gd name="connsiteY9" fmla="*/ 33248 h 66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351" h="66228">
                    <a:moveTo>
                      <a:pt x="64351" y="32578"/>
                    </a:moveTo>
                    <a:cubicBezTo>
                      <a:pt x="64351" y="55905"/>
                      <a:pt x="47996" y="66228"/>
                      <a:pt x="31774" y="66228"/>
                    </a:cubicBezTo>
                    <a:cubicBezTo>
                      <a:pt x="13809" y="66228"/>
                      <a:pt x="0" y="53894"/>
                      <a:pt x="0" y="33516"/>
                    </a:cubicBezTo>
                    <a:cubicBezTo>
                      <a:pt x="0" y="13138"/>
                      <a:pt x="13675" y="0"/>
                      <a:pt x="32846" y="0"/>
                    </a:cubicBezTo>
                    <a:cubicBezTo>
                      <a:pt x="52018" y="0"/>
                      <a:pt x="64351" y="13272"/>
                      <a:pt x="64351" y="32578"/>
                    </a:cubicBezTo>
                    <a:close/>
                    <a:moveTo>
                      <a:pt x="16624" y="33248"/>
                    </a:moveTo>
                    <a:cubicBezTo>
                      <a:pt x="16624" y="45448"/>
                      <a:pt x="22657" y="54699"/>
                      <a:pt x="32310" y="54699"/>
                    </a:cubicBezTo>
                    <a:cubicBezTo>
                      <a:pt x="41426" y="54699"/>
                      <a:pt x="47862" y="45716"/>
                      <a:pt x="47862" y="32980"/>
                    </a:cubicBezTo>
                    <a:cubicBezTo>
                      <a:pt x="47862" y="23059"/>
                      <a:pt x="43437" y="11798"/>
                      <a:pt x="32444" y="11798"/>
                    </a:cubicBezTo>
                    <a:cubicBezTo>
                      <a:pt x="21451" y="11798"/>
                      <a:pt x="16624" y="22791"/>
                      <a:pt x="16624" y="332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543" name="Freeform: Shape 542">
                <a:extLst>
                  <a:ext uri="{FF2B5EF4-FFF2-40B4-BE49-F238E27FC236}">
                    <a16:creationId xmlns:a16="http://schemas.microsoft.com/office/drawing/2014/main" id="{9664C294-1C62-BEA8-9FB6-56425F10B31B}"/>
                  </a:ext>
                </a:extLst>
              </p:cNvPr>
              <p:cNvSpPr/>
              <p:nvPr/>
            </p:nvSpPr>
            <p:spPr>
              <a:xfrm>
                <a:off x="5622281" y="2984973"/>
                <a:ext cx="63547" cy="90628"/>
              </a:xfrm>
              <a:custGeom>
                <a:avLst/>
                <a:gdLst>
                  <a:gd name="connsiteX0" fmla="*/ 536 w 63547"/>
                  <a:gd name="connsiteY0" fmla="*/ 22389 h 90628"/>
                  <a:gd name="connsiteX1" fmla="*/ 0 w 63547"/>
                  <a:gd name="connsiteY1" fmla="*/ 1341 h 90628"/>
                  <a:gd name="connsiteX2" fmla="*/ 14077 w 63547"/>
                  <a:gd name="connsiteY2" fmla="*/ 1341 h 90628"/>
                  <a:gd name="connsiteX3" fmla="*/ 14882 w 63547"/>
                  <a:gd name="connsiteY3" fmla="*/ 11127 h 90628"/>
                  <a:gd name="connsiteX4" fmla="*/ 15150 w 63547"/>
                  <a:gd name="connsiteY4" fmla="*/ 11127 h 90628"/>
                  <a:gd name="connsiteX5" fmla="*/ 36868 w 63547"/>
                  <a:gd name="connsiteY5" fmla="*/ 0 h 90628"/>
                  <a:gd name="connsiteX6" fmla="*/ 63548 w 63547"/>
                  <a:gd name="connsiteY6" fmla="*/ 32310 h 90628"/>
                  <a:gd name="connsiteX7" fmla="*/ 34589 w 63547"/>
                  <a:gd name="connsiteY7" fmla="*/ 66229 h 90628"/>
                  <a:gd name="connsiteX8" fmla="*/ 16758 w 63547"/>
                  <a:gd name="connsiteY8" fmla="*/ 57782 h 90628"/>
                  <a:gd name="connsiteX9" fmla="*/ 16490 w 63547"/>
                  <a:gd name="connsiteY9" fmla="*/ 57782 h 90628"/>
                  <a:gd name="connsiteX10" fmla="*/ 16490 w 63547"/>
                  <a:gd name="connsiteY10" fmla="*/ 90629 h 90628"/>
                  <a:gd name="connsiteX11" fmla="*/ 536 w 63547"/>
                  <a:gd name="connsiteY11" fmla="*/ 90629 h 90628"/>
                  <a:gd name="connsiteX12" fmla="*/ 536 w 63547"/>
                  <a:gd name="connsiteY12" fmla="*/ 22523 h 90628"/>
                  <a:gd name="connsiteX13" fmla="*/ 16490 w 63547"/>
                  <a:gd name="connsiteY13" fmla="*/ 38075 h 90628"/>
                  <a:gd name="connsiteX14" fmla="*/ 17027 w 63547"/>
                  <a:gd name="connsiteY14" fmla="*/ 42499 h 90628"/>
                  <a:gd name="connsiteX15" fmla="*/ 31103 w 63547"/>
                  <a:gd name="connsiteY15" fmla="*/ 53626 h 90628"/>
                  <a:gd name="connsiteX16" fmla="*/ 47191 w 63547"/>
                  <a:gd name="connsiteY16" fmla="*/ 32712 h 90628"/>
                  <a:gd name="connsiteX17" fmla="*/ 31506 w 63547"/>
                  <a:gd name="connsiteY17" fmla="*/ 12468 h 90628"/>
                  <a:gd name="connsiteX18" fmla="*/ 17160 w 63547"/>
                  <a:gd name="connsiteY18" fmla="*/ 24266 h 90628"/>
                  <a:gd name="connsiteX19" fmla="*/ 16490 w 63547"/>
                  <a:gd name="connsiteY19" fmla="*/ 28288 h 90628"/>
                  <a:gd name="connsiteX20" fmla="*/ 16490 w 63547"/>
                  <a:gd name="connsiteY20" fmla="*/ 38075 h 90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3547" h="90628">
                    <a:moveTo>
                      <a:pt x="536" y="22389"/>
                    </a:moveTo>
                    <a:cubicBezTo>
                      <a:pt x="536" y="14077"/>
                      <a:pt x="268" y="7374"/>
                      <a:pt x="0" y="1341"/>
                    </a:cubicBezTo>
                    <a:lnTo>
                      <a:pt x="14077" y="1341"/>
                    </a:lnTo>
                    <a:lnTo>
                      <a:pt x="14882" y="11127"/>
                    </a:lnTo>
                    <a:lnTo>
                      <a:pt x="15150" y="11127"/>
                    </a:lnTo>
                    <a:cubicBezTo>
                      <a:pt x="19842" y="4022"/>
                      <a:pt x="27215" y="0"/>
                      <a:pt x="36868" y="0"/>
                    </a:cubicBezTo>
                    <a:cubicBezTo>
                      <a:pt x="51482" y="0"/>
                      <a:pt x="63548" y="12468"/>
                      <a:pt x="63548" y="32310"/>
                    </a:cubicBezTo>
                    <a:cubicBezTo>
                      <a:pt x="63548" y="55235"/>
                      <a:pt x="49068" y="66229"/>
                      <a:pt x="34589" y="66229"/>
                    </a:cubicBezTo>
                    <a:cubicBezTo>
                      <a:pt x="26679" y="66229"/>
                      <a:pt x="19976" y="62877"/>
                      <a:pt x="16758" y="57782"/>
                    </a:cubicBezTo>
                    <a:lnTo>
                      <a:pt x="16490" y="57782"/>
                    </a:lnTo>
                    <a:lnTo>
                      <a:pt x="16490" y="90629"/>
                    </a:lnTo>
                    <a:lnTo>
                      <a:pt x="536" y="90629"/>
                    </a:lnTo>
                    <a:lnTo>
                      <a:pt x="536" y="22523"/>
                    </a:lnTo>
                    <a:close/>
                    <a:moveTo>
                      <a:pt x="16490" y="38075"/>
                    </a:moveTo>
                    <a:cubicBezTo>
                      <a:pt x="16490" y="39683"/>
                      <a:pt x="16490" y="41024"/>
                      <a:pt x="17027" y="42499"/>
                    </a:cubicBezTo>
                    <a:cubicBezTo>
                      <a:pt x="18635" y="48934"/>
                      <a:pt x="24266" y="53626"/>
                      <a:pt x="31103" y="53626"/>
                    </a:cubicBezTo>
                    <a:cubicBezTo>
                      <a:pt x="41293" y="53626"/>
                      <a:pt x="47191" y="45180"/>
                      <a:pt x="47191" y="32712"/>
                    </a:cubicBezTo>
                    <a:cubicBezTo>
                      <a:pt x="47191" y="21585"/>
                      <a:pt x="41695" y="12468"/>
                      <a:pt x="31506" y="12468"/>
                    </a:cubicBezTo>
                    <a:cubicBezTo>
                      <a:pt x="24802" y="12468"/>
                      <a:pt x="18770" y="17295"/>
                      <a:pt x="17160" y="24266"/>
                    </a:cubicBezTo>
                    <a:cubicBezTo>
                      <a:pt x="16758" y="25607"/>
                      <a:pt x="16490" y="26947"/>
                      <a:pt x="16490" y="28288"/>
                    </a:cubicBezTo>
                    <a:lnTo>
                      <a:pt x="16490" y="38075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544" name="Freeform: Shape 543">
                <a:extLst>
                  <a:ext uri="{FF2B5EF4-FFF2-40B4-BE49-F238E27FC236}">
                    <a16:creationId xmlns:a16="http://schemas.microsoft.com/office/drawing/2014/main" id="{8B17AA51-BF7F-5501-8771-15E86807724E}"/>
                  </a:ext>
                </a:extLst>
              </p:cNvPr>
              <p:cNvSpPr/>
              <p:nvPr/>
            </p:nvSpPr>
            <p:spPr>
              <a:xfrm>
                <a:off x="5694811" y="2984839"/>
                <a:ext cx="58318" cy="66094"/>
              </a:xfrm>
              <a:custGeom>
                <a:avLst/>
                <a:gdLst>
                  <a:gd name="connsiteX0" fmla="*/ 15417 w 58318"/>
                  <a:gd name="connsiteY0" fmla="*/ 37672 h 66094"/>
                  <a:gd name="connsiteX1" fmla="*/ 34991 w 58318"/>
                  <a:gd name="connsiteY1" fmla="*/ 54029 h 66094"/>
                  <a:gd name="connsiteX2" fmla="*/ 52554 w 58318"/>
                  <a:gd name="connsiteY2" fmla="*/ 51213 h 66094"/>
                  <a:gd name="connsiteX3" fmla="*/ 54833 w 58318"/>
                  <a:gd name="connsiteY3" fmla="*/ 62207 h 66094"/>
                  <a:gd name="connsiteX4" fmla="*/ 32712 w 58318"/>
                  <a:gd name="connsiteY4" fmla="*/ 66094 h 66094"/>
                  <a:gd name="connsiteX5" fmla="*/ 0 w 58318"/>
                  <a:gd name="connsiteY5" fmla="*/ 34053 h 66094"/>
                  <a:gd name="connsiteX6" fmla="*/ 30969 w 58318"/>
                  <a:gd name="connsiteY6" fmla="*/ 0 h 66094"/>
                  <a:gd name="connsiteX7" fmla="*/ 58319 w 58318"/>
                  <a:gd name="connsiteY7" fmla="*/ 30835 h 66094"/>
                  <a:gd name="connsiteX8" fmla="*/ 57782 w 58318"/>
                  <a:gd name="connsiteY8" fmla="*/ 37538 h 66094"/>
                  <a:gd name="connsiteX9" fmla="*/ 15417 w 58318"/>
                  <a:gd name="connsiteY9" fmla="*/ 37538 h 66094"/>
                  <a:gd name="connsiteX10" fmla="*/ 43303 w 58318"/>
                  <a:gd name="connsiteY10" fmla="*/ 26545 h 66094"/>
                  <a:gd name="connsiteX11" fmla="*/ 30165 w 58318"/>
                  <a:gd name="connsiteY11" fmla="*/ 11127 h 66094"/>
                  <a:gd name="connsiteX12" fmla="*/ 15417 w 58318"/>
                  <a:gd name="connsiteY12" fmla="*/ 26545 h 66094"/>
                  <a:gd name="connsiteX13" fmla="*/ 43303 w 58318"/>
                  <a:gd name="connsiteY13" fmla="*/ 26545 h 6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8318" h="66094">
                    <a:moveTo>
                      <a:pt x="15417" y="37672"/>
                    </a:moveTo>
                    <a:cubicBezTo>
                      <a:pt x="15820" y="49068"/>
                      <a:pt x="24802" y="54029"/>
                      <a:pt x="34991" y="54029"/>
                    </a:cubicBezTo>
                    <a:cubicBezTo>
                      <a:pt x="42365" y="54029"/>
                      <a:pt x="47727" y="52956"/>
                      <a:pt x="52554" y="51213"/>
                    </a:cubicBezTo>
                    <a:lnTo>
                      <a:pt x="54833" y="62207"/>
                    </a:lnTo>
                    <a:cubicBezTo>
                      <a:pt x="49337" y="64486"/>
                      <a:pt x="41828" y="66094"/>
                      <a:pt x="32712" y="66094"/>
                    </a:cubicBezTo>
                    <a:cubicBezTo>
                      <a:pt x="12200" y="66094"/>
                      <a:pt x="0" y="53492"/>
                      <a:pt x="0" y="34053"/>
                    </a:cubicBezTo>
                    <a:cubicBezTo>
                      <a:pt x="0" y="16490"/>
                      <a:pt x="10726" y="0"/>
                      <a:pt x="30969" y="0"/>
                    </a:cubicBezTo>
                    <a:cubicBezTo>
                      <a:pt x="51213" y="0"/>
                      <a:pt x="58319" y="16892"/>
                      <a:pt x="58319" y="30835"/>
                    </a:cubicBezTo>
                    <a:cubicBezTo>
                      <a:pt x="58319" y="33785"/>
                      <a:pt x="58051" y="36198"/>
                      <a:pt x="57782" y="37538"/>
                    </a:cubicBezTo>
                    <a:lnTo>
                      <a:pt x="15417" y="37538"/>
                    </a:lnTo>
                    <a:close/>
                    <a:moveTo>
                      <a:pt x="43303" y="26545"/>
                    </a:moveTo>
                    <a:cubicBezTo>
                      <a:pt x="43303" y="20646"/>
                      <a:pt x="40890" y="11127"/>
                      <a:pt x="30165" y="11127"/>
                    </a:cubicBezTo>
                    <a:cubicBezTo>
                      <a:pt x="20244" y="11127"/>
                      <a:pt x="16088" y="20110"/>
                      <a:pt x="15417" y="26545"/>
                    </a:cubicBezTo>
                    <a:lnTo>
                      <a:pt x="43303" y="26545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545" name="Freeform: Shape 544">
                <a:extLst>
                  <a:ext uri="{FF2B5EF4-FFF2-40B4-BE49-F238E27FC236}">
                    <a16:creationId xmlns:a16="http://schemas.microsoft.com/office/drawing/2014/main" id="{026E6B77-1FEF-C869-4641-B562854C2976}"/>
                  </a:ext>
                </a:extLst>
              </p:cNvPr>
              <p:cNvSpPr/>
              <p:nvPr/>
            </p:nvSpPr>
            <p:spPr>
              <a:xfrm>
                <a:off x="5761576" y="2984839"/>
                <a:ext cx="54564" cy="66362"/>
              </a:xfrm>
              <a:custGeom>
                <a:avLst/>
                <a:gdLst>
                  <a:gd name="connsiteX0" fmla="*/ 40086 w 54564"/>
                  <a:gd name="connsiteY0" fmla="*/ 64888 h 66362"/>
                  <a:gd name="connsiteX1" fmla="*/ 39013 w 54564"/>
                  <a:gd name="connsiteY1" fmla="*/ 57916 h 66362"/>
                  <a:gd name="connsiteX2" fmla="*/ 38611 w 54564"/>
                  <a:gd name="connsiteY2" fmla="*/ 57916 h 66362"/>
                  <a:gd name="connsiteX3" fmla="*/ 19842 w 54564"/>
                  <a:gd name="connsiteY3" fmla="*/ 66363 h 66362"/>
                  <a:gd name="connsiteX4" fmla="*/ 0 w 54564"/>
                  <a:gd name="connsiteY4" fmla="*/ 47459 h 66362"/>
                  <a:gd name="connsiteX5" fmla="*/ 37538 w 54564"/>
                  <a:gd name="connsiteY5" fmla="*/ 23462 h 66362"/>
                  <a:gd name="connsiteX6" fmla="*/ 37538 w 54564"/>
                  <a:gd name="connsiteY6" fmla="*/ 22389 h 66362"/>
                  <a:gd name="connsiteX7" fmla="*/ 24668 w 54564"/>
                  <a:gd name="connsiteY7" fmla="*/ 11396 h 66362"/>
                  <a:gd name="connsiteX8" fmla="*/ 7642 w 54564"/>
                  <a:gd name="connsiteY8" fmla="*/ 16088 h 66362"/>
                  <a:gd name="connsiteX9" fmla="*/ 4558 w 54564"/>
                  <a:gd name="connsiteY9" fmla="*/ 5631 h 66362"/>
                  <a:gd name="connsiteX10" fmla="*/ 27483 w 54564"/>
                  <a:gd name="connsiteY10" fmla="*/ 0 h 66362"/>
                  <a:gd name="connsiteX11" fmla="*/ 53626 w 54564"/>
                  <a:gd name="connsiteY11" fmla="*/ 26679 h 66362"/>
                  <a:gd name="connsiteX12" fmla="*/ 53626 w 54564"/>
                  <a:gd name="connsiteY12" fmla="*/ 49604 h 66362"/>
                  <a:gd name="connsiteX13" fmla="*/ 54565 w 54564"/>
                  <a:gd name="connsiteY13" fmla="*/ 64888 h 66362"/>
                  <a:gd name="connsiteX14" fmla="*/ 40086 w 54564"/>
                  <a:gd name="connsiteY14" fmla="*/ 64888 h 66362"/>
                  <a:gd name="connsiteX15" fmla="*/ 37940 w 54564"/>
                  <a:gd name="connsiteY15" fmla="*/ 33919 h 66362"/>
                  <a:gd name="connsiteX16" fmla="*/ 15820 w 54564"/>
                  <a:gd name="connsiteY16" fmla="*/ 45716 h 66362"/>
                  <a:gd name="connsiteX17" fmla="*/ 24936 w 54564"/>
                  <a:gd name="connsiteY17" fmla="*/ 54833 h 66362"/>
                  <a:gd name="connsiteX18" fmla="*/ 37405 w 54564"/>
                  <a:gd name="connsiteY18" fmla="*/ 46119 h 66362"/>
                  <a:gd name="connsiteX19" fmla="*/ 37940 w 54564"/>
                  <a:gd name="connsiteY19" fmla="*/ 42633 h 66362"/>
                  <a:gd name="connsiteX20" fmla="*/ 37940 w 54564"/>
                  <a:gd name="connsiteY20" fmla="*/ 33919 h 66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4564" h="66362">
                    <a:moveTo>
                      <a:pt x="40086" y="64888"/>
                    </a:moveTo>
                    <a:lnTo>
                      <a:pt x="39013" y="57916"/>
                    </a:lnTo>
                    <a:lnTo>
                      <a:pt x="38611" y="57916"/>
                    </a:lnTo>
                    <a:cubicBezTo>
                      <a:pt x="34723" y="62877"/>
                      <a:pt x="28020" y="66363"/>
                      <a:pt x="19842" y="66363"/>
                    </a:cubicBezTo>
                    <a:cubicBezTo>
                      <a:pt x="7105" y="66363"/>
                      <a:pt x="0" y="57112"/>
                      <a:pt x="0" y="47459"/>
                    </a:cubicBezTo>
                    <a:cubicBezTo>
                      <a:pt x="0" y="31505"/>
                      <a:pt x="14211" y="23462"/>
                      <a:pt x="37538" y="23462"/>
                    </a:cubicBezTo>
                    <a:lnTo>
                      <a:pt x="37538" y="22389"/>
                    </a:lnTo>
                    <a:cubicBezTo>
                      <a:pt x="37538" y="18233"/>
                      <a:pt x="35795" y="11396"/>
                      <a:pt x="24668" y="11396"/>
                    </a:cubicBezTo>
                    <a:cubicBezTo>
                      <a:pt x="18367" y="11396"/>
                      <a:pt x="11932" y="13407"/>
                      <a:pt x="7642" y="16088"/>
                    </a:cubicBezTo>
                    <a:lnTo>
                      <a:pt x="4558" y="5631"/>
                    </a:lnTo>
                    <a:cubicBezTo>
                      <a:pt x="9251" y="2815"/>
                      <a:pt x="17428" y="0"/>
                      <a:pt x="27483" y="0"/>
                    </a:cubicBezTo>
                    <a:cubicBezTo>
                      <a:pt x="47727" y="0"/>
                      <a:pt x="53626" y="12870"/>
                      <a:pt x="53626" y="26679"/>
                    </a:cubicBezTo>
                    <a:lnTo>
                      <a:pt x="53626" y="49604"/>
                    </a:lnTo>
                    <a:cubicBezTo>
                      <a:pt x="53626" y="55369"/>
                      <a:pt x="53894" y="60866"/>
                      <a:pt x="54565" y="64888"/>
                    </a:cubicBezTo>
                    <a:lnTo>
                      <a:pt x="40086" y="64888"/>
                    </a:lnTo>
                    <a:close/>
                    <a:moveTo>
                      <a:pt x="37940" y="33919"/>
                    </a:moveTo>
                    <a:cubicBezTo>
                      <a:pt x="26679" y="33650"/>
                      <a:pt x="15820" y="36198"/>
                      <a:pt x="15820" y="45716"/>
                    </a:cubicBezTo>
                    <a:cubicBezTo>
                      <a:pt x="15820" y="52018"/>
                      <a:pt x="19842" y="54833"/>
                      <a:pt x="24936" y="54833"/>
                    </a:cubicBezTo>
                    <a:cubicBezTo>
                      <a:pt x="31371" y="54833"/>
                      <a:pt x="36064" y="50677"/>
                      <a:pt x="37405" y="46119"/>
                    </a:cubicBezTo>
                    <a:cubicBezTo>
                      <a:pt x="37807" y="44912"/>
                      <a:pt x="37940" y="43705"/>
                      <a:pt x="37940" y="42633"/>
                    </a:cubicBezTo>
                    <a:lnTo>
                      <a:pt x="37940" y="33919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546" name="Freeform: Shape 545">
                <a:extLst>
                  <a:ext uri="{FF2B5EF4-FFF2-40B4-BE49-F238E27FC236}">
                    <a16:creationId xmlns:a16="http://schemas.microsoft.com/office/drawing/2014/main" id="{1DF9097D-F885-CD4B-79CB-6AA9830B4710}"/>
                  </a:ext>
                </a:extLst>
              </p:cNvPr>
              <p:cNvSpPr/>
              <p:nvPr/>
            </p:nvSpPr>
            <p:spPr>
              <a:xfrm>
                <a:off x="5831558" y="2984839"/>
                <a:ext cx="57916" cy="64887"/>
              </a:xfrm>
              <a:custGeom>
                <a:avLst/>
                <a:gdLst>
                  <a:gd name="connsiteX0" fmla="*/ 536 w 57916"/>
                  <a:gd name="connsiteY0" fmla="*/ 20378 h 64887"/>
                  <a:gd name="connsiteX1" fmla="*/ 0 w 57916"/>
                  <a:gd name="connsiteY1" fmla="*/ 1475 h 64887"/>
                  <a:gd name="connsiteX2" fmla="*/ 14077 w 57916"/>
                  <a:gd name="connsiteY2" fmla="*/ 1475 h 64887"/>
                  <a:gd name="connsiteX3" fmla="*/ 14881 w 57916"/>
                  <a:gd name="connsiteY3" fmla="*/ 10993 h 64887"/>
                  <a:gd name="connsiteX4" fmla="*/ 15283 w 57916"/>
                  <a:gd name="connsiteY4" fmla="*/ 10993 h 64887"/>
                  <a:gd name="connsiteX5" fmla="*/ 35393 w 57916"/>
                  <a:gd name="connsiteY5" fmla="*/ 0 h 64887"/>
                  <a:gd name="connsiteX6" fmla="*/ 57917 w 57916"/>
                  <a:gd name="connsiteY6" fmla="*/ 27215 h 64887"/>
                  <a:gd name="connsiteX7" fmla="*/ 57917 w 57916"/>
                  <a:gd name="connsiteY7" fmla="*/ 64754 h 64887"/>
                  <a:gd name="connsiteX8" fmla="*/ 41963 w 57916"/>
                  <a:gd name="connsiteY8" fmla="*/ 64754 h 64887"/>
                  <a:gd name="connsiteX9" fmla="*/ 41963 w 57916"/>
                  <a:gd name="connsiteY9" fmla="*/ 28958 h 64887"/>
                  <a:gd name="connsiteX10" fmla="*/ 29897 w 57916"/>
                  <a:gd name="connsiteY10" fmla="*/ 13004 h 64887"/>
                  <a:gd name="connsiteX11" fmla="*/ 17428 w 57916"/>
                  <a:gd name="connsiteY11" fmla="*/ 22389 h 64887"/>
                  <a:gd name="connsiteX12" fmla="*/ 16758 w 57916"/>
                  <a:gd name="connsiteY12" fmla="*/ 27618 h 64887"/>
                  <a:gd name="connsiteX13" fmla="*/ 16758 w 57916"/>
                  <a:gd name="connsiteY13" fmla="*/ 64888 h 64887"/>
                  <a:gd name="connsiteX14" fmla="*/ 670 w 57916"/>
                  <a:gd name="connsiteY14" fmla="*/ 64888 h 64887"/>
                  <a:gd name="connsiteX15" fmla="*/ 670 w 57916"/>
                  <a:gd name="connsiteY15" fmla="*/ 20378 h 6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7916" h="64887">
                    <a:moveTo>
                      <a:pt x="536" y="20378"/>
                    </a:moveTo>
                    <a:cubicBezTo>
                      <a:pt x="536" y="13138"/>
                      <a:pt x="536" y="6971"/>
                      <a:pt x="0" y="1475"/>
                    </a:cubicBezTo>
                    <a:lnTo>
                      <a:pt x="14077" y="1475"/>
                    </a:lnTo>
                    <a:lnTo>
                      <a:pt x="14881" y="10993"/>
                    </a:lnTo>
                    <a:lnTo>
                      <a:pt x="15283" y="10993"/>
                    </a:lnTo>
                    <a:cubicBezTo>
                      <a:pt x="17965" y="6033"/>
                      <a:pt x="24936" y="0"/>
                      <a:pt x="35393" y="0"/>
                    </a:cubicBezTo>
                    <a:cubicBezTo>
                      <a:pt x="46521" y="0"/>
                      <a:pt x="57917" y="7105"/>
                      <a:pt x="57917" y="27215"/>
                    </a:cubicBezTo>
                    <a:lnTo>
                      <a:pt x="57917" y="64754"/>
                    </a:lnTo>
                    <a:lnTo>
                      <a:pt x="41963" y="64754"/>
                    </a:lnTo>
                    <a:lnTo>
                      <a:pt x="41963" y="28958"/>
                    </a:lnTo>
                    <a:cubicBezTo>
                      <a:pt x="41963" y="19842"/>
                      <a:pt x="38611" y="13004"/>
                      <a:pt x="29897" y="13004"/>
                    </a:cubicBezTo>
                    <a:cubicBezTo>
                      <a:pt x="23462" y="13004"/>
                      <a:pt x="19037" y="17563"/>
                      <a:pt x="17428" y="22389"/>
                    </a:cubicBezTo>
                    <a:cubicBezTo>
                      <a:pt x="16892" y="23864"/>
                      <a:pt x="16758" y="25741"/>
                      <a:pt x="16758" y="27618"/>
                    </a:cubicBezTo>
                    <a:lnTo>
                      <a:pt x="16758" y="64888"/>
                    </a:lnTo>
                    <a:lnTo>
                      <a:pt x="670" y="64888"/>
                    </a:lnTo>
                    <a:lnTo>
                      <a:pt x="670" y="20378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</p:grpSp>
        <p:grpSp>
          <p:nvGrpSpPr>
            <p:cNvPr id="483" name="Graphic 2">
              <a:extLst>
                <a:ext uri="{FF2B5EF4-FFF2-40B4-BE49-F238E27FC236}">
                  <a16:creationId xmlns:a16="http://schemas.microsoft.com/office/drawing/2014/main" id="{2DD30247-FA36-0C91-0DCA-E22B9D4080A2}"/>
                </a:ext>
              </a:extLst>
            </p:cNvPr>
            <p:cNvGrpSpPr/>
            <p:nvPr/>
          </p:nvGrpSpPr>
          <p:grpSpPr>
            <a:xfrm>
              <a:off x="5107728" y="3279248"/>
              <a:ext cx="636552" cy="623004"/>
              <a:chOff x="5107728" y="3279248"/>
              <a:chExt cx="636552" cy="623004"/>
            </a:xfrm>
            <a:solidFill>
              <a:srgbClr val="FFFFFF"/>
            </a:solidFill>
          </p:grpSpPr>
          <p:sp>
            <p:nvSpPr>
              <p:cNvPr id="484" name="Freeform: Shape 483">
                <a:extLst>
                  <a:ext uri="{FF2B5EF4-FFF2-40B4-BE49-F238E27FC236}">
                    <a16:creationId xmlns:a16="http://schemas.microsoft.com/office/drawing/2014/main" id="{54B461E0-9981-C010-9E0F-27A19E91B67F}"/>
                  </a:ext>
                </a:extLst>
              </p:cNvPr>
              <p:cNvSpPr/>
              <p:nvPr/>
            </p:nvSpPr>
            <p:spPr>
              <a:xfrm>
                <a:off x="5107728" y="3315043"/>
                <a:ext cx="27491" cy="27617"/>
              </a:xfrm>
              <a:custGeom>
                <a:avLst/>
                <a:gdLst>
                  <a:gd name="connsiteX0" fmla="*/ 8 w 27491"/>
                  <a:gd name="connsiteY0" fmla="*/ 13809 h 27617"/>
                  <a:gd name="connsiteX1" fmla="*/ 13683 w 27491"/>
                  <a:gd name="connsiteY1" fmla="*/ 0 h 27617"/>
                  <a:gd name="connsiteX2" fmla="*/ 27491 w 27491"/>
                  <a:gd name="connsiteY2" fmla="*/ 13809 h 27617"/>
                  <a:gd name="connsiteX3" fmla="*/ 13683 w 27491"/>
                  <a:gd name="connsiteY3" fmla="*/ 27618 h 27617"/>
                  <a:gd name="connsiteX4" fmla="*/ 8 w 27491"/>
                  <a:gd name="connsiteY4" fmla="*/ 13809 h 27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491" h="27617">
                    <a:moveTo>
                      <a:pt x="8" y="13809"/>
                    </a:moveTo>
                    <a:cubicBezTo>
                      <a:pt x="-260" y="6033"/>
                      <a:pt x="6175" y="0"/>
                      <a:pt x="13683" y="0"/>
                    </a:cubicBezTo>
                    <a:cubicBezTo>
                      <a:pt x="21190" y="0"/>
                      <a:pt x="27491" y="6033"/>
                      <a:pt x="27491" y="13809"/>
                    </a:cubicBezTo>
                    <a:cubicBezTo>
                      <a:pt x="27491" y="21585"/>
                      <a:pt x="21458" y="27618"/>
                      <a:pt x="13683" y="27618"/>
                    </a:cubicBezTo>
                    <a:cubicBezTo>
                      <a:pt x="5907" y="27618"/>
                      <a:pt x="8" y="21719"/>
                      <a:pt x="8" y="138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485" name="Freeform: Shape 484">
                <a:extLst>
                  <a:ext uri="{FF2B5EF4-FFF2-40B4-BE49-F238E27FC236}">
                    <a16:creationId xmlns:a16="http://schemas.microsoft.com/office/drawing/2014/main" id="{6AC55CCC-426D-3832-D6F0-A81EB072266D}"/>
                  </a:ext>
                </a:extLst>
              </p:cNvPr>
              <p:cNvSpPr/>
              <p:nvPr/>
            </p:nvSpPr>
            <p:spPr>
              <a:xfrm>
                <a:off x="5171686" y="3280454"/>
                <a:ext cx="52419" cy="78562"/>
              </a:xfrm>
              <a:custGeom>
                <a:avLst/>
                <a:gdLst>
                  <a:gd name="connsiteX0" fmla="*/ 0 w 52419"/>
                  <a:gd name="connsiteY0" fmla="*/ 1609 h 78562"/>
                  <a:gd name="connsiteX1" fmla="*/ 21719 w 52419"/>
                  <a:gd name="connsiteY1" fmla="*/ 0 h 78562"/>
                  <a:gd name="connsiteX2" fmla="*/ 44778 w 52419"/>
                  <a:gd name="connsiteY2" fmla="*/ 6301 h 78562"/>
                  <a:gd name="connsiteX3" fmla="*/ 52420 w 52419"/>
                  <a:gd name="connsiteY3" fmla="*/ 23596 h 78562"/>
                  <a:gd name="connsiteX4" fmla="*/ 45717 w 52419"/>
                  <a:gd name="connsiteY4" fmla="*/ 41292 h 78562"/>
                  <a:gd name="connsiteX5" fmla="*/ 21048 w 52419"/>
                  <a:gd name="connsiteY5" fmla="*/ 49604 h 78562"/>
                  <a:gd name="connsiteX6" fmla="*/ 14077 w 52419"/>
                  <a:gd name="connsiteY6" fmla="*/ 49202 h 78562"/>
                  <a:gd name="connsiteX7" fmla="*/ 14077 w 52419"/>
                  <a:gd name="connsiteY7" fmla="*/ 78563 h 78562"/>
                  <a:gd name="connsiteX8" fmla="*/ 0 w 52419"/>
                  <a:gd name="connsiteY8" fmla="*/ 78563 h 78562"/>
                  <a:gd name="connsiteX9" fmla="*/ 0 w 52419"/>
                  <a:gd name="connsiteY9" fmla="*/ 1743 h 78562"/>
                  <a:gd name="connsiteX10" fmla="*/ 14077 w 52419"/>
                  <a:gd name="connsiteY10" fmla="*/ 37941 h 78562"/>
                  <a:gd name="connsiteX11" fmla="*/ 21048 w 52419"/>
                  <a:gd name="connsiteY11" fmla="*/ 38477 h 78562"/>
                  <a:gd name="connsiteX12" fmla="*/ 38209 w 52419"/>
                  <a:gd name="connsiteY12" fmla="*/ 24132 h 78562"/>
                  <a:gd name="connsiteX13" fmla="*/ 22389 w 52419"/>
                  <a:gd name="connsiteY13" fmla="*/ 10859 h 78562"/>
                  <a:gd name="connsiteX14" fmla="*/ 14211 w 52419"/>
                  <a:gd name="connsiteY14" fmla="*/ 11530 h 78562"/>
                  <a:gd name="connsiteX15" fmla="*/ 14211 w 52419"/>
                  <a:gd name="connsiteY15" fmla="*/ 37807 h 78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2419" h="78562">
                    <a:moveTo>
                      <a:pt x="0" y="1609"/>
                    </a:moveTo>
                    <a:cubicBezTo>
                      <a:pt x="5095" y="670"/>
                      <a:pt x="12200" y="0"/>
                      <a:pt x="21719" y="0"/>
                    </a:cubicBezTo>
                    <a:cubicBezTo>
                      <a:pt x="32176" y="0"/>
                      <a:pt x="39818" y="2145"/>
                      <a:pt x="44778" y="6301"/>
                    </a:cubicBezTo>
                    <a:cubicBezTo>
                      <a:pt x="49336" y="10189"/>
                      <a:pt x="52420" y="16222"/>
                      <a:pt x="52420" y="23596"/>
                    </a:cubicBezTo>
                    <a:cubicBezTo>
                      <a:pt x="52420" y="30969"/>
                      <a:pt x="50141" y="37136"/>
                      <a:pt x="45717" y="41292"/>
                    </a:cubicBezTo>
                    <a:cubicBezTo>
                      <a:pt x="40086" y="46923"/>
                      <a:pt x="31103" y="49604"/>
                      <a:pt x="21048" y="49604"/>
                    </a:cubicBezTo>
                    <a:cubicBezTo>
                      <a:pt x="18367" y="49604"/>
                      <a:pt x="15954" y="49604"/>
                      <a:pt x="14077" y="49202"/>
                    </a:cubicBezTo>
                    <a:lnTo>
                      <a:pt x="14077" y="78563"/>
                    </a:lnTo>
                    <a:lnTo>
                      <a:pt x="0" y="78563"/>
                    </a:lnTo>
                    <a:lnTo>
                      <a:pt x="0" y="1743"/>
                    </a:lnTo>
                    <a:close/>
                    <a:moveTo>
                      <a:pt x="14077" y="37941"/>
                    </a:moveTo>
                    <a:cubicBezTo>
                      <a:pt x="15820" y="38477"/>
                      <a:pt x="18099" y="38477"/>
                      <a:pt x="21048" y="38477"/>
                    </a:cubicBezTo>
                    <a:cubicBezTo>
                      <a:pt x="31639" y="38477"/>
                      <a:pt x="38209" y="33248"/>
                      <a:pt x="38209" y="24132"/>
                    </a:cubicBezTo>
                    <a:cubicBezTo>
                      <a:pt x="38209" y="15015"/>
                      <a:pt x="32176" y="10859"/>
                      <a:pt x="22389" y="10859"/>
                    </a:cubicBezTo>
                    <a:cubicBezTo>
                      <a:pt x="18501" y="10859"/>
                      <a:pt x="15685" y="11262"/>
                      <a:pt x="14211" y="11530"/>
                    </a:cubicBezTo>
                    <a:lnTo>
                      <a:pt x="14211" y="37807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486" name="Freeform: Shape 485">
                <a:extLst>
                  <a:ext uri="{FF2B5EF4-FFF2-40B4-BE49-F238E27FC236}">
                    <a16:creationId xmlns:a16="http://schemas.microsoft.com/office/drawing/2014/main" id="{24EF94A9-A75E-5A83-95D2-A0497347FED1}"/>
                  </a:ext>
                </a:extLst>
              </p:cNvPr>
              <p:cNvSpPr/>
              <p:nvPr/>
            </p:nvSpPr>
            <p:spPr>
              <a:xfrm>
                <a:off x="5233758" y="3301369"/>
                <a:ext cx="32041" cy="57648"/>
              </a:xfrm>
              <a:custGeom>
                <a:avLst/>
                <a:gdLst>
                  <a:gd name="connsiteX0" fmla="*/ 536 w 32041"/>
                  <a:gd name="connsiteY0" fmla="*/ 19440 h 57648"/>
                  <a:gd name="connsiteX1" fmla="*/ 0 w 32041"/>
                  <a:gd name="connsiteY1" fmla="*/ 1341 h 57648"/>
                  <a:gd name="connsiteX2" fmla="*/ 12334 w 32041"/>
                  <a:gd name="connsiteY2" fmla="*/ 1341 h 57648"/>
                  <a:gd name="connsiteX3" fmla="*/ 12736 w 32041"/>
                  <a:gd name="connsiteY3" fmla="*/ 12066 h 57648"/>
                  <a:gd name="connsiteX4" fmla="*/ 13272 w 32041"/>
                  <a:gd name="connsiteY4" fmla="*/ 12066 h 57648"/>
                  <a:gd name="connsiteX5" fmla="*/ 28690 w 32041"/>
                  <a:gd name="connsiteY5" fmla="*/ 0 h 57648"/>
                  <a:gd name="connsiteX6" fmla="*/ 32042 w 32041"/>
                  <a:gd name="connsiteY6" fmla="*/ 402 h 57648"/>
                  <a:gd name="connsiteX7" fmla="*/ 32042 w 32041"/>
                  <a:gd name="connsiteY7" fmla="*/ 13809 h 57648"/>
                  <a:gd name="connsiteX8" fmla="*/ 27886 w 32041"/>
                  <a:gd name="connsiteY8" fmla="*/ 13407 h 57648"/>
                  <a:gd name="connsiteX9" fmla="*/ 15150 w 32041"/>
                  <a:gd name="connsiteY9" fmla="*/ 24132 h 57648"/>
                  <a:gd name="connsiteX10" fmla="*/ 14747 w 32041"/>
                  <a:gd name="connsiteY10" fmla="*/ 28556 h 57648"/>
                  <a:gd name="connsiteX11" fmla="*/ 14747 w 32041"/>
                  <a:gd name="connsiteY11" fmla="*/ 57648 h 57648"/>
                  <a:gd name="connsiteX12" fmla="*/ 536 w 32041"/>
                  <a:gd name="connsiteY12" fmla="*/ 57648 h 57648"/>
                  <a:gd name="connsiteX13" fmla="*/ 536 w 32041"/>
                  <a:gd name="connsiteY13" fmla="*/ 19574 h 57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2041" h="57648">
                    <a:moveTo>
                      <a:pt x="536" y="19440"/>
                    </a:moveTo>
                    <a:cubicBezTo>
                      <a:pt x="536" y="11798"/>
                      <a:pt x="536" y="6435"/>
                      <a:pt x="0" y="1341"/>
                    </a:cubicBezTo>
                    <a:lnTo>
                      <a:pt x="12334" y="1341"/>
                    </a:lnTo>
                    <a:lnTo>
                      <a:pt x="12736" y="12066"/>
                    </a:lnTo>
                    <a:lnTo>
                      <a:pt x="13272" y="12066"/>
                    </a:lnTo>
                    <a:cubicBezTo>
                      <a:pt x="16088" y="4156"/>
                      <a:pt x="22657" y="0"/>
                      <a:pt x="28690" y="0"/>
                    </a:cubicBezTo>
                    <a:cubicBezTo>
                      <a:pt x="30031" y="0"/>
                      <a:pt x="30835" y="0"/>
                      <a:pt x="32042" y="402"/>
                    </a:cubicBezTo>
                    <a:lnTo>
                      <a:pt x="32042" y="13809"/>
                    </a:lnTo>
                    <a:cubicBezTo>
                      <a:pt x="30835" y="13541"/>
                      <a:pt x="29628" y="13407"/>
                      <a:pt x="27886" y="13407"/>
                    </a:cubicBezTo>
                    <a:cubicBezTo>
                      <a:pt x="21048" y="13407"/>
                      <a:pt x="16490" y="17831"/>
                      <a:pt x="15150" y="24132"/>
                    </a:cubicBezTo>
                    <a:cubicBezTo>
                      <a:pt x="14881" y="25338"/>
                      <a:pt x="14747" y="26947"/>
                      <a:pt x="14747" y="28556"/>
                    </a:cubicBezTo>
                    <a:lnTo>
                      <a:pt x="14747" y="57648"/>
                    </a:lnTo>
                    <a:lnTo>
                      <a:pt x="536" y="57648"/>
                    </a:lnTo>
                    <a:lnTo>
                      <a:pt x="536" y="19574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487" name="Freeform: Shape 486">
                <a:extLst>
                  <a:ext uri="{FF2B5EF4-FFF2-40B4-BE49-F238E27FC236}">
                    <a16:creationId xmlns:a16="http://schemas.microsoft.com/office/drawing/2014/main" id="{F8B86780-842D-8EE4-C040-5FA5B5722D5F}"/>
                  </a:ext>
                </a:extLst>
              </p:cNvPr>
              <p:cNvSpPr/>
              <p:nvPr/>
            </p:nvSpPr>
            <p:spPr>
              <a:xfrm>
                <a:off x="5270760" y="3301503"/>
                <a:ext cx="57112" cy="58720"/>
              </a:xfrm>
              <a:custGeom>
                <a:avLst/>
                <a:gdLst>
                  <a:gd name="connsiteX0" fmla="*/ 57112 w 57112"/>
                  <a:gd name="connsiteY0" fmla="*/ 28824 h 58720"/>
                  <a:gd name="connsiteX1" fmla="*/ 28154 w 57112"/>
                  <a:gd name="connsiteY1" fmla="*/ 58721 h 58720"/>
                  <a:gd name="connsiteX2" fmla="*/ 0 w 57112"/>
                  <a:gd name="connsiteY2" fmla="*/ 29763 h 58720"/>
                  <a:gd name="connsiteX3" fmla="*/ 29092 w 57112"/>
                  <a:gd name="connsiteY3" fmla="*/ 0 h 58720"/>
                  <a:gd name="connsiteX4" fmla="*/ 57112 w 57112"/>
                  <a:gd name="connsiteY4" fmla="*/ 28958 h 58720"/>
                  <a:gd name="connsiteX5" fmla="*/ 14747 w 57112"/>
                  <a:gd name="connsiteY5" fmla="*/ 29360 h 58720"/>
                  <a:gd name="connsiteX6" fmla="*/ 28690 w 57112"/>
                  <a:gd name="connsiteY6" fmla="*/ 48398 h 58720"/>
                  <a:gd name="connsiteX7" fmla="*/ 42499 w 57112"/>
                  <a:gd name="connsiteY7" fmla="*/ 29092 h 58720"/>
                  <a:gd name="connsiteX8" fmla="*/ 28824 w 57112"/>
                  <a:gd name="connsiteY8" fmla="*/ 10189 h 58720"/>
                  <a:gd name="connsiteX9" fmla="*/ 14747 w 57112"/>
                  <a:gd name="connsiteY9" fmla="*/ 29226 h 58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112" h="58720">
                    <a:moveTo>
                      <a:pt x="57112" y="28824"/>
                    </a:moveTo>
                    <a:cubicBezTo>
                      <a:pt x="57112" y="49470"/>
                      <a:pt x="42499" y="58721"/>
                      <a:pt x="28154" y="58721"/>
                    </a:cubicBezTo>
                    <a:cubicBezTo>
                      <a:pt x="12200" y="58721"/>
                      <a:pt x="0" y="47728"/>
                      <a:pt x="0" y="29763"/>
                    </a:cubicBezTo>
                    <a:cubicBezTo>
                      <a:pt x="0" y="11798"/>
                      <a:pt x="12200" y="0"/>
                      <a:pt x="29092" y="0"/>
                    </a:cubicBezTo>
                    <a:cubicBezTo>
                      <a:pt x="45985" y="0"/>
                      <a:pt x="57112" y="11798"/>
                      <a:pt x="57112" y="28958"/>
                    </a:cubicBezTo>
                    <a:close/>
                    <a:moveTo>
                      <a:pt x="14747" y="29360"/>
                    </a:moveTo>
                    <a:cubicBezTo>
                      <a:pt x="14747" y="40220"/>
                      <a:pt x="20110" y="48398"/>
                      <a:pt x="28690" y="48398"/>
                    </a:cubicBezTo>
                    <a:cubicBezTo>
                      <a:pt x="36734" y="48398"/>
                      <a:pt x="42499" y="40488"/>
                      <a:pt x="42499" y="29092"/>
                    </a:cubicBezTo>
                    <a:cubicBezTo>
                      <a:pt x="42499" y="20244"/>
                      <a:pt x="38611" y="10189"/>
                      <a:pt x="28824" y="10189"/>
                    </a:cubicBezTo>
                    <a:cubicBezTo>
                      <a:pt x="19038" y="10189"/>
                      <a:pt x="14747" y="19842"/>
                      <a:pt x="14747" y="292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488" name="Freeform: Shape 487">
                <a:extLst>
                  <a:ext uri="{FF2B5EF4-FFF2-40B4-BE49-F238E27FC236}">
                    <a16:creationId xmlns:a16="http://schemas.microsoft.com/office/drawing/2014/main" id="{4E83914D-98DD-288E-E6D7-5A2C220862F6}"/>
                  </a:ext>
                </a:extLst>
              </p:cNvPr>
              <p:cNvSpPr/>
              <p:nvPr/>
            </p:nvSpPr>
            <p:spPr>
              <a:xfrm>
                <a:off x="5335916" y="3301503"/>
                <a:ext cx="40085" cy="58720"/>
              </a:xfrm>
              <a:custGeom>
                <a:avLst/>
                <a:gdLst>
                  <a:gd name="connsiteX0" fmla="*/ 3084 w 40085"/>
                  <a:gd name="connsiteY0" fmla="*/ 44376 h 58720"/>
                  <a:gd name="connsiteX1" fmla="*/ 17563 w 40085"/>
                  <a:gd name="connsiteY1" fmla="*/ 48398 h 58720"/>
                  <a:gd name="connsiteX2" fmla="*/ 26545 w 40085"/>
                  <a:gd name="connsiteY2" fmla="*/ 42231 h 58720"/>
                  <a:gd name="connsiteX3" fmla="*/ 17295 w 40085"/>
                  <a:gd name="connsiteY3" fmla="*/ 34053 h 58720"/>
                  <a:gd name="connsiteX4" fmla="*/ 1743 w 40085"/>
                  <a:gd name="connsiteY4" fmla="*/ 17697 h 58720"/>
                  <a:gd name="connsiteX5" fmla="*/ 23059 w 40085"/>
                  <a:gd name="connsiteY5" fmla="*/ 0 h 58720"/>
                  <a:gd name="connsiteX6" fmla="*/ 37940 w 40085"/>
                  <a:gd name="connsiteY6" fmla="*/ 3352 h 58720"/>
                  <a:gd name="connsiteX7" fmla="*/ 35125 w 40085"/>
                  <a:gd name="connsiteY7" fmla="*/ 13407 h 58720"/>
                  <a:gd name="connsiteX8" fmla="*/ 23194 w 40085"/>
                  <a:gd name="connsiteY8" fmla="*/ 10189 h 58720"/>
                  <a:gd name="connsiteX9" fmla="*/ 15283 w 40085"/>
                  <a:gd name="connsiteY9" fmla="*/ 16088 h 58720"/>
                  <a:gd name="connsiteX10" fmla="*/ 25070 w 40085"/>
                  <a:gd name="connsiteY10" fmla="*/ 23998 h 58720"/>
                  <a:gd name="connsiteX11" fmla="*/ 40086 w 40085"/>
                  <a:gd name="connsiteY11" fmla="*/ 41158 h 58720"/>
                  <a:gd name="connsiteX12" fmla="*/ 17160 w 40085"/>
                  <a:gd name="connsiteY12" fmla="*/ 58721 h 58720"/>
                  <a:gd name="connsiteX13" fmla="*/ 0 w 40085"/>
                  <a:gd name="connsiteY13" fmla="*/ 54833 h 58720"/>
                  <a:gd name="connsiteX14" fmla="*/ 2815 w 40085"/>
                  <a:gd name="connsiteY14" fmla="*/ 44510 h 58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0085" h="58720">
                    <a:moveTo>
                      <a:pt x="3084" y="44376"/>
                    </a:moveTo>
                    <a:cubicBezTo>
                      <a:pt x="6301" y="46387"/>
                      <a:pt x="12468" y="48398"/>
                      <a:pt x="17563" y="48398"/>
                    </a:cubicBezTo>
                    <a:cubicBezTo>
                      <a:pt x="23864" y="48398"/>
                      <a:pt x="26545" y="45851"/>
                      <a:pt x="26545" y="42231"/>
                    </a:cubicBezTo>
                    <a:cubicBezTo>
                      <a:pt x="26545" y="38611"/>
                      <a:pt x="24266" y="36466"/>
                      <a:pt x="17295" y="34053"/>
                    </a:cubicBezTo>
                    <a:cubicBezTo>
                      <a:pt x="6301" y="30299"/>
                      <a:pt x="1743" y="24266"/>
                      <a:pt x="1743" y="17697"/>
                    </a:cubicBezTo>
                    <a:cubicBezTo>
                      <a:pt x="1743" y="7776"/>
                      <a:pt x="9921" y="0"/>
                      <a:pt x="23059" y="0"/>
                    </a:cubicBezTo>
                    <a:cubicBezTo>
                      <a:pt x="29360" y="0"/>
                      <a:pt x="34723" y="1609"/>
                      <a:pt x="37940" y="3352"/>
                    </a:cubicBezTo>
                    <a:lnTo>
                      <a:pt x="35125" y="13407"/>
                    </a:lnTo>
                    <a:cubicBezTo>
                      <a:pt x="32712" y="12066"/>
                      <a:pt x="28154" y="10189"/>
                      <a:pt x="23194" y="10189"/>
                    </a:cubicBezTo>
                    <a:cubicBezTo>
                      <a:pt x="18233" y="10189"/>
                      <a:pt x="15283" y="12602"/>
                      <a:pt x="15283" y="16088"/>
                    </a:cubicBezTo>
                    <a:cubicBezTo>
                      <a:pt x="15283" y="19574"/>
                      <a:pt x="17965" y="21451"/>
                      <a:pt x="25070" y="23998"/>
                    </a:cubicBezTo>
                    <a:cubicBezTo>
                      <a:pt x="35259" y="27752"/>
                      <a:pt x="39952" y="32846"/>
                      <a:pt x="40086" y="41158"/>
                    </a:cubicBezTo>
                    <a:cubicBezTo>
                      <a:pt x="40086" y="51347"/>
                      <a:pt x="32176" y="58721"/>
                      <a:pt x="17160" y="58721"/>
                    </a:cubicBezTo>
                    <a:cubicBezTo>
                      <a:pt x="10323" y="58721"/>
                      <a:pt x="4290" y="57112"/>
                      <a:pt x="0" y="54833"/>
                    </a:cubicBezTo>
                    <a:lnTo>
                      <a:pt x="2815" y="44510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489" name="Freeform: Shape 488">
                <a:extLst>
                  <a:ext uri="{FF2B5EF4-FFF2-40B4-BE49-F238E27FC236}">
                    <a16:creationId xmlns:a16="http://schemas.microsoft.com/office/drawing/2014/main" id="{2AFEF2D2-E5FB-5E5A-D46A-682E130A40C1}"/>
                  </a:ext>
                </a:extLst>
              </p:cNvPr>
              <p:cNvSpPr/>
              <p:nvPr/>
            </p:nvSpPr>
            <p:spPr>
              <a:xfrm>
                <a:off x="5387264" y="3301503"/>
                <a:ext cx="56442" cy="80439"/>
              </a:xfrm>
              <a:custGeom>
                <a:avLst/>
                <a:gdLst>
                  <a:gd name="connsiteX0" fmla="*/ 536 w 56442"/>
                  <a:gd name="connsiteY0" fmla="*/ 19976 h 80439"/>
                  <a:gd name="connsiteX1" fmla="*/ 0 w 56442"/>
                  <a:gd name="connsiteY1" fmla="*/ 1207 h 80439"/>
                  <a:gd name="connsiteX2" fmla="*/ 12468 w 56442"/>
                  <a:gd name="connsiteY2" fmla="*/ 1207 h 80439"/>
                  <a:gd name="connsiteX3" fmla="*/ 13139 w 56442"/>
                  <a:gd name="connsiteY3" fmla="*/ 9921 h 80439"/>
                  <a:gd name="connsiteX4" fmla="*/ 13407 w 56442"/>
                  <a:gd name="connsiteY4" fmla="*/ 9921 h 80439"/>
                  <a:gd name="connsiteX5" fmla="*/ 32712 w 56442"/>
                  <a:gd name="connsiteY5" fmla="*/ 0 h 80439"/>
                  <a:gd name="connsiteX6" fmla="*/ 56442 w 56442"/>
                  <a:gd name="connsiteY6" fmla="*/ 28690 h 80439"/>
                  <a:gd name="connsiteX7" fmla="*/ 30835 w 56442"/>
                  <a:gd name="connsiteY7" fmla="*/ 58855 h 80439"/>
                  <a:gd name="connsiteX8" fmla="*/ 15016 w 56442"/>
                  <a:gd name="connsiteY8" fmla="*/ 51347 h 80439"/>
                  <a:gd name="connsiteX9" fmla="*/ 14747 w 56442"/>
                  <a:gd name="connsiteY9" fmla="*/ 51347 h 80439"/>
                  <a:gd name="connsiteX10" fmla="*/ 14747 w 56442"/>
                  <a:gd name="connsiteY10" fmla="*/ 80440 h 80439"/>
                  <a:gd name="connsiteX11" fmla="*/ 536 w 56442"/>
                  <a:gd name="connsiteY11" fmla="*/ 80440 h 80439"/>
                  <a:gd name="connsiteX12" fmla="*/ 536 w 56442"/>
                  <a:gd name="connsiteY12" fmla="*/ 19976 h 80439"/>
                  <a:gd name="connsiteX13" fmla="*/ 14747 w 56442"/>
                  <a:gd name="connsiteY13" fmla="*/ 33919 h 80439"/>
                  <a:gd name="connsiteX14" fmla="*/ 15150 w 56442"/>
                  <a:gd name="connsiteY14" fmla="*/ 37807 h 80439"/>
                  <a:gd name="connsiteX15" fmla="*/ 27618 w 56442"/>
                  <a:gd name="connsiteY15" fmla="*/ 47728 h 80439"/>
                  <a:gd name="connsiteX16" fmla="*/ 41963 w 56442"/>
                  <a:gd name="connsiteY16" fmla="*/ 29092 h 80439"/>
                  <a:gd name="connsiteX17" fmla="*/ 28020 w 56442"/>
                  <a:gd name="connsiteY17" fmla="*/ 11127 h 80439"/>
                  <a:gd name="connsiteX18" fmla="*/ 15284 w 56442"/>
                  <a:gd name="connsiteY18" fmla="*/ 21585 h 80439"/>
                  <a:gd name="connsiteX19" fmla="*/ 14747 w 56442"/>
                  <a:gd name="connsiteY19" fmla="*/ 25204 h 80439"/>
                  <a:gd name="connsiteX20" fmla="*/ 14747 w 56442"/>
                  <a:gd name="connsiteY20" fmla="*/ 33919 h 80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6442" h="80439">
                    <a:moveTo>
                      <a:pt x="536" y="19976"/>
                    </a:moveTo>
                    <a:cubicBezTo>
                      <a:pt x="536" y="12602"/>
                      <a:pt x="268" y="6569"/>
                      <a:pt x="0" y="1207"/>
                    </a:cubicBezTo>
                    <a:lnTo>
                      <a:pt x="12468" y="1207"/>
                    </a:lnTo>
                    <a:lnTo>
                      <a:pt x="13139" y="9921"/>
                    </a:lnTo>
                    <a:lnTo>
                      <a:pt x="13407" y="9921"/>
                    </a:lnTo>
                    <a:cubicBezTo>
                      <a:pt x="17563" y="3620"/>
                      <a:pt x="24132" y="0"/>
                      <a:pt x="32712" y="0"/>
                    </a:cubicBezTo>
                    <a:cubicBezTo>
                      <a:pt x="45583" y="0"/>
                      <a:pt x="56442" y="11127"/>
                      <a:pt x="56442" y="28690"/>
                    </a:cubicBezTo>
                    <a:cubicBezTo>
                      <a:pt x="56442" y="49068"/>
                      <a:pt x="43571" y="58855"/>
                      <a:pt x="30835" y="58855"/>
                    </a:cubicBezTo>
                    <a:cubicBezTo>
                      <a:pt x="23730" y="58855"/>
                      <a:pt x="17831" y="55906"/>
                      <a:pt x="15016" y="51347"/>
                    </a:cubicBezTo>
                    <a:lnTo>
                      <a:pt x="14747" y="51347"/>
                    </a:lnTo>
                    <a:lnTo>
                      <a:pt x="14747" y="80440"/>
                    </a:lnTo>
                    <a:lnTo>
                      <a:pt x="536" y="80440"/>
                    </a:lnTo>
                    <a:lnTo>
                      <a:pt x="536" y="19976"/>
                    </a:lnTo>
                    <a:close/>
                    <a:moveTo>
                      <a:pt x="14747" y="33919"/>
                    </a:moveTo>
                    <a:cubicBezTo>
                      <a:pt x="14747" y="35259"/>
                      <a:pt x="14747" y="36600"/>
                      <a:pt x="15150" y="37807"/>
                    </a:cubicBezTo>
                    <a:cubicBezTo>
                      <a:pt x="16490" y="43571"/>
                      <a:pt x="21585" y="47728"/>
                      <a:pt x="27618" y="47728"/>
                    </a:cubicBezTo>
                    <a:cubicBezTo>
                      <a:pt x="36600" y="47728"/>
                      <a:pt x="41963" y="40220"/>
                      <a:pt x="41963" y="29092"/>
                    </a:cubicBezTo>
                    <a:cubicBezTo>
                      <a:pt x="41963" y="19171"/>
                      <a:pt x="37137" y="11127"/>
                      <a:pt x="28020" y="11127"/>
                    </a:cubicBezTo>
                    <a:cubicBezTo>
                      <a:pt x="22121" y="11127"/>
                      <a:pt x="16758" y="15418"/>
                      <a:pt x="15284" y="21585"/>
                    </a:cubicBezTo>
                    <a:cubicBezTo>
                      <a:pt x="14882" y="22791"/>
                      <a:pt x="14747" y="23998"/>
                      <a:pt x="14747" y="25204"/>
                    </a:cubicBezTo>
                    <a:lnTo>
                      <a:pt x="14747" y="33919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490" name="Freeform: Shape 489">
                <a:extLst>
                  <a:ext uri="{FF2B5EF4-FFF2-40B4-BE49-F238E27FC236}">
                    <a16:creationId xmlns:a16="http://schemas.microsoft.com/office/drawing/2014/main" id="{303078B9-CFE8-F6C3-460B-A6D72A722B89}"/>
                  </a:ext>
                </a:extLst>
              </p:cNvPr>
              <p:cNvSpPr/>
              <p:nvPr/>
            </p:nvSpPr>
            <p:spPr>
              <a:xfrm>
                <a:off x="5451883" y="3301503"/>
                <a:ext cx="51749" cy="58720"/>
              </a:xfrm>
              <a:custGeom>
                <a:avLst/>
                <a:gdLst>
                  <a:gd name="connsiteX0" fmla="*/ 13675 w 51749"/>
                  <a:gd name="connsiteY0" fmla="*/ 33382 h 58720"/>
                  <a:gd name="connsiteX1" fmla="*/ 30969 w 51749"/>
                  <a:gd name="connsiteY1" fmla="*/ 47996 h 58720"/>
                  <a:gd name="connsiteX2" fmla="*/ 46521 w 51749"/>
                  <a:gd name="connsiteY2" fmla="*/ 45448 h 58720"/>
                  <a:gd name="connsiteX3" fmla="*/ 48666 w 51749"/>
                  <a:gd name="connsiteY3" fmla="*/ 55235 h 58720"/>
                  <a:gd name="connsiteX4" fmla="*/ 28958 w 51749"/>
                  <a:gd name="connsiteY4" fmla="*/ 58721 h 58720"/>
                  <a:gd name="connsiteX5" fmla="*/ 0 w 51749"/>
                  <a:gd name="connsiteY5" fmla="*/ 30299 h 58720"/>
                  <a:gd name="connsiteX6" fmla="*/ 27484 w 51749"/>
                  <a:gd name="connsiteY6" fmla="*/ 0 h 58720"/>
                  <a:gd name="connsiteX7" fmla="*/ 51750 w 51749"/>
                  <a:gd name="connsiteY7" fmla="*/ 27349 h 58720"/>
                  <a:gd name="connsiteX8" fmla="*/ 51347 w 51749"/>
                  <a:gd name="connsiteY8" fmla="*/ 33382 h 58720"/>
                  <a:gd name="connsiteX9" fmla="*/ 13675 w 51749"/>
                  <a:gd name="connsiteY9" fmla="*/ 33382 h 58720"/>
                  <a:gd name="connsiteX10" fmla="*/ 38343 w 51749"/>
                  <a:gd name="connsiteY10" fmla="*/ 23462 h 58720"/>
                  <a:gd name="connsiteX11" fmla="*/ 26679 w 51749"/>
                  <a:gd name="connsiteY11" fmla="*/ 9653 h 58720"/>
                  <a:gd name="connsiteX12" fmla="*/ 13675 w 51749"/>
                  <a:gd name="connsiteY12" fmla="*/ 23462 h 58720"/>
                  <a:gd name="connsiteX13" fmla="*/ 38343 w 51749"/>
                  <a:gd name="connsiteY13" fmla="*/ 23462 h 58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1749" h="58720">
                    <a:moveTo>
                      <a:pt x="13675" y="33382"/>
                    </a:moveTo>
                    <a:cubicBezTo>
                      <a:pt x="14077" y="43571"/>
                      <a:pt x="21987" y="47996"/>
                      <a:pt x="30969" y="47996"/>
                    </a:cubicBezTo>
                    <a:cubicBezTo>
                      <a:pt x="37539" y="47996"/>
                      <a:pt x="42231" y="47057"/>
                      <a:pt x="46521" y="45448"/>
                    </a:cubicBezTo>
                    <a:lnTo>
                      <a:pt x="48666" y="55235"/>
                    </a:lnTo>
                    <a:cubicBezTo>
                      <a:pt x="43839" y="57246"/>
                      <a:pt x="37136" y="58721"/>
                      <a:pt x="28958" y="58721"/>
                    </a:cubicBezTo>
                    <a:cubicBezTo>
                      <a:pt x="10726" y="58721"/>
                      <a:pt x="0" y="47459"/>
                      <a:pt x="0" y="30299"/>
                    </a:cubicBezTo>
                    <a:cubicBezTo>
                      <a:pt x="0" y="14747"/>
                      <a:pt x="9519" y="0"/>
                      <a:pt x="27484" y="0"/>
                    </a:cubicBezTo>
                    <a:cubicBezTo>
                      <a:pt x="45449" y="0"/>
                      <a:pt x="51750" y="15015"/>
                      <a:pt x="51750" y="27349"/>
                    </a:cubicBezTo>
                    <a:cubicBezTo>
                      <a:pt x="51750" y="30031"/>
                      <a:pt x="51481" y="32042"/>
                      <a:pt x="51347" y="33382"/>
                    </a:cubicBezTo>
                    <a:lnTo>
                      <a:pt x="13675" y="33382"/>
                    </a:lnTo>
                    <a:close/>
                    <a:moveTo>
                      <a:pt x="38343" y="23462"/>
                    </a:moveTo>
                    <a:cubicBezTo>
                      <a:pt x="38343" y="18233"/>
                      <a:pt x="36198" y="9653"/>
                      <a:pt x="26679" y="9653"/>
                    </a:cubicBezTo>
                    <a:cubicBezTo>
                      <a:pt x="17831" y="9653"/>
                      <a:pt x="14211" y="17563"/>
                      <a:pt x="13675" y="23462"/>
                    </a:cubicBezTo>
                    <a:lnTo>
                      <a:pt x="38343" y="23462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491" name="Freeform: Shape 490">
                <a:extLst>
                  <a:ext uri="{FF2B5EF4-FFF2-40B4-BE49-F238E27FC236}">
                    <a16:creationId xmlns:a16="http://schemas.microsoft.com/office/drawing/2014/main" id="{6458ECF4-3AB0-B29E-1635-BEBE0C78145B}"/>
                  </a:ext>
                </a:extLst>
              </p:cNvPr>
              <p:cNvSpPr/>
              <p:nvPr/>
            </p:nvSpPr>
            <p:spPr>
              <a:xfrm>
                <a:off x="5511543" y="3301369"/>
                <a:ext cx="45180" cy="58720"/>
              </a:xfrm>
              <a:custGeom>
                <a:avLst/>
                <a:gdLst>
                  <a:gd name="connsiteX0" fmla="*/ 44912 w 45180"/>
                  <a:gd name="connsiteY0" fmla="*/ 55905 h 58720"/>
                  <a:gd name="connsiteX1" fmla="*/ 28958 w 45180"/>
                  <a:gd name="connsiteY1" fmla="*/ 58721 h 58720"/>
                  <a:gd name="connsiteX2" fmla="*/ 0 w 45180"/>
                  <a:gd name="connsiteY2" fmla="*/ 30031 h 58720"/>
                  <a:gd name="connsiteX3" fmla="*/ 31371 w 45180"/>
                  <a:gd name="connsiteY3" fmla="*/ 0 h 58720"/>
                  <a:gd name="connsiteX4" fmla="*/ 45180 w 45180"/>
                  <a:gd name="connsiteY4" fmla="*/ 2681 h 58720"/>
                  <a:gd name="connsiteX5" fmla="*/ 42633 w 45180"/>
                  <a:gd name="connsiteY5" fmla="*/ 13272 h 58720"/>
                  <a:gd name="connsiteX6" fmla="*/ 31908 w 45180"/>
                  <a:gd name="connsiteY6" fmla="*/ 11127 h 58720"/>
                  <a:gd name="connsiteX7" fmla="*/ 14613 w 45180"/>
                  <a:gd name="connsiteY7" fmla="*/ 29360 h 58720"/>
                  <a:gd name="connsiteX8" fmla="*/ 31908 w 45180"/>
                  <a:gd name="connsiteY8" fmla="*/ 47459 h 58720"/>
                  <a:gd name="connsiteX9" fmla="*/ 43169 w 45180"/>
                  <a:gd name="connsiteY9" fmla="*/ 45314 h 58720"/>
                  <a:gd name="connsiteX10" fmla="*/ 45180 w 45180"/>
                  <a:gd name="connsiteY10" fmla="*/ 55905 h 58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180" h="58720">
                    <a:moveTo>
                      <a:pt x="44912" y="55905"/>
                    </a:moveTo>
                    <a:cubicBezTo>
                      <a:pt x="41963" y="57246"/>
                      <a:pt x="36064" y="58721"/>
                      <a:pt x="28958" y="58721"/>
                    </a:cubicBezTo>
                    <a:cubicBezTo>
                      <a:pt x="11396" y="58721"/>
                      <a:pt x="0" y="47459"/>
                      <a:pt x="0" y="30031"/>
                    </a:cubicBezTo>
                    <a:cubicBezTo>
                      <a:pt x="0" y="12602"/>
                      <a:pt x="11529" y="0"/>
                      <a:pt x="31371" y="0"/>
                    </a:cubicBezTo>
                    <a:cubicBezTo>
                      <a:pt x="36600" y="0"/>
                      <a:pt x="41963" y="1207"/>
                      <a:pt x="45180" y="2681"/>
                    </a:cubicBezTo>
                    <a:lnTo>
                      <a:pt x="42633" y="13272"/>
                    </a:lnTo>
                    <a:cubicBezTo>
                      <a:pt x="40354" y="12200"/>
                      <a:pt x="37002" y="11127"/>
                      <a:pt x="31908" y="11127"/>
                    </a:cubicBezTo>
                    <a:cubicBezTo>
                      <a:pt x="21048" y="11127"/>
                      <a:pt x="14613" y="19037"/>
                      <a:pt x="14613" y="29360"/>
                    </a:cubicBezTo>
                    <a:cubicBezTo>
                      <a:pt x="14613" y="40890"/>
                      <a:pt x="22121" y="47459"/>
                      <a:pt x="31908" y="47459"/>
                    </a:cubicBezTo>
                    <a:cubicBezTo>
                      <a:pt x="36868" y="47459"/>
                      <a:pt x="40354" y="46387"/>
                      <a:pt x="43169" y="45314"/>
                    </a:cubicBezTo>
                    <a:lnTo>
                      <a:pt x="45180" y="55905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492" name="Freeform: Shape 491">
                <a:extLst>
                  <a:ext uri="{FF2B5EF4-FFF2-40B4-BE49-F238E27FC236}">
                    <a16:creationId xmlns:a16="http://schemas.microsoft.com/office/drawing/2014/main" id="{D978E1D3-283D-6EF6-808F-424A47E1D8EB}"/>
                  </a:ext>
                </a:extLst>
              </p:cNvPr>
              <p:cNvSpPr/>
              <p:nvPr/>
            </p:nvSpPr>
            <p:spPr>
              <a:xfrm>
                <a:off x="5563158" y="3286621"/>
                <a:ext cx="35527" cy="73468"/>
              </a:xfrm>
              <a:custGeom>
                <a:avLst/>
                <a:gdLst>
                  <a:gd name="connsiteX0" fmla="*/ 21987 w 35527"/>
                  <a:gd name="connsiteY0" fmla="*/ 0 h 73468"/>
                  <a:gd name="connsiteX1" fmla="*/ 21987 w 35527"/>
                  <a:gd name="connsiteY1" fmla="*/ 16088 h 73468"/>
                  <a:gd name="connsiteX2" fmla="*/ 35527 w 35527"/>
                  <a:gd name="connsiteY2" fmla="*/ 16088 h 73468"/>
                  <a:gd name="connsiteX3" fmla="*/ 35527 w 35527"/>
                  <a:gd name="connsiteY3" fmla="*/ 26679 h 73468"/>
                  <a:gd name="connsiteX4" fmla="*/ 21987 w 35527"/>
                  <a:gd name="connsiteY4" fmla="*/ 26679 h 73468"/>
                  <a:gd name="connsiteX5" fmla="*/ 21987 w 35527"/>
                  <a:gd name="connsiteY5" fmla="*/ 51481 h 73468"/>
                  <a:gd name="connsiteX6" fmla="*/ 29226 w 35527"/>
                  <a:gd name="connsiteY6" fmla="*/ 61938 h 73468"/>
                  <a:gd name="connsiteX7" fmla="*/ 34723 w 35527"/>
                  <a:gd name="connsiteY7" fmla="*/ 61268 h 73468"/>
                  <a:gd name="connsiteX8" fmla="*/ 34991 w 35527"/>
                  <a:gd name="connsiteY8" fmla="*/ 72128 h 73468"/>
                  <a:gd name="connsiteX9" fmla="*/ 24668 w 35527"/>
                  <a:gd name="connsiteY9" fmla="*/ 73468 h 73468"/>
                  <a:gd name="connsiteX10" fmla="*/ 12468 w 35527"/>
                  <a:gd name="connsiteY10" fmla="*/ 68910 h 73468"/>
                  <a:gd name="connsiteX11" fmla="*/ 8044 w 35527"/>
                  <a:gd name="connsiteY11" fmla="*/ 53224 h 73468"/>
                  <a:gd name="connsiteX12" fmla="*/ 8044 w 35527"/>
                  <a:gd name="connsiteY12" fmla="*/ 26813 h 73468"/>
                  <a:gd name="connsiteX13" fmla="*/ 0 w 35527"/>
                  <a:gd name="connsiteY13" fmla="*/ 26813 h 73468"/>
                  <a:gd name="connsiteX14" fmla="*/ 0 w 35527"/>
                  <a:gd name="connsiteY14" fmla="*/ 16222 h 73468"/>
                  <a:gd name="connsiteX15" fmla="*/ 8044 w 35527"/>
                  <a:gd name="connsiteY15" fmla="*/ 16222 h 73468"/>
                  <a:gd name="connsiteX16" fmla="*/ 8044 w 35527"/>
                  <a:gd name="connsiteY16" fmla="*/ 3486 h 73468"/>
                  <a:gd name="connsiteX17" fmla="*/ 21852 w 35527"/>
                  <a:gd name="connsiteY17" fmla="*/ 134 h 73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527" h="73468">
                    <a:moveTo>
                      <a:pt x="21987" y="0"/>
                    </a:moveTo>
                    <a:lnTo>
                      <a:pt x="21987" y="16088"/>
                    </a:lnTo>
                    <a:lnTo>
                      <a:pt x="35527" y="16088"/>
                    </a:lnTo>
                    <a:lnTo>
                      <a:pt x="35527" y="26679"/>
                    </a:lnTo>
                    <a:lnTo>
                      <a:pt x="21987" y="26679"/>
                    </a:lnTo>
                    <a:lnTo>
                      <a:pt x="21987" y="51481"/>
                    </a:lnTo>
                    <a:cubicBezTo>
                      <a:pt x="21987" y="58319"/>
                      <a:pt x="23864" y="61938"/>
                      <a:pt x="29226" y="61938"/>
                    </a:cubicBezTo>
                    <a:cubicBezTo>
                      <a:pt x="31639" y="61938"/>
                      <a:pt x="33516" y="61536"/>
                      <a:pt x="34723" y="61268"/>
                    </a:cubicBezTo>
                    <a:lnTo>
                      <a:pt x="34991" y="72128"/>
                    </a:lnTo>
                    <a:cubicBezTo>
                      <a:pt x="32846" y="72932"/>
                      <a:pt x="29226" y="73468"/>
                      <a:pt x="24668" y="73468"/>
                    </a:cubicBezTo>
                    <a:cubicBezTo>
                      <a:pt x="19439" y="73468"/>
                      <a:pt x="15149" y="71725"/>
                      <a:pt x="12468" y="68910"/>
                    </a:cubicBezTo>
                    <a:cubicBezTo>
                      <a:pt x="9519" y="65692"/>
                      <a:pt x="8044" y="60598"/>
                      <a:pt x="8044" y="53224"/>
                    </a:cubicBezTo>
                    <a:lnTo>
                      <a:pt x="8044" y="26813"/>
                    </a:lnTo>
                    <a:lnTo>
                      <a:pt x="0" y="26813"/>
                    </a:lnTo>
                    <a:lnTo>
                      <a:pt x="0" y="16222"/>
                    </a:lnTo>
                    <a:lnTo>
                      <a:pt x="8044" y="16222"/>
                    </a:lnTo>
                    <a:lnTo>
                      <a:pt x="8044" y="3486"/>
                    </a:lnTo>
                    <a:lnTo>
                      <a:pt x="21852" y="134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493" name="Freeform: Shape 492">
                <a:extLst>
                  <a:ext uri="{FF2B5EF4-FFF2-40B4-BE49-F238E27FC236}">
                    <a16:creationId xmlns:a16="http://schemas.microsoft.com/office/drawing/2014/main" id="{C5831969-4D93-7F82-EA10-B02F63715B6F}"/>
                  </a:ext>
                </a:extLst>
              </p:cNvPr>
              <p:cNvSpPr/>
              <p:nvPr/>
            </p:nvSpPr>
            <p:spPr>
              <a:xfrm>
                <a:off x="5608606" y="3279248"/>
                <a:ext cx="15953" cy="79769"/>
              </a:xfrm>
              <a:custGeom>
                <a:avLst/>
                <a:gdLst>
                  <a:gd name="connsiteX0" fmla="*/ 15954 w 15953"/>
                  <a:gd name="connsiteY0" fmla="*/ 7776 h 79769"/>
                  <a:gd name="connsiteX1" fmla="*/ 7910 w 15953"/>
                  <a:gd name="connsiteY1" fmla="*/ 15418 h 79769"/>
                  <a:gd name="connsiteX2" fmla="*/ 0 w 15953"/>
                  <a:gd name="connsiteY2" fmla="*/ 7776 h 79769"/>
                  <a:gd name="connsiteX3" fmla="*/ 7910 w 15953"/>
                  <a:gd name="connsiteY3" fmla="*/ 0 h 79769"/>
                  <a:gd name="connsiteX4" fmla="*/ 15820 w 15953"/>
                  <a:gd name="connsiteY4" fmla="*/ 7776 h 79769"/>
                  <a:gd name="connsiteX5" fmla="*/ 804 w 15953"/>
                  <a:gd name="connsiteY5" fmla="*/ 79769 h 79769"/>
                  <a:gd name="connsiteX6" fmla="*/ 804 w 15953"/>
                  <a:gd name="connsiteY6" fmla="*/ 23462 h 79769"/>
                  <a:gd name="connsiteX7" fmla="*/ 15150 w 15953"/>
                  <a:gd name="connsiteY7" fmla="*/ 23462 h 79769"/>
                  <a:gd name="connsiteX8" fmla="*/ 15150 w 15953"/>
                  <a:gd name="connsiteY8" fmla="*/ 79769 h 79769"/>
                  <a:gd name="connsiteX9" fmla="*/ 804 w 15953"/>
                  <a:gd name="connsiteY9" fmla="*/ 79769 h 79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953" h="79769">
                    <a:moveTo>
                      <a:pt x="15954" y="7776"/>
                    </a:moveTo>
                    <a:cubicBezTo>
                      <a:pt x="15954" y="12066"/>
                      <a:pt x="12870" y="15418"/>
                      <a:pt x="7910" y="15418"/>
                    </a:cubicBezTo>
                    <a:cubicBezTo>
                      <a:pt x="2949" y="15418"/>
                      <a:pt x="0" y="12066"/>
                      <a:pt x="0" y="7776"/>
                    </a:cubicBezTo>
                    <a:cubicBezTo>
                      <a:pt x="0" y="3486"/>
                      <a:pt x="3217" y="0"/>
                      <a:pt x="7910" y="0"/>
                    </a:cubicBezTo>
                    <a:cubicBezTo>
                      <a:pt x="12602" y="0"/>
                      <a:pt x="15820" y="3352"/>
                      <a:pt x="15820" y="7776"/>
                    </a:cubicBezTo>
                    <a:close/>
                    <a:moveTo>
                      <a:pt x="804" y="79769"/>
                    </a:moveTo>
                    <a:lnTo>
                      <a:pt x="804" y="23462"/>
                    </a:lnTo>
                    <a:lnTo>
                      <a:pt x="15150" y="23462"/>
                    </a:lnTo>
                    <a:lnTo>
                      <a:pt x="15150" y="79769"/>
                    </a:lnTo>
                    <a:lnTo>
                      <a:pt x="804" y="79769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494" name="Freeform: Shape 493">
                <a:extLst>
                  <a:ext uri="{FF2B5EF4-FFF2-40B4-BE49-F238E27FC236}">
                    <a16:creationId xmlns:a16="http://schemas.microsoft.com/office/drawing/2014/main" id="{4B1237B7-B376-F726-8997-3A1985ECF1D6}"/>
                  </a:ext>
                </a:extLst>
              </p:cNvPr>
              <p:cNvSpPr/>
              <p:nvPr/>
            </p:nvSpPr>
            <p:spPr>
              <a:xfrm>
                <a:off x="5632738" y="3302709"/>
                <a:ext cx="56307" cy="56307"/>
              </a:xfrm>
              <a:custGeom>
                <a:avLst/>
                <a:gdLst>
                  <a:gd name="connsiteX0" fmla="*/ 15284 w 56307"/>
                  <a:gd name="connsiteY0" fmla="*/ 0 h 56307"/>
                  <a:gd name="connsiteX1" fmla="*/ 24400 w 56307"/>
                  <a:gd name="connsiteY1" fmla="*/ 28556 h 56307"/>
                  <a:gd name="connsiteX2" fmla="*/ 28154 w 56307"/>
                  <a:gd name="connsiteY2" fmla="*/ 42633 h 56307"/>
                  <a:gd name="connsiteX3" fmla="*/ 28556 w 56307"/>
                  <a:gd name="connsiteY3" fmla="*/ 42633 h 56307"/>
                  <a:gd name="connsiteX4" fmla="*/ 32444 w 56307"/>
                  <a:gd name="connsiteY4" fmla="*/ 28556 h 56307"/>
                  <a:gd name="connsiteX5" fmla="*/ 41293 w 56307"/>
                  <a:gd name="connsiteY5" fmla="*/ 0 h 56307"/>
                  <a:gd name="connsiteX6" fmla="*/ 56308 w 56307"/>
                  <a:gd name="connsiteY6" fmla="*/ 0 h 56307"/>
                  <a:gd name="connsiteX7" fmla="*/ 34857 w 56307"/>
                  <a:gd name="connsiteY7" fmla="*/ 56308 h 56307"/>
                  <a:gd name="connsiteX8" fmla="*/ 20915 w 56307"/>
                  <a:gd name="connsiteY8" fmla="*/ 56308 h 56307"/>
                  <a:gd name="connsiteX9" fmla="*/ 0 w 56307"/>
                  <a:gd name="connsiteY9" fmla="*/ 0 h 56307"/>
                  <a:gd name="connsiteX10" fmla="*/ 15418 w 56307"/>
                  <a:gd name="connsiteY10" fmla="*/ 0 h 56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307" h="56307">
                    <a:moveTo>
                      <a:pt x="15284" y="0"/>
                    </a:moveTo>
                    <a:lnTo>
                      <a:pt x="24400" y="28556"/>
                    </a:lnTo>
                    <a:cubicBezTo>
                      <a:pt x="26009" y="33516"/>
                      <a:pt x="27215" y="38075"/>
                      <a:pt x="28154" y="42633"/>
                    </a:cubicBezTo>
                    <a:lnTo>
                      <a:pt x="28556" y="42633"/>
                    </a:lnTo>
                    <a:cubicBezTo>
                      <a:pt x="29629" y="38075"/>
                      <a:pt x="30835" y="33650"/>
                      <a:pt x="32444" y="28556"/>
                    </a:cubicBezTo>
                    <a:lnTo>
                      <a:pt x="41293" y="0"/>
                    </a:lnTo>
                    <a:lnTo>
                      <a:pt x="56308" y="0"/>
                    </a:lnTo>
                    <a:lnTo>
                      <a:pt x="34857" y="56308"/>
                    </a:lnTo>
                    <a:lnTo>
                      <a:pt x="20915" y="56308"/>
                    </a:lnTo>
                    <a:lnTo>
                      <a:pt x="0" y="0"/>
                    </a:lnTo>
                    <a:lnTo>
                      <a:pt x="15418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495" name="Freeform: Shape 494">
                <a:extLst>
                  <a:ext uri="{FF2B5EF4-FFF2-40B4-BE49-F238E27FC236}">
                    <a16:creationId xmlns:a16="http://schemas.microsoft.com/office/drawing/2014/main" id="{92CBF851-0FAA-6493-811D-56CA91F5804D}"/>
                  </a:ext>
                </a:extLst>
              </p:cNvPr>
              <p:cNvSpPr/>
              <p:nvPr/>
            </p:nvSpPr>
            <p:spPr>
              <a:xfrm>
                <a:off x="5692532" y="3301503"/>
                <a:ext cx="51749" cy="58720"/>
              </a:xfrm>
              <a:custGeom>
                <a:avLst/>
                <a:gdLst>
                  <a:gd name="connsiteX0" fmla="*/ 13675 w 51749"/>
                  <a:gd name="connsiteY0" fmla="*/ 33382 h 58720"/>
                  <a:gd name="connsiteX1" fmla="*/ 30969 w 51749"/>
                  <a:gd name="connsiteY1" fmla="*/ 47996 h 58720"/>
                  <a:gd name="connsiteX2" fmla="*/ 46521 w 51749"/>
                  <a:gd name="connsiteY2" fmla="*/ 45448 h 58720"/>
                  <a:gd name="connsiteX3" fmla="*/ 48666 w 51749"/>
                  <a:gd name="connsiteY3" fmla="*/ 55235 h 58720"/>
                  <a:gd name="connsiteX4" fmla="*/ 28958 w 51749"/>
                  <a:gd name="connsiteY4" fmla="*/ 58721 h 58720"/>
                  <a:gd name="connsiteX5" fmla="*/ 0 w 51749"/>
                  <a:gd name="connsiteY5" fmla="*/ 30299 h 58720"/>
                  <a:gd name="connsiteX6" fmla="*/ 27483 w 51749"/>
                  <a:gd name="connsiteY6" fmla="*/ 0 h 58720"/>
                  <a:gd name="connsiteX7" fmla="*/ 51749 w 51749"/>
                  <a:gd name="connsiteY7" fmla="*/ 27349 h 58720"/>
                  <a:gd name="connsiteX8" fmla="*/ 51347 w 51749"/>
                  <a:gd name="connsiteY8" fmla="*/ 33382 h 58720"/>
                  <a:gd name="connsiteX9" fmla="*/ 13675 w 51749"/>
                  <a:gd name="connsiteY9" fmla="*/ 33382 h 58720"/>
                  <a:gd name="connsiteX10" fmla="*/ 38343 w 51749"/>
                  <a:gd name="connsiteY10" fmla="*/ 23462 h 58720"/>
                  <a:gd name="connsiteX11" fmla="*/ 26679 w 51749"/>
                  <a:gd name="connsiteY11" fmla="*/ 9653 h 58720"/>
                  <a:gd name="connsiteX12" fmla="*/ 13675 w 51749"/>
                  <a:gd name="connsiteY12" fmla="*/ 23462 h 58720"/>
                  <a:gd name="connsiteX13" fmla="*/ 38343 w 51749"/>
                  <a:gd name="connsiteY13" fmla="*/ 23462 h 58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1749" h="58720">
                    <a:moveTo>
                      <a:pt x="13675" y="33382"/>
                    </a:moveTo>
                    <a:cubicBezTo>
                      <a:pt x="14077" y="43571"/>
                      <a:pt x="21987" y="47996"/>
                      <a:pt x="30969" y="47996"/>
                    </a:cubicBezTo>
                    <a:cubicBezTo>
                      <a:pt x="37538" y="47996"/>
                      <a:pt x="42231" y="47057"/>
                      <a:pt x="46521" y="45448"/>
                    </a:cubicBezTo>
                    <a:lnTo>
                      <a:pt x="48666" y="55235"/>
                    </a:lnTo>
                    <a:cubicBezTo>
                      <a:pt x="43839" y="57246"/>
                      <a:pt x="37136" y="58721"/>
                      <a:pt x="28958" y="58721"/>
                    </a:cubicBezTo>
                    <a:cubicBezTo>
                      <a:pt x="10725" y="58721"/>
                      <a:pt x="0" y="47459"/>
                      <a:pt x="0" y="30299"/>
                    </a:cubicBezTo>
                    <a:cubicBezTo>
                      <a:pt x="0" y="14747"/>
                      <a:pt x="9519" y="0"/>
                      <a:pt x="27483" y="0"/>
                    </a:cubicBezTo>
                    <a:cubicBezTo>
                      <a:pt x="45448" y="0"/>
                      <a:pt x="51749" y="15015"/>
                      <a:pt x="51749" y="27349"/>
                    </a:cubicBezTo>
                    <a:cubicBezTo>
                      <a:pt x="51749" y="30031"/>
                      <a:pt x="51481" y="32042"/>
                      <a:pt x="51347" y="33382"/>
                    </a:cubicBezTo>
                    <a:lnTo>
                      <a:pt x="13675" y="33382"/>
                    </a:lnTo>
                    <a:close/>
                    <a:moveTo>
                      <a:pt x="38343" y="23462"/>
                    </a:moveTo>
                    <a:cubicBezTo>
                      <a:pt x="38343" y="18233"/>
                      <a:pt x="36198" y="9653"/>
                      <a:pt x="26679" y="9653"/>
                    </a:cubicBezTo>
                    <a:cubicBezTo>
                      <a:pt x="17831" y="9653"/>
                      <a:pt x="14211" y="17563"/>
                      <a:pt x="13675" y="23462"/>
                    </a:cubicBezTo>
                    <a:lnTo>
                      <a:pt x="38343" y="23462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496" name="Freeform: Shape 495">
                <a:extLst>
                  <a:ext uri="{FF2B5EF4-FFF2-40B4-BE49-F238E27FC236}">
                    <a16:creationId xmlns:a16="http://schemas.microsoft.com/office/drawing/2014/main" id="{45ABA41B-F5F4-CEB3-845C-458DEEA98AA0}"/>
                  </a:ext>
                </a:extLst>
              </p:cNvPr>
              <p:cNvSpPr/>
              <p:nvPr/>
            </p:nvSpPr>
            <p:spPr>
              <a:xfrm>
                <a:off x="5183349" y="3453936"/>
                <a:ext cx="55101" cy="78428"/>
              </a:xfrm>
              <a:custGeom>
                <a:avLst/>
                <a:gdLst>
                  <a:gd name="connsiteX0" fmla="*/ 0 w 55101"/>
                  <a:gd name="connsiteY0" fmla="*/ 1609 h 78428"/>
                  <a:gd name="connsiteX1" fmla="*/ 21451 w 55101"/>
                  <a:gd name="connsiteY1" fmla="*/ 0 h 78428"/>
                  <a:gd name="connsiteX2" fmla="*/ 45449 w 55101"/>
                  <a:gd name="connsiteY2" fmla="*/ 6167 h 78428"/>
                  <a:gd name="connsiteX3" fmla="*/ 52152 w 55101"/>
                  <a:gd name="connsiteY3" fmla="*/ 21719 h 78428"/>
                  <a:gd name="connsiteX4" fmla="*/ 38075 w 55101"/>
                  <a:gd name="connsiteY4" fmla="*/ 41292 h 78428"/>
                  <a:gd name="connsiteX5" fmla="*/ 38075 w 55101"/>
                  <a:gd name="connsiteY5" fmla="*/ 41695 h 78428"/>
                  <a:gd name="connsiteX6" fmla="*/ 48934 w 55101"/>
                  <a:gd name="connsiteY6" fmla="*/ 56710 h 78428"/>
                  <a:gd name="connsiteX7" fmla="*/ 55101 w 55101"/>
                  <a:gd name="connsiteY7" fmla="*/ 78429 h 78428"/>
                  <a:gd name="connsiteX8" fmla="*/ 40488 w 55101"/>
                  <a:gd name="connsiteY8" fmla="*/ 78429 h 78428"/>
                  <a:gd name="connsiteX9" fmla="*/ 35259 w 55101"/>
                  <a:gd name="connsiteY9" fmla="*/ 60061 h 78428"/>
                  <a:gd name="connsiteX10" fmla="*/ 21316 w 55101"/>
                  <a:gd name="connsiteY10" fmla="*/ 46387 h 78428"/>
                  <a:gd name="connsiteX11" fmla="*/ 14211 w 55101"/>
                  <a:gd name="connsiteY11" fmla="*/ 46387 h 78428"/>
                  <a:gd name="connsiteX12" fmla="*/ 14211 w 55101"/>
                  <a:gd name="connsiteY12" fmla="*/ 78429 h 78428"/>
                  <a:gd name="connsiteX13" fmla="*/ 134 w 55101"/>
                  <a:gd name="connsiteY13" fmla="*/ 78429 h 78428"/>
                  <a:gd name="connsiteX14" fmla="*/ 134 w 55101"/>
                  <a:gd name="connsiteY14" fmla="*/ 1609 h 78428"/>
                  <a:gd name="connsiteX15" fmla="*/ 14077 w 55101"/>
                  <a:gd name="connsiteY15" fmla="*/ 36064 h 78428"/>
                  <a:gd name="connsiteX16" fmla="*/ 22523 w 55101"/>
                  <a:gd name="connsiteY16" fmla="*/ 36064 h 78428"/>
                  <a:gd name="connsiteX17" fmla="*/ 38075 w 55101"/>
                  <a:gd name="connsiteY17" fmla="*/ 23193 h 78428"/>
                  <a:gd name="connsiteX18" fmla="*/ 22791 w 55101"/>
                  <a:gd name="connsiteY18" fmla="*/ 10725 h 78428"/>
                  <a:gd name="connsiteX19" fmla="*/ 13943 w 55101"/>
                  <a:gd name="connsiteY19" fmla="*/ 11396 h 78428"/>
                  <a:gd name="connsiteX20" fmla="*/ 13943 w 55101"/>
                  <a:gd name="connsiteY20" fmla="*/ 36064 h 78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5101" h="78428">
                    <a:moveTo>
                      <a:pt x="0" y="1609"/>
                    </a:moveTo>
                    <a:cubicBezTo>
                      <a:pt x="5363" y="670"/>
                      <a:pt x="13272" y="0"/>
                      <a:pt x="21451" y="0"/>
                    </a:cubicBezTo>
                    <a:cubicBezTo>
                      <a:pt x="32712" y="0"/>
                      <a:pt x="40354" y="1877"/>
                      <a:pt x="45449" y="6167"/>
                    </a:cubicBezTo>
                    <a:cubicBezTo>
                      <a:pt x="49738" y="9787"/>
                      <a:pt x="52152" y="15149"/>
                      <a:pt x="52152" y="21719"/>
                    </a:cubicBezTo>
                    <a:cubicBezTo>
                      <a:pt x="52152" y="31774"/>
                      <a:pt x="45314" y="38611"/>
                      <a:pt x="38075" y="41292"/>
                    </a:cubicBezTo>
                    <a:lnTo>
                      <a:pt x="38075" y="41695"/>
                    </a:lnTo>
                    <a:cubicBezTo>
                      <a:pt x="43571" y="43840"/>
                      <a:pt x="46923" y="49202"/>
                      <a:pt x="48934" y="56710"/>
                    </a:cubicBezTo>
                    <a:cubicBezTo>
                      <a:pt x="51347" y="66363"/>
                      <a:pt x="53492" y="75479"/>
                      <a:pt x="55101" y="78429"/>
                    </a:cubicBezTo>
                    <a:lnTo>
                      <a:pt x="40488" y="78429"/>
                    </a:lnTo>
                    <a:cubicBezTo>
                      <a:pt x="39281" y="76149"/>
                      <a:pt x="37538" y="69714"/>
                      <a:pt x="35259" y="60061"/>
                    </a:cubicBezTo>
                    <a:cubicBezTo>
                      <a:pt x="33114" y="49873"/>
                      <a:pt x="29360" y="46655"/>
                      <a:pt x="21316" y="46387"/>
                    </a:cubicBezTo>
                    <a:lnTo>
                      <a:pt x="14211" y="46387"/>
                    </a:lnTo>
                    <a:lnTo>
                      <a:pt x="14211" y="78429"/>
                    </a:lnTo>
                    <a:lnTo>
                      <a:pt x="134" y="78429"/>
                    </a:lnTo>
                    <a:lnTo>
                      <a:pt x="134" y="1609"/>
                    </a:lnTo>
                    <a:close/>
                    <a:moveTo>
                      <a:pt x="14077" y="36064"/>
                    </a:moveTo>
                    <a:lnTo>
                      <a:pt x="22523" y="36064"/>
                    </a:lnTo>
                    <a:cubicBezTo>
                      <a:pt x="32176" y="36064"/>
                      <a:pt x="38075" y="30969"/>
                      <a:pt x="38075" y="23193"/>
                    </a:cubicBezTo>
                    <a:cubicBezTo>
                      <a:pt x="38075" y="14613"/>
                      <a:pt x="32042" y="10725"/>
                      <a:pt x="22791" y="10725"/>
                    </a:cubicBezTo>
                    <a:cubicBezTo>
                      <a:pt x="18233" y="10725"/>
                      <a:pt x="15417" y="11127"/>
                      <a:pt x="13943" y="11396"/>
                    </a:cubicBezTo>
                    <a:lnTo>
                      <a:pt x="13943" y="36064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497" name="Freeform: Shape 496">
                <a:extLst>
                  <a:ext uri="{FF2B5EF4-FFF2-40B4-BE49-F238E27FC236}">
                    <a16:creationId xmlns:a16="http://schemas.microsoft.com/office/drawing/2014/main" id="{907E6B63-9FED-4249-63CD-EAEDDE7835A9}"/>
                  </a:ext>
                </a:extLst>
              </p:cNvPr>
              <p:cNvSpPr/>
              <p:nvPr/>
            </p:nvSpPr>
            <p:spPr>
              <a:xfrm>
                <a:off x="5245288" y="3474850"/>
                <a:ext cx="51749" cy="58720"/>
              </a:xfrm>
              <a:custGeom>
                <a:avLst/>
                <a:gdLst>
                  <a:gd name="connsiteX0" fmla="*/ 13675 w 51749"/>
                  <a:gd name="connsiteY0" fmla="*/ 33382 h 58720"/>
                  <a:gd name="connsiteX1" fmla="*/ 30969 w 51749"/>
                  <a:gd name="connsiteY1" fmla="*/ 47996 h 58720"/>
                  <a:gd name="connsiteX2" fmla="*/ 46521 w 51749"/>
                  <a:gd name="connsiteY2" fmla="*/ 45448 h 58720"/>
                  <a:gd name="connsiteX3" fmla="*/ 48666 w 51749"/>
                  <a:gd name="connsiteY3" fmla="*/ 55235 h 58720"/>
                  <a:gd name="connsiteX4" fmla="*/ 28958 w 51749"/>
                  <a:gd name="connsiteY4" fmla="*/ 58721 h 58720"/>
                  <a:gd name="connsiteX5" fmla="*/ 0 w 51749"/>
                  <a:gd name="connsiteY5" fmla="*/ 30299 h 58720"/>
                  <a:gd name="connsiteX6" fmla="*/ 27484 w 51749"/>
                  <a:gd name="connsiteY6" fmla="*/ 0 h 58720"/>
                  <a:gd name="connsiteX7" fmla="*/ 51750 w 51749"/>
                  <a:gd name="connsiteY7" fmla="*/ 27349 h 58720"/>
                  <a:gd name="connsiteX8" fmla="*/ 51347 w 51749"/>
                  <a:gd name="connsiteY8" fmla="*/ 33382 h 58720"/>
                  <a:gd name="connsiteX9" fmla="*/ 13675 w 51749"/>
                  <a:gd name="connsiteY9" fmla="*/ 33382 h 58720"/>
                  <a:gd name="connsiteX10" fmla="*/ 38343 w 51749"/>
                  <a:gd name="connsiteY10" fmla="*/ 23462 h 58720"/>
                  <a:gd name="connsiteX11" fmla="*/ 26679 w 51749"/>
                  <a:gd name="connsiteY11" fmla="*/ 9653 h 58720"/>
                  <a:gd name="connsiteX12" fmla="*/ 13675 w 51749"/>
                  <a:gd name="connsiteY12" fmla="*/ 23462 h 58720"/>
                  <a:gd name="connsiteX13" fmla="*/ 38343 w 51749"/>
                  <a:gd name="connsiteY13" fmla="*/ 23462 h 58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1749" h="58720">
                    <a:moveTo>
                      <a:pt x="13675" y="33382"/>
                    </a:moveTo>
                    <a:cubicBezTo>
                      <a:pt x="14077" y="43571"/>
                      <a:pt x="21987" y="47996"/>
                      <a:pt x="30969" y="47996"/>
                    </a:cubicBezTo>
                    <a:cubicBezTo>
                      <a:pt x="37539" y="47996"/>
                      <a:pt x="42231" y="47057"/>
                      <a:pt x="46521" y="45448"/>
                    </a:cubicBezTo>
                    <a:lnTo>
                      <a:pt x="48666" y="55235"/>
                    </a:lnTo>
                    <a:cubicBezTo>
                      <a:pt x="43840" y="57246"/>
                      <a:pt x="37137" y="58721"/>
                      <a:pt x="28958" y="58721"/>
                    </a:cubicBezTo>
                    <a:cubicBezTo>
                      <a:pt x="10726" y="58721"/>
                      <a:pt x="0" y="47459"/>
                      <a:pt x="0" y="30299"/>
                    </a:cubicBezTo>
                    <a:cubicBezTo>
                      <a:pt x="0" y="14747"/>
                      <a:pt x="9519" y="0"/>
                      <a:pt x="27484" y="0"/>
                    </a:cubicBezTo>
                    <a:cubicBezTo>
                      <a:pt x="45449" y="0"/>
                      <a:pt x="51750" y="15015"/>
                      <a:pt x="51750" y="27349"/>
                    </a:cubicBezTo>
                    <a:cubicBezTo>
                      <a:pt x="51750" y="30031"/>
                      <a:pt x="51481" y="32042"/>
                      <a:pt x="51347" y="33382"/>
                    </a:cubicBezTo>
                    <a:lnTo>
                      <a:pt x="13675" y="33382"/>
                    </a:lnTo>
                    <a:close/>
                    <a:moveTo>
                      <a:pt x="38343" y="23462"/>
                    </a:moveTo>
                    <a:cubicBezTo>
                      <a:pt x="38343" y="18233"/>
                      <a:pt x="36198" y="9653"/>
                      <a:pt x="26679" y="9653"/>
                    </a:cubicBezTo>
                    <a:cubicBezTo>
                      <a:pt x="17831" y="9653"/>
                      <a:pt x="14211" y="17563"/>
                      <a:pt x="13675" y="23462"/>
                    </a:cubicBezTo>
                    <a:lnTo>
                      <a:pt x="38343" y="23462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498" name="Freeform: Shape 497">
                <a:extLst>
                  <a:ext uri="{FF2B5EF4-FFF2-40B4-BE49-F238E27FC236}">
                    <a16:creationId xmlns:a16="http://schemas.microsoft.com/office/drawing/2014/main" id="{16A19E4A-0198-7214-254D-3588144389D4}"/>
                  </a:ext>
                </a:extLst>
              </p:cNvPr>
              <p:cNvSpPr/>
              <p:nvPr/>
            </p:nvSpPr>
            <p:spPr>
              <a:xfrm>
                <a:off x="5304947" y="3475118"/>
                <a:ext cx="55100" cy="81646"/>
              </a:xfrm>
              <a:custGeom>
                <a:avLst/>
                <a:gdLst>
                  <a:gd name="connsiteX0" fmla="*/ 54967 w 55100"/>
                  <a:gd name="connsiteY0" fmla="*/ 1072 h 81646"/>
                  <a:gd name="connsiteX1" fmla="*/ 54565 w 55100"/>
                  <a:gd name="connsiteY1" fmla="*/ 17295 h 81646"/>
                  <a:gd name="connsiteX2" fmla="*/ 54565 w 55100"/>
                  <a:gd name="connsiteY2" fmla="*/ 49202 h 81646"/>
                  <a:gd name="connsiteX3" fmla="*/ 46252 w 55100"/>
                  <a:gd name="connsiteY3" fmla="*/ 74809 h 81646"/>
                  <a:gd name="connsiteX4" fmla="*/ 24534 w 55100"/>
                  <a:gd name="connsiteY4" fmla="*/ 81646 h 81646"/>
                  <a:gd name="connsiteX5" fmla="*/ 4826 w 55100"/>
                  <a:gd name="connsiteY5" fmla="*/ 77088 h 81646"/>
                  <a:gd name="connsiteX6" fmla="*/ 7910 w 55100"/>
                  <a:gd name="connsiteY6" fmla="*/ 66363 h 81646"/>
                  <a:gd name="connsiteX7" fmla="*/ 24266 w 55100"/>
                  <a:gd name="connsiteY7" fmla="*/ 70653 h 81646"/>
                  <a:gd name="connsiteX8" fmla="*/ 40488 w 55100"/>
                  <a:gd name="connsiteY8" fmla="*/ 53626 h 81646"/>
                  <a:gd name="connsiteX9" fmla="*/ 40488 w 55100"/>
                  <a:gd name="connsiteY9" fmla="*/ 48800 h 81646"/>
                  <a:gd name="connsiteX10" fmla="*/ 40220 w 55100"/>
                  <a:gd name="connsiteY10" fmla="*/ 48800 h 81646"/>
                  <a:gd name="connsiteX11" fmla="*/ 23864 w 55100"/>
                  <a:gd name="connsiteY11" fmla="*/ 57112 h 81646"/>
                  <a:gd name="connsiteX12" fmla="*/ 0 w 55100"/>
                  <a:gd name="connsiteY12" fmla="*/ 29629 h 81646"/>
                  <a:gd name="connsiteX13" fmla="*/ 25607 w 55100"/>
                  <a:gd name="connsiteY13" fmla="*/ 0 h 81646"/>
                  <a:gd name="connsiteX14" fmla="*/ 41963 w 55100"/>
                  <a:gd name="connsiteY14" fmla="*/ 8848 h 81646"/>
                  <a:gd name="connsiteX15" fmla="*/ 42231 w 55100"/>
                  <a:gd name="connsiteY15" fmla="*/ 8848 h 81646"/>
                  <a:gd name="connsiteX16" fmla="*/ 42767 w 55100"/>
                  <a:gd name="connsiteY16" fmla="*/ 1341 h 81646"/>
                  <a:gd name="connsiteX17" fmla="*/ 55101 w 55100"/>
                  <a:gd name="connsiteY17" fmla="*/ 1341 h 81646"/>
                  <a:gd name="connsiteX18" fmla="*/ 40354 w 55100"/>
                  <a:gd name="connsiteY18" fmla="*/ 23596 h 81646"/>
                  <a:gd name="connsiteX19" fmla="*/ 39951 w 55100"/>
                  <a:gd name="connsiteY19" fmla="*/ 19842 h 81646"/>
                  <a:gd name="connsiteX20" fmla="*/ 28422 w 55100"/>
                  <a:gd name="connsiteY20" fmla="*/ 10725 h 81646"/>
                  <a:gd name="connsiteX21" fmla="*/ 14613 w 55100"/>
                  <a:gd name="connsiteY21" fmla="*/ 29092 h 81646"/>
                  <a:gd name="connsiteX22" fmla="*/ 28422 w 55100"/>
                  <a:gd name="connsiteY22" fmla="*/ 46387 h 81646"/>
                  <a:gd name="connsiteX23" fmla="*/ 39951 w 55100"/>
                  <a:gd name="connsiteY23" fmla="*/ 37806 h 81646"/>
                  <a:gd name="connsiteX24" fmla="*/ 40488 w 55100"/>
                  <a:gd name="connsiteY24" fmla="*/ 32712 h 81646"/>
                  <a:gd name="connsiteX25" fmla="*/ 40488 w 55100"/>
                  <a:gd name="connsiteY25" fmla="*/ 23596 h 81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5100" h="81646">
                    <a:moveTo>
                      <a:pt x="54967" y="1072"/>
                    </a:moveTo>
                    <a:cubicBezTo>
                      <a:pt x="54699" y="4826"/>
                      <a:pt x="54565" y="9519"/>
                      <a:pt x="54565" y="17295"/>
                    </a:cubicBezTo>
                    <a:lnTo>
                      <a:pt x="54565" y="49202"/>
                    </a:lnTo>
                    <a:cubicBezTo>
                      <a:pt x="54565" y="61000"/>
                      <a:pt x="52151" y="69446"/>
                      <a:pt x="46252" y="74809"/>
                    </a:cubicBezTo>
                    <a:cubicBezTo>
                      <a:pt x="40354" y="80037"/>
                      <a:pt x="32310" y="81646"/>
                      <a:pt x="24534" y="81646"/>
                    </a:cubicBezTo>
                    <a:cubicBezTo>
                      <a:pt x="17295" y="81646"/>
                      <a:pt x="9787" y="80171"/>
                      <a:pt x="4826" y="77088"/>
                    </a:cubicBezTo>
                    <a:lnTo>
                      <a:pt x="7910" y="66363"/>
                    </a:lnTo>
                    <a:cubicBezTo>
                      <a:pt x="11529" y="68508"/>
                      <a:pt x="17563" y="70653"/>
                      <a:pt x="24266" y="70653"/>
                    </a:cubicBezTo>
                    <a:cubicBezTo>
                      <a:pt x="33516" y="70653"/>
                      <a:pt x="40488" y="65826"/>
                      <a:pt x="40488" y="53626"/>
                    </a:cubicBezTo>
                    <a:lnTo>
                      <a:pt x="40488" y="48800"/>
                    </a:lnTo>
                    <a:lnTo>
                      <a:pt x="40220" y="48800"/>
                    </a:lnTo>
                    <a:cubicBezTo>
                      <a:pt x="37002" y="53760"/>
                      <a:pt x="31237" y="57112"/>
                      <a:pt x="23864" y="57112"/>
                    </a:cubicBezTo>
                    <a:cubicBezTo>
                      <a:pt x="9921" y="57112"/>
                      <a:pt x="0" y="45582"/>
                      <a:pt x="0" y="29629"/>
                    </a:cubicBezTo>
                    <a:cubicBezTo>
                      <a:pt x="0" y="11127"/>
                      <a:pt x="12066" y="0"/>
                      <a:pt x="25607" y="0"/>
                    </a:cubicBezTo>
                    <a:cubicBezTo>
                      <a:pt x="34187" y="0"/>
                      <a:pt x="39281" y="4156"/>
                      <a:pt x="41963" y="8848"/>
                    </a:cubicBezTo>
                    <a:lnTo>
                      <a:pt x="42231" y="8848"/>
                    </a:lnTo>
                    <a:lnTo>
                      <a:pt x="42767" y="1341"/>
                    </a:lnTo>
                    <a:lnTo>
                      <a:pt x="55101" y="1341"/>
                    </a:lnTo>
                    <a:close/>
                    <a:moveTo>
                      <a:pt x="40354" y="23596"/>
                    </a:moveTo>
                    <a:cubicBezTo>
                      <a:pt x="40354" y="22389"/>
                      <a:pt x="40354" y="20914"/>
                      <a:pt x="39951" y="19842"/>
                    </a:cubicBezTo>
                    <a:cubicBezTo>
                      <a:pt x="38477" y="14613"/>
                      <a:pt x="34455" y="10725"/>
                      <a:pt x="28422" y="10725"/>
                    </a:cubicBezTo>
                    <a:cubicBezTo>
                      <a:pt x="20512" y="10725"/>
                      <a:pt x="14613" y="17697"/>
                      <a:pt x="14613" y="29092"/>
                    </a:cubicBezTo>
                    <a:cubicBezTo>
                      <a:pt x="14613" y="38745"/>
                      <a:pt x="19439" y="46387"/>
                      <a:pt x="28422" y="46387"/>
                    </a:cubicBezTo>
                    <a:cubicBezTo>
                      <a:pt x="33784" y="46387"/>
                      <a:pt x="38343" y="42901"/>
                      <a:pt x="39951" y="37806"/>
                    </a:cubicBezTo>
                    <a:cubicBezTo>
                      <a:pt x="40354" y="36332"/>
                      <a:pt x="40488" y="34321"/>
                      <a:pt x="40488" y="32712"/>
                    </a:cubicBezTo>
                    <a:lnTo>
                      <a:pt x="40488" y="23596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499" name="Freeform: Shape 498">
                <a:extLst>
                  <a:ext uri="{FF2B5EF4-FFF2-40B4-BE49-F238E27FC236}">
                    <a16:creationId xmlns:a16="http://schemas.microsoft.com/office/drawing/2014/main" id="{13B542B0-5B2F-715C-681B-F7967D78C0C2}"/>
                  </a:ext>
                </a:extLst>
              </p:cNvPr>
              <p:cNvSpPr/>
              <p:nvPr/>
            </p:nvSpPr>
            <p:spPr>
              <a:xfrm>
                <a:off x="5373455" y="3452595"/>
                <a:ext cx="15953" cy="79769"/>
              </a:xfrm>
              <a:custGeom>
                <a:avLst/>
                <a:gdLst>
                  <a:gd name="connsiteX0" fmla="*/ 15954 w 15953"/>
                  <a:gd name="connsiteY0" fmla="*/ 7776 h 79769"/>
                  <a:gd name="connsiteX1" fmla="*/ 7910 w 15953"/>
                  <a:gd name="connsiteY1" fmla="*/ 15418 h 79769"/>
                  <a:gd name="connsiteX2" fmla="*/ 0 w 15953"/>
                  <a:gd name="connsiteY2" fmla="*/ 7776 h 79769"/>
                  <a:gd name="connsiteX3" fmla="*/ 7910 w 15953"/>
                  <a:gd name="connsiteY3" fmla="*/ 0 h 79769"/>
                  <a:gd name="connsiteX4" fmla="*/ 15820 w 15953"/>
                  <a:gd name="connsiteY4" fmla="*/ 7776 h 79769"/>
                  <a:gd name="connsiteX5" fmla="*/ 804 w 15953"/>
                  <a:gd name="connsiteY5" fmla="*/ 79769 h 79769"/>
                  <a:gd name="connsiteX6" fmla="*/ 804 w 15953"/>
                  <a:gd name="connsiteY6" fmla="*/ 23462 h 79769"/>
                  <a:gd name="connsiteX7" fmla="*/ 15150 w 15953"/>
                  <a:gd name="connsiteY7" fmla="*/ 23462 h 79769"/>
                  <a:gd name="connsiteX8" fmla="*/ 15150 w 15953"/>
                  <a:gd name="connsiteY8" fmla="*/ 79769 h 79769"/>
                  <a:gd name="connsiteX9" fmla="*/ 804 w 15953"/>
                  <a:gd name="connsiteY9" fmla="*/ 79769 h 79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953" h="79769">
                    <a:moveTo>
                      <a:pt x="15954" y="7776"/>
                    </a:moveTo>
                    <a:cubicBezTo>
                      <a:pt x="15954" y="12066"/>
                      <a:pt x="12871" y="15418"/>
                      <a:pt x="7910" y="15418"/>
                    </a:cubicBezTo>
                    <a:cubicBezTo>
                      <a:pt x="2949" y="15418"/>
                      <a:pt x="0" y="12066"/>
                      <a:pt x="0" y="7776"/>
                    </a:cubicBezTo>
                    <a:cubicBezTo>
                      <a:pt x="0" y="3486"/>
                      <a:pt x="3218" y="0"/>
                      <a:pt x="7910" y="0"/>
                    </a:cubicBezTo>
                    <a:cubicBezTo>
                      <a:pt x="12602" y="0"/>
                      <a:pt x="15820" y="3352"/>
                      <a:pt x="15820" y="7776"/>
                    </a:cubicBezTo>
                    <a:close/>
                    <a:moveTo>
                      <a:pt x="804" y="79769"/>
                    </a:moveTo>
                    <a:lnTo>
                      <a:pt x="804" y="23462"/>
                    </a:lnTo>
                    <a:lnTo>
                      <a:pt x="15150" y="23462"/>
                    </a:lnTo>
                    <a:lnTo>
                      <a:pt x="15150" y="79769"/>
                    </a:lnTo>
                    <a:lnTo>
                      <a:pt x="804" y="79769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500" name="Freeform: Shape 499">
                <a:extLst>
                  <a:ext uri="{FF2B5EF4-FFF2-40B4-BE49-F238E27FC236}">
                    <a16:creationId xmlns:a16="http://schemas.microsoft.com/office/drawing/2014/main" id="{03620A8F-8F9E-97BC-E2C1-10B67A48D7A4}"/>
                  </a:ext>
                </a:extLst>
              </p:cNvPr>
              <p:cNvSpPr/>
              <p:nvPr/>
            </p:nvSpPr>
            <p:spPr>
              <a:xfrm>
                <a:off x="5400134" y="3474984"/>
                <a:ext cx="40085" cy="58720"/>
              </a:xfrm>
              <a:custGeom>
                <a:avLst/>
                <a:gdLst>
                  <a:gd name="connsiteX0" fmla="*/ 3083 w 40085"/>
                  <a:gd name="connsiteY0" fmla="*/ 44376 h 58720"/>
                  <a:gd name="connsiteX1" fmla="*/ 17563 w 40085"/>
                  <a:gd name="connsiteY1" fmla="*/ 48398 h 58720"/>
                  <a:gd name="connsiteX2" fmla="*/ 26545 w 40085"/>
                  <a:gd name="connsiteY2" fmla="*/ 42231 h 58720"/>
                  <a:gd name="connsiteX3" fmla="*/ 17294 w 40085"/>
                  <a:gd name="connsiteY3" fmla="*/ 34053 h 58720"/>
                  <a:gd name="connsiteX4" fmla="*/ 1743 w 40085"/>
                  <a:gd name="connsiteY4" fmla="*/ 17697 h 58720"/>
                  <a:gd name="connsiteX5" fmla="*/ 23059 w 40085"/>
                  <a:gd name="connsiteY5" fmla="*/ 0 h 58720"/>
                  <a:gd name="connsiteX6" fmla="*/ 37940 w 40085"/>
                  <a:gd name="connsiteY6" fmla="*/ 3352 h 58720"/>
                  <a:gd name="connsiteX7" fmla="*/ 35125 w 40085"/>
                  <a:gd name="connsiteY7" fmla="*/ 13407 h 58720"/>
                  <a:gd name="connsiteX8" fmla="*/ 23193 w 40085"/>
                  <a:gd name="connsiteY8" fmla="*/ 10189 h 58720"/>
                  <a:gd name="connsiteX9" fmla="*/ 15283 w 40085"/>
                  <a:gd name="connsiteY9" fmla="*/ 16088 h 58720"/>
                  <a:gd name="connsiteX10" fmla="*/ 25070 w 40085"/>
                  <a:gd name="connsiteY10" fmla="*/ 23998 h 58720"/>
                  <a:gd name="connsiteX11" fmla="*/ 40086 w 40085"/>
                  <a:gd name="connsiteY11" fmla="*/ 41158 h 58720"/>
                  <a:gd name="connsiteX12" fmla="*/ 17160 w 40085"/>
                  <a:gd name="connsiteY12" fmla="*/ 58721 h 58720"/>
                  <a:gd name="connsiteX13" fmla="*/ 0 w 40085"/>
                  <a:gd name="connsiteY13" fmla="*/ 54833 h 58720"/>
                  <a:gd name="connsiteX14" fmla="*/ 2815 w 40085"/>
                  <a:gd name="connsiteY14" fmla="*/ 44510 h 58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0085" h="58720">
                    <a:moveTo>
                      <a:pt x="3083" y="44376"/>
                    </a:moveTo>
                    <a:cubicBezTo>
                      <a:pt x="6301" y="46387"/>
                      <a:pt x="12468" y="48398"/>
                      <a:pt x="17563" y="48398"/>
                    </a:cubicBezTo>
                    <a:cubicBezTo>
                      <a:pt x="23864" y="48398"/>
                      <a:pt x="26545" y="45851"/>
                      <a:pt x="26545" y="42231"/>
                    </a:cubicBezTo>
                    <a:cubicBezTo>
                      <a:pt x="26545" y="38611"/>
                      <a:pt x="24266" y="36466"/>
                      <a:pt x="17294" y="34053"/>
                    </a:cubicBezTo>
                    <a:cubicBezTo>
                      <a:pt x="6301" y="30299"/>
                      <a:pt x="1743" y="24266"/>
                      <a:pt x="1743" y="17697"/>
                    </a:cubicBezTo>
                    <a:cubicBezTo>
                      <a:pt x="1743" y="7776"/>
                      <a:pt x="9921" y="0"/>
                      <a:pt x="23059" y="0"/>
                    </a:cubicBezTo>
                    <a:cubicBezTo>
                      <a:pt x="29360" y="0"/>
                      <a:pt x="34723" y="1609"/>
                      <a:pt x="37940" y="3352"/>
                    </a:cubicBezTo>
                    <a:lnTo>
                      <a:pt x="35125" y="13407"/>
                    </a:lnTo>
                    <a:cubicBezTo>
                      <a:pt x="32712" y="12066"/>
                      <a:pt x="28154" y="10189"/>
                      <a:pt x="23193" y="10189"/>
                    </a:cubicBezTo>
                    <a:cubicBezTo>
                      <a:pt x="18233" y="10189"/>
                      <a:pt x="15283" y="12602"/>
                      <a:pt x="15283" y="16088"/>
                    </a:cubicBezTo>
                    <a:cubicBezTo>
                      <a:pt x="15283" y="19574"/>
                      <a:pt x="17965" y="21451"/>
                      <a:pt x="25070" y="23998"/>
                    </a:cubicBezTo>
                    <a:cubicBezTo>
                      <a:pt x="35259" y="27752"/>
                      <a:pt x="39951" y="32846"/>
                      <a:pt x="40086" y="41158"/>
                    </a:cubicBezTo>
                    <a:cubicBezTo>
                      <a:pt x="40086" y="51347"/>
                      <a:pt x="32176" y="58721"/>
                      <a:pt x="17160" y="58721"/>
                    </a:cubicBezTo>
                    <a:cubicBezTo>
                      <a:pt x="10323" y="58721"/>
                      <a:pt x="4290" y="57112"/>
                      <a:pt x="0" y="54833"/>
                    </a:cubicBezTo>
                    <a:lnTo>
                      <a:pt x="2815" y="44510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501" name="Freeform: Shape 500">
                <a:extLst>
                  <a:ext uri="{FF2B5EF4-FFF2-40B4-BE49-F238E27FC236}">
                    <a16:creationId xmlns:a16="http://schemas.microsoft.com/office/drawing/2014/main" id="{20639730-4C02-B8DE-ACAC-F2E0EC6480F4}"/>
                  </a:ext>
                </a:extLst>
              </p:cNvPr>
              <p:cNvSpPr/>
              <p:nvPr/>
            </p:nvSpPr>
            <p:spPr>
              <a:xfrm>
                <a:off x="5446387" y="3460103"/>
                <a:ext cx="35527" cy="73468"/>
              </a:xfrm>
              <a:custGeom>
                <a:avLst/>
                <a:gdLst>
                  <a:gd name="connsiteX0" fmla="*/ 21987 w 35527"/>
                  <a:gd name="connsiteY0" fmla="*/ 0 h 73468"/>
                  <a:gd name="connsiteX1" fmla="*/ 21987 w 35527"/>
                  <a:gd name="connsiteY1" fmla="*/ 16088 h 73468"/>
                  <a:gd name="connsiteX2" fmla="*/ 35527 w 35527"/>
                  <a:gd name="connsiteY2" fmla="*/ 16088 h 73468"/>
                  <a:gd name="connsiteX3" fmla="*/ 35527 w 35527"/>
                  <a:gd name="connsiteY3" fmla="*/ 26679 h 73468"/>
                  <a:gd name="connsiteX4" fmla="*/ 21987 w 35527"/>
                  <a:gd name="connsiteY4" fmla="*/ 26679 h 73468"/>
                  <a:gd name="connsiteX5" fmla="*/ 21987 w 35527"/>
                  <a:gd name="connsiteY5" fmla="*/ 51481 h 73468"/>
                  <a:gd name="connsiteX6" fmla="*/ 29226 w 35527"/>
                  <a:gd name="connsiteY6" fmla="*/ 61938 h 73468"/>
                  <a:gd name="connsiteX7" fmla="*/ 34723 w 35527"/>
                  <a:gd name="connsiteY7" fmla="*/ 61268 h 73468"/>
                  <a:gd name="connsiteX8" fmla="*/ 34991 w 35527"/>
                  <a:gd name="connsiteY8" fmla="*/ 72127 h 73468"/>
                  <a:gd name="connsiteX9" fmla="*/ 24668 w 35527"/>
                  <a:gd name="connsiteY9" fmla="*/ 73468 h 73468"/>
                  <a:gd name="connsiteX10" fmla="*/ 12468 w 35527"/>
                  <a:gd name="connsiteY10" fmla="*/ 68910 h 73468"/>
                  <a:gd name="connsiteX11" fmla="*/ 8044 w 35527"/>
                  <a:gd name="connsiteY11" fmla="*/ 53224 h 73468"/>
                  <a:gd name="connsiteX12" fmla="*/ 8044 w 35527"/>
                  <a:gd name="connsiteY12" fmla="*/ 26813 h 73468"/>
                  <a:gd name="connsiteX13" fmla="*/ 0 w 35527"/>
                  <a:gd name="connsiteY13" fmla="*/ 26813 h 73468"/>
                  <a:gd name="connsiteX14" fmla="*/ 0 w 35527"/>
                  <a:gd name="connsiteY14" fmla="*/ 16222 h 73468"/>
                  <a:gd name="connsiteX15" fmla="*/ 8044 w 35527"/>
                  <a:gd name="connsiteY15" fmla="*/ 16222 h 73468"/>
                  <a:gd name="connsiteX16" fmla="*/ 8044 w 35527"/>
                  <a:gd name="connsiteY16" fmla="*/ 3486 h 73468"/>
                  <a:gd name="connsiteX17" fmla="*/ 21853 w 35527"/>
                  <a:gd name="connsiteY17" fmla="*/ 134 h 73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527" h="73468">
                    <a:moveTo>
                      <a:pt x="21987" y="0"/>
                    </a:moveTo>
                    <a:lnTo>
                      <a:pt x="21987" y="16088"/>
                    </a:lnTo>
                    <a:lnTo>
                      <a:pt x="35527" y="16088"/>
                    </a:lnTo>
                    <a:lnTo>
                      <a:pt x="35527" y="26679"/>
                    </a:lnTo>
                    <a:lnTo>
                      <a:pt x="21987" y="26679"/>
                    </a:lnTo>
                    <a:lnTo>
                      <a:pt x="21987" y="51481"/>
                    </a:lnTo>
                    <a:cubicBezTo>
                      <a:pt x="21987" y="58319"/>
                      <a:pt x="23864" y="61938"/>
                      <a:pt x="29226" y="61938"/>
                    </a:cubicBezTo>
                    <a:cubicBezTo>
                      <a:pt x="31640" y="61938"/>
                      <a:pt x="33516" y="61536"/>
                      <a:pt x="34723" y="61268"/>
                    </a:cubicBezTo>
                    <a:lnTo>
                      <a:pt x="34991" y="72127"/>
                    </a:lnTo>
                    <a:cubicBezTo>
                      <a:pt x="32846" y="72932"/>
                      <a:pt x="29226" y="73468"/>
                      <a:pt x="24668" y="73468"/>
                    </a:cubicBezTo>
                    <a:cubicBezTo>
                      <a:pt x="19440" y="73468"/>
                      <a:pt x="15150" y="71725"/>
                      <a:pt x="12468" y="68910"/>
                    </a:cubicBezTo>
                    <a:cubicBezTo>
                      <a:pt x="9519" y="65692"/>
                      <a:pt x="8044" y="60598"/>
                      <a:pt x="8044" y="53224"/>
                    </a:cubicBezTo>
                    <a:lnTo>
                      <a:pt x="8044" y="26813"/>
                    </a:lnTo>
                    <a:lnTo>
                      <a:pt x="0" y="26813"/>
                    </a:lnTo>
                    <a:lnTo>
                      <a:pt x="0" y="16222"/>
                    </a:lnTo>
                    <a:lnTo>
                      <a:pt x="8044" y="16222"/>
                    </a:lnTo>
                    <a:lnTo>
                      <a:pt x="8044" y="3486"/>
                    </a:lnTo>
                    <a:lnTo>
                      <a:pt x="21853" y="134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502" name="Freeform: Shape 501">
                <a:extLst>
                  <a:ext uri="{FF2B5EF4-FFF2-40B4-BE49-F238E27FC236}">
                    <a16:creationId xmlns:a16="http://schemas.microsoft.com/office/drawing/2014/main" id="{66C7EE10-BBD0-3323-5879-F347549FA799}"/>
                  </a:ext>
                </a:extLst>
              </p:cNvPr>
              <p:cNvSpPr/>
              <p:nvPr/>
            </p:nvSpPr>
            <p:spPr>
              <a:xfrm>
                <a:off x="5492103" y="3474850"/>
                <a:ext cx="32041" cy="57648"/>
              </a:xfrm>
              <a:custGeom>
                <a:avLst/>
                <a:gdLst>
                  <a:gd name="connsiteX0" fmla="*/ 536 w 32041"/>
                  <a:gd name="connsiteY0" fmla="*/ 19440 h 57648"/>
                  <a:gd name="connsiteX1" fmla="*/ 0 w 32041"/>
                  <a:gd name="connsiteY1" fmla="*/ 1341 h 57648"/>
                  <a:gd name="connsiteX2" fmla="*/ 12334 w 32041"/>
                  <a:gd name="connsiteY2" fmla="*/ 1341 h 57648"/>
                  <a:gd name="connsiteX3" fmla="*/ 12736 w 32041"/>
                  <a:gd name="connsiteY3" fmla="*/ 12066 h 57648"/>
                  <a:gd name="connsiteX4" fmla="*/ 13272 w 32041"/>
                  <a:gd name="connsiteY4" fmla="*/ 12066 h 57648"/>
                  <a:gd name="connsiteX5" fmla="*/ 28690 w 32041"/>
                  <a:gd name="connsiteY5" fmla="*/ 0 h 57648"/>
                  <a:gd name="connsiteX6" fmla="*/ 32042 w 32041"/>
                  <a:gd name="connsiteY6" fmla="*/ 402 h 57648"/>
                  <a:gd name="connsiteX7" fmla="*/ 32042 w 32041"/>
                  <a:gd name="connsiteY7" fmla="*/ 13809 h 57648"/>
                  <a:gd name="connsiteX8" fmla="*/ 27886 w 32041"/>
                  <a:gd name="connsiteY8" fmla="*/ 13407 h 57648"/>
                  <a:gd name="connsiteX9" fmla="*/ 15150 w 32041"/>
                  <a:gd name="connsiteY9" fmla="*/ 24132 h 57648"/>
                  <a:gd name="connsiteX10" fmla="*/ 14747 w 32041"/>
                  <a:gd name="connsiteY10" fmla="*/ 28556 h 57648"/>
                  <a:gd name="connsiteX11" fmla="*/ 14747 w 32041"/>
                  <a:gd name="connsiteY11" fmla="*/ 57648 h 57648"/>
                  <a:gd name="connsiteX12" fmla="*/ 536 w 32041"/>
                  <a:gd name="connsiteY12" fmla="*/ 57648 h 57648"/>
                  <a:gd name="connsiteX13" fmla="*/ 536 w 32041"/>
                  <a:gd name="connsiteY13" fmla="*/ 19574 h 57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2041" h="57648">
                    <a:moveTo>
                      <a:pt x="536" y="19440"/>
                    </a:moveTo>
                    <a:cubicBezTo>
                      <a:pt x="536" y="11798"/>
                      <a:pt x="536" y="6435"/>
                      <a:pt x="0" y="1341"/>
                    </a:cubicBezTo>
                    <a:lnTo>
                      <a:pt x="12334" y="1341"/>
                    </a:lnTo>
                    <a:lnTo>
                      <a:pt x="12736" y="12066"/>
                    </a:lnTo>
                    <a:lnTo>
                      <a:pt x="13272" y="12066"/>
                    </a:lnTo>
                    <a:cubicBezTo>
                      <a:pt x="16088" y="4156"/>
                      <a:pt x="22657" y="0"/>
                      <a:pt x="28690" y="0"/>
                    </a:cubicBezTo>
                    <a:cubicBezTo>
                      <a:pt x="30031" y="0"/>
                      <a:pt x="30835" y="0"/>
                      <a:pt x="32042" y="402"/>
                    </a:cubicBezTo>
                    <a:lnTo>
                      <a:pt x="32042" y="13809"/>
                    </a:lnTo>
                    <a:cubicBezTo>
                      <a:pt x="30835" y="13541"/>
                      <a:pt x="29628" y="13407"/>
                      <a:pt x="27886" y="13407"/>
                    </a:cubicBezTo>
                    <a:cubicBezTo>
                      <a:pt x="21048" y="13407"/>
                      <a:pt x="16490" y="17831"/>
                      <a:pt x="15150" y="24132"/>
                    </a:cubicBezTo>
                    <a:cubicBezTo>
                      <a:pt x="14882" y="25338"/>
                      <a:pt x="14747" y="26947"/>
                      <a:pt x="14747" y="28556"/>
                    </a:cubicBezTo>
                    <a:lnTo>
                      <a:pt x="14747" y="57648"/>
                    </a:lnTo>
                    <a:lnTo>
                      <a:pt x="536" y="57648"/>
                    </a:lnTo>
                    <a:lnTo>
                      <a:pt x="536" y="19574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503" name="Freeform: Shape 502">
                <a:extLst>
                  <a:ext uri="{FF2B5EF4-FFF2-40B4-BE49-F238E27FC236}">
                    <a16:creationId xmlns:a16="http://schemas.microsoft.com/office/drawing/2014/main" id="{5474BED3-A874-68BB-F98E-1CC4947C1D42}"/>
                  </a:ext>
                </a:extLst>
              </p:cNvPr>
              <p:cNvSpPr/>
              <p:nvPr/>
            </p:nvSpPr>
            <p:spPr>
              <a:xfrm>
                <a:off x="5529910" y="3476191"/>
                <a:ext cx="56173" cy="81780"/>
              </a:xfrm>
              <a:custGeom>
                <a:avLst/>
                <a:gdLst>
                  <a:gd name="connsiteX0" fmla="*/ 15417 w 56173"/>
                  <a:gd name="connsiteY0" fmla="*/ 0 h 81780"/>
                  <a:gd name="connsiteX1" fmla="*/ 25607 w 56173"/>
                  <a:gd name="connsiteY1" fmla="*/ 30165 h 81780"/>
                  <a:gd name="connsiteX2" fmla="*/ 28690 w 56173"/>
                  <a:gd name="connsiteY2" fmla="*/ 41158 h 81780"/>
                  <a:gd name="connsiteX3" fmla="*/ 29092 w 56173"/>
                  <a:gd name="connsiteY3" fmla="*/ 41158 h 81780"/>
                  <a:gd name="connsiteX4" fmla="*/ 32042 w 56173"/>
                  <a:gd name="connsiteY4" fmla="*/ 30031 h 81780"/>
                  <a:gd name="connsiteX5" fmla="*/ 40890 w 56173"/>
                  <a:gd name="connsiteY5" fmla="*/ 0 h 81780"/>
                  <a:gd name="connsiteX6" fmla="*/ 56174 w 56173"/>
                  <a:gd name="connsiteY6" fmla="*/ 0 h 81780"/>
                  <a:gd name="connsiteX7" fmla="*/ 42096 w 56173"/>
                  <a:gd name="connsiteY7" fmla="*/ 38343 h 81780"/>
                  <a:gd name="connsiteX8" fmla="*/ 22389 w 56173"/>
                  <a:gd name="connsiteY8" fmla="*/ 74541 h 81780"/>
                  <a:gd name="connsiteX9" fmla="*/ 7508 w 56173"/>
                  <a:gd name="connsiteY9" fmla="*/ 81780 h 81780"/>
                  <a:gd name="connsiteX10" fmla="*/ 4290 w 56173"/>
                  <a:gd name="connsiteY10" fmla="*/ 69714 h 81780"/>
                  <a:gd name="connsiteX11" fmla="*/ 12602 w 56173"/>
                  <a:gd name="connsiteY11" fmla="*/ 65826 h 81780"/>
                  <a:gd name="connsiteX12" fmla="*/ 20378 w 56173"/>
                  <a:gd name="connsiteY12" fmla="*/ 56978 h 81780"/>
                  <a:gd name="connsiteX13" fmla="*/ 21316 w 56173"/>
                  <a:gd name="connsiteY13" fmla="*/ 54431 h 81780"/>
                  <a:gd name="connsiteX14" fmla="*/ 20512 w 56173"/>
                  <a:gd name="connsiteY14" fmla="*/ 51615 h 81780"/>
                  <a:gd name="connsiteX15" fmla="*/ 0 w 56173"/>
                  <a:gd name="connsiteY15" fmla="*/ 0 h 81780"/>
                  <a:gd name="connsiteX16" fmla="*/ 15552 w 56173"/>
                  <a:gd name="connsiteY16" fmla="*/ 0 h 81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6173" h="81780">
                    <a:moveTo>
                      <a:pt x="15417" y="0"/>
                    </a:moveTo>
                    <a:lnTo>
                      <a:pt x="25607" y="30165"/>
                    </a:lnTo>
                    <a:cubicBezTo>
                      <a:pt x="26813" y="33651"/>
                      <a:pt x="27886" y="37941"/>
                      <a:pt x="28690" y="41158"/>
                    </a:cubicBezTo>
                    <a:lnTo>
                      <a:pt x="29092" y="41158"/>
                    </a:lnTo>
                    <a:cubicBezTo>
                      <a:pt x="30031" y="37941"/>
                      <a:pt x="31103" y="33785"/>
                      <a:pt x="32042" y="30031"/>
                    </a:cubicBezTo>
                    <a:lnTo>
                      <a:pt x="40890" y="0"/>
                    </a:lnTo>
                    <a:lnTo>
                      <a:pt x="56174" y="0"/>
                    </a:lnTo>
                    <a:lnTo>
                      <a:pt x="42096" y="38343"/>
                    </a:lnTo>
                    <a:cubicBezTo>
                      <a:pt x="34321" y="59391"/>
                      <a:pt x="29092" y="68776"/>
                      <a:pt x="22389" y="74541"/>
                    </a:cubicBezTo>
                    <a:cubicBezTo>
                      <a:pt x="16892" y="79501"/>
                      <a:pt x="11127" y="81378"/>
                      <a:pt x="7508" y="81780"/>
                    </a:cubicBezTo>
                    <a:lnTo>
                      <a:pt x="4290" y="69714"/>
                    </a:lnTo>
                    <a:cubicBezTo>
                      <a:pt x="6703" y="69178"/>
                      <a:pt x="9787" y="67837"/>
                      <a:pt x="12602" y="65826"/>
                    </a:cubicBezTo>
                    <a:cubicBezTo>
                      <a:pt x="15283" y="64084"/>
                      <a:pt x="18367" y="60732"/>
                      <a:pt x="20378" y="56978"/>
                    </a:cubicBezTo>
                    <a:cubicBezTo>
                      <a:pt x="20914" y="55906"/>
                      <a:pt x="21316" y="55101"/>
                      <a:pt x="21316" y="54431"/>
                    </a:cubicBezTo>
                    <a:cubicBezTo>
                      <a:pt x="21316" y="53894"/>
                      <a:pt x="21316" y="53090"/>
                      <a:pt x="20512" y="51615"/>
                    </a:cubicBezTo>
                    <a:lnTo>
                      <a:pt x="0" y="0"/>
                    </a:lnTo>
                    <a:lnTo>
                      <a:pt x="15552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504" name="Freeform: Shape 503">
                <a:extLst>
                  <a:ext uri="{FF2B5EF4-FFF2-40B4-BE49-F238E27FC236}">
                    <a16:creationId xmlns:a16="http://schemas.microsoft.com/office/drawing/2014/main" id="{FDEDFEC7-1149-C708-7D80-8C3CDC91F8B7}"/>
                  </a:ext>
                </a:extLst>
              </p:cNvPr>
              <p:cNvSpPr/>
              <p:nvPr/>
            </p:nvSpPr>
            <p:spPr>
              <a:xfrm>
                <a:off x="5107728" y="3661872"/>
                <a:ext cx="27491" cy="27617"/>
              </a:xfrm>
              <a:custGeom>
                <a:avLst/>
                <a:gdLst>
                  <a:gd name="connsiteX0" fmla="*/ 8 w 27491"/>
                  <a:gd name="connsiteY0" fmla="*/ 13809 h 27617"/>
                  <a:gd name="connsiteX1" fmla="*/ 13683 w 27491"/>
                  <a:gd name="connsiteY1" fmla="*/ 0 h 27617"/>
                  <a:gd name="connsiteX2" fmla="*/ 27491 w 27491"/>
                  <a:gd name="connsiteY2" fmla="*/ 13809 h 27617"/>
                  <a:gd name="connsiteX3" fmla="*/ 13683 w 27491"/>
                  <a:gd name="connsiteY3" fmla="*/ 27618 h 27617"/>
                  <a:gd name="connsiteX4" fmla="*/ 8 w 27491"/>
                  <a:gd name="connsiteY4" fmla="*/ 13809 h 27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491" h="27617">
                    <a:moveTo>
                      <a:pt x="8" y="13809"/>
                    </a:moveTo>
                    <a:cubicBezTo>
                      <a:pt x="-260" y="6033"/>
                      <a:pt x="6175" y="0"/>
                      <a:pt x="13683" y="0"/>
                    </a:cubicBezTo>
                    <a:cubicBezTo>
                      <a:pt x="21190" y="0"/>
                      <a:pt x="27491" y="6033"/>
                      <a:pt x="27491" y="13809"/>
                    </a:cubicBezTo>
                    <a:cubicBezTo>
                      <a:pt x="27491" y="21585"/>
                      <a:pt x="21458" y="27618"/>
                      <a:pt x="13683" y="27618"/>
                    </a:cubicBezTo>
                    <a:cubicBezTo>
                      <a:pt x="5907" y="27618"/>
                      <a:pt x="8" y="21719"/>
                      <a:pt x="8" y="138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505" name="Freeform: Shape 504">
                <a:extLst>
                  <a:ext uri="{FF2B5EF4-FFF2-40B4-BE49-F238E27FC236}">
                    <a16:creationId xmlns:a16="http://schemas.microsoft.com/office/drawing/2014/main" id="{BC88A72B-ED03-6D0B-CC85-8559BD31F84C}"/>
                  </a:ext>
                </a:extLst>
              </p:cNvPr>
              <p:cNvSpPr/>
              <p:nvPr/>
            </p:nvSpPr>
            <p:spPr>
              <a:xfrm>
                <a:off x="5171686" y="3627953"/>
                <a:ext cx="44912" cy="77892"/>
              </a:xfrm>
              <a:custGeom>
                <a:avLst/>
                <a:gdLst>
                  <a:gd name="connsiteX0" fmla="*/ 0 w 44912"/>
                  <a:gd name="connsiteY0" fmla="*/ 0 h 77892"/>
                  <a:gd name="connsiteX1" fmla="*/ 44912 w 44912"/>
                  <a:gd name="connsiteY1" fmla="*/ 0 h 77892"/>
                  <a:gd name="connsiteX2" fmla="*/ 44912 w 44912"/>
                  <a:gd name="connsiteY2" fmla="*/ 11664 h 77892"/>
                  <a:gd name="connsiteX3" fmla="*/ 14211 w 44912"/>
                  <a:gd name="connsiteY3" fmla="*/ 11664 h 77892"/>
                  <a:gd name="connsiteX4" fmla="*/ 14211 w 44912"/>
                  <a:gd name="connsiteY4" fmla="*/ 33114 h 77892"/>
                  <a:gd name="connsiteX5" fmla="*/ 42901 w 44912"/>
                  <a:gd name="connsiteY5" fmla="*/ 33114 h 77892"/>
                  <a:gd name="connsiteX6" fmla="*/ 42901 w 44912"/>
                  <a:gd name="connsiteY6" fmla="*/ 44778 h 77892"/>
                  <a:gd name="connsiteX7" fmla="*/ 14211 w 44912"/>
                  <a:gd name="connsiteY7" fmla="*/ 44778 h 77892"/>
                  <a:gd name="connsiteX8" fmla="*/ 14211 w 44912"/>
                  <a:gd name="connsiteY8" fmla="*/ 77892 h 77892"/>
                  <a:gd name="connsiteX9" fmla="*/ 0 w 44912"/>
                  <a:gd name="connsiteY9" fmla="*/ 77892 h 77892"/>
                  <a:gd name="connsiteX10" fmla="*/ 0 w 44912"/>
                  <a:gd name="connsiteY10" fmla="*/ 0 h 77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912" h="77892">
                    <a:moveTo>
                      <a:pt x="0" y="0"/>
                    </a:moveTo>
                    <a:lnTo>
                      <a:pt x="44912" y="0"/>
                    </a:lnTo>
                    <a:lnTo>
                      <a:pt x="44912" y="11664"/>
                    </a:lnTo>
                    <a:lnTo>
                      <a:pt x="14211" y="11664"/>
                    </a:lnTo>
                    <a:lnTo>
                      <a:pt x="14211" y="33114"/>
                    </a:lnTo>
                    <a:lnTo>
                      <a:pt x="42901" y="33114"/>
                    </a:lnTo>
                    <a:lnTo>
                      <a:pt x="42901" y="44778"/>
                    </a:lnTo>
                    <a:lnTo>
                      <a:pt x="14211" y="44778"/>
                    </a:lnTo>
                    <a:lnTo>
                      <a:pt x="14211" y="77892"/>
                    </a:lnTo>
                    <a:lnTo>
                      <a:pt x="0" y="778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506" name="Freeform: Shape 505">
                <a:extLst>
                  <a:ext uri="{FF2B5EF4-FFF2-40B4-BE49-F238E27FC236}">
                    <a16:creationId xmlns:a16="http://schemas.microsoft.com/office/drawing/2014/main" id="{3ACF795C-DE22-3F65-9353-0A2535B1E4A2}"/>
                  </a:ext>
                </a:extLst>
              </p:cNvPr>
              <p:cNvSpPr/>
              <p:nvPr/>
            </p:nvSpPr>
            <p:spPr>
              <a:xfrm>
                <a:off x="5230272" y="3627953"/>
                <a:ext cx="60866" cy="79232"/>
              </a:xfrm>
              <a:custGeom>
                <a:avLst/>
                <a:gdLst>
                  <a:gd name="connsiteX0" fmla="*/ 14345 w 60866"/>
                  <a:gd name="connsiteY0" fmla="*/ 0 h 79232"/>
                  <a:gd name="connsiteX1" fmla="*/ 14345 w 60866"/>
                  <a:gd name="connsiteY1" fmla="*/ 45448 h 79232"/>
                  <a:gd name="connsiteX2" fmla="*/ 30299 w 60866"/>
                  <a:gd name="connsiteY2" fmla="*/ 67703 h 79232"/>
                  <a:gd name="connsiteX3" fmla="*/ 46655 w 60866"/>
                  <a:gd name="connsiteY3" fmla="*/ 45448 h 79232"/>
                  <a:gd name="connsiteX4" fmla="*/ 46655 w 60866"/>
                  <a:gd name="connsiteY4" fmla="*/ 0 h 79232"/>
                  <a:gd name="connsiteX5" fmla="*/ 60866 w 60866"/>
                  <a:gd name="connsiteY5" fmla="*/ 0 h 79232"/>
                  <a:gd name="connsiteX6" fmla="*/ 60866 w 60866"/>
                  <a:gd name="connsiteY6" fmla="*/ 44510 h 79232"/>
                  <a:gd name="connsiteX7" fmla="*/ 29763 w 60866"/>
                  <a:gd name="connsiteY7" fmla="*/ 79233 h 79232"/>
                  <a:gd name="connsiteX8" fmla="*/ 0 w 60866"/>
                  <a:gd name="connsiteY8" fmla="*/ 44644 h 79232"/>
                  <a:gd name="connsiteX9" fmla="*/ 0 w 60866"/>
                  <a:gd name="connsiteY9" fmla="*/ 0 h 79232"/>
                  <a:gd name="connsiteX10" fmla="*/ 14211 w 60866"/>
                  <a:gd name="connsiteY10" fmla="*/ 0 h 79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0866" h="79232">
                    <a:moveTo>
                      <a:pt x="14345" y="0"/>
                    </a:moveTo>
                    <a:lnTo>
                      <a:pt x="14345" y="45448"/>
                    </a:lnTo>
                    <a:cubicBezTo>
                      <a:pt x="14345" y="60732"/>
                      <a:pt x="20646" y="67703"/>
                      <a:pt x="30299" y="67703"/>
                    </a:cubicBezTo>
                    <a:cubicBezTo>
                      <a:pt x="40622" y="67703"/>
                      <a:pt x="46655" y="60598"/>
                      <a:pt x="46655" y="45448"/>
                    </a:cubicBezTo>
                    <a:lnTo>
                      <a:pt x="46655" y="0"/>
                    </a:lnTo>
                    <a:lnTo>
                      <a:pt x="60866" y="0"/>
                    </a:lnTo>
                    <a:lnTo>
                      <a:pt x="60866" y="44510"/>
                    </a:lnTo>
                    <a:cubicBezTo>
                      <a:pt x="60866" y="68508"/>
                      <a:pt x="48532" y="79233"/>
                      <a:pt x="29763" y="79233"/>
                    </a:cubicBezTo>
                    <a:cubicBezTo>
                      <a:pt x="10994" y="79233"/>
                      <a:pt x="0" y="69178"/>
                      <a:pt x="0" y="44644"/>
                    </a:cubicBezTo>
                    <a:lnTo>
                      <a:pt x="0" y="0"/>
                    </a:lnTo>
                    <a:lnTo>
                      <a:pt x="142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507" name="Freeform: Shape 506">
                <a:extLst>
                  <a:ext uri="{FF2B5EF4-FFF2-40B4-BE49-F238E27FC236}">
                    <a16:creationId xmlns:a16="http://schemas.microsoft.com/office/drawing/2014/main" id="{398FE8A3-48A6-3479-3DD7-FCD8BEBCCBBB}"/>
                  </a:ext>
                </a:extLst>
              </p:cNvPr>
              <p:cNvSpPr/>
              <p:nvPr/>
            </p:nvSpPr>
            <p:spPr>
              <a:xfrm>
                <a:off x="5326666" y="3670184"/>
                <a:ext cx="29494" cy="9786"/>
              </a:xfrm>
              <a:custGeom>
                <a:avLst/>
                <a:gdLst>
                  <a:gd name="connsiteX0" fmla="*/ 29495 w 29494"/>
                  <a:gd name="connsiteY0" fmla="*/ 0 h 9786"/>
                  <a:gd name="connsiteX1" fmla="*/ 29495 w 29494"/>
                  <a:gd name="connsiteY1" fmla="*/ 9787 h 9786"/>
                  <a:gd name="connsiteX2" fmla="*/ 0 w 29494"/>
                  <a:gd name="connsiteY2" fmla="*/ 9787 h 9786"/>
                  <a:gd name="connsiteX3" fmla="*/ 0 w 29494"/>
                  <a:gd name="connsiteY3" fmla="*/ 0 h 9786"/>
                  <a:gd name="connsiteX4" fmla="*/ 29495 w 29494"/>
                  <a:gd name="connsiteY4" fmla="*/ 0 h 9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94" h="9786">
                    <a:moveTo>
                      <a:pt x="29495" y="0"/>
                    </a:moveTo>
                    <a:lnTo>
                      <a:pt x="29495" y="9787"/>
                    </a:lnTo>
                    <a:lnTo>
                      <a:pt x="0" y="9787"/>
                    </a:lnTo>
                    <a:lnTo>
                      <a:pt x="0" y="0"/>
                    </a:lnTo>
                    <a:lnTo>
                      <a:pt x="2949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508" name="Freeform: Shape 507">
                <a:extLst>
                  <a:ext uri="{FF2B5EF4-FFF2-40B4-BE49-F238E27FC236}">
                    <a16:creationId xmlns:a16="http://schemas.microsoft.com/office/drawing/2014/main" id="{E0018ED9-9123-C89F-96E4-7213F7995149}"/>
                  </a:ext>
                </a:extLst>
              </p:cNvPr>
              <p:cNvSpPr/>
              <p:nvPr/>
            </p:nvSpPr>
            <p:spPr>
              <a:xfrm>
                <a:off x="5388068" y="3629294"/>
                <a:ext cx="50274" cy="77758"/>
              </a:xfrm>
              <a:custGeom>
                <a:avLst/>
                <a:gdLst>
                  <a:gd name="connsiteX0" fmla="*/ 3352 w 50274"/>
                  <a:gd name="connsiteY0" fmla="*/ 61938 h 77758"/>
                  <a:gd name="connsiteX1" fmla="*/ 20512 w 50274"/>
                  <a:gd name="connsiteY1" fmla="*/ 66497 h 77758"/>
                  <a:gd name="connsiteX2" fmla="*/ 35662 w 50274"/>
                  <a:gd name="connsiteY2" fmla="*/ 54431 h 77758"/>
                  <a:gd name="connsiteX3" fmla="*/ 18635 w 50274"/>
                  <a:gd name="connsiteY3" fmla="*/ 41695 h 77758"/>
                  <a:gd name="connsiteX4" fmla="*/ 12066 w 50274"/>
                  <a:gd name="connsiteY4" fmla="*/ 41695 h 77758"/>
                  <a:gd name="connsiteX5" fmla="*/ 12066 w 50274"/>
                  <a:gd name="connsiteY5" fmla="*/ 31237 h 77758"/>
                  <a:gd name="connsiteX6" fmla="*/ 18367 w 50274"/>
                  <a:gd name="connsiteY6" fmla="*/ 31237 h 77758"/>
                  <a:gd name="connsiteX7" fmla="*/ 33248 w 50274"/>
                  <a:gd name="connsiteY7" fmla="*/ 20780 h 77758"/>
                  <a:gd name="connsiteX8" fmla="*/ 21183 w 50274"/>
                  <a:gd name="connsiteY8" fmla="*/ 11395 h 77758"/>
                  <a:gd name="connsiteX9" fmla="*/ 5765 w 50274"/>
                  <a:gd name="connsiteY9" fmla="*/ 16088 h 77758"/>
                  <a:gd name="connsiteX10" fmla="*/ 2547 w 50274"/>
                  <a:gd name="connsiteY10" fmla="*/ 5765 h 77758"/>
                  <a:gd name="connsiteX11" fmla="*/ 24132 w 50274"/>
                  <a:gd name="connsiteY11" fmla="*/ 0 h 77758"/>
                  <a:gd name="connsiteX12" fmla="*/ 47594 w 50274"/>
                  <a:gd name="connsiteY12" fmla="*/ 18367 h 77758"/>
                  <a:gd name="connsiteX13" fmla="*/ 33785 w 50274"/>
                  <a:gd name="connsiteY13" fmla="*/ 35930 h 77758"/>
                  <a:gd name="connsiteX14" fmla="*/ 33785 w 50274"/>
                  <a:gd name="connsiteY14" fmla="*/ 36198 h 77758"/>
                  <a:gd name="connsiteX15" fmla="*/ 50275 w 50274"/>
                  <a:gd name="connsiteY15" fmla="*/ 54967 h 77758"/>
                  <a:gd name="connsiteX16" fmla="*/ 21048 w 50274"/>
                  <a:gd name="connsiteY16" fmla="*/ 77758 h 77758"/>
                  <a:gd name="connsiteX17" fmla="*/ 0 w 50274"/>
                  <a:gd name="connsiteY17" fmla="*/ 72530 h 77758"/>
                  <a:gd name="connsiteX18" fmla="*/ 3218 w 50274"/>
                  <a:gd name="connsiteY18" fmla="*/ 61804 h 77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0274" h="77758">
                    <a:moveTo>
                      <a:pt x="3352" y="61938"/>
                    </a:moveTo>
                    <a:cubicBezTo>
                      <a:pt x="6301" y="63681"/>
                      <a:pt x="13273" y="66497"/>
                      <a:pt x="20512" y="66497"/>
                    </a:cubicBezTo>
                    <a:cubicBezTo>
                      <a:pt x="31372" y="66497"/>
                      <a:pt x="35796" y="60330"/>
                      <a:pt x="35662" y="54431"/>
                    </a:cubicBezTo>
                    <a:cubicBezTo>
                      <a:pt x="35662" y="45582"/>
                      <a:pt x="27350" y="41695"/>
                      <a:pt x="18635" y="41695"/>
                    </a:cubicBezTo>
                    <a:lnTo>
                      <a:pt x="12066" y="41695"/>
                    </a:lnTo>
                    <a:lnTo>
                      <a:pt x="12066" y="31237"/>
                    </a:lnTo>
                    <a:lnTo>
                      <a:pt x="18367" y="31237"/>
                    </a:lnTo>
                    <a:cubicBezTo>
                      <a:pt x="24936" y="31237"/>
                      <a:pt x="33248" y="28288"/>
                      <a:pt x="33248" y="20780"/>
                    </a:cubicBezTo>
                    <a:cubicBezTo>
                      <a:pt x="33248" y="15686"/>
                      <a:pt x="29360" y="11395"/>
                      <a:pt x="21183" y="11395"/>
                    </a:cubicBezTo>
                    <a:cubicBezTo>
                      <a:pt x="15016" y="11395"/>
                      <a:pt x="8983" y="14077"/>
                      <a:pt x="5765" y="16088"/>
                    </a:cubicBezTo>
                    <a:lnTo>
                      <a:pt x="2547" y="5765"/>
                    </a:lnTo>
                    <a:cubicBezTo>
                      <a:pt x="6837" y="2815"/>
                      <a:pt x="15150" y="0"/>
                      <a:pt x="24132" y="0"/>
                    </a:cubicBezTo>
                    <a:cubicBezTo>
                      <a:pt x="39684" y="0"/>
                      <a:pt x="47594" y="8580"/>
                      <a:pt x="47594" y="18367"/>
                    </a:cubicBezTo>
                    <a:cubicBezTo>
                      <a:pt x="47594" y="26277"/>
                      <a:pt x="43035" y="32712"/>
                      <a:pt x="33785" y="35930"/>
                    </a:cubicBezTo>
                    <a:lnTo>
                      <a:pt x="33785" y="36198"/>
                    </a:lnTo>
                    <a:cubicBezTo>
                      <a:pt x="42901" y="37806"/>
                      <a:pt x="50275" y="44778"/>
                      <a:pt x="50275" y="54967"/>
                    </a:cubicBezTo>
                    <a:cubicBezTo>
                      <a:pt x="50275" y="67703"/>
                      <a:pt x="39684" y="77758"/>
                      <a:pt x="21048" y="77758"/>
                    </a:cubicBezTo>
                    <a:cubicBezTo>
                      <a:pt x="11932" y="77758"/>
                      <a:pt x="4022" y="75211"/>
                      <a:pt x="0" y="72530"/>
                    </a:cubicBezTo>
                    <a:lnTo>
                      <a:pt x="3218" y="61804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509" name="Freeform: Shape 508">
                <a:extLst>
                  <a:ext uri="{FF2B5EF4-FFF2-40B4-BE49-F238E27FC236}">
                    <a16:creationId xmlns:a16="http://schemas.microsoft.com/office/drawing/2014/main" id="{E39BAEEC-5764-D48C-872E-607C15773B99}"/>
                  </a:ext>
                </a:extLst>
              </p:cNvPr>
              <p:cNvSpPr/>
              <p:nvPr/>
            </p:nvSpPr>
            <p:spPr>
              <a:xfrm>
                <a:off x="5470519" y="3649538"/>
                <a:ext cx="56173" cy="81780"/>
              </a:xfrm>
              <a:custGeom>
                <a:avLst/>
                <a:gdLst>
                  <a:gd name="connsiteX0" fmla="*/ 15417 w 56173"/>
                  <a:gd name="connsiteY0" fmla="*/ 0 h 81780"/>
                  <a:gd name="connsiteX1" fmla="*/ 25607 w 56173"/>
                  <a:gd name="connsiteY1" fmla="*/ 30165 h 81780"/>
                  <a:gd name="connsiteX2" fmla="*/ 28690 w 56173"/>
                  <a:gd name="connsiteY2" fmla="*/ 41158 h 81780"/>
                  <a:gd name="connsiteX3" fmla="*/ 29092 w 56173"/>
                  <a:gd name="connsiteY3" fmla="*/ 41158 h 81780"/>
                  <a:gd name="connsiteX4" fmla="*/ 32042 w 56173"/>
                  <a:gd name="connsiteY4" fmla="*/ 30031 h 81780"/>
                  <a:gd name="connsiteX5" fmla="*/ 40890 w 56173"/>
                  <a:gd name="connsiteY5" fmla="*/ 0 h 81780"/>
                  <a:gd name="connsiteX6" fmla="*/ 56174 w 56173"/>
                  <a:gd name="connsiteY6" fmla="*/ 0 h 81780"/>
                  <a:gd name="connsiteX7" fmla="*/ 42096 w 56173"/>
                  <a:gd name="connsiteY7" fmla="*/ 38343 h 81780"/>
                  <a:gd name="connsiteX8" fmla="*/ 22389 w 56173"/>
                  <a:gd name="connsiteY8" fmla="*/ 74541 h 81780"/>
                  <a:gd name="connsiteX9" fmla="*/ 7508 w 56173"/>
                  <a:gd name="connsiteY9" fmla="*/ 81780 h 81780"/>
                  <a:gd name="connsiteX10" fmla="*/ 4290 w 56173"/>
                  <a:gd name="connsiteY10" fmla="*/ 69714 h 81780"/>
                  <a:gd name="connsiteX11" fmla="*/ 12602 w 56173"/>
                  <a:gd name="connsiteY11" fmla="*/ 65826 h 81780"/>
                  <a:gd name="connsiteX12" fmla="*/ 20378 w 56173"/>
                  <a:gd name="connsiteY12" fmla="*/ 56978 h 81780"/>
                  <a:gd name="connsiteX13" fmla="*/ 21316 w 56173"/>
                  <a:gd name="connsiteY13" fmla="*/ 54431 h 81780"/>
                  <a:gd name="connsiteX14" fmla="*/ 20512 w 56173"/>
                  <a:gd name="connsiteY14" fmla="*/ 51615 h 81780"/>
                  <a:gd name="connsiteX15" fmla="*/ 0 w 56173"/>
                  <a:gd name="connsiteY15" fmla="*/ 0 h 81780"/>
                  <a:gd name="connsiteX16" fmla="*/ 15552 w 56173"/>
                  <a:gd name="connsiteY16" fmla="*/ 0 h 81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6173" h="81780">
                    <a:moveTo>
                      <a:pt x="15417" y="0"/>
                    </a:moveTo>
                    <a:lnTo>
                      <a:pt x="25607" y="30165"/>
                    </a:lnTo>
                    <a:cubicBezTo>
                      <a:pt x="26813" y="33651"/>
                      <a:pt x="27886" y="37941"/>
                      <a:pt x="28690" y="41158"/>
                    </a:cubicBezTo>
                    <a:lnTo>
                      <a:pt x="29092" y="41158"/>
                    </a:lnTo>
                    <a:cubicBezTo>
                      <a:pt x="30031" y="37941"/>
                      <a:pt x="31103" y="33785"/>
                      <a:pt x="32042" y="30031"/>
                    </a:cubicBezTo>
                    <a:lnTo>
                      <a:pt x="40890" y="0"/>
                    </a:lnTo>
                    <a:lnTo>
                      <a:pt x="56174" y="0"/>
                    </a:lnTo>
                    <a:lnTo>
                      <a:pt x="42096" y="38343"/>
                    </a:lnTo>
                    <a:cubicBezTo>
                      <a:pt x="34321" y="59391"/>
                      <a:pt x="29092" y="68776"/>
                      <a:pt x="22389" y="74541"/>
                    </a:cubicBezTo>
                    <a:cubicBezTo>
                      <a:pt x="16892" y="79501"/>
                      <a:pt x="11127" y="81378"/>
                      <a:pt x="7508" y="81780"/>
                    </a:cubicBezTo>
                    <a:lnTo>
                      <a:pt x="4290" y="69714"/>
                    </a:lnTo>
                    <a:cubicBezTo>
                      <a:pt x="6703" y="69178"/>
                      <a:pt x="9787" y="67837"/>
                      <a:pt x="12602" y="65826"/>
                    </a:cubicBezTo>
                    <a:cubicBezTo>
                      <a:pt x="15283" y="64083"/>
                      <a:pt x="18367" y="60732"/>
                      <a:pt x="20378" y="56978"/>
                    </a:cubicBezTo>
                    <a:cubicBezTo>
                      <a:pt x="20914" y="55905"/>
                      <a:pt x="21316" y="55101"/>
                      <a:pt x="21316" y="54431"/>
                    </a:cubicBezTo>
                    <a:cubicBezTo>
                      <a:pt x="21316" y="53895"/>
                      <a:pt x="21316" y="53090"/>
                      <a:pt x="20512" y="51615"/>
                    </a:cubicBezTo>
                    <a:lnTo>
                      <a:pt x="0" y="0"/>
                    </a:lnTo>
                    <a:lnTo>
                      <a:pt x="15552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510" name="Freeform: Shape 509">
                <a:extLst>
                  <a:ext uri="{FF2B5EF4-FFF2-40B4-BE49-F238E27FC236}">
                    <a16:creationId xmlns:a16="http://schemas.microsoft.com/office/drawing/2014/main" id="{36F9D5BB-9198-34D9-0B76-D1CA415AEB91}"/>
                  </a:ext>
                </a:extLst>
              </p:cNvPr>
              <p:cNvSpPr/>
              <p:nvPr/>
            </p:nvSpPr>
            <p:spPr>
              <a:xfrm>
                <a:off x="5529776" y="3648331"/>
                <a:ext cx="51749" cy="58720"/>
              </a:xfrm>
              <a:custGeom>
                <a:avLst/>
                <a:gdLst>
                  <a:gd name="connsiteX0" fmla="*/ 13675 w 51749"/>
                  <a:gd name="connsiteY0" fmla="*/ 33382 h 58720"/>
                  <a:gd name="connsiteX1" fmla="*/ 30969 w 51749"/>
                  <a:gd name="connsiteY1" fmla="*/ 47996 h 58720"/>
                  <a:gd name="connsiteX2" fmla="*/ 46521 w 51749"/>
                  <a:gd name="connsiteY2" fmla="*/ 45448 h 58720"/>
                  <a:gd name="connsiteX3" fmla="*/ 48666 w 51749"/>
                  <a:gd name="connsiteY3" fmla="*/ 55235 h 58720"/>
                  <a:gd name="connsiteX4" fmla="*/ 28958 w 51749"/>
                  <a:gd name="connsiteY4" fmla="*/ 58721 h 58720"/>
                  <a:gd name="connsiteX5" fmla="*/ 0 w 51749"/>
                  <a:gd name="connsiteY5" fmla="*/ 30299 h 58720"/>
                  <a:gd name="connsiteX6" fmla="*/ 27484 w 51749"/>
                  <a:gd name="connsiteY6" fmla="*/ 0 h 58720"/>
                  <a:gd name="connsiteX7" fmla="*/ 51750 w 51749"/>
                  <a:gd name="connsiteY7" fmla="*/ 27349 h 58720"/>
                  <a:gd name="connsiteX8" fmla="*/ 51347 w 51749"/>
                  <a:gd name="connsiteY8" fmla="*/ 33382 h 58720"/>
                  <a:gd name="connsiteX9" fmla="*/ 13675 w 51749"/>
                  <a:gd name="connsiteY9" fmla="*/ 33382 h 58720"/>
                  <a:gd name="connsiteX10" fmla="*/ 38343 w 51749"/>
                  <a:gd name="connsiteY10" fmla="*/ 23462 h 58720"/>
                  <a:gd name="connsiteX11" fmla="*/ 26679 w 51749"/>
                  <a:gd name="connsiteY11" fmla="*/ 9653 h 58720"/>
                  <a:gd name="connsiteX12" fmla="*/ 13675 w 51749"/>
                  <a:gd name="connsiteY12" fmla="*/ 23462 h 58720"/>
                  <a:gd name="connsiteX13" fmla="*/ 38343 w 51749"/>
                  <a:gd name="connsiteY13" fmla="*/ 23462 h 58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1749" h="58720">
                    <a:moveTo>
                      <a:pt x="13675" y="33382"/>
                    </a:moveTo>
                    <a:cubicBezTo>
                      <a:pt x="14077" y="43571"/>
                      <a:pt x="21987" y="47996"/>
                      <a:pt x="30969" y="47996"/>
                    </a:cubicBezTo>
                    <a:cubicBezTo>
                      <a:pt x="37539" y="47996"/>
                      <a:pt x="42231" y="47057"/>
                      <a:pt x="46521" y="45448"/>
                    </a:cubicBezTo>
                    <a:lnTo>
                      <a:pt x="48666" y="55235"/>
                    </a:lnTo>
                    <a:cubicBezTo>
                      <a:pt x="43840" y="57246"/>
                      <a:pt x="37137" y="58721"/>
                      <a:pt x="28958" y="58721"/>
                    </a:cubicBezTo>
                    <a:cubicBezTo>
                      <a:pt x="10726" y="58721"/>
                      <a:pt x="0" y="47459"/>
                      <a:pt x="0" y="30299"/>
                    </a:cubicBezTo>
                    <a:cubicBezTo>
                      <a:pt x="0" y="14747"/>
                      <a:pt x="9519" y="0"/>
                      <a:pt x="27484" y="0"/>
                    </a:cubicBezTo>
                    <a:cubicBezTo>
                      <a:pt x="45449" y="0"/>
                      <a:pt x="51750" y="15015"/>
                      <a:pt x="51750" y="27349"/>
                    </a:cubicBezTo>
                    <a:cubicBezTo>
                      <a:pt x="51750" y="30031"/>
                      <a:pt x="51481" y="32042"/>
                      <a:pt x="51347" y="33382"/>
                    </a:cubicBezTo>
                    <a:lnTo>
                      <a:pt x="13675" y="33382"/>
                    </a:lnTo>
                    <a:close/>
                    <a:moveTo>
                      <a:pt x="38343" y="23462"/>
                    </a:moveTo>
                    <a:cubicBezTo>
                      <a:pt x="38343" y="18233"/>
                      <a:pt x="36198" y="9653"/>
                      <a:pt x="26679" y="9653"/>
                    </a:cubicBezTo>
                    <a:cubicBezTo>
                      <a:pt x="17831" y="9653"/>
                      <a:pt x="14211" y="17563"/>
                      <a:pt x="13675" y="23462"/>
                    </a:cubicBezTo>
                    <a:lnTo>
                      <a:pt x="38343" y="23462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511" name="Freeform: Shape 510">
                <a:extLst>
                  <a:ext uri="{FF2B5EF4-FFF2-40B4-BE49-F238E27FC236}">
                    <a16:creationId xmlns:a16="http://schemas.microsoft.com/office/drawing/2014/main" id="{23DB9A10-3555-EDDD-0E56-513D5161037A}"/>
                  </a:ext>
                </a:extLst>
              </p:cNvPr>
              <p:cNvSpPr/>
              <p:nvPr/>
            </p:nvSpPr>
            <p:spPr>
              <a:xfrm>
                <a:off x="5589033" y="3648197"/>
                <a:ext cx="48397" cy="58854"/>
              </a:xfrm>
              <a:custGeom>
                <a:avLst/>
                <a:gdLst>
                  <a:gd name="connsiteX0" fmla="*/ 35662 w 48397"/>
                  <a:gd name="connsiteY0" fmla="*/ 57648 h 58854"/>
                  <a:gd name="connsiteX1" fmla="*/ 34723 w 48397"/>
                  <a:gd name="connsiteY1" fmla="*/ 51347 h 58854"/>
                  <a:gd name="connsiteX2" fmla="*/ 34321 w 48397"/>
                  <a:gd name="connsiteY2" fmla="*/ 51347 h 58854"/>
                  <a:gd name="connsiteX3" fmla="*/ 17697 w 48397"/>
                  <a:gd name="connsiteY3" fmla="*/ 58855 h 58854"/>
                  <a:gd name="connsiteX4" fmla="*/ 0 w 48397"/>
                  <a:gd name="connsiteY4" fmla="*/ 42097 h 58854"/>
                  <a:gd name="connsiteX5" fmla="*/ 33382 w 48397"/>
                  <a:gd name="connsiteY5" fmla="*/ 20780 h 58854"/>
                  <a:gd name="connsiteX6" fmla="*/ 33382 w 48397"/>
                  <a:gd name="connsiteY6" fmla="*/ 19842 h 58854"/>
                  <a:gd name="connsiteX7" fmla="*/ 21987 w 48397"/>
                  <a:gd name="connsiteY7" fmla="*/ 10055 h 58854"/>
                  <a:gd name="connsiteX8" fmla="*/ 6837 w 48397"/>
                  <a:gd name="connsiteY8" fmla="*/ 14211 h 58854"/>
                  <a:gd name="connsiteX9" fmla="*/ 4022 w 48397"/>
                  <a:gd name="connsiteY9" fmla="*/ 4960 h 58854"/>
                  <a:gd name="connsiteX10" fmla="*/ 24400 w 48397"/>
                  <a:gd name="connsiteY10" fmla="*/ 0 h 58854"/>
                  <a:gd name="connsiteX11" fmla="*/ 47593 w 48397"/>
                  <a:gd name="connsiteY11" fmla="*/ 23730 h 58854"/>
                  <a:gd name="connsiteX12" fmla="*/ 47593 w 48397"/>
                  <a:gd name="connsiteY12" fmla="*/ 44108 h 58854"/>
                  <a:gd name="connsiteX13" fmla="*/ 48398 w 48397"/>
                  <a:gd name="connsiteY13" fmla="*/ 57648 h 58854"/>
                  <a:gd name="connsiteX14" fmla="*/ 35527 w 48397"/>
                  <a:gd name="connsiteY14" fmla="*/ 57648 h 58854"/>
                  <a:gd name="connsiteX15" fmla="*/ 33784 w 48397"/>
                  <a:gd name="connsiteY15" fmla="*/ 30165 h 58854"/>
                  <a:gd name="connsiteX16" fmla="*/ 14211 w 48397"/>
                  <a:gd name="connsiteY16" fmla="*/ 40622 h 58854"/>
                  <a:gd name="connsiteX17" fmla="*/ 22255 w 48397"/>
                  <a:gd name="connsiteY17" fmla="*/ 48666 h 58854"/>
                  <a:gd name="connsiteX18" fmla="*/ 33382 w 48397"/>
                  <a:gd name="connsiteY18" fmla="*/ 40890 h 58854"/>
                  <a:gd name="connsiteX19" fmla="*/ 33784 w 48397"/>
                  <a:gd name="connsiteY19" fmla="*/ 37806 h 58854"/>
                  <a:gd name="connsiteX20" fmla="*/ 33784 w 48397"/>
                  <a:gd name="connsiteY20" fmla="*/ 30031 h 58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8397" h="58854">
                    <a:moveTo>
                      <a:pt x="35662" y="57648"/>
                    </a:moveTo>
                    <a:lnTo>
                      <a:pt x="34723" y="51347"/>
                    </a:lnTo>
                    <a:lnTo>
                      <a:pt x="34321" y="51347"/>
                    </a:lnTo>
                    <a:cubicBezTo>
                      <a:pt x="30835" y="55771"/>
                      <a:pt x="24936" y="58855"/>
                      <a:pt x="17697" y="58855"/>
                    </a:cubicBezTo>
                    <a:cubicBezTo>
                      <a:pt x="6435" y="58855"/>
                      <a:pt x="0" y="50677"/>
                      <a:pt x="0" y="42097"/>
                    </a:cubicBezTo>
                    <a:cubicBezTo>
                      <a:pt x="0" y="27886"/>
                      <a:pt x="12602" y="20780"/>
                      <a:pt x="33382" y="20780"/>
                    </a:cubicBezTo>
                    <a:lnTo>
                      <a:pt x="33382" y="19842"/>
                    </a:lnTo>
                    <a:cubicBezTo>
                      <a:pt x="33382" y="16088"/>
                      <a:pt x="31908" y="10055"/>
                      <a:pt x="21987" y="10055"/>
                    </a:cubicBezTo>
                    <a:cubicBezTo>
                      <a:pt x="16490" y="10055"/>
                      <a:pt x="10725" y="11798"/>
                      <a:pt x="6837" y="14211"/>
                    </a:cubicBezTo>
                    <a:lnTo>
                      <a:pt x="4022" y="4960"/>
                    </a:lnTo>
                    <a:cubicBezTo>
                      <a:pt x="8178" y="2413"/>
                      <a:pt x="15417" y="0"/>
                      <a:pt x="24400" y="0"/>
                    </a:cubicBezTo>
                    <a:cubicBezTo>
                      <a:pt x="42365" y="0"/>
                      <a:pt x="47593" y="11395"/>
                      <a:pt x="47593" y="23730"/>
                    </a:cubicBezTo>
                    <a:lnTo>
                      <a:pt x="47593" y="44108"/>
                    </a:lnTo>
                    <a:cubicBezTo>
                      <a:pt x="47593" y="49202"/>
                      <a:pt x="47862" y="54163"/>
                      <a:pt x="48398" y="57648"/>
                    </a:cubicBezTo>
                    <a:lnTo>
                      <a:pt x="35527" y="57648"/>
                    </a:lnTo>
                    <a:close/>
                    <a:moveTo>
                      <a:pt x="33784" y="30165"/>
                    </a:moveTo>
                    <a:cubicBezTo>
                      <a:pt x="23730" y="29897"/>
                      <a:pt x="14211" y="32176"/>
                      <a:pt x="14211" y="40622"/>
                    </a:cubicBezTo>
                    <a:cubicBezTo>
                      <a:pt x="14211" y="46119"/>
                      <a:pt x="17831" y="48666"/>
                      <a:pt x="22255" y="48666"/>
                    </a:cubicBezTo>
                    <a:cubicBezTo>
                      <a:pt x="27886" y="48666"/>
                      <a:pt x="32042" y="44912"/>
                      <a:pt x="33382" y="40890"/>
                    </a:cubicBezTo>
                    <a:cubicBezTo>
                      <a:pt x="33784" y="39818"/>
                      <a:pt x="33784" y="38745"/>
                      <a:pt x="33784" y="37806"/>
                    </a:cubicBezTo>
                    <a:lnTo>
                      <a:pt x="33784" y="30031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512" name="Freeform: Shape 511">
                <a:extLst>
                  <a:ext uri="{FF2B5EF4-FFF2-40B4-BE49-F238E27FC236}">
                    <a16:creationId xmlns:a16="http://schemas.microsoft.com/office/drawing/2014/main" id="{FFC77B9D-7019-C583-1314-C0CA41339F48}"/>
                  </a:ext>
                </a:extLst>
              </p:cNvPr>
              <p:cNvSpPr/>
              <p:nvPr/>
            </p:nvSpPr>
            <p:spPr>
              <a:xfrm>
                <a:off x="5651239" y="3648331"/>
                <a:ext cx="32041" cy="57648"/>
              </a:xfrm>
              <a:custGeom>
                <a:avLst/>
                <a:gdLst>
                  <a:gd name="connsiteX0" fmla="*/ 536 w 32041"/>
                  <a:gd name="connsiteY0" fmla="*/ 19440 h 57648"/>
                  <a:gd name="connsiteX1" fmla="*/ 0 w 32041"/>
                  <a:gd name="connsiteY1" fmla="*/ 1341 h 57648"/>
                  <a:gd name="connsiteX2" fmla="*/ 12334 w 32041"/>
                  <a:gd name="connsiteY2" fmla="*/ 1341 h 57648"/>
                  <a:gd name="connsiteX3" fmla="*/ 12736 w 32041"/>
                  <a:gd name="connsiteY3" fmla="*/ 12066 h 57648"/>
                  <a:gd name="connsiteX4" fmla="*/ 13273 w 32041"/>
                  <a:gd name="connsiteY4" fmla="*/ 12066 h 57648"/>
                  <a:gd name="connsiteX5" fmla="*/ 28690 w 32041"/>
                  <a:gd name="connsiteY5" fmla="*/ 0 h 57648"/>
                  <a:gd name="connsiteX6" fmla="*/ 32042 w 32041"/>
                  <a:gd name="connsiteY6" fmla="*/ 402 h 57648"/>
                  <a:gd name="connsiteX7" fmla="*/ 32042 w 32041"/>
                  <a:gd name="connsiteY7" fmla="*/ 13809 h 57648"/>
                  <a:gd name="connsiteX8" fmla="*/ 27886 w 32041"/>
                  <a:gd name="connsiteY8" fmla="*/ 13407 h 57648"/>
                  <a:gd name="connsiteX9" fmla="*/ 15150 w 32041"/>
                  <a:gd name="connsiteY9" fmla="*/ 24132 h 57648"/>
                  <a:gd name="connsiteX10" fmla="*/ 14747 w 32041"/>
                  <a:gd name="connsiteY10" fmla="*/ 28556 h 57648"/>
                  <a:gd name="connsiteX11" fmla="*/ 14747 w 32041"/>
                  <a:gd name="connsiteY11" fmla="*/ 57648 h 57648"/>
                  <a:gd name="connsiteX12" fmla="*/ 536 w 32041"/>
                  <a:gd name="connsiteY12" fmla="*/ 57648 h 57648"/>
                  <a:gd name="connsiteX13" fmla="*/ 536 w 32041"/>
                  <a:gd name="connsiteY13" fmla="*/ 19574 h 57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2041" h="57648">
                    <a:moveTo>
                      <a:pt x="536" y="19440"/>
                    </a:moveTo>
                    <a:cubicBezTo>
                      <a:pt x="536" y="11798"/>
                      <a:pt x="536" y="6435"/>
                      <a:pt x="0" y="1341"/>
                    </a:cubicBezTo>
                    <a:lnTo>
                      <a:pt x="12334" y="1341"/>
                    </a:lnTo>
                    <a:lnTo>
                      <a:pt x="12736" y="12066"/>
                    </a:lnTo>
                    <a:lnTo>
                      <a:pt x="13273" y="12066"/>
                    </a:lnTo>
                    <a:cubicBezTo>
                      <a:pt x="16088" y="4156"/>
                      <a:pt x="22657" y="0"/>
                      <a:pt x="28690" y="0"/>
                    </a:cubicBezTo>
                    <a:cubicBezTo>
                      <a:pt x="30031" y="0"/>
                      <a:pt x="30835" y="0"/>
                      <a:pt x="32042" y="402"/>
                    </a:cubicBezTo>
                    <a:lnTo>
                      <a:pt x="32042" y="13809"/>
                    </a:lnTo>
                    <a:cubicBezTo>
                      <a:pt x="30835" y="13541"/>
                      <a:pt x="29629" y="13407"/>
                      <a:pt x="27886" y="13407"/>
                    </a:cubicBezTo>
                    <a:cubicBezTo>
                      <a:pt x="21048" y="13407"/>
                      <a:pt x="16490" y="17831"/>
                      <a:pt x="15150" y="24132"/>
                    </a:cubicBezTo>
                    <a:cubicBezTo>
                      <a:pt x="14882" y="25338"/>
                      <a:pt x="14747" y="26947"/>
                      <a:pt x="14747" y="28556"/>
                    </a:cubicBezTo>
                    <a:lnTo>
                      <a:pt x="14747" y="57648"/>
                    </a:lnTo>
                    <a:lnTo>
                      <a:pt x="536" y="57648"/>
                    </a:lnTo>
                    <a:lnTo>
                      <a:pt x="536" y="19574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513" name="Freeform: Shape 512">
                <a:extLst>
                  <a:ext uri="{FF2B5EF4-FFF2-40B4-BE49-F238E27FC236}">
                    <a16:creationId xmlns:a16="http://schemas.microsoft.com/office/drawing/2014/main" id="{D9676533-69D3-D1E9-2ED4-779FCA7A8A03}"/>
                  </a:ext>
                </a:extLst>
              </p:cNvPr>
              <p:cNvSpPr/>
              <p:nvPr/>
            </p:nvSpPr>
            <p:spPr>
              <a:xfrm>
                <a:off x="5689180" y="3648465"/>
                <a:ext cx="40085" cy="58720"/>
              </a:xfrm>
              <a:custGeom>
                <a:avLst/>
                <a:gdLst>
                  <a:gd name="connsiteX0" fmla="*/ 3083 w 40085"/>
                  <a:gd name="connsiteY0" fmla="*/ 44376 h 58720"/>
                  <a:gd name="connsiteX1" fmla="*/ 17563 w 40085"/>
                  <a:gd name="connsiteY1" fmla="*/ 48398 h 58720"/>
                  <a:gd name="connsiteX2" fmla="*/ 26545 w 40085"/>
                  <a:gd name="connsiteY2" fmla="*/ 42231 h 58720"/>
                  <a:gd name="connsiteX3" fmla="*/ 17294 w 40085"/>
                  <a:gd name="connsiteY3" fmla="*/ 34053 h 58720"/>
                  <a:gd name="connsiteX4" fmla="*/ 1743 w 40085"/>
                  <a:gd name="connsiteY4" fmla="*/ 17697 h 58720"/>
                  <a:gd name="connsiteX5" fmla="*/ 23059 w 40085"/>
                  <a:gd name="connsiteY5" fmla="*/ 0 h 58720"/>
                  <a:gd name="connsiteX6" fmla="*/ 37940 w 40085"/>
                  <a:gd name="connsiteY6" fmla="*/ 3352 h 58720"/>
                  <a:gd name="connsiteX7" fmla="*/ 35125 w 40085"/>
                  <a:gd name="connsiteY7" fmla="*/ 13407 h 58720"/>
                  <a:gd name="connsiteX8" fmla="*/ 23193 w 40085"/>
                  <a:gd name="connsiteY8" fmla="*/ 10189 h 58720"/>
                  <a:gd name="connsiteX9" fmla="*/ 15283 w 40085"/>
                  <a:gd name="connsiteY9" fmla="*/ 16088 h 58720"/>
                  <a:gd name="connsiteX10" fmla="*/ 25070 w 40085"/>
                  <a:gd name="connsiteY10" fmla="*/ 23998 h 58720"/>
                  <a:gd name="connsiteX11" fmla="*/ 40086 w 40085"/>
                  <a:gd name="connsiteY11" fmla="*/ 41158 h 58720"/>
                  <a:gd name="connsiteX12" fmla="*/ 17160 w 40085"/>
                  <a:gd name="connsiteY12" fmla="*/ 58721 h 58720"/>
                  <a:gd name="connsiteX13" fmla="*/ 0 w 40085"/>
                  <a:gd name="connsiteY13" fmla="*/ 54833 h 58720"/>
                  <a:gd name="connsiteX14" fmla="*/ 2815 w 40085"/>
                  <a:gd name="connsiteY14" fmla="*/ 44510 h 58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0085" h="58720">
                    <a:moveTo>
                      <a:pt x="3083" y="44376"/>
                    </a:moveTo>
                    <a:cubicBezTo>
                      <a:pt x="6301" y="46387"/>
                      <a:pt x="12468" y="48398"/>
                      <a:pt x="17563" y="48398"/>
                    </a:cubicBezTo>
                    <a:cubicBezTo>
                      <a:pt x="23864" y="48398"/>
                      <a:pt x="26545" y="45851"/>
                      <a:pt x="26545" y="42231"/>
                    </a:cubicBezTo>
                    <a:cubicBezTo>
                      <a:pt x="26545" y="38611"/>
                      <a:pt x="24266" y="36466"/>
                      <a:pt x="17294" y="34053"/>
                    </a:cubicBezTo>
                    <a:cubicBezTo>
                      <a:pt x="6301" y="30299"/>
                      <a:pt x="1743" y="24266"/>
                      <a:pt x="1743" y="17697"/>
                    </a:cubicBezTo>
                    <a:cubicBezTo>
                      <a:pt x="1743" y="7776"/>
                      <a:pt x="9921" y="0"/>
                      <a:pt x="23059" y="0"/>
                    </a:cubicBezTo>
                    <a:cubicBezTo>
                      <a:pt x="29360" y="0"/>
                      <a:pt x="34723" y="1609"/>
                      <a:pt x="37940" y="3352"/>
                    </a:cubicBezTo>
                    <a:lnTo>
                      <a:pt x="35125" y="13407"/>
                    </a:lnTo>
                    <a:cubicBezTo>
                      <a:pt x="32712" y="12066"/>
                      <a:pt x="28154" y="10189"/>
                      <a:pt x="23193" y="10189"/>
                    </a:cubicBezTo>
                    <a:cubicBezTo>
                      <a:pt x="18233" y="10189"/>
                      <a:pt x="15283" y="12602"/>
                      <a:pt x="15283" y="16088"/>
                    </a:cubicBezTo>
                    <a:cubicBezTo>
                      <a:pt x="15283" y="19574"/>
                      <a:pt x="17965" y="21451"/>
                      <a:pt x="25070" y="23998"/>
                    </a:cubicBezTo>
                    <a:cubicBezTo>
                      <a:pt x="35259" y="27752"/>
                      <a:pt x="39951" y="32846"/>
                      <a:pt x="40086" y="41158"/>
                    </a:cubicBezTo>
                    <a:cubicBezTo>
                      <a:pt x="40086" y="51347"/>
                      <a:pt x="32176" y="58721"/>
                      <a:pt x="17160" y="58721"/>
                    </a:cubicBezTo>
                    <a:cubicBezTo>
                      <a:pt x="10323" y="58721"/>
                      <a:pt x="4290" y="57112"/>
                      <a:pt x="0" y="54833"/>
                    </a:cubicBezTo>
                    <a:lnTo>
                      <a:pt x="2815" y="44510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514" name="Freeform: Shape 513">
                <a:extLst>
                  <a:ext uri="{FF2B5EF4-FFF2-40B4-BE49-F238E27FC236}">
                    <a16:creationId xmlns:a16="http://schemas.microsoft.com/office/drawing/2014/main" id="{498C75EC-45D5-081C-6B59-5DBBE0F175DD}"/>
                  </a:ext>
                </a:extLst>
              </p:cNvPr>
              <p:cNvSpPr/>
              <p:nvPr/>
            </p:nvSpPr>
            <p:spPr>
              <a:xfrm>
                <a:off x="5107728" y="3835353"/>
                <a:ext cx="27491" cy="27617"/>
              </a:xfrm>
              <a:custGeom>
                <a:avLst/>
                <a:gdLst>
                  <a:gd name="connsiteX0" fmla="*/ 8 w 27491"/>
                  <a:gd name="connsiteY0" fmla="*/ 13809 h 27617"/>
                  <a:gd name="connsiteX1" fmla="*/ 13683 w 27491"/>
                  <a:gd name="connsiteY1" fmla="*/ 0 h 27617"/>
                  <a:gd name="connsiteX2" fmla="*/ 27491 w 27491"/>
                  <a:gd name="connsiteY2" fmla="*/ 13809 h 27617"/>
                  <a:gd name="connsiteX3" fmla="*/ 13683 w 27491"/>
                  <a:gd name="connsiteY3" fmla="*/ 27618 h 27617"/>
                  <a:gd name="connsiteX4" fmla="*/ 8 w 27491"/>
                  <a:gd name="connsiteY4" fmla="*/ 13809 h 27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491" h="27617">
                    <a:moveTo>
                      <a:pt x="8" y="13809"/>
                    </a:moveTo>
                    <a:cubicBezTo>
                      <a:pt x="-260" y="6033"/>
                      <a:pt x="6175" y="0"/>
                      <a:pt x="13683" y="0"/>
                    </a:cubicBezTo>
                    <a:cubicBezTo>
                      <a:pt x="21190" y="0"/>
                      <a:pt x="27491" y="6033"/>
                      <a:pt x="27491" y="13809"/>
                    </a:cubicBezTo>
                    <a:cubicBezTo>
                      <a:pt x="27491" y="21585"/>
                      <a:pt x="21458" y="27618"/>
                      <a:pt x="13683" y="27618"/>
                    </a:cubicBezTo>
                    <a:cubicBezTo>
                      <a:pt x="5907" y="27618"/>
                      <a:pt x="8" y="21719"/>
                      <a:pt x="8" y="138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515" name="Freeform: Shape 514">
                <a:extLst>
                  <a:ext uri="{FF2B5EF4-FFF2-40B4-BE49-F238E27FC236}">
                    <a16:creationId xmlns:a16="http://schemas.microsoft.com/office/drawing/2014/main" id="{BBD653C2-3F96-342E-416C-D0C65575F6B7}"/>
                  </a:ext>
                </a:extLst>
              </p:cNvPr>
              <p:cNvSpPr/>
              <p:nvPr/>
            </p:nvSpPr>
            <p:spPr>
              <a:xfrm>
                <a:off x="5167530" y="3800228"/>
                <a:ext cx="60463" cy="80305"/>
              </a:xfrm>
              <a:custGeom>
                <a:avLst/>
                <a:gdLst>
                  <a:gd name="connsiteX0" fmla="*/ 59927 w 60463"/>
                  <a:gd name="connsiteY0" fmla="*/ 76820 h 80305"/>
                  <a:gd name="connsiteX1" fmla="*/ 39818 w 60463"/>
                  <a:gd name="connsiteY1" fmla="*/ 80305 h 80305"/>
                  <a:gd name="connsiteX2" fmla="*/ 0 w 60463"/>
                  <a:gd name="connsiteY2" fmla="*/ 41158 h 80305"/>
                  <a:gd name="connsiteX3" fmla="*/ 41561 w 60463"/>
                  <a:gd name="connsiteY3" fmla="*/ 0 h 80305"/>
                  <a:gd name="connsiteX4" fmla="*/ 60464 w 60463"/>
                  <a:gd name="connsiteY4" fmla="*/ 3486 h 80305"/>
                  <a:gd name="connsiteX5" fmla="*/ 57380 w 60463"/>
                  <a:gd name="connsiteY5" fmla="*/ 14747 h 80305"/>
                  <a:gd name="connsiteX6" fmla="*/ 42096 w 60463"/>
                  <a:gd name="connsiteY6" fmla="*/ 11798 h 80305"/>
                  <a:gd name="connsiteX7" fmla="*/ 14881 w 60463"/>
                  <a:gd name="connsiteY7" fmla="*/ 40488 h 80305"/>
                  <a:gd name="connsiteX8" fmla="*/ 42096 w 60463"/>
                  <a:gd name="connsiteY8" fmla="*/ 68508 h 80305"/>
                  <a:gd name="connsiteX9" fmla="*/ 57648 w 60463"/>
                  <a:gd name="connsiteY9" fmla="*/ 65558 h 80305"/>
                  <a:gd name="connsiteX10" fmla="*/ 59927 w 60463"/>
                  <a:gd name="connsiteY10" fmla="*/ 76820 h 80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0463" h="80305">
                    <a:moveTo>
                      <a:pt x="59927" y="76820"/>
                    </a:moveTo>
                    <a:cubicBezTo>
                      <a:pt x="56576" y="78563"/>
                      <a:pt x="49202" y="80305"/>
                      <a:pt x="39818" y="80305"/>
                    </a:cubicBezTo>
                    <a:cubicBezTo>
                      <a:pt x="15015" y="80305"/>
                      <a:pt x="0" y="64754"/>
                      <a:pt x="0" y="41158"/>
                    </a:cubicBezTo>
                    <a:cubicBezTo>
                      <a:pt x="0" y="15552"/>
                      <a:pt x="17831" y="0"/>
                      <a:pt x="41561" y="0"/>
                    </a:cubicBezTo>
                    <a:cubicBezTo>
                      <a:pt x="50945" y="0"/>
                      <a:pt x="57648" y="2011"/>
                      <a:pt x="60464" y="3486"/>
                    </a:cubicBezTo>
                    <a:lnTo>
                      <a:pt x="57380" y="14747"/>
                    </a:lnTo>
                    <a:cubicBezTo>
                      <a:pt x="53626" y="13138"/>
                      <a:pt x="48532" y="11798"/>
                      <a:pt x="42096" y="11798"/>
                    </a:cubicBezTo>
                    <a:cubicBezTo>
                      <a:pt x="26277" y="11798"/>
                      <a:pt x="14881" y="21719"/>
                      <a:pt x="14881" y="40488"/>
                    </a:cubicBezTo>
                    <a:cubicBezTo>
                      <a:pt x="14881" y="57648"/>
                      <a:pt x="24936" y="68508"/>
                      <a:pt x="42096" y="68508"/>
                    </a:cubicBezTo>
                    <a:cubicBezTo>
                      <a:pt x="47862" y="68508"/>
                      <a:pt x="53894" y="67301"/>
                      <a:pt x="57648" y="65558"/>
                    </a:cubicBezTo>
                    <a:lnTo>
                      <a:pt x="59927" y="76820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516" name="Freeform: Shape 515">
                <a:extLst>
                  <a:ext uri="{FF2B5EF4-FFF2-40B4-BE49-F238E27FC236}">
                    <a16:creationId xmlns:a16="http://schemas.microsoft.com/office/drawing/2014/main" id="{1AFB9431-7B27-EC3F-1E8F-6758B90660E7}"/>
                  </a:ext>
                </a:extLst>
              </p:cNvPr>
              <p:cNvSpPr/>
              <p:nvPr/>
            </p:nvSpPr>
            <p:spPr>
              <a:xfrm>
                <a:off x="5233624" y="3821813"/>
                <a:ext cx="57112" cy="58720"/>
              </a:xfrm>
              <a:custGeom>
                <a:avLst/>
                <a:gdLst>
                  <a:gd name="connsiteX0" fmla="*/ 57112 w 57112"/>
                  <a:gd name="connsiteY0" fmla="*/ 28824 h 58720"/>
                  <a:gd name="connsiteX1" fmla="*/ 28154 w 57112"/>
                  <a:gd name="connsiteY1" fmla="*/ 58721 h 58720"/>
                  <a:gd name="connsiteX2" fmla="*/ 0 w 57112"/>
                  <a:gd name="connsiteY2" fmla="*/ 29763 h 58720"/>
                  <a:gd name="connsiteX3" fmla="*/ 29092 w 57112"/>
                  <a:gd name="connsiteY3" fmla="*/ 0 h 58720"/>
                  <a:gd name="connsiteX4" fmla="*/ 57112 w 57112"/>
                  <a:gd name="connsiteY4" fmla="*/ 28958 h 58720"/>
                  <a:gd name="connsiteX5" fmla="*/ 14747 w 57112"/>
                  <a:gd name="connsiteY5" fmla="*/ 29360 h 58720"/>
                  <a:gd name="connsiteX6" fmla="*/ 28690 w 57112"/>
                  <a:gd name="connsiteY6" fmla="*/ 48398 h 58720"/>
                  <a:gd name="connsiteX7" fmla="*/ 42499 w 57112"/>
                  <a:gd name="connsiteY7" fmla="*/ 29092 h 58720"/>
                  <a:gd name="connsiteX8" fmla="*/ 28824 w 57112"/>
                  <a:gd name="connsiteY8" fmla="*/ 10189 h 58720"/>
                  <a:gd name="connsiteX9" fmla="*/ 14747 w 57112"/>
                  <a:gd name="connsiteY9" fmla="*/ 29226 h 58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112" h="58720">
                    <a:moveTo>
                      <a:pt x="57112" y="28824"/>
                    </a:moveTo>
                    <a:cubicBezTo>
                      <a:pt x="57112" y="49470"/>
                      <a:pt x="42499" y="58721"/>
                      <a:pt x="28154" y="58721"/>
                    </a:cubicBezTo>
                    <a:cubicBezTo>
                      <a:pt x="12200" y="58721"/>
                      <a:pt x="0" y="47727"/>
                      <a:pt x="0" y="29763"/>
                    </a:cubicBezTo>
                    <a:cubicBezTo>
                      <a:pt x="0" y="11798"/>
                      <a:pt x="12200" y="0"/>
                      <a:pt x="29092" y="0"/>
                    </a:cubicBezTo>
                    <a:cubicBezTo>
                      <a:pt x="45985" y="0"/>
                      <a:pt x="57112" y="11798"/>
                      <a:pt x="57112" y="28958"/>
                    </a:cubicBezTo>
                    <a:close/>
                    <a:moveTo>
                      <a:pt x="14747" y="29360"/>
                    </a:moveTo>
                    <a:cubicBezTo>
                      <a:pt x="14747" y="40220"/>
                      <a:pt x="20110" y="48398"/>
                      <a:pt x="28690" y="48398"/>
                    </a:cubicBezTo>
                    <a:cubicBezTo>
                      <a:pt x="36734" y="48398"/>
                      <a:pt x="42499" y="40488"/>
                      <a:pt x="42499" y="29092"/>
                    </a:cubicBezTo>
                    <a:cubicBezTo>
                      <a:pt x="42499" y="20244"/>
                      <a:pt x="38611" y="10189"/>
                      <a:pt x="28824" y="10189"/>
                    </a:cubicBezTo>
                    <a:cubicBezTo>
                      <a:pt x="19038" y="10189"/>
                      <a:pt x="14747" y="19842"/>
                      <a:pt x="14747" y="292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517" name="Freeform: Shape 516">
                <a:extLst>
                  <a:ext uri="{FF2B5EF4-FFF2-40B4-BE49-F238E27FC236}">
                    <a16:creationId xmlns:a16="http://schemas.microsoft.com/office/drawing/2014/main" id="{0E291C10-E290-AA13-7A0E-287A2FC007C0}"/>
                  </a:ext>
                </a:extLst>
              </p:cNvPr>
              <p:cNvSpPr/>
              <p:nvPr/>
            </p:nvSpPr>
            <p:spPr>
              <a:xfrm>
                <a:off x="5301864" y="3821813"/>
                <a:ext cx="83389" cy="57514"/>
              </a:xfrm>
              <a:custGeom>
                <a:avLst/>
                <a:gdLst>
                  <a:gd name="connsiteX0" fmla="*/ 536 w 83389"/>
                  <a:gd name="connsiteY0" fmla="*/ 17965 h 57514"/>
                  <a:gd name="connsiteX1" fmla="*/ 0 w 83389"/>
                  <a:gd name="connsiteY1" fmla="*/ 1207 h 57514"/>
                  <a:gd name="connsiteX2" fmla="*/ 12200 w 83389"/>
                  <a:gd name="connsiteY2" fmla="*/ 1207 h 57514"/>
                  <a:gd name="connsiteX3" fmla="*/ 12736 w 83389"/>
                  <a:gd name="connsiteY3" fmla="*/ 9519 h 57514"/>
                  <a:gd name="connsiteX4" fmla="*/ 13139 w 83389"/>
                  <a:gd name="connsiteY4" fmla="*/ 9519 h 57514"/>
                  <a:gd name="connsiteX5" fmla="*/ 30433 w 83389"/>
                  <a:gd name="connsiteY5" fmla="*/ 0 h 57514"/>
                  <a:gd name="connsiteX6" fmla="*/ 45985 w 83389"/>
                  <a:gd name="connsiteY6" fmla="*/ 10457 h 57514"/>
                  <a:gd name="connsiteX7" fmla="*/ 46253 w 83389"/>
                  <a:gd name="connsiteY7" fmla="*/ 10457 h 57514"/>
                  <a:gd name="connsiteX8" fmla="*/ 53224 w 83389"/>
                  <a:gd name="connsiteY8" fmla="*/ 3352 h 57514"/>
                  <a:gd name="connsiteX9" fmla="*/ 64486 w 83389"/>
                  <a:gd name="connsiteY9" fmla="*/ 0 h 57514"/>
                  <a:gd name="connsiteX10" fmla="*/ 83389 w 83389"/>
                  <a:gd name="connsiteY10" fmla="*/ 24400 h 57514"/>
                  <a:gd name="connsiteX11" fmla="*/ 83389 w 83389"/>
                  <a:gd name="connsiteY11" fmla="*/ 57514 h 57514"/>
                  <a:gd name="connsiteX12" fmla="*/ 69580 w 83389"/>
                  <a:gd name="connsiteY12" fmla="*/ 57514 h 57514"/>
                  <a:gd name="connsiteX13" fmla="*/ 69580 w 83389"/>
                  <a:gd name="connsiteY13" fmla="*/ 26411 h 57514"/>
                  <a:gd name="connsiteX14" fmla="*/ 59525 w 83389"/>
                  <a:gd name="connsiteY14" fmla="*/ 11530 h 57514"/>
                  <a:gd name="connsiteX15" fmla="*/ 49605 w 83389"/>
                  <a:gd name="connsiteY15" fmla="*/ 19037 h 57514"/>
                  <a:gd name="connsiteX16" fmla="*/ 48934 w 83389"/>
                  <a:gd name="connsiteY16" fmla="*/ 23730 h 57514"/>
                  <a:gd name="connsiteX17" fmla="*/ 48934 w 83389"/>
                  <a:gd name="connsiteY17" fmla="*/ 57514 h 57514"/>
                  <a:gd name="connsiteX18" fmla="*/ 34991 w 83389"/>
                  <a:gd name="connsiteY18" fmla="*/ 57514 h 57514"/>
                  <a:gd name="connsiteX19" fmla="*/ 34991 w 83389"/>
                  <a:gd name="connsiteY19" fmla="*/ 24936 h 57514"/>
                  <a:gd name="connsiteX20" fmla="*/ 25339 w 83389"/>
                  <a:gd name="connsiteY20" fmla="*/ 11530 h 57514"/>
                  <a:gd name="connsiteX21" fmla="*/ 15150 w 83389"/>
                  <a:gd name="connsiteY21" fmla="*/ 19574 h 57514"/>
                  <a:gd name="connsiteX22" fmla="*/ 14345 w 83389"/>
                  <a:gd name="connsiteY22" fmla="*/ 24132 h 57514"/>
                  <a:gd name="connsiteX23" fmla="*/ 14345 w 83389"/>
                  <a:gd name="connsiteY23" fmla="*/ 57380 h 57514"/>
                  <a:gd name="connsiteX24" fmla="*/ 536 w 83389"/>
                  <a:gd name="connsiteY24" fmla="*/ 57380 h 57514"/>
                  <a:gd name="connsiteX25" fmla="*/ 536 w 83389"/>
                  <a:gd name="connsiteY25" fmla="*/ 17831 h 57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83389" h="57514">
                    <a:moveTo>
                      <a:pt x="536" y="17965"/>
                    </a:moveTo>
                    <a:cubicBezTo>
                      <a:pt x="536" y="11530"/>
                      <a:pt x="536" y="6033"/>
                      <a:pt x="0" y="1207"/>
                    </a:cubicBezTo>
                    <a:lnTo>
                      <a:pt x="12200" y="1207"/>
                    </a:lnTo>
                    <a:lnTo>
                      <a:pt x="12736" y="9519"/>
                    </a:lnTo>
                    <a:lnTo>
                      <a:pt x="13139" y="9519"/>
                    </a:lnTo>
                    <a:cubicBezTo>
                      <a:pt x="15954" y="5094"/>
                      <a:pt x="21048" y="0"/>
                      <a:pt x="30433" y="0"/>
                    </a:cubicBezTo>
                    <a:cubicBezTo>
                      <a:pt x="37807" y="0"/>
                      <a:pt x="43571" y="4156"/>
                      <a:pt x="45985" y="10457"/>
                    </a:cubicBezTo>
                    <a:lnTo>
                      <a:pt x="46253" y="10457"/>
                    </a:lnTo>
                    <a:cubicBezTo>
                      <a:pt x="48264" y="7374"/>
                      <a:pt x="50543" y="4960"/>
                      <a:pt x="53224" y="3352"/>
                    </a:cubicBezTo>
                    <a:cubicBezTo>
                      <a:pt x="56308" y="1207"/>
                      <a:pt x="59927" y="0"/>
                      <a:pt x="64486" y="0"/>
                    </a:cubicBezTo>
                    <a:cubicBezTo>
                      <a:pt x="73870" y="0"/>
                      <a:pt x="83389" y="6301"/>
                      <a:pt x="83389" y="24400"/>
                    </a:cubicBezTo>
                    <a:lnTo>
                      <a:pt x="83389" y="57514"/>
                    </a:lnTo>
                    <a:lnTo>
                      <a:pt x="69580" y="57514"/>
                    </a:lnTo>
                    <a:lnTo>
                      <a:pt x="69580" y="26411"/>
                    </a:lnTo>
                    <a:cubicBezTo>
                      <a:pt x="69580" y="17026"/>
                      <a:pt x="66363" y="11530"/>
                      <a:pt x="59525" y="11530"/>
                    </a:cubicBezTo>
                    <a:cubicBezTo>
                      <a:pt x="54699" y="11530"/>
                      <a:pt x="51079" y="15015"/>
                      <a:pt x="49605" y="19037"/>
                    </a:cubicBezTo>
                    <a:cubicBezTo>
                      <a:pt x="49202" y="20378"/>
                      <a:pt x="48934" y="22121"/>
                      <a:pt x="48934" y="23730"/>
                    </a:cubicBezTo>
                    <a:lnTo>
                      <a:pt x="48934" y="57514"/>
                    </a:lnTo>
                    <a:lnTo>
                      <a:pt x="34991" y="57514"/>
                    </a:lnTo>
                    <a:lnTo>
                      <a:pt x="34991" y="24936"/>
                    </a:lnTo>
                    <a:cubicBezTo>
                      <a:pt x="34991" y="17026"/>
                      <a:pt x="31908" y="11530"/>
                      <a:pt x="25339" y="11530"/>
                    </a:cubicBezTo>
                    <a:cubicBezTo>
                      <a:pt x="19976" y="11530"/>
                      <a:pt x="16490" y="15686"/>
                      <a:pt x="15150" y="19574"/>
                    </a:cubicBezTo>
                    <a:cubicBezTo>
                      <a:pt x="14613" y="20914"/>
                      <a:pt x="14345" y="22523"/>
                      <a:pt x="14345" y="24132"/>
                    </a:cubicBezTo>
                    <a:lnTo>
                      <a:pt x="14345" y="57380"/>
                    </a:lnTo>
                    <a:lnTo>
                      <a:pt x="536" y="57380"/>
                    </a:lnTo>
                    <a:lnTo>
                      <a:pt x="536" y="17831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518" name="Freeform: Shape 517">
                <a:extLst>
                  <a:ext uri="{FF2B5EF4-FFF2-40B4-BE49-F238E27FC236}">
                    <a16:creationId xmlns:a16="http://schemas.microsoft.com/office/drawing/2014/main" id="{AD713461-ADF3-E023-E29F-129CA1682793}"/>
                  </a:ext>
                </a:extLst>
              </p:cNvPr>
              <p:cNvSpPr/>
              <p:nvPr/>
            </p:nvSpPr>
            <p:spPr>
              <a:xfrm>
                <a:off x="5399866" y="3821813"/>
                <a:ext cx="56442" cy="80439"/>
              </a:xfrm>
              <a:custGeom>
                <a:avLst/>
                <a:gdLst>
                  <a:gd name="connsiteX0" fmla="*/ 536 w 56442"/>
                  <a:gd name="connsiteY0" fmla="*/ 19976 h 80439"/>
                  <a:gd name="connsiteX1" fmla="*/ 0 w 56442"/>
                  <a:gd name="connsiteY1" fmla="*/ 1207 h 80439"/>
                  <a:gd name="connsiteX2" fmla="*/ 12468 w 56442"/>
                  <a:gd name="connsiteY2" fmla="*/ 1207 h 80439"/>
                  <a:gd name="connsiteX3" fmla="*/ 13139 w 56442"/>
                  <a:gd name="connsiteY3" fmla="*/ 9921 h 80439"/>
                  <a:gd name="connsiteX4" fmla="*/ 13407 w 56442"/>
                  <a:gd name="connsiteY4" fmla="*/ 9921 h 80439"/>
                  <a:gd name="connsiteX5" fmla="*/ 32712 w 56442"/>
                  <a:gd name="connsiteY5" fmla="*/ 0 h 80439"/>
                  <a:gd name="connsiteX6" fmla="*/ 56442 w 56442"/>
                  <a:gd name="connsiteY6" fmla="*/ 28690 h 80439"/>
                  <a:gd name="connsiteX7" fmla="*/ 30835 w 56442"/>
                  <a:gd name="connsiteY7" fmla="*/ 58855 h 80439"/>
                  <a:gd name="connsiteX8" fmla="*/ 15015 w 56442"/>
                  <a:gd name="connsiteY8" fmla="*/ 51347 h 80439"/>
                  <a:gd name="connsiteX9" fmla="*/ 14747 w 56442"/>
                  <a:gd name="connsiteY9" fmla="*/ 51347 h 80439"/>
                  <a:gd name="connsiteX10" fmla="*/ 14747 w 56442"/>
                  <a:gd name="connsiteY10" fmla="*/ 80440 h 80439"/>
                  <a:gd name="connsiteX11" fmla="*/ 536 w 56442"/>
                  <a:gd name="connsiteY11" fmla="*/ 80440 h 80439"/>
                  <a:gd name="connsiteX12" fmla="*/ 536 w 56442"/>
                  <a:gd name="connsiteY12" fmla="*/ 19976 h 80439"/>
                  <a:gd name="connsiteX13" fmla="*/ 14747 w 56442"/>
                  <a:gd name="connsiteY13" fmla="*/ 33919 h 80439"/>
                  <a:gd name="connsiteX14" fmla="*/ 15150 w 56442"/>
                  <a:gd name="connsiteY14" fmla="*/ 37806 h 80439"/>
                  <a:gd name="connsiteX15" fmla="*/ 27618 w 56442"/>
                  <a:gd name="connsiteY15" fmla="*/ 47727 h 80439"/>
                  <a:gd name="connsiteX16" fmla="*/ 41963 w 56442"/>
                  <a:gd name="connsiteY16" fmla="*/ 29092 h 80439"/>
                  <a:gd name="connsiteX17" fmla="*/ 28020 w 56442"/>
                  <a:gd name="connsiteY17" fmla="*/ 11127 h 80439"/>
                  <a:gd name="connsiteX18" fmla="*/ 15284 w 56442"/>
                  <a:gd name="connsiteY18" fmla="*/ 21585 h 80439"/>
                  <a:gd name="connsiteX19" fmla="*/ 14747 w 56442"/>
                  <a:gd name="connsiteY19" fmla="*/ 25204 h 80439"/>
                  <a:gd name="connsiteX20" fmla="*/ 14747 w 56442"/>
                  <a:gd name="connsiteY20" fmla="*/ 33919 h 80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6442" h="80439">
                    <a:moveTo>
                      <a:pt x="536" y="19976"/>
                    </a:moveTo>
                    <a:cubicBezTo>
                      <a:pt x="536" y="12602"/>
                      <a:pt x="268" y="6569"/>
                      <a:pt x="0" y="1207"/>
                    </a:cubicBezTo>
                    <a:lnTo>
                      <a:pt x="12468" y="1207"/>
                    </a:lnTo>
                    <a:lnTo>
                      <a:pt x="13139" y="9921"/>
                    </a:lnTo>
                    <a:lnTo>
                      <a:pt x="13407" y="9921"/>
                    </a:lnTo>
                    <a:cubicBezTo>
                      <a:pt x="17563" y="3620"/>
                      <a:pt x="24132" y="0"/>
                      <a:pt x="32712" y="0"/>
                    </a:cubicBezTo>
                    <a:cubicBezTo>
                      <a:pt x="45582" y="0"/>
                      <a:pt x="56442" y="11127"/>
                      <a:pt x="56442" y="28690"/>
                    </a:cubicBezTo>
                    <a:cubicBezTo>
                      <a:pt x="56442" y="49068"/>
                      <a:pt x="43571" y="58855"/>
                      <a:pt x="30835" y="58855"/>
                    </a:cubicBezTo>
                    <a:cubicBezTo>
                      <a:pt x="23730" y="58855"/>
                      <a:pt x="17831" y="55905"/>
                      <a:pt x="15015" y="51347"/>
                    </a:cubicBezTo>
                    <a:lnTo>
                      <a:pt x="14747" y="51347"/>
                    </a:lnTo>
                    <a:lnTo>
                      <a:pt x="14747" y="80440"/>
                    </a:lnTo>
                    <a:lnTo>
                      <a:pt x="536" y="80440"/>
                    </a:lnTo>
                    <a:lnTo>
                      <a:pt x="536" y="19976"/>
                    </a:lnTo>
                    <a:close/>
                    <a:moveTo>
                      <a:pt x="14747" y="33919"/>
                    </a:moveTo>
                    <a:cubicBezTo>
                      <a:pt x="14747" y="35259"/>
                      <a:pt x="14747" y="36600"/>
                      <a:pt x="15150" y="37806"/>
                    </a:cubicBezTo>
                    <a:cubicBezTo>
                      <a:pt x="16490" y="43571"/>
                      <a:pt x="21585" y="47727"/>
                      <a:pt x="27618" y="47727"/>
                    </a:cubicBezTo>
                    <a:cubicBezTo>
                      <a:pt x="36600" y="47727"/>
                      <a:pt x="41963" y="40220"/>
                      <a:pt x="41963" y="29092"/>
                    </a:cubicBezTo>
                    <a:cubicBezTo>
                      <a:pt x="41963" y="19171"/>
                      <a:pt x="37137" y="11127"/>
                      <a:pt x="28020" y="11127"/>
                    </a:cubicBezTo>
                    <a:cubicBezTo>
                      <a:pt x="22121" y="11127"/>
                      <a:pt x="16758" y="15417"/>
                      <a:pt x="15284" y="21585"/>
                    </a:cubicBezTo>
                    <a:cubicBezTo>
                      <a:pt x="14882" y="22791"/>
                      <a:pt x="14747" y="23998"/>
                      <a:pt x="14747" y="25204"/>
                    </a:cubicBezTo>
                    <a:lnTo>
                      <a:pt x="14747" y="33919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519" name="Freeform: Shape 518">
                <a:extLst>
                  <a:ext uri="{FF2B5EF4-FFF2-40B4-BE49-F238E27FC236}">
                    <a16:creationId xmlns:a16="http://schemas.microsoft.com/office/drawing/2014/main" id="{EABA798F-FB51-7C9D-84D2-ADA3808509F4}"/>
                  </a:ext>
                </a:extLst>
              </p:cNvPr>
              <p:cNvSpPr/>
              <p:nvPr/>
            </p:nvSpPr>
            <p:spPr>
              <a:xfrm>
                <a:off x="5468105" y="3797279"/>
                <a:ext cx="14345" cy="82048"/>
              </a:xfrm>
              <a:custGeom>
                <a:avLst/>
                <a:gdLst>
                  <a:gd name="connsiteX0" fmla="*/ 0 w 14345"/>
                  <a:gd name="connsiteY0" fmla="*/ 0 h 82048"/>
                  <a:gd name="connsiteX1" fmla="*/ 14345 w 14345"/>
                  <a:gd name="connsiteY1" fmla="*/ 0 h 82048"/>
                  <a:gd name="connsiteX2" fmla="*/ 14345 w 14345"/>
                  <a:gd name="connsiteY2" fmla="*/ 82048 h 82048"/>
                  <a:gd name="connsiteX3" fmla="*/ 0 w 14345"/>
                  <a:gd name="connsiteY3" fmla="*/ 82048 h 82048"/>
                  <a:gd name="connsiteX4" fmla="*/ 0 w 14345"/>
                  <a:gd name="connsiteY4" fmla="*/ 0 h 8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45" h="82048">
                    <a:moveTo>
                      <a:pt x="0" y="0"/>
                    </a:moveTo>
                    <a:lnTo>
                      <a:pt x="14345" y="0"/>
                    </a:lnTo>
                    <a:lnTo>
                      <a:pt x="14345" y="82048"/>
                    </a:lnTo>
                    <a:lnTo>
                      <a:pt x="0" y="820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520" name="Freeform: Shape 519">
                <a:extLst>
                  <a:ext uri="{FF2B5EF4-FFF2-40B4-BE49-F238E27FC236}">
                    <a16:creationId xmlns:a16="http://schemas.microsoft.com/office/drawing/2014/main" id="{945C51B7-0AF4-7D4B-4AD0-F9B209C80F68}"/>
                  </a:ext>
                </a:extLst>
              </p:cNvPr>
              <p:cNvSpPr/>
              <p:nvPr/>
            </p:nvSpPr>
            <p:spPr>
              <a:xfrm>
                <a:off x="5494114" y="3821813"/>
                <a:ext cx="51749" cy="58720"/>
              </a:xfrm>
              <a:custGeom>
                <a:avLst/>
                <a:gdLst>
                  <a:gd name="connsiteX0" fmla="*/ 13675 w 51749"/>
                  <a:gd name="connsiteY0" fmla="*/ 33382 h 58720"/>
                  <a:gd name="connsiteX1" fmla="*/ 30969 w 51749"/>
                  <a:gd name="connsiteY1" fmla="*/ 47996 h 58720"/>
                  <a:gd name="connsiteX2" fmla="*/ 46521 w 51749"/>
                  <a:gd name="connsiteY2" fmla="*/ 45448 h 58720"/>
                  <a:gd name="connsiteX3" fmla="*/ 48666 w 51749"/>
                  <a:gd name="connsiteY3" fmla="*/ 55235 h 58720"/>
                  <a:gd name="connsiteX4" fmla="*/ 28958 w 51749"/>
                  <a:gd name="connsiteY4" fmla="*/ 58721 h 58720"/>
                  <a:gd name="connsiteX5" fmla="*/ 0 w 51749"/>
                  <a:gd name="connsiteY5" fmla="*/ 30299 h 58720"/>
                  <a:gd name="connsiteX6" fmla="*/ 27484 w 51749"/>
                  <a:gd name="connsiteY6" fmla="*/ 0 h 58720"/>
                  <a:gd name="connsiteX7" fmla="*/ 51750 w 51749"/>
                  <a:gd name="connsiteY7" fmla="*/ 27349 h 58720"/>
                  <a:gd name="connsiteX8" fmla="*/ 51347 w 51749"/>
                  <a:gd name="connsiteY8" fmla="*/ 33382 h 58720"/>
                  <a:gd name="connsiteX9" fmla="*/ 13675 w 51749"/>
                  <a:gd name="connsiteY9" fmla="*/ 33382 h 58720"/>
                  <a:gd name="connsiteX10" fmla="*/ 38343 w 51749"/>
                  <a:gd name="connsiteY10" fmla="*/ 23462 h 58720"/>
                  <a:gd name="connsiteX11" fmla="*/ 26679 w 51749"/>
                  <a:gd name="connsiteY11" fmla="*/ 9653 h 58720"/>
                  <a:gd name="connsiteX12" fmla="*/ 13675 w 51749"/>
                  <a:gd name="connsiteY12" fmla="*/ 23462 h 58720"/>
                  <a:gd name="connsiteX13" fmla="*/ 38343 w 51749"/>
                  <a:gd name="connsiteY13" fmla="*/ 23462 h 58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1749" h="58720">
                    <a:moveTo>
                      <a:pt x="13675" y="33382"/>
                    </a:moveTo>
                    <a:cubicBezTo>
                      <a:pt x="14077" y="43571"/>
                      <a:pt x="21987" y="47996"/>
                      <a:pt x="30969" y="47996"/>
                    </a:cubicBezTo>
                    <a:cubicBezTo>
                      <a:pt x="37539" y="47996"/>
                      <a:pt x="42231" y="47057"/>
                      <a:pt x="46521" y="45448"/>
                    </a:cubicBezTo>
                    <a:lnTo>
                      <a:pt x="48666" y="55235"/>
                    </a:lnTo>
                    <a:cubicBezTo>
                      <a:pt x="43840" y="57246"/>
                      <a:pt x="37137" y="58721"/>
                      <a:pt x="28958" y="58721"/>
                    </a:cubicBezTo>
                    <a:cubicBezTo>
                      <a:pt x="10726" y="58721"/>
                      <a:pt x="0" y="47459"/>
                      <a:pt x="0" y="30299"/>
                    </a:cubicBezTo>
                    <a:cubicBezTo>
                      <a:pt x="0" y="14747"/>
                      <a:pt x="9519" y="0"/>
                      <a:pt x="27484" y="0"/>
                    </a:cubicBezTo>
                    <a:cubicBezTo>
                      <a:pt x="45449" y="0"/>
                      <a:pt x="51750" y="15015"/>
                      <a:pt x="51750" y="27349"/>
                    </a:cubicBezTo>
                    <a:cubicBezTo>
                      <a:pt x="51750" y="30031"/>
                      <a:pt x="51481" y="32042"/>
                      <a:pt x="51347" y="33382"/>
                    </a:cubicBezTo>
                    <a:lnTo>
                      <a:pt x="13675" y="33382"/>
                    </a:lnTo>
                    <a:close/>
                    <a:moveTo>
                      <a:pt x="38343" y="23462"/>
                    </a:moveTo>
                    <a:cubicBezTo>
                      <a:pt x="38343" y="18233"/>
                      <a:pt x="36198" y="9653"/>
                      <a:pt x="26679" y="9653"/>
                    </a:cubicBezTo>
                    <a:cubicBezTo>
                      <a:pt x="17831" y="9653"/>
                      <a:pt x="14211" y="17563"/>
                      <a:pt x="13675" y="23462"/>
                    </a:cubicBezTo>
                    <a:lnTo>
                      <a:pt x="38343" y="23462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521" name="Freeform: Shape 520">
                <a:extLst>
                  <a:ext uri="{FF2B5EF4-FFF2-40B4-BE49-F238E27FC236}">
                    <a16:creationId xmlns:a16="http://schemas.microsoft.com/office/drawing/2014/main" id="{EFBADA5F-E792-9EC5-EDE7-9416EFCFD3C5}"/>
                  </a:ext>
                </a:extLst>
              </p:cNvPr>
              <p:cNvSpPr/>
              <p:nvPr/>
            </p:nvSpPr>
            <p:spPr>
              <a:xfrm>
                <a:off x="5551763" y="3806931"/>
                <a:ext cx="35527" cy="73468"/>
              </a:xfrm>
              <a:custGeom>
                <a:avLst/>
                <a:gdLst>
                  <a:gd name="connsiteX0" fmla="*/ 21987 w 35527"/>
                  <a:gd name="connsiteY0" fmla="*/ 0 h 73468"/>
                  <a:gd name="connsiteX1" fmla="*/ 21987 w 35527"/>
                  <a:gd name="connsiteY1" fmla="*/ 16088 h 73468"/>
                  <a:gd name="connsiteX2" fmla="*/ 35527 w 35527"/>
                  <a:gd name="connsiteY2" fmla="*/ 16088 h 73468"/>
                  <a:gd name="connsiteX3" fmla="*/ 35527 w 35527"/>
                  <a:gd name="connsiteY3" fmla="*/ 26679 h 73468"/>
                  <a:gd name="connsiteX4" fmla="*/ 21987 w 35527"/>
                  <a:gd name="connsiteY4" fmla="*/ 26679 h 73468"/>
                  <a:gd name="connsiteX5" fmla="*/ 21987 w 35527"/>
                  <a:gd name="connsiteY5" fmla="*/ 51481 h 73468"/>
                  <a:gd name="connsiteX6" fmla="*/ 29226 w 35527"/>
                  <a:gd name="connsiteY6" fmla="*/ 61938 h 73468"/>
                  <a:gd name="connsiteX7" fmla="*/ 34723 w 35527"/>
                  <a:gd name="connsiteY7" fmla="*/ 61268 h 73468"/>
                  <a:gd name="connsiteX8" fmla="*/ 34991 w 35527"/>
                  <a:gd name="connsiteY8" fmla="*/ 72128 h 73468"/>
                  <a:gd name="connsiteX9" fmla="*/ 24668 w 35527"/>
                  <a:gd name="connsiteY9" fmla="*/ 73468 h 73468"/>
                  <a:gd name="connsiteX10" fmla="*/ 12468 w 35527"/>
                  <a:gd name="connsiteY10" fmla="*/ 68910 h 73468"/>
                  <a:gd name="connsiteX11" fmla="*/ 8044 w 35527"/>
                  <a:gd name="connsiteY11" fmla="*/ 53224 h 73468"/>
                  <a:gd name="connsiteX12" fmla="*/ 8044 w 35527"/>
                  <a:gd name="connsiteY12" fmla="*/ 26813 h 73468"/>
                  <a:gd name="connsiteX13" fmla="*/ 0 w 35527"/>
                  <a:gd name="connsiteY13" fmla="*/ 26813 h 73468"/>
                  <a:gd name="connsiteX14" fmla="*/ 0 w 35527"/>
                  <a:gd name="connsiteY14" fmla="*/ 16222 h 73468"/>
                  <a:gd name="connsiteX15" fmla="*/ 8044 w 35527"/>
                  <a:gd name="connsiteY15" fmla="*/ 16222 h 73468"/>
                  <a:gd name="connsiteX16" fmla="*/ 8044 w 35527"/>
                  <a:gd name="connsiteY16" fmla="*/ 3486 h 73468"/>
                  <a:gd name="connsiteX17" fmla="*/ 21853 w 35527"/>
                  <a:gd name="connsiteY17" fmla="*/ 134 h 73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527" h="73468">
                    <a:moveTo>
                      <a:pt x="21987" y="0"/>
                    </a:moveTo>
                    <a:lnTo>
                      <a:pt x="21987" y="16088"/>
                    </a:lnTo>
                    <a:lnTo>
                      <a:pt x="35527" y="16088"/>
                    </a:lnTo>
                    <a:lnTo>
                      <a:pt x="35527" y="26679"/>
                    </a:lnTo>
                    <a:lnTo>
                      <a:pt x="21987" y="26679"/>
                    </a:lnTo>
                    <a:lnTo>
                      <a:pt x="21987" y="51481"/>
                    </a:lnTo>
                    <a:cubicBezTo>
                      <a:pt x="21987" y="58319"/>
                      <a:pt x="23864" y="61938"/>
                      <a:pt x="29226" y="61938"/>
                    </a:cubicBezTo>
                    <a:cubicBezTo>
                      <a:pt x="31639" y="61938"/>
                      <a:pt x="33516" y="61536"/>
                      <a:pt x="34723" y="61268"/>
                    </a:cubicBezTo>
                    <a:lnTo>
                      <a:pt x="34991" y="72128"/>
                    </a:lnTo>
                    <a:cubicBezTo>
                      <a:pt x="32846" y="72932"/>
                      <a:pt x="29226" y="73468"/>
                      <a:pt x="24668" y="73468"/>
                    </a:cubicBezTo>
                    <a:cubicBezTo>
                      <a:pt x="19439" y="73468"/>
                      <a:pt x="15150" y="71725"/>
                      <a:pt x="12468" y="68910"/>
                    </a:cubicBezTo>
                    <a:cubicBezTo>
                      <a:pt x="9519" y="65692"/>
                      <a:pt x="8044" y="60598"/>
                      <a:pt x="8044" y="53224"/>
                    </a:cubicBezTo>
                    <a:lnTo>
                      <a:pt x="8044" y="26813"/>
                    </a:lnTo>
                    <a:lnTo>
                      <a:pt x="0" y="26813"/>
                    </a:lnTo>
                    <a:lnTo>
                      <a:pt x="0" y="16222"/>
                    </a:lnTo>
                    <a:lnTo>
                      <a:pt x="8044" y="16222"/>
                    </a:lnTo>
                    <a:lnTo>
                      <a:pt x="8044" y="3486"/>
                    </a:lnTo>
                    <a:lnTo>
                      <a:pt x="21853" y="134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522" name="Freeform: Shape 521">
                <a:extLst>
                  <a:ext uri="{FF2B5EF4-FFF2-40B4-BE49-F238E27FC236}">
                    <a16:creationId xmlns:a16="http://schemas.microsoft.com/office/drawing/2014/main" id="{426795E7-FA53-311B-F84F-08489F35A6BF}"/>
                  </a:ext>
                </a:extLst>
              </p:cNvPr>
              <p:cNvSpPr/>
              <p:nvPr/>
            </p:nvSpPr>
            <p:spPr>
              <a:xfrm>
                <a:off x="5593725" y="3821813"/>
                <a:ext cx="51749" cy="58720"/>
              </a:xfrm>
              <a:custGeom>
                <a:avLst/>
                <a:gdLst>
                  <a:gd name="connsiteX0" fmla="*/ 13675 w 51749"/>
                  <a:gd name="connsiteY0" fmla="*/ 33382 h 58720"/>
                  <a:gd name="connsiteX1" fmla="*/ 30969 w 51749"/>
                  <a:gd name="connsiteY1" fmla="*/ 47996 h 58720"/>
                  <a:gd name="connsiteX2" fmla="*/ 46521 w 51749"/>
                  <a:gd name="connsiteY2" fmla="*/ 45448 h 58720"/>
                  <a:gd name="connsiteX3" fmla="*/ 48666 w 51749"/>
                  <a:gd name="connsiteY3" fmla="*/ 55235 h 58720"/>
                  <a:gd name="connsiteX4" fmla="*/ 28958 w 51749"/>
                  <a:gd name="connsiteY4" fmla="*/ 58721 h 58720"/>
                  <a:gd name="connsiteX5" fmla="*/ 0 w 51749"/>
                  <a:gd name="connsiteY5" fmla="*/ 30299 h 58720"/>
                  <a:gd name="connsiteX6" fmla="*/ 27483 w 51749"/>
                  <a:gd name="connsiteY6" fmla="*/ 0 h 58720"/>
                  <a:gd name="connsiteX7" fmla="*/ 51749 w 51749"/>
                  <a:gd name="connsiteY7" fmla="*/ 27349 h 58720"/>
                  <a:gd name="connsiteX8" fmla="*/ 51347 w 51749"/>
                  <a:gd name="connsiteY8" fmla="*/ 33382 h 58720"/>
                  <a:gd name="connsiteX9" fmla="*/ 13675 w 51749"/>
                  <a:gd name="connsiteY9" fmla="*/ 33382 h 58720"/>
                  <a:gd name="connsiteX10" fmla="*/ 38343 w 51749"/>
                  <a:gd name="connsiteY10" fmla="*/ 23462 h 58720"/>
                  <a:gd name="connsiteX11" fmla="*/ 26679 w 51749"/>
                  <a:gd name="connsiteY11" fmla="*/ 9653 h 58720"/>
                  <a:gd name="connsiteX12" fmla="*/ 13675 w 51749"/>
                  <a:gd name="connsiteY12" fmla="*/ 23462 h 58720"/>
                  <a:gd name="connsiteX13" fmla="*/ 38343 w 51749"/>
                  <a:gd name="connsiteY13" fmla="*/ 23462 h 58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1749" h="58720">
                    <a:moveTo>
                      <a:pt x="13675" y="33382"/>
                    </a:moveTo>
                    <a:cubicBezTo>
                      <a:pt x="14077" y="43571"/>
                      <a:pt x="21987" y="47996"/>
                      <a:pt x="30969" y="47996"/>
                    </a:cubicBezTo>
                    <a:cubicBezTo>
                      <a:pt x="37538" y="47996"/>
                      <a:pt x="42231" y="47057"/>
                      <a:pt x="46521" y="45448"/>
                    </a:cubicBezTo>
                    <a:lnTo>
                      <a:pt x="48666" y="55235"/>
                    </a:lnTo>
                    <a:cubicBezTo>
                      <a:pt x="43839" y="57246"/>
                      <a:pt x="37136" y="58721"/>
                      <a:pt x="28958" y="58721"/>
                    </a:cubicBezTo>
                    <a:cubicBezTo>
                      <a:pt x="10725" y="58721"/>
                      <a:pt x="0" y="47459"/>
                      <a:pt x="0" y="30299"/>
                    </a:cubicBezTo>
                    <a:cubicBezTo>
                      <a:pt x="0" y="14747"/>
                      <a:pt x="9519" y="0"/>
                      <a:pt x="27483" y="0"/>
                    </a:cubicBezTo>
                    <a:cubicBezTo>
                      <a:pt x="45448" y="0"/>
                      <a:pt x="51749" y="15015"/>
                      <a:pt x="51749" y="27349"/>
                    </a:cubicBezTo>
                    <a:cubicBezTo>
                      <a:pt x="51749" y="30031"/>
                      <a:pt x="51481" y="32042"/>
                      <a:pt x="51347" y="33382"/>
                    </a:cubicBezTo>
                    <a:lnTo>
                      <a:pt x="13675" y="33382"/>
                    </a:lnTo>
                    <a:close/>
                    <a:moveTo>
                      <a:pt x="38343" y="23462"/>
                    </a:moveTo>
                    <a:cubicBezTo>
                      <a:pt x="38343" y="18233"/>
                      <a:pt x="36198" y="9653"/>
                      <a:pt x="26679" y="9653"/>
                    </a:cubicBezTo>
                    <a:cubicBezTo>
                      <a:pt x="17831" y="9653"/>
                      <a:pt x="14211" y="17563"/>
                      <a:pt x="13675" y="23462"/>
                    </a:cubicBezTo>
                    <a:lnTo>
                      <a:pt x="38343" y="23462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523" name="Freeform: Shape 522">
                <a:extLst>
                  <a:ext uri="{FF2B5EF4-FFF2-40B4-BE49-F238E27FC236}">
                    <a16:creationId xmlns:a16="http://schemas.microsoft.com/office/drawing/2014/main" id="{74C1452F-92FC-CF19-727E-4E26BA06F650}"/>
                  </a:ext>
                </a:extLst>
              </p:cNvPr>
              <p:cNvSpPr/>
              <p:nvPr/>
            </p:nvSpPr>
            <p:spPr>
              <a:xfrm>
                <a:off x="5653519" y="3797279"/>
                <a:ext cx="55905" cy="83389"/>
              </a:xfrm>
              <a:custGeom>
                <a:avLst/>
                <a:gdLst>
                  <a:gd name="connsiteX0" fmla="*/ 55369 w 55905"/>
                  <a:gd name="connsiteY0" fmla="*/ 0 h 83389"/>
                  <a:gd name="connsiteX1" fmla="*/ 55369 w 55905"/>
                  <a:gd name="connsiteY1" fmla="*/ 66229 h 83389"/>
                  <a:gd name="connsiteX2" fmla="*/ 55905 w 55905"/>
                  <a:gd name="connsiteY2" fmla="*/ 82048 h 83389"/>
                  <a:gd name="connsiteX3" fmla="*/ 43169 w 55905"/>
                  <a:gd name="connsiteY3" fmla="*/ 82048 h 83389"/>
                  <a:gd name="connsiteX4" fmla="*/ 42633 w 55905"/>
                  <a:gd name="connsiteY4" fmla="*/ 73200 h 83389"/>
                  <a:gd name="connsiteX5" fmla="*/ 42365 w 55905"/>
                  <a:gd name="connsiteY5" fmla="*/ 73200 h 83389"/>
                  <a:gd name="connsiteX6" fmla="*/ 23998 w 55905"/>
                  <a:gd name="connsiteY6" fmla="*/ 83389 h 83389"/>
                  <a:gd name="connsiteX7" fmla="*/ 0 w 55905"/>
                  <a:gd name="connsiteY7" fmla="*/ 54565 h 83389"/>
                  <a:gd name="connsiteX8" fmla="*/ 25204 w 55905"/>
                  <a:gd name="connsiteY8" fmla="*/ 24534 h 83389"/>
                  <a:gd name="connsiteX9" fmla="*/ 41024 w 55905"/>
                  <a:gd name="connsiteY9" fmla="*/ 31908 h 83389"/>
                  <a:gd name="connsiteX10" fmla="*/ 41292 w 55905"/>
                  <a:gd name="connsiteY10" fmla="*/ 31908 h 83389"/>
                  <a:gd name="connsiteX11" fmla="*/ 41292 w 55905"/>
                  <a:gd name="connsiteY11" fmla="*/ 0 h 83389"/>
                  <a:gd name="connsiteX12" fmla="*/ 55503 w 55905"/>
                  <a:gd name="connsiteY12" fmla="*/ 0 h 83389"/>
                  <a:gd name="connsiteX13" fmla="*/ 41158 w 55905"/>
                  <a:gd name="connsiteY13" fmla="*/ 49202 h 83389"/>
                  <a:gd name="connsiteX14" fmla="*/ 40756 w 55905"/>
                  <a:gd name="connsiteY14" fmla="*/ 45448 h 83389"/>
                  <a:gd name="connsiteX15" fmla="*/ 28556 w 55905"/>
                  <a:gd name="connsiteY15" fmla="*/ 35393 h 83389"/>
                  <a:gd name="connsiteX16" fmla="*/ 14345 w 55905"/>
                  <a:gd name="connsiteY16" fmla="*/ 54029 h 83389"/>
                  <a:gd name="connsiteX17" fmla="*/ 28422 w 55905"/>
                  <a:gd name="connsiteY17" fmla="*/ 71859 h 83389"/>
                  <a:gd name="connsiteX18" fmla="*/ 40622 w 55905"/>
                  <a:gd name="connsiteY18" fmla="*/ 61804 h 83389"/>
                  <a:gd name="connsiteX19" fmla="*/ 41158 w 55905"/>
                  <a:gd name="connsiteY19" fmla="*/ 57648 h 83389"/>
                  <a:gd name="connsiteX20" fmla="*/ 41158 w 55905"/>
                  <a:gd name="connsiteY20" fmla="*/ 49202 h 83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5905" h="83389">
                    <a:moveTo>
                      <a:pt x="55369" y="0"/>
                    </a:moveTo>
                    <a:lnTo>
                      <a:pt x="55369" y="66229"/>
                    </a:lnTo>
                    <a:cubicBezTo>
                      <a:pt x="55369" y="71993"/>
                      <a:pt x="55637" y="78294"/>
                      <a:pt x="55905" y="82048"/>
                    </a:cubicBezTo>
                    <a:lnTo>
                      <a:pt x="43169" y="82048"/>
                    </a:lnTo>
                    <a:lnTo>
                      <a:pt x="42633" y="73200"/>
                    </a:lnTo>
                    <a:lnTo>
                      <a:pt x="42365" y="73200"/>
                    </a:lnTo>
                    <a:cubicBezTo>
                      <a:pt x="39013" y="79501"/>
                      <a:pt x="32176" y="83389"/>
                      <a:pt x="23998" y="83389"/>
                    </a:cubicBezTo>
                    <a:cubicBezTo>
                      <a:pt x="10591" y="83389"/>
                      <a:pt x="0" y="71993"/>
                      <a:pt x="0" y="54565"/>
                    </a:cubicBezTo>
                    <a:cubicBezTo>
                      <a:pt x="0" y="35662"/>
                      <a:pt x="11664" y="24534"/>
                      <a:pt x="25204" y="24534"/>
                    </a:cubicBezTo>
                    <a:cubicBezTo>
                      <a:pt x="32980" y="24534"/>
                      <a:pt x="38477" y="27752"/>
                      <a:pt x="41024" y="31908"/>
                    </a:cubicBezTo>
                    <a:lnTo>
                      <a:pt x="41292" y="31908"/>
                    </a:lnTo>
                    <a:lnTo>
                      <a:pt x="41292" y="0"/>
                    </a:lnTo>
                    <a:lnTo>
                      <a:pt x="55503" y="0"/>
                    </a:lnTo>
                    <a:close/>
                    <a:moveTo>
                      <a:pt x="41158" y="49202"/>
                    </a:moveTo>
                    <a:cubicBezTo>
                      <a:pt x="41158" y="47996"/>
                      <a:pt x="41158" y="46655"/>
                      <a:pt x="40756" y="45448"/>
                    </a:cubicBezTo>
                    <a:cubicBezTo>
                      <a:pt x="39549" y="39952"/>
                      <a:pt x="34991" y="35393"/>
                      <a:pt x="28556" y="35393"/>
                    </a:cubicBezTo>
                    <a:cubicBezTo>
                      <a:pt x="19439" y="35393"/>
                      <a:pt x="14345" y="43437"/>
                      <a:pt x="14345" y="54029"/>
                    </a:cubicBezTo>
                    <a:cubicBezTo>
                      <a:pt x="14345" y="64620"/>
                      <a:pt x="19439" y="71859"/>
                      <a:pt x="28422" y="71859"/>
                    </a:cubicBezTo>
                    <a:cubicBezTo>
                      <a:pt x="34187" y="71859"/>
                      <a:pt x="39281" y="67971"/>
                      <a:pt x="40622" y="61804"/>
                    </a:cubicBezTo>
                    <a:cubicBezTo>
                      <a:pt x="41024" y="60598"/>
                      <a:pt x="41158" y="59123"/>
                      <a:pt x="41158" y="57648"/>
                    </a:cubicBezTo>
                    <a:lnTo>
                      <a:pt x="41158" y="49202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51882F4-95B7-30F2-28F8-5CC4EACBD296}"/>
              </a:ext>
            </a:extLst>
          </p:cNvPr>
          <p:cNvSpPr txBox="1"/>
          <p:nvPr/>
        </p:nvSpPr>
        <p:spPr>
          <a:xfrm>
            <a:off x="129138" y="4876149"/>
            <a:ext cx="2381698" cy="173124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pPr defTabSz="685749" fontAlgn="base">
              <a:buFont typeface="+mj-lt"/>
              <a:buAutoNum type="arabicPeriod"/>
              <a:defRPr/>
            </a:pPr>
            <a:r>
              <a:rPr lang="en-GB" sz="675" dirty="0">
                <a:solidFill>
                  <a:srgbClr val="374659">
                    <a:lumMod val="50000"/>
                  </a:srgbClr>
                </a:solidFill>
                <a:latin typeface="Calibri Light"/>
              </a:rPr>
              <a:t> Data on file at Veryan Medical</a:t>
            </a:r>
            <a:endParaRPr lang="en-US" sz="1350" dirty="0">
              <a:solidFill>
                <a:srgbClr val="374659">
                  <a:lumMod val="50000"/>
                </a:srgbClr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93980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4A6FD2-8024-2A91-A033-3B74FFD0043F}"/>
              </a:ext>
            </a:extLst>
          </p:cNvPr>
          <p:cNvSpPr txBox="1"/>
          <p:nvPr/>
        </p:nvSpPr>
        <p:spPr>
          <a:xfrm>
            <a:off x="1131202" y="2191692"/>
            <a:ext cx="3212739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GB" sz="750" i="1">
                <a:solidFill>
                  <a:srgbClr val="FFFFFF"/>
                </a:solidFill>
                <a:latin typeface="Calibri Light"/>
              </a:rPr>
              <a:t>Core lab reported data for MIMICS and MIMICS-2, site-reported for MIMICS-3D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333477D-EA8F-3339-5B4F-E26BBE976DD7}"/>
              </a:ext>
            </a:extLst>
          </p:cNvPr>
          <p:cNvGraphicFramePr>
            <a:graphicFrameLocks noGrp="1"/>
          </p:cNvGraphicFramePr>
          <p:nvPr/>
        </p:nvGraphicFramePr>
        <p:xfrm>
          <a:off x="1011969" y="1392106"/>
          <a:ext cx="7130227" cy="283313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47625">
                  <a:extLst>
                    <a:ext uri="{9D8B030D-6E8A-4147-A177-3AD203B41FA5}">
                      <a16:colId xmlns:a16="http://schemas.microsoft.com/office/drawing/2014/main" val="618220472"/>
                    </a:ext>
                  </a:extLst>
                </a:gridCol>
                <a:gridCol w="1471613">
                  <a:extLst>
                    <a:ext uri="{9D8B030D-6E8A-4147-A177-3AD203B41FA5}">
                      <a16:colId xmlns:a16="http://schemas.microsoft.com/office/drawing/2014/main" val="48691944"/>
                    </a:ext>
                  </a:extLst>
                </a:gridCol>
                <a:gridCol w="1464469">
                  <a:extLst>
                    <a:ext uri="{9D8B030D-6E8A-4147-A177-3AD203B41FA5}">
                      <a16:colId xmlns:a16="http://schemas.microsoft.com/office/drawing/2014/main" val="3729254274"/>
                    </a:ext>
                  </a:extLst>
                </a:gridCol>
                <a:gridCol w="1546520">
                  <a:extLst>
                    <a:ext uri="{9D8B030D-6E8A-4147-A177-3AD203B41FA5}">
                      <a16:colId xmlns:a16="http://schemas.microsoft.com/office/drawing/2014/main" val="3247711941"/>
                    </a:ext>
                  </a:extLst>
                </a:gridCol>
              </a:tblGrid>
              <a:tr h="31174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accent1"/>
                          </a:solidFill>
                          <a:latin typeface="+mn-lt"/>
                        </a:rPr>
                        <a:t>Mean ± SD (mm) </a:t>
                      </a:r>
                    </a:p>
                  </a:txBody>
                  <a:tcPr marL="45012" marR="45012" marT="22507" marB="22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MIMICS-RCT</a:t>
                      </a:r>
                    </a:p>
                  </a:txBody>
                  <a:tcPr marL="45012" marR="45012" marT="22507" marB="22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MIMICS-2</a:t>
                      </a:r>
                    </a:p>
                  </a:txBody>
                  <a:tcPr marL="45012" marR="45012" marT="22507" marB="22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MIMICS</a:t>
                      </a:r>
                      <a:r>
                        <a:rPr lang="en-GB" sz="1600" b="1" baseline="30000" dirty="0">
                          <a:solidFill>
                            <a:srgbClr val="FF0000"/>
                          </a:solidFill>
                          <a:latin typeface="+mn-lt"/>
                        </a:rPr>
                        <a:t>3D</a:t>
                      </a:r>
                    </a:p>
                  </a:txBody>
                  <a:tcPr marL="45012" marR="45012" marT="22507" marB="22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568137"/>
                  </a:ext>
                </a:extLst>
              </a:tr>
              <a:tr h="4801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bg1"/>
                          </a:solidFill>
                          <a:latin typeface="+mn-lt"/>
                        </a:rPr>
                        <a:t>Lesion Length</a:t>
                      </a:r>
                    </a:p>
                  </a:txBody>
                  <a:tcPr marL="45012" marR="45012" marT="22507" marB="22507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A6A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bg1"/>
                          </a:solidFill>
                          <a:latin typeface="+mn-lt"/>
                        </a:rPr>
                        <a:t>66 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latin typeface="+mn-lt"/>
                        </a:rPr>
                        <a:t>± 29 </a:t>
                      </a:r>
                      <a:endParaRPr lang="en-GB" sz="16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5012" marR="45012" marT="22507" marB="22507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A6A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bg1"/>
                          </a:solidFill>
                          <a:latin typeface="+mn-lt"/>
                        </a:rPr>
                        <a:t>81 ± 38 </a:t>
                      </a:r>
                      <a:endParaRPr lang="en-US" sz="16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12" marR="45012" marT="22507" marB="22507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A6A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126 ± 91</a:t>
                      </a:r>
                      <a:endParaRPr lang="en-US" sz="1600" b="1" kern="1200" dirty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12" marR="45012" marT="22507" marB="22507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A6A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860388"/>
                  </a:ext>
                </a:extLst>
              </a:tr>
              <a:tr h="60082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bg1"/>
                          </a:solidFill>
                          <a:latin typeface="+mn-lt"/>
                        </a:rPr>
                        <a:t>Stented Segment Length</a:t>
                      </a:r>
                    </a:p>
                  </a:txBody>
                  <a:tcPr marL="45012" marR="45012" marT="22507" marB="22507" anchor="ctr">
                    <a:solidFill>
                      <a:srgbClr val="2A6A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>
                          <a:solidFill>
                            <a:schemeClr val="bg1"/>
                          </a:solidFill>
                          <a:latin typeface="+mn-lt"/>
                        </a:rPr>
                        <a:t>99</a:t>
                      </a:r>
                      <a:r>
                        <a:rPr lang="en-US" sz="1600" b="0" kern="1200">
                          <a:solidFill>
                            <a:schemeClr val="bg1"/>
                          </a:solidFill>
                          <a:latin typeface="+mn-lt"/>
                        </a:rPr>
                        <a:t> ± 30 </a:t>
                      </a:r>
                      <a:endParaRPr lang="en-GB" sz="1600" b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5012" marR="45012" marT="22507" marB="22507" anchor="ctr">
                    <a:solidFill>
                      <a:srgbClr val="2A6A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>
                          <a:solidFill>
                            <a:schemeClr val="bg1"/>
                          </a:solidFill>
                          <a:latin typeface="+mn-lt"/>
                        </a:rPr>
                        <a:t>112 ± 36 </a:t>
                      </a:r>
                      <a:endParaRPr lang="en-US" sz="1600" b="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12" marR="45012" marT="22507" marB="22507" anchor="ctr">
                    <a:solidFill>
                      <a:srgbClr val="2A6A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131 ± 80</a:t>
                      </a:r>
                      <a:endParaRPr lang="en-US" sz="1600" b="1" kern="1200" dirty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12" marR="45012" marT="22507" marB="22507" anchor="ctr">
                    <a:solidFill>
                      <a:srgbClr val="2A6A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7723201"/>
                  </a:ext>
                </a:extLst>
              </a:tr>
              <a:tr h="4801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>
                          <a:solidFill>
                            <a:schemeClr val="bg1"/>
                          </a:solidFill>
                          <a:latin typeface="+mn-lt"/>
                        </a:rPr>
                        <a:t>CTO</a:t>
                      </a:r>
                    </a:p>
                  </a:txBody>
                  <a:tcPr marL="45012" marR="45012" marT="22507" marB="22507" anchor="ctr">
                    <a:solidFill>
                      <a:srgbClr val="2A6A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bg1"/>
                          </a:solidFill>
                          <a:latin typeface="+mn-lt"/>
                        </a:rPr>
                        <a:t>44%</a:t>
                      </a:r>
                    </a:p>
                  </a:txBody>
                  <a:tcPr marL="45012" marR="45012" marT="22507" marB="22507" anchor="ctr">
                    <a:solidFill>
                      <a:srgbClr val="2A6A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marL="45012" marR="45012" marT="22507" marB="22507" anchor="ctr">
                    <a:solidFill>
                      <a:srgbClr val="2A6A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600" b="1" kern="1200" dirty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57%</a:t>
                      </a:r>
                    </a:p>
                  </a:txBody>
                  <a:tcPr marL="45012" marR="45012" marT="22507" marB="22507" anchor="ctr">
                    <a:solidFill>
                      <a:srgbClr val="2A6A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827221"/>
                  </a:ext>
                </a:extLst>
              </a:tr>
              <a:tr h="4801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>
                          <a:solidFill>
                            <a:schemeClr val="bg1"/>
                          </a:solidFill>
                          <a:latin typeface="+mn-lt"/>
                        </a:rPr>
                        <a:t>Mod/Severe Ca++</a:t>
                      </a:r>
                    </a:p>
                  </a:txBody>
                  <a:tcPr marL="45012" marR="45012" marT="22507" marB="22507" anchor="ctr">
                    <a:solidFill>
                      <a:srgbClr val="2A6A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bg1"/>
                          </a:solidFill>
                          <a:latin typeface="+mn-lt"/>
                        </a:rPr>
                        <a:t>52%</a:t>
                      </a:r>
                    </a:p>
                  </a:txBody>
                  <a:tcPr marL="45012" marR="45012" marT="22507" marB="22507" anchor="ctr">
                    <a:solidFill>
                      <a:srgbClr val="2A6A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46%</a:t>
                      </a:r>
                    </a:p>
                  </a:txBody>
                  <a:tcPr marL="45012" marR="45012" marT="22507" marB="22507" anchor="ctr">
                    <a:solidFill>
                      <a:srgbClr val="2A6A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600" b="1" kern="1200" dirty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53%</a:t>
                      </a:r>
                    </a:p>
                  </a:txBody>
                  <a:tcPr marL="45012" marR="45012" marT="22507" marB="22507" anchor="ctr">
                    <a:solidFill>
                      <a:srgbClr val="2A6A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657692"/>
                  </a:ext>
                </a:extLst>
              </a:tr>
              <a:tr h="4801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bg1"/>
                          </a:solidFill>
                          <a:latin typeface="+mn-lt"/>
                        </a:rPr>
                        <a:t>CLTI</a:t>
                      </a:r>
                    </a:p>
                  </a:txBody>
                  <a:tcPr marL="45012" marR="45012" marT="22507" marB="22507" anchor="ctr">
                    <a:solidFill>
                      <a:srgbClr val="2A6A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bg1"/>
                          </a:solidFill>
                          <a:latin typeface="+mn-lt"/>
                        </a:rPr>
                        <a:t>6%</a:t>
                      </a:r>
                    </a:p>
                  </a:txBody>
                  <a:tcPr marL="45012" marR="45012" marT="22507" marB="22507" anchor="ctr">
                    <a:solidFill>
                      <a:srgbClr val="2A6A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45012" marR="45012" marT="22507" marB="22507" anchor="ctr">
                    <a:solidFill>
                      <a:srgbClr val="2A6A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600" b="1" kern="1200" dirty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 marL="45012" marR="45012" marT="22507" marB="22507" anchor="ctr">
                    <a:solidFill>
                      <a:srgbClr val="2A6A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947329"/>
                  </a:ext>
                </a:extLst>
              </a:tr>
            </a:tbl>
          </a:graphicData>
        </a:graphic>
      </p:graphicFrame>
      <p:sp>
        <p:nvSpPr>
          <p:cNvPr id="86" name="Title 4">
            <a:extLst>
              <a:ext uri="{FF2B5EF4-FFF2-40B4-BE49-F238E27FC236}">
                <a16:creationId xmlns:a16="http://schemas.microsoft.com/office/drawing/2014/main" id="{60114279-1E09-5EE8-F5A9-2BDB4591CC2E}"/>
              </a:ext>
            </a:extLst>
          </p:cNvPr>
          <p:cNvSpPr txBox="1">
            <a:spLocks/>
          </p:cNvSpPr>
          <p:nvPr/>
        </p:nvSpPr>
        <p:spPr>
          <a:xfrm>
            <a:off x="1071389" y="301091"/>
            <a:ext cx="7264575" cy="36370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783">
              <a:defRPr/>
            </a:pPr>
            <a:r>
              <a:rPr lang="en-US" sz="2700" b="1" dirty="0">
                <a:solidFill>
                  <a:srgbClr val="286FB7"/>
                </a:solidFill>
              </a:rPr>
              <a:t>MIMICS Clinical Program</a:t>
            </a:r>
            <a:endParaRPr lang="en-US" sz="2700" b="1" baseline="30000" dirty="0">
              <a:solidFill>
                <a:srgbClr val="FF0000"/>
              </a:solidFill>
            </a:endParaRPr>
          </a:p>
        </p:txBody>
      </p:sp>
      <p:sp>
        <p:nvSpPr>
          <p:cNvPr id="87" name="Title 4">
            <a:extLst>
              <a:ext uri="{FF2B5EF4-FFF2-40B4-BE49-F238E27FC236}">
                <a16:creationId xmlns:a16="http://schemas.microsoft.com/office/drawing/2014/main" id="{C1658B28-9A87-36C0-9D52-FADEA9F20E56}"/>
              </a:ext>
            </a:extLst>
          </p:cNvPr>
          <p:cNvSpPr txBox="1">
            <a:spLocks/>
          </p:cNvSpPr>
          <p:nvPr/>
        </p:nvSpPr>
        <p:spPr>
          <a:xfrm>
            <a:off x="1071389" y="707317"/>
            <a:ext cx="6479906" cy="2681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783">
              <a:defRPr/>
            </a:pPr>
            <a:r>
              <a:rPr lang="en-US" sz="2100" dirty="0">
                <a:solidFill>
                  <a:srgbClr val="286FB7"/>
                </a:solidFill>
                <a:latin typeface="+mn-lt"/>
              </a:rPr>
              <a:t>Enrolling progressively longer and more complex lesions</a:t>
            </a:r>
          </a:p>
        </p:txBody>
      </p:sp>
      <p:grpSp>
        <p:nvGrpSpPr>
          <p:cNvPr id="98" name="Graphic 2">
            <a:extLst>
              <a:ext uri="{FF2B5EF4-FFF2-40B4-BE49-F238E27FC236}">
                <a16:creationId xmlns:a16="http://schemas.microsoft.com/office/drawing/2014/main" id="{B5D59EEB-1D72-9E16-04CC-203AE426BB72}"/>
              </a:ext>
            </a:extLst>
          </p:cNvPr>
          <p:cNvGrpSpPr/>
          <p:nvPr/>
        </p:nvGrpSpPr>
        <p:grpSpPr>
          <a:xfrm>
            <a:off x="271055" y="148274"/>
            <a:ext cx="658368" cy="932688"/>
            <a:chOff x="4994987" y="2367868"/>
            <a:chExt cx="1298159" cy="1853729"/>
          </a:xfrm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44A6915B-ADD1-400E-8187-B3BB17BEF4C2}"/>
                </a:ext>
              </a:extLst>
            </p:cNvPr>
            <p:cNvSpPr/>
            <p:nvPr/>
          </p:nvSpPr>
          <p:spPr>
            <a:xfrm>
              <a:off x="4994987" y="2596048"/>
              <a:ext cx="1298025" cy="546050"/>
            </a:xfrm>
            <a:custGeom>
              <a:avLst/>
              <a:gdLst>
                <a:gd name="connsiteX0" fmla="*/ 0 w 1298025"/>
                <a:gd name="connsiteY0" fmla="*/ 0 h 546050"/>
                <a:gd name="connsiteX1" fmla="*/ 1153369 w 1298025"/>
                <a:gd name="connsiteY1" fmla="*/ 0 h 546050"/>
                <a:gd name="connsiteX2" fmla="*/ 1298026 w 1298025"/>
                <a:gd name="connsiteY2" fmla="*/ 144657 h 546050"/>
                <a:gd name="connsiteX3" fmla="*/ 1298026 w 1298025"/>
                <a:gd name="connsiteY3" fmla="*/ 546050 h 546050"/>
                <a:gd name="connsiteX4" fmla="*/ 144657 w 1298025"/>
                <a:gd name="connsiteY4" fmla="*/ 546050 h 546050"/>
                <a:gd name="connsiteX5" fmla="*/ 0 w 1298025"/>
                <a:gd name="connsiteY5" fmla="*/ 401393 h 546050"/>
                <a:gd name="connsiteX6" fmla="*/ 0 w 1298025"/>
                <a:gd name="connsiteY6" fmla="*/ 0 h 546050"/>
                <a:gd name="connsiteX7" fmla="*/ 0 w 1298025"/>
                <a:gd name="connsiteY7" fmla="*/ 0 h 54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8025" h="546050">
                  <a:moveTo>
                    <a:pt x="0" y="0"/>
                  </a:moveTo>
                  <a:lnTo>
                    <a:pt x="1153369" y="0"/>
                  </a:lnTo>
                  <a:cubicBezTo>
                    <a:pt x="1233272" y="0"/>
                    <a:pt x="1298026" y="64888"/>
                    <a:pt x="1298026" y="144657"/>
                  </a:cubicBezTo>
                  <a:lnTo>
                    <a:pt x="1298026" y="546050"/>
                  </a:lnTo>
                  <a:lnTo>
                    <a:pt x="144657" y="546050"/>
                  </a:lnTo>
                  <a:cubicBezTo>
                    <a:pt x="64754" y="546050"/>
                    <a:pt x="0" y="481163"/>
                    <a:pt x="0" y="401393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1E2D"/>
            </a:solidFill>
            <a:ln w="134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>
                <a:solidFill>
                  <a:srgbClr val="000000"/>
                </a:solidFill>
                <a:latin typeface="Calibri Ligh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9B950A36-575A-FD70-5992-D3CE6F70B04C}"/>
                </a:ext>
              </a:extLst>
            </p:cNvPr>
            <p:cNvSpPr/>
            <p:nvPr/>
          </p:nvSpPr>
          <p:spPr>
            <a:xfrm>
              <a:off x="4994987" y="3200417"/>
              <a:ext cx="1298159" cy="1021179"/>
            </a:xfrm>
            <a:custGeom>
              <a:avLst/>
              <a:gdLst>
                <a:gd name="connsiteX0" fmla="*/ 0 w 1298159"/>
                <a:gd name="connsiteY0" fmla="*/ 0 h 1021179"/>
                <a:gd name="connsiteX1" fmla="*/ 1150151 w 1298159"/>
                <a:gd name="connsiteY1" fmla="*/ 0 h 1021179"/>
                <a:gd name="connsiteX2" fmla="*/ 1298160 w 1298159"/>
                <a:gd name="connsiteY2" fmla="*/ 148009 h 1021179"/>
                <a:gd name="connsiteX3" fmla="*/ 1298160 w 1298159"/>
                <a:gd name="connsiteY3" fmla="*/ 1021180 h 1021179"/>
                <a:gd name="connsiteX4" fmla="*/ 148008 w 1298159"/>
                <a:gd name="connsiteY4" fmla="*/ 1021180 h 1021179"/>
                <a:gd name="connsiteX5" fmla="*/ 0 w 1298159"/>
                <a:gd name="connsiteY5" fmla="*/ 873171 h 1021179"/>
                <a:gd name="connsiteX6" fmla="*/ 0 w 1298159"/>
                <a:gd name="connsiteY6" fmla="*/ 0 h 1021179"/>
                <a:gd name="connsiteX7" fmla="*/ 0 w 1298159"/>
                <a:gd name="connsiteY7" fmla="*/ 0 h 1021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8159" h="1021179">
                  <a:moveTo>
                    <a:pt x="0" y="0"/>
                  </a:moveTo>
                  <a:lnTo>
                    <a:pt x="1150151" y="0"/>
                  </a:lnTo>
                  <a:cubicBezTo>
                    <a:pt x="1231798" y="0"/>
                    <a:pt x="1298160" y="66229"/>
                    <a:pt x="1298160" y="148009"/>
                  </a:cubicBezTo>
                  <a:lnTo>
                    <a:pt x="1298160" y="1021180"/>
                  </a:lnTo>
                  <a:lnTo>
                    <a:pt x="148008" y="1021180"/>
                  </a:lnTo>
                  <a:cubicBezTo>
                    <a:pt x="66362" y="1021180"/>
                    <a:pt x="0" y="954951"/>
                    <a:pt x="0" y="873171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6FB7"/>
            </a:solidFill>
            <a:ln w="134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>
                <a:solidFill>
                  <a:srgbClr val="000000"/>
                </a:solidFill>
                <a:latin typeface="Calibri Light"/>
              </a:endParaRPr>
            </a:p>
          </p:txBody>
        </p:sp>
        <p:grpSp>
          <p:nvGrpSpPr>
            <p:cNvPr id="101" name="Graphic 2">
              <a:extLst>
                <a:ext uri="{FF2B5EF4-FFF2-40B4-BE49-F238E27FC236}">
                  <a16:creationId xmlns:a16="http://schemas.microsoft.com/office/drawing/2014/main" id="{DA460E46-7D69-A1E1-B950-5A20BA9EB865}"/>
                </a:ext>
              </a:extLst>
            </p:cNvPr>
            <p:cNvGrpSpPr/>
            <p:nvPr/>
          </p:nvGrpSpPr>
          <p:grpSpPr>
            <a:xfrm>
              <a:off x="5323314" y="2367868"/>
              <a:ext cx="566964" cy="107118"/>
              <a:chOff x="5323314" y="2367868"/>
              <a:chExt cx="566964" cy="107118"/>
            </a:xfrm>
          </p:grpSpPr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DB30200E-C6DF-3A70-8D0D-92F76A86C3CC}"/>
                  </a:ext>
                </a:extLst>
              </p:cNvPr>
              <p:cNvSpPr/>
              <p:nvPr/>
            </p:nvSpPr>
            <p:spPr>
              <a:xfrm>
                <a:off x="5323314" y="2375644"/>
                <a:ext cx="104035" cy="97599"/>
              </a:xfrm>
              <a:custGeom>
                <a:avLst/>
                <a:gdLst>
                  <a:gd name="connsiteX0" fmla="*/ 84596 w 104035"/>
                  <a:gd name="connsiteY0" fmla="*/ 57916 h 97599"/>
                  <a:gd name="connsiteX1" fmla="*/ 83389 w 104035"/>
                  <a:gd name="connsiteY1" fmla="*/ 17026 h 97599"/>
                  <a:gd name="connsiteX2" fmla="*/ 82987 w 104035"/>
                  <a:gd name="connsiteY2" fmla="*/ 17026 h 97599"/>
                  <a:gd name="connsiteX3" fmla="*/ 71457 w 104035"/>
                  <a:gd name="connsiteY3" fmla="*/ 54297 h 97599"/>
                  <a:gd name="connsiteX4" fmla="*/ 57246 w 104035"/>
                  <a:gd name="connsiteY4" fmla="*/ 96527 h 97599"/>
                  <a:gd name="connsiteX5" fmla="*/ 43571 w 104035"/>
                  <a:gd name="connsiteY5" fmla="*/ 96527 h 97599"/>
                  <a:gd name="connsiteX6" fmla="*/ 30567 w 104035"/>
                  <a:gd name="connsiteY6" fmla="*/ 54833 h 97599"/>
                  <a:gd name="connsiteX7" fmla="*/ 20780 w 104035"/>
                  <a:gd name="connsiteY7" fmla="*/ 16892 h 97599"/>
                  <a:gd name="connsiteX8" fmla="*/ 20512 w 104035"/>
                  <a:gd name="connsiteY8" fmla="*/ 16892 h 97599"/>
                  <a:gd name="connsiteX9" fmla="*/ 18769 w 104035"/>
                  <a:gd name="connsiteY9" fmla="*/ 58453 h 97599"/>
                  <a:gd name="connsiteX10" fmla="*/ 16624 w 104035"/>
                  <a:gd name="connsiteY10" fmla="*/ 97600 h 97599"/>
                  <a:gd name="connsiteX11" fmla="*/ 0 w 104035"/>
                  <a:gd name="connsiteY11" fmla="*/ 97600 h 97599"/>
                  <a:gd name="connsiteX12" fmla="*/ 6569 w 104035"/>
                  <a:gd name="connsiteY12" fmla="*/ 134 h 97599"/>
                  <a:gd name="connsiteX13" fmla="*/ 30031 w 104035"/>
                  <a:gd name="connsiteY13" fmla="*/ 134 h 97599"/>
                  <a:gd name="connsiteX14" fmla="*/ 42767 w 104035"/>
                  <a:gd name="connsiteY14" fmla="*/ 39281 h 97599"/>
                  <a:gd name="connsiteX15" fmla="*/ 51749 w 104035"/>
                  <a:gd name="connsiteY15" fmla="*/ 73066 h 97599"/>
                  <a:gd name="connsiteX16" fmla="*/ 52152 w 104035"/>
                  <a:gd name="connsiteY16" fmla="*/ 73066 h 97599"/>
                  <a:gd name="connsiteX17" fmla="*/ 61804 w 104035"/>
                  <a:gd name="connsiteY17" fmla="*/ 39013 h 97599"/>
                  <a:gd name="connsiteX18" fmla="*/ 75211 w 104035"/>
                  <a:gd name="connsiteY18" fmla="*/ 0 h 97599"/>
                  <a:gd name="connsiteX19" fmla="*/ 98404 w 104035"/>
                  <a:gd name="connsiteY19" fmla="*/ 0 h 97599"/>
                  <a:gd name="connsiteX20" fmla="*/ 104035 w 104035"/>
                  <a:gd name="connsiteY20" fmla="*/ 97466 h 97599"/>
                  <a:gd name="connsiteX21" fmla="*/ 86741 w 104035"/>
                  <a:gd name="connsiteY21" fmla="*/ 97466 h 97599"/>
                  <a:gd name="connsiteX22" fmla="*/ 84864 w 104035"/>
                  <a:gd name="connsiteY22" fmla="*/ 57648 h 97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4035" h="97599">
                    <a:moveTo>
                      <a:pt x="84596" y="57916"/>
                    </a:moveTo>
                    <a:cubicBezTo>
                      <a:pt x="84059" y="45314"/>
                      <a:pt x="83255" y="30165"/>
                      <a:pt x="83389" y="17026"/>
                    </a:cubicBezTo>
                    <a:lnTo>
                      <a:pt x="82987" y="17026"/>
                    </a:lnTo>
                    <a:cubicBezTo>
                      <a:pt x="79769" y="28824"/>
                      <a:pt x="75747" y="42097"/>
                      <a:pt x="71457" y="54297"/>
                    </a:cubicBezTo>
                    <a:lnTo>
                      <a:pt x="57246" y="96527"/>
                    </a:lnTo>
                    <a:lnTo>
                      <a:pt x="43571" y="96527"/>
                    </a:lnTo>
                    <a:lnTo>
                      <a:pt x="30567" y="54833"/>
                    </a:lnTo>
                    <a:cubicBezTo>
                      <a:pt x="26813" y="42365"/>
                      <a:pt x="23327" y="29092"/>
                      <a:pt x="20780" y="16892"/>
                    </a:cubicBezTo>
                    <a:lnTo>
                      <a:pt x="20512" y="16892"/>
                    </a:lnTo>
                    <a:cubicBezTo>
                      <a:pt x="20110" y="29629"/>
                      <a:pt x="19440" y="45046"/>
                      <a:pt x="18769" y="58453"/>
                    </a:cubicBezTo>
                    <a:lnTo>
                      <a:pt x="16624" y="97600"/>
                    </a:lnTo>
                    <a:lnTo>
                      <a:pt x="0" y="97600"/>
                    </a:lnTo>
                    <a:lnTo>
                      <a:pt x="6569" y="134"/>
                    </a:lnTo>
                    <a:lnTo>
                      <a:pt x="30031" y="134"/>
                    </a:lnTo>
                    <a:lnTo>
                      <a:pt x="42767" y="39281"/>
                    </a:lnTo>
                    <a:cubicBezTo>
                      <a:pt x="46253" y="50677"/>
                      <a:pt x="49336" y="62341"/>
                      <a:pt x="51749" y="73066"/>
                    </a:cubicBezTo>
                    <a:lnTo>
                      <a:pt x="52152" y="73066"/>
                    </a:lnTo>
                    <a:cubicBezTo>
                      <a:pt x="54699" y="62475"/>
                      <a:pt x="58050" y="50543"/>
                      <a:pt x="61804" y="39013"/>
                    </a:cubicBezTo>
                    <a:lnTo>
                      <a:pt x="75211" y="0"/>
                    </a:lnTo>
                    <a:lnTo>
                      <a:pt x="98404" y="0"/>
                    </a:lnTo>
                    <a:lnTo>
                      <a:pt x="104035" y="97466"/>
                    </a:lnTo>
                    <a:lnTo>
                      <a:pt x="86741" y="97466"/>
                    </a:lnTo>
                    <a:lnTo>
                      <a:pt x="84864" y="57648"/>
                    </a:lnTo>
                    <a:close/>
                  </a:path>
                </a:pathLst>
              </a:custGeom>
              <a:solidFill>
                <a:srgbClr val="231F20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576D0D87-3F74-2BE4-FFE8-A25FAEB98E80}"/>
                  </a:ext>
                </a:extLst>
              </p:cNvPr>
              <p:cNvSpPr/>
              <p:nvPr/>
            </p:nvSpPr>
            <p:spPr>
              <a:xfrm>
                <a:off x="5445046" y="2375778"/>
                <a:ext cx="17830" cy="97465"/>
              </a:xfrm>
              <a:custGeom>
                <a:avLst/>
                <a:gdLst>
                  <a:gd name="connsiteX0" fmla="*/ 17831 w 17830"/>
                  <a:gd name="connsiteY0" fmla="*/ 0 h 97465"/>
                  <a:gd name="connsiteX1" fmla="*/ 17831 w 17830"/>
                  <a:gd name="connsiteY1" fmla="*/ 97466 h 97465"/>
                  <a:gd name="connsiteX2" fmla="*/ 0 w 17830"/>
                  <a:gd name="connsiteY2" fmla="*/ 97466 h 97465"/>
                  <a:gd name="connsiteX3" fmla="*/ 0 w 17830"/>
                  <a:gd name="connsiteY3" fmla="*/ 0 h 97465"/>
                  <a:gd name="connsiteX4" fmla="*/ 17831 w 17830"/>
                  <a:gd name="connsiteY4" fmla="*/ 0 h 97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30" h="97465">
                    <a:moveTo>
                      <a:pt x="17831" y="0"/>
                    </a:moveTo>
                    <a:lnTo>
                      <a:pt x="17831" y="97466"/>
                    </a:lnTo>
                    <a:lnTo>
                      <a:pt x="0" y="97466"/>
                    </a:lnTo>
                    <a:lnTo>
                      <a:pt x="0" y="0"/>
                    </a:lnTo>
                    <a:lnTo>
                      <a:pt x="17831" y="0"/>
                    </a:lnTo>
                    <a:close/>
                  </a:path>
                </a:pathLst>
              </a:custGeom>
              <a:solidFill>
                <a:srgbClr val="231F20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1D0F7AA2-D714-43AF-B950-BEC39E89AB1C}"/>
                  </a:ext>
                </a:extLst>
              </p:cNvPr>
              <p:cNvSpPr/>
              <p:nvPr/>
            </p:nvSpPr>
            <p:spPr>
              <a:xfrm>
                <a:off x="5480976" y="2375644"/>
                <a:ext cx="104034" cy="97599"/>
              </a:xfrm>
              <a:custGeom>
                <a:avLst/>
                <a:gdLst>
                  <a:gd name="connsiteX0" fmla="*/ 84596 w 104034"/>
                  <a:gd name="connsiteY0" fmla="*/ 57916 h 97599"/>
                  <a:gd name="connsiteX1" fmla="*/ 83389 w 104034"/>
                  <a:gd name="connsiteY1" fmla="*/ 17026 h 97599"/>
                  <a:gd name="connsiteX2" fmla="*/ 82987 w 104034"/>
                  <a:gd name="connsiteY2" fmla="*/ 17026 h 97599"/>
                  <a:gd name="connsiteX3" fmla="*/ 71457 w 104034"/>
                  <a:gd name="connsiteY3" fmla="*/ 54297 h 97599"/>
                  <a:gd name="connsiteX4" fmla="*/ 57246 w 104034"/>
                  <a:gd name="connsiteY4" fmla="*/ 96527 h 97599"/>
                  <a:gd name="connsiteX5" fmla="*/ 43571 w 104034"/>
                  <a:gd name="connsiteY5" fmla="*/ 96527 h 97599"/>
                  <a:gd name="connsiteX6" fmla="*/ 30567 w 104034"/>
                  <a:gd name="connsiteY6" fmla="*/ 54833 h 97599"/>
                  <a:gd name="connsiteX7" fmla="*/ 20780 w 104034"/>
                  <a:gd name="connsiteY7" fmla="*/ 16892 h 97599"/>
                  <a:gd name="connsiteX8" fmla="*/ 20512 w 104034"/>
                  <a:gd name="connsiteY8" fmla="*/ 16892 h 97599"/>
                  <a:gd name="connsiteX9" fmla="*/ 18769 w 104034"/>
                  <a:gd name="connsiteY9" fmla="*/ 58453 h 97599"/>
                  <a:gd name="connsiteX10" fmla="*/ 16624 w 104034"/>
                  <a:gd name="connsiteY10" fmla="*/ 97600 h 97599"/>
                  <a:gd name="connsiteX11" fmla="*/ 0 w 104034"/>
                  <a:gd name="connsiteY11" fmla="*/ 97600 h 97599"/>
                  <a:gd name="connsiteX12" fmla="*/ 6569 w 104034"/>
                  <a:gd name="connsiteY12" fmla="*/ 134 h 97599"/>
                  <a:gd name="connsiteX13" fmla="*/ 30031 w 104034"/>
                  <a:gd name="connsiteY13" fmla="*/ 134 h 97599"/>
                  <a:gd name="connsiteX14" fmla="*/ 42767 w 104034"/>
                  <a:gd name="connsiteY14" fmla="*/ 39281 h 97599"/>
                  <a:gd name="connsiteX15" fmla="*/ 51749 w 104034"/>
                  <a:gd name="connsiteY15" fmla="*/ 73066 h 97599"/>
                  <a:gd name="connsiteX16" fmla="*/ 52151 w 104034"/>
                  <a:gd name="connsiteY16" fmla="*/ 73066 h 97599"/>
                  <a:gd name="connsiteX17" fmla="*/ 61804 w 104034"/>
                  <a:gd name="connsiteY17" fmla="*/ 39013 h 97599"/>
                  <a:gd name="connsiteX18" fmla="*/ 75211 w 104034"/>
                  <a:gd name="connsiteY18" fmla="*/ 0 h 97599"/>
                  <a:gd name="connsiteX19" fmla="*/ 98404 w 104034"/>
                  <a:gd name="connsiteY19" fmla="*/ 0 h 97599"/>
                  <a:gd name="connsiteX20" fmla="*/ 104035 w 104034"/>
                  <a:gd name="connsiteY20" fmla="*/ 97466 h 97599"/>
                  <a:gd name="connsiteX21" fmla="*/ 86741 w 104034"/>
                  <a:gd name="connsiteY21" fmla="*/ 97466 h 97599"/>
                  <a:gd name="connsiteX22" fmla="*/ 84864 w 104034"/>
                  <a:gd name="connsiteY22" fmla="*/ 57648 h 97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4034" h="97599">
                    <a:moveTo>
                      <a:pt x="84596" y="57916"/>
                    </a:moveTo>
                    <a:cubicBezTo>
                      <a:pt x="84059" y="45314"/>
                      <a:pt x="83255" y="30165"/>
                      <a:pt x="83389" y="17026"/>
                    </a:cubicBezTo>
                    <a:lnTo>
                      <a:pt x="82987" y="17026"/>
                    </a:lnTo>
                    <a:cubicBezTo>
                      <a:pt x="79769" y="28824"/>
                      <a:pt x="75747" y="42097"/>
                      <a:pt x="71457" y="54297"/>
                    </a:cubicBezTo>
                    <a:lnTo>
                      <a:pt x="57246" y="96527"/>
                    </a:lnTo>
                    <a:lnTo>
                      <a:pt x="43571" y="96527"/>
                    </a:lnTo>
                    <a:lnTo>
                      <a:pt x="30567" y="54833"/>
                    </a:lnTo>
                    <a:cubicBezTo>
                      <a:pt x="26813" y="42365"/>
                      <a:pt x="23327" y="29092"/>
                      <a:pt x="20780" y="16892"/>
                    </a:cubicBezTo>
                    <a:lnTo>
                      <a:pt x="20512" y="16892"/>
                    </a:lnTo>
                    <a:cubicBezTo>
                      <a:pt x="20110" y="29629"/>
                      <a:pt x="19439" y="45046"/>
                      <a:pt x="18769" y="58453"/>
                    </a:cubicBezTo>
                    <a:lnTo>
                      <a:pt x="16624" y="97600"/>
                    </a:lnTo>
                    <a:lnTo>
                      <a:pt x="0" y="97600"/>
                    </a:lnTo>
                    <a:lnTo>
                      <a:pt x="6569" y="134"/>
                    </a:lnTo>
                    <a:lnTo>
                      <a:pt x="30031" y="134"/>
                    </a:lnTo>
                    <a:lnTo>
                      <a:pt x="42767" y="39281"/>
                    </a:lnTo>
                    <a:cubicBezTo>
                      <a:pt x="46252" y="50677"/>
                      <a:pt x="49336" y="62341"/>
                      <a:pt x="51749" y="73066"/>
                    </a:cubicBezTo>
                    <a:lnTo>
                      <a:pt x="52151" y="73066"/>
                    </a:lnTo>
                    <a:cubicBezTo>
                      <a:pt x="54699" y="62475"/>
                      <a:pt x="58050" y="50543"/>
                      <a:pt x="61804" y="39013"/>
                    </a:cubicBezTo>
                    <a:lnTo>
                      <a:pt x="75211" y="0"/>
                    </a:lnTo>
                    <a:lnTo>
                      <a:pt x="98404" y="0"/>
                    </a:lnTo>
                    <a:lnTo>
                      <a:pt x="104035" y="97466"/>
                    </a:lnTo>
                    <a:lnTo>
                      <a:pt x="86741" y="97466"/>
                    </a:lnTo>
                    <a:lnTo>
                      <a:pt x="84864" y="57648"/>
                    </a:lnTo>
                    <a:close/>
                  </a:path>
                </a:pathLst>
              </a:custGeom>
              <a:solidFill>
                <a:srgbClr val="231F20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CAA198D3-460A-64C2-BF39-384AE52C5DD5}"/>
                  </a:ext>
                </a:extLst>
              </p:cNvPr>
              <p:cNvSpPr/>
              <p:nvPr/>
            </p:nvSpPr>
            <p:spPr>
              <a:xfrm>
                <a:off x="5602708" y="2375778"/>
                <a:ext cx="17830" cy="97465"/>
              </a:xfrm>
              <a:custGeom>
                <a:avLst/>
                <a:gdLst>
                  <a:gd name="connsiteX0" fmla="*/ 17831 w 17830"/>
                  <a:gd name="connsiteY0" fmla="*/ 0 h 97465"/>
                  <a:gd name="connsiteX1" fmla="*/ 17831 w 17830"/>
                  <a:gd name="connsiteY1" fmla="*/ 97466 h 97465"/>
                  <a:gd name="connsiteX2" fmla="*/ 0 w 17830"/>
                  <a:gd name="connsiteY2" fmla="*/ 97466 h 97465"/>
                  <a:gd name="connsiteX3" fmla="*/ 0 w 17830"/>
                  <a:gd name="connsiteY3" fmla="*/ 0 h 97465"/>
                  <a:gd name="connsiteX4" fmla="*/ 17831 w 17830"/>
                  <a:gd name="connsiteY4" fmla="*/ 0 h 97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30" h="97465">
                    <a:moveTo>
                      <a:pt x="17831" y="0"/>
                    </a:moveTo>
                    <a:lnTo>
                      <a:pt x="17831" y="97466"/>
                    </a:lnTo>
                    <a:lnTo>
                      <a:pt x="0" y="97466"/>
                    </a:lnTo>
                    <a:lnTo>
                      <a:pt x="0" y="0"/>
                    </a:lnTo>
                    <a:lnTo>
                      <a:pt x="17831" y="0"/>
                    </a:lnTo>
                    <a:close/>
                  </a:path>
                </a:pathLst>
              </a:custGeom>
              <a:solidFill>
                <a:srgbClr val="231F20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1D5F6A9A-2586-59C1-4DD3-F437548F348A}"/>
                  </a:ext>
                </a:extLst>
              </p:cNvPr>
              <p:cNvSpPr/>
              <p:nvPr/>
            </p:nvSpPr>
            <p:spPr>
              <a:xfrm>
                <a:off x="5635822" y="2374169"/>
                <a:ext cx="75747" cy="100549"/>
              </a:xfrm>
              <a:custGeom>
                <a:avLst/>
                <a:gdLst>
                  <a:gd name="connsiteX0" fmla="*/ 74943 w 75747"/>
                  <a:gd name="connsiteY0" fmla="*/ 96259 h 100549"/>
                  <a:gd name="connsiteX1" fmla="*/ 49738 w 75747"/>
                  <a:gd name="connsiteY1" fmla="*/ 100549 h 100549"/>
                  <a:gd name="connsiteX2" fmla="*/ 0 w 75747"/>
                  <a:gd name="connsiteY2" fmla="*/ 51481 h 100549"/>
                  <a:gd name="connsiteX3" fmla="*/ 52018 w 75747"/>
                  <a:gd name="connsiteY3" fmla="*/ 0 h 100549"/>
                  <a:gd name="connsiteX4" fmla="*/ 75747 w 75747"/>
                  <a:gd name="connsiteY4" fmla="*/ 4290 h 100549"/>
                  <a:gd name="connsiteX5" fmla="*/ 71860 w 75747"/>
                  <a:gd name="connsiteY5" fmla="*/ 18501 h 100549"/>
                  <a:gd name="connsiteX6" fmla="*/ 52822 w 75747"/>
                  <a:gd name="connsiteY6" fmla="*/ 14747 h 100549"/>
                  <a:gd name="connsiteX7" fmla="*/ 18635 w 75747"/>
                  <a:gd name="connsiteY7" fmla="*/ 50543 h 100549"/>
                  <a:gd name="connsiteX8" fmla="*/ 52688 w 75747"/>
                  <a:gd name="connsiteY8" fmla="*/ 85668 h 100549"/>
                  <a:gd name="connsiteX9" fmla="*/ 72128 w 75747"/>
                  <a:gd name="connsiteY9" fmla="*/ 82048 h 100549"/>
                  <a:gd name="connsiteX10" fmla="*/ 75077 w 75747"/>
                  <a:gd name="connsiteY10" fmla="*/ 96125 h 100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5747" h="100549">
                    <a:moveTo>
                      <a:pt x="74943" y="96259"/>
                    </a:moveTo>
                    <a:cubicBezTo>
                      <a:pt x="70787" y="98404"/>
                      <a:pt x="61536" y="100549"/>
                      <a:pt x="49738" y="100549"/>
                    </a:cubicBezTo>
                    <a:cubicBezTo>
                      <a:pt x="18769" y="100549"/>
                      <a:pt x="0" y="81110"/>
                      <a:pt x="0" y="51481"/>
                    </a:cubicBezTo>
                    <a:cubicBezTo>
                      <a:pt x="0" y="19305"/>
                      <a:pt x="22255" y="0"/>
                      <a:pt x="52018" y="0"/>
                    </a:cubicBezTo>
                    <a:cubicBezTo>
                      <a:pt x="63681" y="0"/>
                      <a:pt x="72128" y="2413"/>
                      <a:pt x="75747" y="4290"/>
                    </a:cubicBezTo>
                    <a:lnTo>
                      <a:pt x="71860" y="18501"/>
                    </a:lnTo>
                    <a:cubicBezTo>
                      <a:pt x="67167" y="16490"/>
                      <a:pt x="60866" y="14747"/>
                      <a:pt x="52822" y="14747"/>
                    </a:cubicBezTo>
                    <a:cubicBezTo>
                      <a:pt x="32980" y="14747"/>
                      <a:pt x="18635" y="27215"/>
                      <a:pt x="18635" y="50543"/>
                    </a:cubicBezTo>
                    <a:cubicBezTo>
                      <a:pt x="18635" y="71993"/>
                      <a:pt x="31238" y="85668"/>
                      <a:pt x="52688" y="85668"/>
                    </a:cubicBezTo>
                    <a:cubicBezTo>
                      <a:pt x="59927" y="85668"/>
                      <a:pt x="67435" y="84193"/>
                      <a:pt x="72128" y="82048"/>
                    </a:cubicBezTo>
                    <a:lnTo>
                      <a:pt x="75077" y="96125"/>
                    </a:lnTo>
                    <a:close/>
                  </a:path>
                </a:pathLst>
              </a:custGeom>
              <a:solidFill>
                <a:srgbClr val="231F20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196B8523-116E-A44B-77E5-7FAF68889DAC}"/>
                  </a:ext>
                </a:extLst>
              </p:cNvPr>
              <p:cNvSpPr/>
              <p:nvPr/>
            </p:nvSpPr>
            <p:spPr>
              <a:xfrm>
                <a:off x="5721892" y="2374303"/>
                <a:ext cx="63279" cy="100683"/>
              </a:xfrm>
              <a:custGeom>
                <a:avLst/>
                <a:gdLst>
                  <a:gd name="connsiteX0" fmla="*/ 3620 w 63279"/>
                  <a:gd name="connsiteY0" fmla="*/ 79635 h 100683"/>
                  <a:gd name="connsiteX1" fmla="*/ 27215 w 63279"/>
                  <a:gd name="connsiteY1" fmla="*/ 85802 h 100683"/>
                  <a:gd name="connsiteX2" fmla="*/ 45046 w 63279"/>
                  <a:gd name="connsiteY2" fmla="*/ 72530 h 100683"/>
                  <a:gd name="connsiteX3" fmla="*/ 27751 w 63279"/>
                  <a:gd name="connsiteY3" fmla="*/ 56308 h 100683"/>
                  <a:gd name="connsiteX4" fmla="*/ 1475 w 63279"/>
                  <a:gd name="connsiteY4" fmla="*/ 28020 h 100683"/>
                  <a:gd name="connsiteX5" fmla="*/ 35930 w 63279"/>
                  <a:gd name="connsiteY5" fmla="*/ 0 h 100683"/>
                  <a:gd name="connsiteX6" fmla="*/ 59391 w 63279"/>
                  <a:gd name="connsiteY6" fmla="*/ 4960 h 100683"/>
                  <a:gd name="connsiteX7" fmla="*/ 55101 w 63279"/>
                  <a:gd name="connsiteY7" fmla="*/ 19305 h 100683"/>
                  <a:gd name="connsiteX8" fmla="*/ 35662 w 63279"/>
                  <a:gd name="connsiteY8" fmla="*/ 14747 h 100683"/>
                  <a:gd name="connsiteX9" fmla="*/ 19439 w 63279"/>
                  <a:gd name="connsiteY9" fmla="*/ 26411 h 100683"/>
                  <a:gd name="connsiteX10" fmla="*/ 38075 w 63279"/>
                  <a:gd name="connsiteY10" fmla="*/ 42499 h 100683"/>
                  <a:gd name="connsiteX11" fmla="*/ 63279 w 63279"/>
                  <a:gd name="connsiteY11" fmla="*/ 71457 h 100683"/>
                  <a:gd name="connsiteX12" fmla="*/ 26277 w 63279"/>
                  <a:gd name="connsiteY12" fmla="*/ 100683 h 100683"/>
                  <a:gd name="connsiteX13" fmla="*/ 0 w 63279"/>
                  <a:gd name="connsiteY13" fmla="*/ 94650 h 100683"/>
                  <a:gd name="connsiteX14" fmla="*/ 3888 w 63279"/>
                  <a:gd name="connsiteY14" fmla="*/ 79903 h 100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3279" h="100683">
                    <a:moveTo>
                      <a:pt x="3620" y="79635"/>
                    </a:moveTo>
                    <a:cubicBezTo>
                      <a:pt x="9384" y="82987"/>
                      <a:pt x="18099" y="85802"/>
                      <a:pt x="27215" y="85802"/>
                    </a:cubicBezTo>
                    <a:cubicBezTo>
                      <a:pt x="38611" y="85802"/>
                      <a:pt x="45046" y="80440"/>
                      <a:pt x="45046" y="72530"/>
                    </a:cubicBezTo>
                    <a:cubicBezTo>
                      <a:pt x="45046" y="65156"/>
                      <a:pt x="40086" y="60866"/>
                      <a:pt x="27751" y="56308"/>
                    </a:cubicBezTo>
                    <a:cubicBezTo>
                      <a:pt x="11664" y="50543"/>
                      <a:pt x="1475" y="41963"/>
                      <a:pt x="1475" y="28020"/>
                    </a:cubicBezTo>
                    <a:cubicBezTo>
                      <a:pt x="1475" y="12066"/>
                      <a:pt x="14747" y="0"/>
                      <a:pt x="35930" y="0"/>
                    </a:cubicBezTo>
                    <a:cubicBezTo>
                      <a:pt x="46521" y="0"/>
                      <a:pt x="54297" y="2279"/>
                      <a:pt x="59391" y="4960"/>
                    </a:cubicBezTo>
                    <a:lnTo>
                      <a:pt x="55101" y="19305"/>
                    </a:lnTo>
                    <a:cubicBezTo>
                      <a:pt x="51615" y="17429"/>
                      <a:pt x="44778" y="14747"/>
                      <a:pt x="35662" y="14747"/>
                    </a:cubicBezTo>
                    <a:cubicBezTo>
                      <a:pt x="24400" y="14747"/>
                      <a:pt x="19439" y="20780"/>
                      <a:pt x="19439" y="26411"/>
                    </a:cubicBezTo>
                    <a:cubicBezTo>
                      <a:pt x="19439" y="33919"/>
                      <a:pt x="25070" y="37404"/>
                      <a:pt x="38075" y="42499"/>
                    </a:cubicBezTo>
                    <a:cubicBezTo>
                      <a:pt x="54967" y="48800"/>
                      <a:pt x="63279" y="57380"/>
                      <a:pt x="63279" y="71457"/>
                    </a:cubicBezTo>
                    <a:cubicBezTo>
                      <a:pt x="63279" y="87143"/>
                      <a:pt x="51481" y="100683"/>
                      <a:pt x="26277" y="100683"/>
                    </a:cubicBezTo>
                    <a:cubicBezTo>
                      <a:pt x="15954" y="100683"/>
                      <a:pt x="5363" y="97868"/>
                      <a:pt x="0" y="94650"/>
                    </a:cubicBezTo>
                    <a:lnTo>
                      <a:pt x="3888" y="79903"/>
                    </a:lnTo>
                    <a:close/>
                  </a:path>
                </a:pathLst>
              </a:custGeom>
              <a:solidFill>
                <a:srgbClr val="231F20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884B4861-827E-A38E-1760-F3B4EB416CCA}"/>
                  </a:ext>
                </a:extLst>
              </p:cNvPr>
              <p:cNvSpPr/>
              <p:nvPr/>
            </p:nvSpPr>
            <p:spPr>
              <a:xfrm>
                <a:off x="5794288" y="2369477"/>
                <a:ext cx="36599" cy="56709"/>
              </a:xfrm>
              <a:custGeom>
                <a:avLst/>
                <a:gdLst>
                  <a:gd name="connsiteX0" fmla="*/ 2145 w 36599"/>
                  <a:gd name="connsiteY0" fmla="*/ 44912 h 56709"/>
                  <a:gd name="connsiteX1" fmla="*/ 14613 w 36599"/>
                  <a:gd name="connsiteY1" fmla="*/ 48264 h 56709"/>
                  <a:gd name="connsiteX2" fmla="*/ 25607 w 36599"/>
                  <a:gd name="connsiteY2" fmla="*/ 39549 h 56709"/>
                  <a:gd name="connsiteX3" fmla="*/ 13272 w 36599"/>
                  <a:gd name="connsiteY3" fmla="*/ 30299 h 56709"/>
                  <a:gd name="connsiteX4" fmla="*/ 8446 w 36599"/>
                  <a:gd name="connsiteY4" fmla="*/ 30299 h 56709"/>
                  <a:gd name="connsiteX5" fmla="*/ 8446 w 36599"/>
                  <a:gd name="connsiteY5" fmla="*/ 22657 h 56709"/>
                  <a:gd name="connsiteX6" fmla="*/ 13138 w 36599"/>
                  <a:gd name="connsiteY6" fmla="*/ 22657 h 56709"/>
                  <a:gd name="connsiteX7" fmla="*/ 23998 w 36599"/>
                  <a:gd name="connsiteY7" fmla="*/ 15015 h 56709"/>
                  <a:gd name="connsiteX8" fmla="*/ 15283 w 36599"/>
                  <a:gd name="connsiteY8" fmla="*/ 8178 h 56709"/>
                  <a:gd name="connsiteX9" fmla="*/ 4022 w 36599"/>
                  <a:gd name="connsiteY9" fmla="*/ 11664 h 56709"/>
                  <a:gd name="connsiteX10" fmla="*/ 1609 w 36599"/>
                  <a:gd name="connsiteY10" fmla="*/ 4156 h 56709"/>
                  <a:gd name="connsiteX11" fmla="*/ 17428 w 36599"/>
                  <a:gd name="connsiteY11" fmla="*/ 0 h 56709"/>
                  <a:gd name="connsiteX12" fmla="*/ 34589 w 36599"/>
                  <a:gd name="connsiteY12" fmla="*/ 13407 h 56709"/>
                  <a:gd name="connsiteX13" fmla="*/ 24534 w 36599"/>
                  <a:gd name="connsiteY13" fmla="*/ 26277 h 56709"/>
                  <a:gd name="connsiteX14" fmla="*/ 24534 w 36599"/>
                  <a:gd name="connsiteY14" fmla="*/ 26277 h 56709"/>
                  <a:gd name="connsiteX15" fmla="*/ 36600 w 36599"/>
                  <a:gd name="connsiteY15" fmla="*/ 40086 h 56709"/>
                  <a:gd name="connsiteX16" fmla="*/ 15283 w 36599"/>
                  <a:gd name="connsiteY16" fmla="*/ 56710 h 56709"/>
                  <a:gd name="connsiteX17" fmla="*/ 0 w 36599"/>
                  <a:gd name="connsiteY17" fmla="*/ 52956 h 56709"/>
                  <a:gd name="connsiteX18" fmla="*/ 2413 w 36599"/>
                  <a:gd name="connsiteY18" fmla="*/ 45180 h 56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6599" h="56709">
                    <a:moveTo>
                      <a:pt x="2145" y="44912"/>
                    </a:moveTo>
                    <a:cubicBezTo>
                      <a:pt x="4290" y="46119"/>
                      <a:pt x="9384" y="48264"/>
                      <a:pt x="14613" y="48264"/>
                    </a:cubicBezTo>
                    <a:cubicBezTo>
                      <a:pt x="22523" y="48264"/>
                      <a:pt x="25740" y="43840"/>
                      <a:pt x="25607" y="39549"/>
                    </a:cubicBezTo>
                    <a:cubicBezTo>
                      <a:pt x="25607" y="33114"/>
                      <a:pt x="19574" y="30299"/>
                      <a:pt x="13272" y="30299"/>
                    </a:cubicBezTo>
                    <a:lnTo>
                      <a:pt x="8446" y="30299"/>
                    </a:lnTo>
                    <a:lnTo>
                      <a:pt x="8446" y="22657"/>
                    </a:lnTo>
                    <a:lnTo>
                      <a:pt x="13138" y="22657"/>
                    </a:lnTo>
                    <a:cubicBezTo>
                      <a:pt x="17965" y="22657"/>
                      <a:pt x="23998" y="20512"/>
                      <a:pt x="23998" y="15015"/>
                    </a:cubicBezTo>
                    <a:cubicBezTo>
                      <a:pt x="23998" y="11262"/>
                      <a:pt x="21182" y="8178"/>
                      <a:pt x="15283" y="8178"/>
                    </a:cubicBezTo>
                    <a:cubicBezTo>
                      <a:pt x="10859" y="8178"/>
                      <a:pt x="6301" y="10055"/>
                      <a:pt x="4022" y="11664"/>
                    </a:cubicBezTo>
                    <a:lnTo>
                      <a:pt x="1609" y="4156"/>
                    </a:lnTo>
                    <a:cubicBezTo>
                      <a:pt x="4692" y="2011"/>
                      <a:pt x="10859" y="0"/>
                      <a:pt x="17428" y="0"/>
                    </a:cubicBezTo>
                    <a:cubicBezTo>
                      <a:pt x="28690" y="0"/>
                      <a:pt x="34589" y="6167"/>
                      <a:pt x="34589" y="13407"/>
                    </a:cubicBezTo>
                    <a:cubicBezTo>
                      <a:pt x="34589" y="19171"/>
                      <a:pt x="31237" y="23864"/>
                      <a:pt x="24534" y="26277"/>
                    </a:cubicBezTo>
                    <a:lnTo>
                      <a:pt x="24534" y="26277"/>
                    </a:lnTo>
                    <a:cubicBezTo>
                      <a:pt x="31237" y="27618"/>
                      <a:pt x="36600" y="32712"/>
                      <a:pt x="36600" y="40086"/>
                    </a:cubicBezTo>
                    <a:cubicBezTo>
                      <a:pt x="36600" y="49336"/>
                      <a:pt x="28824" y="56710"/>
                      <a:pt x="15283" y="56710"/>
                    </a:cubicBezTo>
                    <a:cubicBezTo>
                      <a:pt x="8580" y="56710"/>
                      <a:pt x="2949" y="54833"/>
                      <a:pt x="0" y="52956"/>
                    </a:cubicBezTo>
                    <a:lnTo>
                      <a:pt x="2413" y="45180"/>
                    </a:lnTo>
                    <a:close/>
                  </a:path>
                </a:pathLst>
              </a:custGeom>
              <a:solidFill>
                <a:srgbClr val="BE1E2D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7A61B8A6-F33A-12D4-F976-7DC30E6D674F}"/>
                  </a:ext>
                </a:extLst>
              </p:cNvPr>
              <p:cNvSpPr/>
              <p:nvPr/>
            </p:nvSpPr>
            <p:spPr>
              <a:xfrm>
                <a:off x="5841747" y="2367868"/>
                <a:ext cx="48531" cy="57782"/>
              </a:xfrm>
              <a:custGeom>
                <a:avLst/>
                <a:gdLst>
                  <a:gd name="connsiteX0" fmla="*/ 0 w 48531"/>
                  <a:gd name="connsiteY0" fmla="*/ 1207 h 57782"/>
                  <a:gd name="connsiteX1" fmla="*/ 16490 w 48531"/>
                  <a:gd name="connsiteY1" fmla="*/ 0 h 57782"/>
                  <a:gd name="connsiteX2" fmla="*/ 39683 w 48531"/>
                  <a:gd name="connsiteY2" fmla="*/ 6569 h 57782"/>
                  <a:gd name="connsiteX3" fmla="*/ 48532 w 48531"/>
                  <a:gd name="connsiteY3" fmla="*/ 27484 h 57782"/>
                  <a:gd name="connsiteX4" fmla="*/ 39683 w 48531"/>
                  <a:gd name="connsiteY4" fmla="*/ 50007 h 57782"/>
                  <a:gd name="connsiteX5" fmla="*/ 13943 w 48531"/>
                  <a:gd name="connsiteY5" fmla="*/ 57782 h 57782"/>
                  <a:gd name="connsiteX6" fmla="*/ 0 w 48531"/>
                  <a:gd name="connsiteY6" fmla="*/ 56978 h 57782"/>
                  <a:gd name="connsiteX7" fmla="*/ 0 w 48531"/>
                  <a:gd name="connsiteY7" fmla="*/ 1073 h 57782"/>
                  <a:gd name="connsiteX8" fmla="*/ 10323 w 48531"/>
                  <a:gd name="connsiteY8" fmla="*/ 49336 h 57782"/>
                  <a:gd name="connsiteX9" fmla="*/ 16088 w 48531"/>
                  <a:gd name="connsiteY9" fmla="*/ 49604 h 57782"/>
                  <a:gd name="connsiteX10" fmla="*/ 37538 w 48531"/>
                  <a:gd name="connsiteY10" fmla="*/ 27886 h 57782"/>
                  <a:gd name="connsiteX11" fmla="*/ 17428 w 48531"/>
                  <a:gd name="connsiteY11" fmla="*/ 8178 h 57782"/>
                  <a:gd name="connsiteX12" fmla="*/ 10323 w 48531"/>
                  <a:gd name="connsiteY12" fmla="*/ 8714 h 57782"/>
                  <a:gd name="connsiteX13" fmla="*/ 10323 w 48531"/>
                  <a:gd name="connsiteY13" fmla="*/ 49336 h 57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531" h="57782">
                    <a:moveTo>
                      <a:pt x="0" y="1207"/>
                    </a:moveTo>
                    <a:cubicBezTo>
                      <a:pt x="4558" y="402"/>
                      <a:pt x="10323" y="0"/>
                      <a:pt x="16490" y="0"/>
                    </a:cubicBezTo>
                    <a:cubicBezTo>
                      <a:pt x="27081" y="0"/>
                      <a:pt x="34455" y="2145"/>
                      <a:pt x="39683" y="6569"/>
                    </a:cubicBezTo>
                    <a:cubicBezTo>
                      <a:pt x="45180" y="10993"/>
                      <a:pt x="48532" y="17831"/>
                      <a:pt x="48532" y="27484"/>
                    </a:cubicBezTo>
                    <a:cubicBezTo>
                      <a:pt x="48532" y="37136"/>
                      <a:pt x="45046" y="45180"/>
                      <a:pt x="39683" y="50007"/>
                    </a:cubicBezTo>
                    <a:cubicBezTo>
                      <a:pt x="34052" y="55101"/>
                      <a:pt x="25070" y="57782"/>
                      <a:pt x="13943" y="57782"/>
                    </a:cubicBezTo>
                    <a:cubicBezTo>
                      <a:pt x="7910" y="57782"/>
                      <a:pt x="3352" y="57380"/>
                      <a:pt x="0" y="56978"/>
                    </a:cubicBezTo>
                    <a:lnTo>
                      <a:pt x="0" y="1073"/>
                    </a:lnTo>
                    <a:close/>
                    <a:moveTo>
                      <a:pt x="10323" y="49336"/>
                    </a:moveTo>
                    <a:cubicBezTo>
                      <a:pt x="11797" y="49604"/>
                      <a:pt x="13943" y="49604"/>
                      <a:pt x="16088" y="49604"/>
                    </a:cubicBezTo>
                    <a:cubicBezTo>
                      <a:pt x="29628" y="49604"/>
                      <a:pt x="37538" y="42231"/>
                      <a:pt x="37538" y="27886"/>
                    </a:cubicBezTo>
                    <a:cubicBezTo>
                      <a:pt x="37538" y="15284"/>
                      <a:pt x="30433" y="8178"/>
                      <a:pt x="17428" y="8178"/>
                    </a:cubicBezTo>
                    <a:cubicBezTo>
                      <a:pt x="14077" y="8178"/>
                      <a:pt x="11797" y="8446"/>
                      <a:pt x="10323" y="8714"/>
                    </a:cubicBezTo>
                    <a:lnTo>
                      <a:pt x="10323" y="49336"/>
                    </a:lnTo>
                    <a:close/>
                  </a:path>
                </a:pathLst>
              </a:custGeom>
              <a:solidFill>
                <a:srgbClr val="BE1E2D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</p:grpSp>
        <p:grpSp>
          <p:nvGrpSpPr>
            <p:cNvPr id="102" name="Graphic 2">
              <a:extLst>
                <a:ext uri="{FF2B5EF4-FFF2-40B4-BE49-F238E27FC236}">
                  <a16:creationId xmlns:a16="http://schemas.microsoft.com/office/drawing/2014/main" id="{60DAA82A-BB4C-8FC7-EAE7-95F4FC6BB5AF}"/>
                </a:ext>
              </a:extLst>
            </p:cNvPr>
            <p:cNvGrpSpPr/>
            <p:nvPr/>
          </p:nvGrpSpPr>
          <p:grpSpPr>
            <a:xfrm>
              <a:off x="5124092" y="2672868"/>
              <a:ext cx="765382" cy="402733"/>
              <a:chOff x="5124092" y="2672868"/>
              <a:chExt cx="765382" cy="402733"/>
            </a:xfrm>
            <a:solidFill>
              <a:srgbClr val="FFFFFF"/>
            </a:solidFill>
          </p:grpSpPr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E3A41B18-00A3-F583-2B4A-465001E5AACA}"/>
                  </a:ext>
                </a:extLst>
              </p:cNvPr>
              <p:cNvSpPr/>
              <p:nvPr/>
            </p:nvSpPr>
            <p:spPr>
              <a:xfrm>
                <a:off x="5127712" y="2672868"/>
                <a:ext cx="69580" cy="87813"/>
              </a:xfrm>
              <a:custGeom>
                <a:avLst/>
                <a:gdLst>
                  <a:gd name="connsiteX0" fmla="*/ 0 w 69580"/>
                  <a:gd name="connsiteY0" fmla="*/ 87813 h 87813"/>
                  <a:gd name="connsiteX1" fmla="*/ 0 w 69580"/>
                  <a:gd name="connsiteY1" fmla="*/ 134 h 87813"/>
                  <a:gd name="connsiteX2" fmla="*/ 18233 w 69580"/>
                  <a:gd name="connsiteY2" fmla="*/ 134 h 87813"/>
                  <a:gd name="connsiteX3" fmla="*/ 40890 w 69580"/>
                  <a:gd name="connsiteY3" fmla="*/ 37673 h 87813"/>
                  <a:gd name="connsiteX4" fmla="*/ 55905 w 69580"/>
                  <a:gd name="connsiteY4" fmla="*/ 67033 h 87813"/>
                  <a:gd name="connsiteX5" fmla="*/ 56174 w 69580"/>
                  <a:gd name="connsiteY5" fmla="*/ 67033 h 87813"/>
                  <a:gd name="connsiteX6" fmla="*/ 54699 w 69580"/>
                  <a:gd name="connsiteY6" fmla="*/ 30567 h 87813"/>
                  <a:gd name="connsiteX7" fmla="*/ 54699 w 69580"/>
                  <a:gd name="connsiteY7" fmla="*/ 0 h 87813"/>
                  <a:gd name="connsiteX8" fmla="*/ 69580 w 69580"/>
                  <a:gd name="connsiteY8" fmla="*/ 0 h 87813"/>
                  <a:gd name="connsiteX9" fmla="*/ 69580 w 69580"/>
                  <a:gd name="connsiteY9" fmla="*/ 87679 h 87813"/>
                  <a:gd name="connsiteX10" fmla="*/ 53090 w 69580"/>
                  <a:gd name="connsiteY10" fmla="*/ 87679 h 87813"/>
                  <a:gd name="connsiteX11" fmla="*/ 30165 w 69580"/>
                  <a:gd name="connsiteY11" fmla="*/ 49202 h 87813"/>
                  <a:gd name="connsiteX12" fmla="*/ 14479 w 69580"/>
                  <a:gd name="connsiteY12" fmla="*/ 18903 h 87813"/>
                  <a:gd name="connsiteX13" fmla="*/ 14077 w 69580"/>
                  <a:gd name="connsiteY13" fmla="*/ 18903 h 87813"/>
                  <a:gd name="connsiteX14" fmla="*/ 14881 w 69580"/>
                  <a:gd name="connsiteY14" fmla="*/ 56308 h 87813"/>
                  <a:gd name="connsiteX15" fmla="*/ 14881 w 69580"/>
                  <a:gd name="connsiteY15" fmla="*/ 87679 h 87813"/>
                  <a:gd name="connsiteX16" fmla="*/ 134 w 69580"/>
                  <a:gd name="connsiteY16" fmla="*/ 87679 h 87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9580" h="87813">
                    <a:moveTo>
                      <a:pt x="0" y="87813"/>
                    </a:moveTo>
                    <a:lnTo>
                      <a:pt x="0" y="134"/>
                    </a:lnTo>
                    <a:lnTo>
                      <a:pt x="18233" y="134"/>
                    </a:lnTo>
                    <a:lnTo>
                      <a:pt x="40890" y="37673"/>
                    </a:lnTo>
                    <a:cubicBezTo>
                      <a:pt x="46789" y="47459"/>
                      <a:pt x="51883" y="57648"/>
                      <a:pt x="55905" y="67033"/>
                    </a:cubicBezTo>
                    <a:lnTo>
                      <a:pt x="56174" y="67033"/>
                    </a:lnTo>
                    <a:cubicBezTo>
                      <a:pt x="55101" y="55369"/>
                      <a:pt x="54699" y="43974"/>
                      <a:pt x="54699" y="30567"/>
                    </a:cubicBezTo>
                    <a:lnTo>
                      <a:pt x="54699" y="0"/>
                    </a:lnTo>
                    <a:lnTo>
                      <a:pt x="69580" y="0"/>
                    </a:lnTo>
                    <a:lnTo>
                      <a:pt x="69580" y="87679"/>
                    </a:lnTo>
                    <a:lnTo>
                      <a:pt x="53090" y="87679"/>
                    </a:lnTo>
                    <a:lnTo>
                      <a:pt x="30165" y="49202"/>
                    </a:lnTo>
                    <a:cubicBezTo>
                      <a:pt x="24534" y="39550"/>
                      <a:pt x="18769" y="28824"/>
                      <a:pt x="14479" y="18903"/>
                    </a:cubicBezTo>
                    <a:lnTo>
                      <a:pt x="14077" y="18903"/>
                    </a:lnTo>
                    <a:cubicBezTo>
                      <a:pt x="14747" y="30299"/>
                      <a:pt x="14881" y="41963"/>
                      <a:pt x="14881" y="56308"/>
                    </a:cubicBezTo>
                    <a:lnTo>
                      <a:pt x="14881" y="87679"/>
                    </a:lnTo>
                    <a:lnTo>
                      <a:pt x="134" y="87679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73655DE7-C33C-664E-2971-7044475A9D9A}"/>
                  </a:ext>
                </a:extLst>
              </p:cNvPr>
              <p:cNvSpPr/>
              <p:nvPr/>
            </p:nvSpPr>
            <p:spPr>
              <a:xfrm>
                <a:off x="5238584" y="2707457"/>
                <a:ext cx="67167" cy="36600"/>
              </a:xfrm>
              <a:custGeom>
                <a:avLst/>
                <a:gdLst>
                  <a:gd name="connsiteX0" fmla="*/ 0 w 67167"/>
                  <a:gd name="connsiteY0" fmla="*/ 10323 h 36600"/>
                  <a:gd name="connsiteX1" fmla="*/ 0 w 67167"/>
                  <a:gd name="connsiteY1" fmla="*/ 0 h 36600"/>
                  <a:gd name="connsiteX2" fmla="*/ 67167 w 67167"/>
                  <a:gd name="connsiteY2" fmla="*/ 0 h 36600"/>
                  <a:gd name="connsiteX3" fmla="*/ 67167 w 67167"/>
                  <a:gd name="connsiteY3" fmla="*/ 10323 h 36600"/>
                  <a:gd name="connsiteX4" fmla="*/ 0 w 67167"/>
                  <a:gd name="connsiteY4" fmla="*/ 10323 h 36600"/>
                  <a:gd name="connsiteX5" fmla="*/ 0 w 67167"/>
                  <a:gd name="connsiteY5" fmla="*/ 36600 h 36600"/>
                  <a:gd name="connsiteX6" fmla="*/ 0 w 67167"/>
                  <a:gd name="connsiteY6" fmla="*/ 26411 h 36600"/>
                  <a:gd name="connsiteX7" fmla="*/ 67167 w 67167"/>
                  <a:gd name="connsiteY7" fmla="*/ 26411 h 36600"/>
                  <a:gd name="connsiteX8" fmla="*/ 67167 w 67167"/>
                  <a:gd name="connsiteY8" fmla="*/ 36600 h 36600"/>
                  <a:gd name="connsiteX9" fmla="*/ 0 w 67167"/>
                  <a:gd name="connsiteY9" fmla="*/ 36600 h 3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7167" h="36600">
                    <a:moveTo>
                      <a:pt x="0" y="10323"/>
                    </a:moveTo>
                    <a:lnTo>
                      <a:pt x="0" y="0"/>
                    </a:lnTo>
                    <a:lnTo>
                      <a:pt x="67167" y="0"/>
                    </a:lnTo>
                    <a:lnTo>
                      <a:pt x="67167" y="10323"/>
                    </a:lnTo>
                    <a:lnTo>
                      <a:pt x="0" y="10323"/>
                    </a:lnTo>
                    <a:close/>
                    <a:moveTo>
                      <a:pt x="0" y="36600"/>
                    </a:moveTo>
                    <a:lnTo>
                      <a:pt x="0" y="26411"/>
                    </a:lnTo>
                    <a:lnTo>
                      <a:pt x="67167" y="26411"/>
                    </a:lnTo>
                    <a:lnTo>
                      <a:pt x="67167" y="36600"/>
                    </a:lnTo>
                    <a:lnTo>
                      <a:pt x="0" y="36600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9560001D-9D0C-F456-28EB-B65476B0848D}"/>
                  </a:ext>
                </a:extLst>
              </p:cNvPr>
              <p:cNvSpPr/>
              <p:nvPr/>
            </p:nvSpPr>
            <p:spPr>
              <a:xfrm>
                <a:off x="5343156" y="2676219"/>
                <a:ext cx="56575" cy="85802"/>
              </a:xfrm>
              <a:custGeom>
                <a:avLst/>
                <a:gdLst>
                  <a:gd name="connsiteX0" fmla="*/ 53894 w 56575"/>
                  <a:gd name="connsiteY0" fmla="*/ 13139 h 85802"/>
                  <a:gd name="connsiteX1" fmla="*/ 21316 w 56575"/>
                  <a:gd name="connsiteY1" fmla="*/ 13139 h 85802"/>
                  <a:gd name="connsiteX2" fmla="*/ 18903 w 56575"/>
                  <a:gd name="connsiteY2" fmla="*/ 30031 h 85802"/>
                  <a:gd name="connsiteX3" fmla="*/ 25070 w 56575"/>
                  <a:gd name="connsiteY3" fmla="*/ 29629 h 85802"/>
                  <a:gd name="connsiteX4" fmla="*/ 45582 w 56575"/>
                  <a:gd name="connsiteY4" fmla="*/ 35125 h 85802"/>
                  <a:gd name="connsiteX5" fmla="*/ 56576 w 56575"/>
                  <a:gd name="connsiteY5" fmla="*/ 56576 h 85802"/>
                  <a:gd name="connsiteX6" fmla="*/ 22389 w 56575"/>
                  <a:gd name="connsiteY6" fmla="*/ 85802 h 85802"/>
                  <a:gd name="connsiteX7" fmla="*/ 0 w 56575"/>
                  <a:gd name="connsiteY7" fmla="*/ 80842 h 85802"/>
                  <a:gd name="connsiteX8" fmla="*/ 3217 w 56575"/>
                  <a:gd name="connsiteY8" fmla="*/ 68776 h 85802"/>
                  <a:gd name="connsiteX9" fmla="*/ 21852 w 56575"/>
                  <a:gd name="connsiteY9" fmla="*/ 73200 h 85802"/>
                  <a:gd name="connsiteX10" fmla="*/ 40220 w 56575"/>
                  <a:gd name="connsiteY10" fmla="*/ 57782 h 85802"/>
                  <a:gd name="connsiteX11" fmla="*/ 16222 w 56575"/>
                  <a:gd name="connsiteY11" fmla="*/ 41829 h 85802"/>
                  <a:gd name="connsiteX12" fmla="*/ 4692 w 56575"/>
                  <a:gd name="connsiteY12" fmla="*/ 42633 h 85802"/>
                  <a:gd name="connsiteX13" fmla="*/ 10323 w 56575"/>
                  <a:gd name="connsiteY13" fmla="*/ 0 h 85802"/>
                  <a:gd name="connsiteX14" fmla="*/ 54029 w 56575"/>
                  <a:gd name="connsiteY14" fmla="*/ 0 h 85802"/>
                  <a:gd name="connsiteX15" fmla="*/ 54029 w 56575"/>
                  <a:gd name="connsiteY15" fmla="*/ 13272 h 85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6575" h="85802">
                    <a:moveTo>
                      <a:pt x="53894" y="13139"/>
                    </a:moveTo>
                    <a:lnTo>
                      <a:pt x="21316" y="13139"/>
                    </a:lnTo>
                    <a:lnTo>
                      <a:pt x="18903" y="30031"/>
                    </a:lnTo>
                    <a:cubicBezTo>
                      <a:pt x="20914" y="29763"/>
                      <a:pt x="22523" y="29629"/>
                      <a:pt x="25070" y="29629"/>
                    </a:cubicBezTo>
                    <a:cubicBezTo>
                      <a:pt x="32444" y="29629"/>
                      <a:pt x="39951" y="31371"/>
                      <a:pt x="45582" y="35125"/>
                    </a:cubicBezTo>
                    <a:cubicBezTo>
                      <a:pt x="51883" y="39147"/>
                      <a:pt x="56576" y="46253"/>
                      <a:pt x="56576" y="56576"/>
                    </a:cubicBezTo>
                    <a:cubicBezTo>
                      <a:pt x="56576" y="72664"/>
                      <a:pt x="43169" y="85802"/>
                      <a:pt x="22389" y="85802"/>
                    </a:cubicBezTo>
                    <a:cubicBezTo>
                      <a:pt x="12602" y="85802"/>
                      <a:pt x="4424" y="83389"/>
                      <a:pt x="0" y="80842"/>
                    </a:cubicBezTo>
                    <a:lnTo>
                      <a:pt x="3217" y="68776"/>
                    </a:lnTo>
                    <a:cubicBezTo>
                      <a:pt x="6837" y="70787"/>
                      <a:pt x="14211" y="73200"/>
                      <a:pt x="21852" y="73200"/>
                    </a:cubicBezTo>
                    <a:cubicBezTo>
                      <a:pt x="31237" y="73200"/>
                      <a:pt x="40220" y="67837"/>
                      <a:pt x="40220" y="57782"/>
                    </a:cubicBezTo>
                    <a:cubicBezTo>
                      <a:pt x="40220" y="47728"/>
                      <a:pt x="33114" y="41829"/>
                      <a:pt x="16222" y="41829"/>
                    </a:cubicBezTo>
                    <a:cubicBezTo>
                      <a:pt x="11529" y="41829"/>
                      <a:pt x="8044" y="42097"/>
                      <a:pt x="4692" y="42633"/>
                    </a:cubicBezTo>
                    <a:lnTo>
                      <a:pt x="10323" y="0"/>
                    </a:lnTo>
                    <a:lnTo>
                      <a:pt x="54029" y="0"/>
                    </a:lnTo>
                    <a:lnTo>
                      <a:pt x="54029" y="13272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85C6AE3F-5EFF-4339-2134-D5A3BAC0807A}"/>
                  </a:ext>
                </a:extLst>
              </p:cNvPr>
              <p:cNvSpPr/>
              <p:nvPr/>
            </p:nvSpPr>
            <p:spPr>
              <a:xfrm>
                <a:off x="5411932" y="2674745"/>
                <a:ext cx="60866" cy="87411"/>
              </a:xfrm>
              <a:custGeom>
                <a:avLst/>
                <a:gdLst>
                  <a:gd name="connsiteX0" fmla="*/ 60866 w 60866"/>
                  <a:gd name="connsiteY0" fmla="*/ 43169 h 87411"/>
                  <a:gd name="connsiteX1" fmla="*/ 30031 w 60866"/>
                  <a:gd name="connsiteY1" fmla="*/ 87411 h 87411"/>
                  <a:gd name="connsiteX2" fmla="*/ 0 w 60866"/>
                  <a:gd name="connsiteY2" fmla="*/ 43974 h 87411"/>
                  <a:gd name="connsiteX3" fmla="*/ 30970 w 60866"/>
                  <a:gd name="connsiteY3" fmla="*/ 0 h 87411"/>
                  <a:gd name="connsiteX4" fmla="*/ 60866 w 60866"/>
                  <a:gd name="connsiteY4" fmla="*/ 43169 h 87411"/>
                  <a:gd name="connsiteX5" fmla="*/ 16088 w 60866"/>
                  <a:gd name="connsiteY5" fmla="*/ 43974 h 87411"/>
                  <a:gd name="connsiteX6" fmla="*/ 30567 w 60866"/>
                  <a:gd name="connsiteY6" fmla="*/ 75211 h 87411"/>
                  <a:gd name="connsiteX7" fmla="*/ 44912 w 60866"/>
                  <a:gd name="connsiteY7" fmla="*/ 43437 h 87411"/>
                  <a:gd name="connsiteX8" fmla="*/ 30567 w 60866"/>
                  <a:gd name="connsiteY8" fmla="*/ 12200 h 87411"/>
                  <a:gd name="connsiteX9" fmla="*/ 16088 w 60866"/>
                  <a:gd name="connsiteY9" fmla="*/ 43974 h 87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866" h="87411">
                    <a:moveTo>
                      <a:pt x="60866" y="43169"/>
                    </a:moveTo>
                    <a:cubicBezTo>
                      <a:pt x="60866" y="70385"/>
                      <a:pt x="50141" y="87411"/>
                      <a:pt x="30031" y="87411"/>
                    </a:cubicBezTo>
                    <a:cubicBezTo>
                      <a:pt x="9921" y="87411"/>
                      <a:pt x="134" y="69714"/>
                      <a:pt x="0" y="43974"/>
                    </a:cubicBezTo>
                    <a:cubicBezTo>
                      <a:pt x="0" y="17697"/>
                      <a:pt x="11128" y="0"/>
                      <a:pt x="30970" y="0"/>
                    </a:cubicBezTo>
                    <a:cubicBezTo>
                      <a:pt x="50811" y="0"/>
                      <a:pt x="60866" y="18233"/>
                      <a:pt x="60866" y="43169"/>
                    </a:cubicBezTo>
                    <a:close/>
                    <a:moveTo>
                      <a:pt x="16088" y="43974"/>
                    </a:moveTo>
                    <a:cubicBezTo>
                      <a:pt x="16088" y="64486"/>
                      <a:pt x="21719" y="75211"/>
                      <a:pt x="30567" y="75211"/>
                    </a:cubicBezTo>
                    <a:cubicBezTo>
                      <a:pt x="39952" y="75211"/>
                      <a:pt x="44912" y="63815"/>
                      <a:pt x="44912" y="43437"/>
                    </a:cubicBezTo>
                    <a:cubicBezTo>
                      <a:pt x="44912" y="23059"/>
                      <a:pt x="40220" y="12200"/>
                      <a:pt x="30567" y="12200"/>
                    </a:cubicBezTo>
                    <a:cubicBezTo>
                      <a:pt x="21987" y="12200"/>
                      <a:pt x="15954" y="22791"/>
                      <a:pt x="16088" y="4397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AFAAEDD9-4679-DF3D-E705-F686C4CFE313}"/>
                  </a:ext>
                </a:extLst>
              </p:cNvPr>
              <p:cNvSpPr/>
              <p:nvPr/>
            </p:nvSpPr>
            <p:spPr>
              <a:xfrm>
                <a:off x="5484059" y="2676085"/>
                <a:ext cx="56844" cy="84595"/>
              </a:xfrm>
              <a:custGeom>
                <a:avLst/>
                <a:gdLst>
                  <a:gd name="connsiteX0" fmla="*/ 56844 w 56844"/>
                  <a:gd name="connsiteY0" fmla="*/ 0 h 84595"/>
                  <a:gd name="connsiteX1" fmla="*/ 56844 w 56844"/>
                  <a:gd name="connsiteY1" fmla="*/ 10323 h 84595"/>
                  <a:gd name="connsiteX2" fmla="*/ 21048 w 56844"/>
                  <a:gd name="connsiteY2" fmla="*/ 84596 h 84595"/>
                  <a:gd name="connsiteX3" fmla="*/ 4156 w 56844"/>
                  <a:gd name="connsiteY3" fmla="*/ 84596 h 84595"/>
                  <a:gd name="connsiteX4" fmla="*/ 39818 w 56844"/>
                  <a:gd name="connsiteY4" fmla="*/ 13541 h 84595"/>
                  <a:gd name="connsiteX5" fmla="*/ 39818 w 56844"/>
                  <a:gd name="connsiteY5" fmla="*/ 13273 h 84595"/>
                  <a:gd name="connsiteX6" fmla="*/ 0 w 56844"/>
                  <a:gd name="connsiteY6" fmla="*/ 13273 h 84595"/>
                  <a:gd name="connsiteX7" fmla="*/ 0 w 56844"/>
                  <a:gd name="connsiteY7" fmla="*/ 0 h 84595"/>
                  <a:gd name="connsiteX8" fmla="*/ 56844 w 56844"/>
                  <a:gd name="connsiteY8" fmla="*/ 0 h 84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844" h="84595">
                    <a:moveTo>
                      <a:pt x="56844" y="0"/>
                    </a:moveTo>
                    <a:lnTo>
                      <a:pt x="56844" y="10323"/>
                    </a:lnTo>
                    <a:lnTo>
                      <a:pt x="21048" y="84596"/>
                    </a:lnTo>
                    <a:lnTo>
                      <a:pt x="4156" y="84596"/>
                    </a:lnTo>
                    <a:lnTo>
                      <a:pt x="39818" y="13541"/>
                    </a:lnTo>
                    <a:lnTo>
                      <a:pt x="39818" y="13273"/>
                    </a:lnTo>
                    <a:lnTo>
                      <a:pt x="0" y="13273"/>
                    </a:lnTo>
                    <a:lnTo>
                      <a:pt x="0" y="0"/>
                    </a:lnTo>
                    <a:lnTo>
                      <a:pt x="56844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9A8A13DC-B3EF-AE81-5D75-0AA462D07150}"/>
                  </a:ext>
                </a:extLst>
              </p:cNvPr>
              <p:cNvSpPr/>
              <p:nvPr/>
            </p:nvSpPr>
            <p:spPr>
              <a:xfrm>
                <a:off x="5124092" y="2819134"/>
                <a:ext cx="57513" cy="86070"/>
              </a:xfrm>
              <a:custGeom>
                <a:avLst/>
                <a:gdLst>
                  <a:gd name="connsiteX0" fmla="*/ 0 w 57513"/>
                  <a:gd name="connsiteY0" fmla="*/ 86070 h 86070"/>
                  <a:gd name="connsiteX1" fmla="*/ 0 w 57513"/>
                  <a:gd name="connsiteY1" fmla="*/ 76283 h 86070"/>
                  <a:gd name="connsiteX2" fmla="*/ 10055 w 57513"/>
                  <a:gd name="connsiteY2" fmla="*/ 67033 h 86070"/>
                  <a:gd name="connsiteX3" fmla="*/ 39415 w 57513"/>
                  <a:gd name="connsiteY3" fmla="*/ 27215 h 86070"/>
                  <a:gd name="connsiteX4" fmla="*/ 24400 w 57513"/>
                  <a:gd name="connsiteY4" fmla="*/ 13004 h 86070"/>
                  <a:gd name="connsiteX5" fmla="*/ 6301 w 57513"/>
                  <a:gd name="connsiteY5" fmla="*/ 19976 h 86070"/>
                  <a:gd name="connsiteX6" fmla="*/ 1609 w 57513"/>
                  <a:gd name="connsiteY6" fmla="*/ 8714 h 86070"/>
                  <a:gd name="connsiteX7" fmla="*/ 27618 w 57513"/>
                  <a:gd name="connsiteY7" fmla="*/ 0 h 86070"/>
                  <a:gd name="connsiteX8" fmla="*/ 55503 w 57513"/>
                  <a:gd name="connsiteY8" fmla="*/ 25607 h 86070"/>
                  <a:gd name="connsiteX9" fmla="*/ 30165 w 57513"/>
                  <a:gd name="connsiteY9" fmla="*/ 66094 h 86070"/>
                  <a:gd name="connsiteX10" fmla="*/ 22791 w 57513"/>
                  <a:gd name="connsiteY10" fmla="*/ 72396 h 86070"/>
                  <a:gd name="connsiteX11" fmla="*/ 22791 w 57513"/>
                  <a:gd name="connsiteY11" fmla="*/ 72664 h 86070"/>
                  <a:gd name="connsiteX12" fmla="*/ 57514 w 57513"/>
                  <a:gd name="connsiteY12" fmla="*/ 72664 h 86070"/>
                  <a:gd name="connsiteX13" fmla="*/ 57514 w 57513"/>
                  <a:gd name="connsiteY13" fmla="*/ 85936 h 86070"/>
                  <a:gd name="connsiteX14" fmla="*/ 134 w 57513"/>
                  <a:gd name="connsiteY14" fmla="*/ 85936 h 86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7513" h="86070">
                    <a:moveTo>
                      <a:pt x="0" y="86070"/>
                    </a:moveTo>
                    <a:lnTo>
                      <a:pt x="0" y="76283"/>
                    </a:lnTo>
                    <a:lnTo>
                      <a:pt x="10055" y="67033"/>
                    </a:lnTo>
                    <a:cubicBezTo>
                      <a:pt x="30031" y="48532"/>
                      <a:pt x="39281" y="38477"/>
                      <a:pt x="39415" y="27215"/>
                    </a:cubicBezTo>
                    <a:cubicBezTo>
                      <a:pt x="39415" y="19708"/>
                      <a:pt x="35393" y="13004"/>
                      <a:pt x="24400" y="13004"/>
                    </a:cubicBezTo>
                    <a:cubicBezTo>
                      <a:pt x="17026" y="13004"/>
                      <a:pt x="10591" y="16758"/>
                      <a:pt x="6301" y="19976"/>
                    </a:cubicBezTo>
                    <a:lnTo>
                      <a:pt x="1609" y="8714"/>
                    </a:lnTo>
                    <a:cubicBezTo>
                      <a:pt x="7776" y="3754"/>
                      <a:pt x="16892" y="0"/>
                      <a:pt x="27618" y="0"/>
                    </a:cubicBezTo>
                    <a:cubicBezTo>
                      <a:pt x="46387" y="0"/>
                      <a:pt x="55503" y="11798"/>
                      <a:pt x="55503" y="25607"/>
                    </a:cubicBezTo>
                    <a:cubicBezTo>
                      <a:pt x="55503" y="40488"/>
                      <a:pt x="44778" y="52420"/>
                      <a:pt x="30165" y="66094"/>
                    </a:cubicBezTo>
                    <a:lnTo>
                      <a:pt x="22791" y="72396"/>
                    </a:lnTo>
                    <a:lnTo>
                      <a:pt x="22791" y="72664"/>
                    </a:lnTo>
                    <a:lnTo>
                      <a:pt x="57514" y="72664"/>
                    </a:lnTo>
                    <a:lnTo>
                      <a:pt x="57514" y="85936"/>
                    </a:lnTo>
                    <a:lnTo>
                      <a:pt x="134" y="85936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79142320-2F51-4BE7-5420-55090BEEF922}"/>
                  </a:ext>
                </a:extLst>
              </p:cNvPr>
              <p:cNvSpPr/>
              <p:nvPr/>
            </p:nvSpPr>
            <p:spPr>
              <a:xfrm>
                <a:off x="5193136" y="2819268"/>
                <a:ext cx="56709" cy="87411"/>
              </a:xfrm>
              <a:custGeom>
                <a:avLst/>
                <a:gdLst>
                  <a:gd name="connsiteX0" fmla="*/ 3888 w 56709"/>
                  <a:gd name="connsiteY0" fmla="*/ 69446 h 87411"/>
                  <a:gd name="connsiteX1" fmla="*/ 23193 w 56709"/>
                  <a:gd name="connsiteY1" fmla="*/ 74675 h 87411"/>
                  <a:gd name="connsiteX2" fmla="*/ 40220 w 56709"/>
                  <a:gd name="connsiteY2" fmla="*/ 61134 h 87411"/>
                  <a:gd name="connsiteX3" fmla="*/ 21048 w 56709"/>
                  <a:gd name="connsiteY3" fmla="*/ 46789 h 87411"/>
                  <a:gd name="connsiteX4" fmla="*/ 13675 w 56709"/>
                  <a:gd name="connsiteY4" fmla="*/ 46789 h 87411"/>
                  <a:gd name="connsiteX5" fmla="*/ 13675 w 56709"/>
                  <a:gd name="connsiteY5" fmla="*/ 35125 h 87411"/>
                  <a:gd name="connsiteX6" fmla="*/ 20780 w 56709"/>
                  <a:gd name="connsiteY6" fmla="*/ 35125 h 87411"/>
                  <a:gd name="connsiteX7" fmla="*/ 37538 w 56709"/>
                  <a:gd name="connsiteY7" fmla="*/ 23328 h 87411"/>
                  <a:gd name="connsiteX8" fmla="*/ 23998 w 56709"/>
                  <a:gd name="connsiteY8" fmla="*/ 12736 h 87411"/>
                  <a:gd name="connsiteX9" fmla="*/ 6703 w 56709"/>
                  <a:gd name="connsiteY9" fmla="*/ 18099 h 87411"/>
                  <a:gd name="connsiteX10" fmla="*/ 3083 w 56709"/>
                  <a:gd name="connsiteY10" fmla="*/ 6569 h 87411"/>
                  <a:gd name="connsiteX11" fmla="*/ 27349 w 56709"/>
                  <a:gd name="connsiteY11" fmla="*/ 0 h 87411"/>
                  <a:gd name="connsiteX12" fmla="*/ 53760 w 56709"/>
                  <a:gd name="connsiteY12" fmla="*/ 20646 h 87411"/>
                  <a:gd name="connsiteX13" fmla="*/ 38075 w 56709"/>
                  <a:gd name="connsiteY13" fmla="*/ 40488 h 87411"/>
                  <a:gd name="connsiteX14" fmla="*/ 38075 w 56709"/>
                  <a:gd name="connsiteY14" fmla="*/ 40756 h 87411"/>
                  <a:gd name="connsiteX15" fmla="*/ 56710 w 56709"/>
                  <a:gd name="connsiteY15" fmla="*/ 61804 h 87411"/>
                  <a:gd name="connsiteX16" fmla="*/ 23730 w 56709"/>
                  <a:gd name="connsiteY16" fmla="*/ 87411 h 87411"/>
                  <a:gd name="connsiteX17" fmla="*/ 0 w 56709"/>
                  <a:gd name="connsiteY17" fmla="*/ 81512 h 87411"/>
                  <a:gd name="connsiteX18" fmla="*/ 3620 w 56709"/>
                  <a:gd name="connsiteY18" fmla="*/ 69446 h 87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709" h="87411">
                    <a:moveTo>
                      <a:pt x="3888" y="69446"/>
                    </a:moveTo>
                    <a:cubicBezTo>
                      <a:pt x="7105" y="71457"/>
                      <a:pt x="15015" y="74675"/>
                      <a:pt x="23193" y="74675"/>
                    </a:cubicBezTo>
                    <a:cubicBezTo>
                      <a:pt x="35393" y="74675"/>
                      <a:pt x="40354" y="67837"/>
                      <a:pt x="40220" y="61134"/>
                    </a:cubicBezTo>
                    <a:cubicBezTo>
                      <a:pt x="40220" y="51079"/>
                      <a:pt x="30835" y="46789"/>
                      <a:pt x="21048" y="46789"/>
                    </a:cubicBezTo>
                    <a:lnTo>
                      <a:pt x="13675" y="46789"/>
                    </a:lnTo>
                    <a:lnTo>
                      <a:pt x="13675" y="35125"/>
                    </a:lnTo>
                    <a:lnTo>
                      <a:pt x="20780" y="35125"/>
                    </a:lnTo>
                    <a:cubicBezTo>
                      <a:pt x="28154" y="35125"/>
                      <a:pt x="37538" y="31774"/>
                      <a:pt x="37538" y="23328"/>
                    </a:cubicBezTo>
                    <a:cubicBezTo>
                      <a:pt x="37538" y="17563"/>
                      <a:pt x="33248" y="12736"/>
                      <a:pt x="23998" y="12736"/>
                    </a:cubicBezTo>
                    <a:cubicBezTo>
                      <a:pt x="17160" y="12736"/>
                      <a:pt x="10189" y="15686"/>
                      <a:pt x="6703" y="18099"/>
                    </a:cubicBezTo>
                    <a:lnTo>
                      <a:pt x="3083" y="6569"/>
                    </a:lnTo>
                    <a:cubicBezTo>
                      <a:pt x="7910" y="3218"/>
                      <a:pt x="17294" y="0"/>
                      <a:pt x="27349" y="0"/>
                    </a:cubicBezTo>
                    <a:cubicBezTo>
                      <a:pt x="44778" y="0"/>
                      <a:pt x="53760" y="9653"/>
                      <a:pt x="53760" y="20646"/>
                    </a:cubicBezTo>
                    <a:cubicBezTo>
                      <a:pt x="53760" y="29495"/>
                      <a:pt x="48532" y="36734"/>
                      <a:pt x="38075" y="40488"/>
                    </a:cubicBezTo>
                    <a:lnTo>
                      <a:pt x="38075" y="40756"/>
                    </a:lnTo>
                    <a:cubicBezTo>
                      <a:pt x="48398" y="42633"/>
                      <a:pt x="56710" y="50409"/>
                      <a:pt x="56710" y="61804"/>
                    </a:cubicBezTo>
                    <a:cubicBezTo>
                      <a:pt x="56710" y="76149"/>
                      <a:pt x="44778" y="87411"/>
                      <a:pt x="23730" y="87411"/>
                    </a:cubicBezTo>
                    <a:cubicBezTo>
                      <a:pt x="13407" y="87411"/>
                      <a:pt x="4558" y="84596"/>
                      <a:pt x="0" y="81512"/>
                    </a:cubicBezTo>
                    <a:lnTo>
                      <a:pt x="3620" y="69446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0252136E-C1A8-9326-D4AC-CA53C7713EC5}"/>
                  </a:ext>
                </a:extLst>
              </p:cNvPr>
              <p:cNvSpPr/>
              <p:nvPr/>
            </p:nvSpPr>
            <p:spPr>
              <a:xfrm>
                <a:off x="5289396" y="2840316"/>
                <a:ext cx="45045" cy="65960"/>
              </a:xfrm>
              <a:custGeom>
                <a:avLst/>
                <a:gdLst>
                  <a:gd name="connsiteX0" fmla="*/ 3217 w 45045"/>
                  <a:gd name="connsiteY0" fmla="*/ 50141 h 65960"/>
                  <a:gd name="connsiteX1" fmla="*/ 19440 w 45045"/>
                  <a:gd name="connsiteY1" fmla="*/ 54699 h 65960"/>
                  <a:gd name="connsiteX2" fmla="*/ 29628 w 45045"/>
                  <a:gd name="connsiteY2" fmla="*/ 47728 h 65960"/>
                  <a:gd name="connsiteX3" fmla="*/ 19171 w 45045"/>
                  <a:gd name="connsiteY3" fmla="*/ 38477 h 65960"/>
                  <a:gd name="connsiteX4" fmla="*/ 1743 w 45045"/>
                  <a:gd name="connsiteY4" fmla="*/ 19976 h 65960"/>
                  <a:gd name="connsiteX5" fmla="*/ 25741 w 45045"/>
                  <a:gd name="connsiteY5" fmla="*/ 0 h 65960"/>
                  <a:gd name="connsiteX6" fmla="*/ 42499 w 45045"/>
                  <a:gd name="connsiteY6" fmla="*/ 3754 h 65960"/>
                  <a:gd name="connsiteX7" fmla="*/ 39415 w 45045"/>
                  <a:gd name="connsiteY7" fmla="*/ 15015 h 65960"/>
                  <a:gd name="connsiteX8" fmla="*/ 26009 w 45045"/>
                  <a:gd name="connsiteY8" fmla="*/ 11396 h 65960"/>
                  <a:gd name="connsiteX9" fmla="*/ 17160 w 45045"/>
                  <a:gd name="connsiteY9" fmla="*/ 17965 h 65960"/>
                  <a:gd name="connsiteX10" fmla="*/ 28154 w 45045"/>
                  <a:gd name="connsiteY10" fmla="*/ 26813 h 65960"/>
                  <a:gd name="connsiteX11" fmla="*/ 45046 w 45045"/>
                  <a:gd name="connsiteY11" fmla="*/ 46253 h 65960"/>
                  <a:gd name="connsiteX12" fmla="*/ 19306 w 45045"/>
                  <a:gd name="connsiteY12" fmla="*/ 65961 h 65960"/>
                  <a:gd name="connsiteX13" fmla="*/ 0 w 45045"/>
                  <a:gd name="connsiteY13" fmla="*/ 61536 h 65960"/>
                  <a:gd name="connsiteX14" fmla="*/ 3084 w 45045"/>
                  <a:gd name="connsiteY14" fmla="*/ 50007 h 65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5045" h="65960">
                    <a:moveTo>
                      <a:pt x="3217" y="50141"/>
                    </a:moveTo>
                    <a:cubicBezTo>
                      <a:pt x="6837" y="52420"/>
                      <a:pt x="13809" y="54699"/>
                      <a:pt x="19440" y="54699"/>
                    </a:cubicBezTo>
                    <a:cubicBezTo>
                      <a:pt x="26411" y="54699"/>
                      <a:pt x="29628" y="51884"/>
                      <a:pt x="29628" y="47728"/>
                    </a:cubicBezTo>
                    <a:cubicBezTo>
                      <a:pt x="29628" y="43571"/>
                      <a:pt x="27081" y="41158"/>
                      <a:pt x="19171" y="38477"/>
                    </a:cubicBezTo>
                    <a:cubicBezTo>
                      <a:pt x="6837" y="34187"/>
                      <a:pt x="1609" y="27349"/>
                      <a:pt x="1743" y="19976"/>
                    </a:cubicBezTo>
                    <a:cubicBezTo>
                      <a:pt x="1743" y="8848"/>
                      <a:pt x="10994" y="0"/>
                      <a:pt x="25741" y="0"/>
                    </a:cubicBezTo>
                    <a:cubicBezTo>
                      <a:pt x="32712" y="0"/>
                      <a:pt x="38879" y="1877"/>
                      <a:pt x="42499" y="3754"/>
                    </a:cubicBezTo>
                    <a:lnTo>
                      <a:pt x="39415" y="15015"/>
                    </a:lnTo>
                    <a:cubicBezTo>
                      <a:pt x="36734" y="13407"/>
                      <a:pt x="31639" y="11396"/>
                      <a:pt x="26009" y="11396"/>
                    </a:cubicBezTo>
                    <a:cubicBezTo>
                      <a:pt x="20378" y="11396"/>
                      <a:pt x="17160" y="14077"/>
                      <a:pt x="17160" y="17965"/>
                    </a:cubicBezTo>
                    <a:cubicBezTo>
                      <a:pt x="17160" y="21853"/>
                      <a:pt x="20110" y="23998"/>
                      <a:pt x="28154" y="26813"/>
                    </a:cubicBezTo>
                    <a:cubicBezTo>
                      <a:pt x="39550" y="30969"/>
                      <a:pt x="44912" y="36868"/>
                      <a:pt x="45046" y="46253"/>
                    </a:cubicBezTo>
                    <a:cubicBezTo>
                      <a:pt x="45046" y="57648"/>
                      <a:pt x="36064" y="65961"/>
                      <a:pt x="19306" y="65961"/>
                    </a:cubicBezTo>
                    <a:cubicBezTo>
                      <a:pt x="11664" y="65961"/>
                      <a:pt x="4692" y="64084"/>
                      <a:pt x="0" y="61536"/>
                    </a:cubicBezTo>
                    <a:lnTo>
                      <a:pt x="3084" y="50007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5F6FC736-3002-3952-B971-7ACD94C63112}"/>
                  </a:ext>
                </a:extLst>
              </p:cNvPr>
              <p:cNvSpPr/>
              <p:nvPr/>
            </p:nvSpPr>
            <p:spPr>
              <a:xfrm>
                <a:off x="5346776" y="2815380"/>
                <a:ext cx="17964" cy="89824"/>
              </a:xfrm>
              <a:custGeom>
                <a:avLst/>
                <a:gdLst>
                  <a:gd name="connsiteX0" fmla="*/ 17965 w 17964"/>
                  <a:gd name="connsiteY0" fmla="*/ 8714 h 89824"/>
                  <a:gd name="connsiteX1" fmla="*/ 8848 w 17964"/>
                  <a:gd name="connsiteY1" fmla="*/ 17294 h 89824"/>
                  <a:gd name="connsiteX2" fmla="*/ 0 w 17964"/>
                  <a:gd name="connsiteY2" fmla="*/ 8714 h 89824"/>
                  <a:gd name="connsiteX3" fmla="*/ 8983 w 17964"/>
                  <a:gd name="connsiteY3" fmla="*/ 0 h 89824"/>
                  <a:gd name="connsiteX4" fmla="*/ 17965 w 17964"/>
                  <a:gd name="connsiteY4" fmla="*/ 8714 h 89824"/>
                  <a:gd name="connsiteX5" fmla="*/ 939 w 17964"/>
                  <a:gd name="connsiteY5" fmla="*/ 89824 h 89824"/>
                  <a:gd name="connsiteX6" fmla="*/ 939 w 17964"/>
                  <a:gd name="connsiteY6" fmla="*/ 26411 h 89824"/>
                  <a:gd name="connsiteX7" fmla="*/ 17026 w 17964"/>
                  <a:gd name="connsiteY7" fmla="*/ 26411 h 89824"/>
                  <a:gd name="connsiteX8" fmla="*/ 17026 w 17964"/>
                  <a:gd name="connsiteY8" fmla="*/ 89824 h 89824"/>
                  <a:gd name="connsiteX9" fmla="*/ 939 w 17964"/>
                  <a:gd name="connsiteY9" fmla="*/ 89824 h 89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964" h="89824">
                    <a:moveTo>
                      <a:pt x="17965" y="8714"/>
                    </a:moveTo>
                    <a:cubicBezTo>
                      <a:pt x="17965" y="13541"/>
                      <a:pt x="14479" y="17294"/>
                      <a:pt x="8848" y="17294"/>
                    </a:cubicBezTo>
                    <a:cubicBezTo>
                      <a:pt x="3217" y="17294"/>
                      <a:pt x="0" y="13541"/>
                      <a:pt x="0" y="8714"/>
                    </a:cubicBezTo>
                    <a:cubicBezTo>
                      <a:pt x="0" y="3888"/>
                      <a:pt x="3620" y="0"/>
                      <a:pt x="8983" y="0"/>
                    </a:cubicBezTo>
                    <a:cubicBezTo>
                      <a:pt x="14345" y="0"/>
                      <a:pt x="17831" y="3754"/>
                      <a:pt x="17965" y="8714"/>
                    </a:cubicBezTo>
                    <a:close/>
                    <a:moveTo>
                      <a:pt x="939" y="89824"/>
                    </a:moveTo>
                    <a:lnTo>
                      <a:pt x="939" y="26411"/>
                    </a:lnTo>
                    <a:lnTo>
                      <a:pt x="17026" y="26411"/>
                    </a:lnTo>
                    <a:lnTo>
                      <a:pt x="17026" y="89824"/>
                    </a:lnTo>
                    <a:lnTo>
                      <a:pt x="939" y="89824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9090D426-1A0E-ACB1-977F-530977DD1527}"/>
                  </a:ext>
                </a:extLst>
              </p:cNvPr>
              <p:cNvSpPr/>
              <p:nvPr/>
            </p:nvSpPr>
            <p:spPr>
              <a:xfrm>
                <a:off x="5374661" y="2823692"/>
                <a:ext cx="39951" cy="82718"/>
              </a:xfrm>
              <a:custGeom>
                <a:avLst/>
                <a:gdLst>
                  <a:gd name="connsiteX0" fmla="*/ 24668 w 39951"/>
                  <a:gd name="connsiteY0" fmla="*/ 0 h 82718"/>
                  <a:gd name="connsiteX1" fmla="*/ 24668 w 39951"/>
                  <a:gd name="connsiteY1" fmla="*/ 18099 h 82718"/>
                  <a:gd name="connsiteX2" fmla="*/ 39952 w 39951"/>
                  <a:gd name="connsiteY2" fmla="*/ 18099 h 82718"/>
                  <a:gd name="connsiteX3" fmla="*/ 39952 w 39951"/>
                  <a:gd name="connsiteY3" fmla="*/ 30031 h 82718"/>
                  <a:gd name="connsiteX4" fmla="*/ 24668 w 39951"/>
                  <a:gd name="connsiteY4" fmla="*/ 30031 h 82718"/>
                  <a:gd name="connsiteX5" fmla="*/ 24668 w 39951"/>
                  <a:gd name="connsiteY5" fmla="*/ 58051 h 82718"/>
                  <a:gd name="connsiteX6" fmla="*/ 32846 w 39951"/>
                  <a:gd name="connsiteY6" fmla="*/ 69714 h 82718"/>
                  <a:gd name="connsiteX7" fmla="*/ 39147 w 39951"/>
                  <a:gd name="connsiteY7" fmla="*/ 68910 h 82718"/>
                  <a:gd name="connsiteX8" fmla="*/ 39415 w 39951"/>
                  <a:gd name="connsiteY8" fmla="*/ 81110 h 82718"/>
                  <a:gd name="connsiteX9" fmla="*/ 27886 w 39951"/>
                  <a:gd name="connsiteY9" fmla="*/ 82719 h 82718"/>
                  <a:gd name="connsiteX10" fmla="*/ 14077 w 39951"/>
                  <a:gd name="connsiteY10" fmla="*/ 77490 h 82718"/>
                  <a:gd name="connsiteX11" fmla="*/ 9117 w 39951"/>
                  <a:gd name="connsiteY11" fmla="*/ 59793 h 82718"/>
                  <a:gd name="connsiteX12" fmla="*/ 9117 w 39951"/>
                  <a:gd name="connsiteY12" fmla="*/ 30031 h 82718"/>
                  <a:gd name="connsiteX13" fmla="*/ 0 w 39951"/>
                  <a:gd name="connsiteY13" fmla="*/ 30031 h 82718"/>
                  <a:gd name="connsiteX14" fmla="*/ 0 w 39951"/>
                  <a:gd name="connsiteY14" fmla="*/ 18099 h 82718"/>
                  <a:gd name="connsiteX15" fmla="*/ 9117 w 39951"/>
                  <a:gd name="connsiteY15" fmla="*/ 18099 h 82718"/>
                  <a:gd name="connsiteX16" fmla="*/ 9117 w 39951"/>
                  <a:gd name="connsiteY16" fmla="*/ 3754 h 82718"/>
                  <a:gd name="connsiteX17" fmla="*/ 24668 w 39951"/>
                  <a:gd name="connsiteY17" fmla="*/ 0 h 82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9951" h="82718">
                    <a:moveTo>
                      <a:pt x="24668" y="0"/>
                    </a:moveTo>
                    <a:lnTo>
                      <a:pt x="24668" y="18099"/>
                    </a:lnTo>
                    <a:lnTo>
                      <a:pt x="39952" y="18099"/>
                    </a:lnTo>
                    <a:lnTo>
                      <a:pt x="39952" y="30031"/>
                    </a:lnTo>
                    <a:lnTo>
                      <a:pt x="24668" y="30031"/>
                    </a:lnTo>
                    <a:lnTo>
                      <a:pt x="24668" y="58051"/>
                    </a:lnTo>
                    <a:cubicBezTo>
                      <a:pt x="24668" y="65692"/>
                      <a:pt x="26813" y="69714"/>
                      <a:pt x="32846" y="69714"/>
                    </a:cubicBezTo>
                    <a:cubicBezTo>
                      <a:pt x="35528" y="69714"/>
                      <a:pt x="37673" y="69312"/>
                      <a:pt x="39147" y="68910"/>
                    </a:cubicBezTo>
                    <a:lnTo>
                      <a:pt x="39415" y="81110"/>
                    </a:lnTo>
                    <a:cubicBezTo>
                      <a:pt x="37137" y="82048"/>
                      <a:pt x="32846" y="82719"/>
                      <a:pt x="27886" y="82719"/>
                    </a:cubicBezTo>
                    <a:cubicBezTo>
                      <a:pt x="21987" y="82719"/>
                      <a:pt x="17027" y="80708"/>
                      <a:pt x="14077" y="77490"/>
                    </a:cubicBezTo>
                    <a:cubicBezTo>
                      <a:pt x="10726" y="73870"/>
                      <a:pt x="9117" y="68106"/>
                      <a:pt x="9117" y="59793"/>
                    </a:cubicBezTo>
                    <a:lnTo>
                      <a:pt x="9117" y="30031"/>
                    </a:lnTo>
                    <a:lnTo>
                      <a:pt x="0" y="30031"/>
                    </a:lnTo>
                    <a:lnTo>
                      <a:pt x="0" y="18099"/>
                    </a:lnTo>
                    <a:lnTo>
                      <a:pt x="9117" y="18099"/>
                    </a:lnTo>
                    <a:lnTo>
                      <a:pt x="9117" y="3754"/>
                    </a:lnTo>
                    <a:lnTo>
                      <a:pt x="24668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94E7B0C1-E243-301B-BDF9-F1FE96093C50}"/>
                  </a:ext>
                </a:extLst>
              </p:cNvPr>
              <p:cNvSpPr/>
              <p:nvPr/>
            </p:nvSpPr>
            <p:spPr>
              <a:xfrm>
                <a:off x="5421719" y="2840316"/>
                <a:ext cx="58318" cy="66094"/>
              </a:xfrm>
              <a:custGeom>
                <a:avLst/>
                <a:gdLst>
                  <a:gd name="connsiteX0" fmla="*/ 15417 w 58318"/>
                  <a:gd name="connsiteY0" fmla="*/ 37673 h 66094"/>
                  <a:gd name="connsiteX1" fmla="*/ 34991 w 58318"/>
                  <a:gd name="connsiteY1" fmla="*/ 54029 h 66094"/>
                  <a:gd name="connsiteX2" fmla="*/ 52554 w 58318"/>
                  <a:gd name="connsiteY2" fmla="*/ 51213 h 66094"/>
                  <a:gd name="connsiteX3" fmla="*/ 54833 w 58318"/>
                  <a:gd name="connsiteY3" fmla="*/ 62207 h 66094"/>
                  <a:gd name="connsiteX4" fmla="*/ 32712 w 58318"/>
                  <a:gd name="connsiteY4" fmla="*/ 66094 h 66094"/>
                  <a:gd name="connsiteX5" fmla="*/ 0 w 58318"/>
                  <a:gd name="connsiteY5" fmla="*/ 34053 h 66094"/>
                  <a:gd name="connsiteX6" fmla="*/ 30969 w 58318"/>
                  <a:gd name="connsiteY6" fmla="*/ 0 h 66094"/>
                  <a:gd name="connsiteX7" fmla="*/ 58319 w 58318"/>
                  <a:gd name="connsiteY7" fmla="*/ 30835 h 66094"/>
                  <a:gd name="connsiteX8" fmla="*/ 57782 w 58318"/>
                  <a:gd name="connsiteY8" fmla="*/ 37538 h 66094"/>
                  <a:gd name="connsiteX9" fmla="*/ 15417 w 58318"/>
                  <a:gd name="connsiteY9" fmla="*/ 37538 h 66094"/>
                  <a:gd name="connsiteX10" fmla="*/ 43303 w 58318"/>
                  <a:gd name="connsiteY10" fmla="*/ 26545 h 66094"/>
                  <a:gd name="connsiteX11" fmla="*/ 30165 w 58318"/>
                  <a:gd name="connsiteY11" fmla="*/ 11127 h 66094"/>
                  <a:gd name="connsiteX12" fmla="*/ 15417 w 58318"/>
                  <a:gd name="connsiteY12" fmla="*/ 26545 h 66094"/>
                  <a:gd name="connsiteX13" fmla="*/ 43303 w 58318"/>
                  <a:gd name="connsiteY13" fmla="*/ 26545 h 6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8318" h="66094">
                    <a:moveTo>
                      <a:pt x="15417" y="37673"/>
                    </a:moveTo>
                    <a:cubicBezTo>
                      <a:pt x="15820" y="49068"/>
                      <a:pt x="24802" y="54029"/>
                      <a:pt x="34991" y="54029"/>
                    </a:cubicBezTo>
                    <a:cubicBezTo>
                      <a:pt x="42365" y="54029"/>
                      <a:pt x="47727" y="52956"/>
                      <a:pt x="52554" y="51213"/>
                    </a:cubicBezTo>
                    <a:lnTo>
                      <a:pt x="54833" y="62207"/>
                    </a:lnTo>
                    <a:cubicBezTo>
                      <a:pt x="49336" y="64486"/>
                      <a:pt x="41828" y="66094"/>
                      <a:pt x="32712" y="66094"/>
                    </a:cubicBezTo>
                    <a:cubicBezTo>
                      <a:pt x="12200" y="66094"/>
                      <a:pt x="0" y="53492"/>
                      <a:pt x="0" y="34053"/>
                    </a:cubicBezTo>
                    <a:cubicBezTo>
                      <a:pt x="0" y="16490"/>
                      <a:pt x="10726" y="0"/>
                      <a:pt x="30969" y="0"/>
                    </a:cubicBezTo>
                    <a:cubicBezTo>
                      <a:pt x="51213" y="0"/>
                      <a:pt x="58319" y="16892"/>
                      <a:pt x="58319" y="30835"/>
                    </a:cubicBezTo>
                    <a:cubicBezTo>
                      <a:pt x="58319" y="33785"/>
                      <a:pt x="58051" y="36198"/>
                      <a:pt x="57782" y="37538"/>
                    </a:cubicBezTo>
                    <a:lnTo>
                      <a:pt x="15417" y="37538"/>
                    </a:lnTo>
                    <a:close/>
                    <a:moveTo>
                      <a:pt x="43303" y="26545"/>
                    </a:moveTo>
                    <a:cubicBezTo>
                      <a:pt x="43303" y="20646"/>
                      <a:pt x="40890" y="11127"/>
                      <a:pt x="30165" y="11127"/>
                    </a:cubicBezTo>
                    <a:cubicBezTo>
                      <a:pt x="20244" y="11127"/>
                      <a:pt x="16088" y="20110"/>
                      <a:pt x="15417" y="26545"/>
                    </a:cubicBezTo>
                    <a:lnTo>
                      <a:pt x="43303" y="26545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652A3E3F-D6D2-EC31-B2CD-025AE2685336}"/>
                  </a:ext>
                </a:extLst>
              </p:cNvPr>
              <p:cNvSpPr/>
              <p:nvPr/>
            </p:nvSpPr>
            <p:spPr>
              <a:xfrm>
                <a:off x="5489019" y="2840316"/>
                <a:ext cx="45046" cy="65960"/>
              </a:xfrm>
              <a:custGeom>
                <a:avLst/>
                <a:gdLst>
                  <a:gd name="connsiteX0" fmla="*/ 3218 w 45046"/>
                  <a:gd name="connsiteY0" fmla="*/ 50141 h 65960"/>
                  <a:gd name="connsiteX1" fmla="*/ 19440 w 45046"/>
                  <a:gd name="connsiteY1" fmla="*/ 54699 h 65960"/>
                  <a:gd name="connsiteX2" fmla="*/ 29629 w 45046"/>
                  <a:gd name="connsiteY2" fmla="*/ 47728 h 65960"/>
                  <a:gd name="connsiteX3" fmla="*/ 19172 w 45046"/>
                  <a:gd name="connsiteY3" fmla="*/ 38477 h 65960"/>
                  <a:gd name="connsiteX4" fmla="*/ 1743 w 45046"/>
                  <a:gd name="connsiteY4" fmla="*/ 19976 h 65960"/>
                  <a:gd name="connsiteX5" fmla="*/ 25741 w 45046"/>
                  <a:gd name="connsiteY5" fmla="*/ 0 h 65960"/>
                  <a:gd name="connsiteX6" fmla="*/ 42499 w 45046"/>
                  <a:gd name="connsiteY6" fmla="*/ 3754 h 65960"/>
                  <a:gd name="connsiteX7" fmla="*/ 39415 w 45046"/>
                  <a:gd name="connsiteY7" fmla="*/ 15015 h 65960"/>
                  <a:gd name="connsiteX8" fmla="*/ 26009 w 45046"/>
                  <a:gd name="connsiteY8" fmla="*/ 11396 h 65960"/>
                  <a:gd name="connsiteX9" fmla="*/ 17161 w 45046"/>
                  <a:gd name="connsiteY9" fmla="*/ 17965 h 65960"/>
                  <a:gd name="connsiteX10" fmla="*/ 28154 w 45046"/>
                  <a:gd name="connsiteY10" fmla="*/ 26813 h 65960"/>
                  <a:gd name="connsiteX11" fmla="*/ 45046 w 45046"/>
                  <a:gd name="connsiteY11" fmla="*/ 46253 h 65960"/>
                  <a:gd name="connsiteX12" fmla="*/ 19306 w 45046"/>
                  <a:gd name="connsiteY12" fmla="*/ 65961 h 65960"/>
                  <a:gd name="connsiteX13" fmla="*/ 0 w 45046"/>
                  <a:gd name="connsiteY13" fmla="*/ 61536 h 65960"/>
                  <a:gd name="connsiteX14" fmla="*/ 3084 w 45046"/>
                  <a:gd name="connsiteY14" fmla="*/ 50007 h 65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5046" h="65960">
                    <a:moveTo>
                      <a:pt x="3218" y="50141"/>
                    </a:moveTo>
                    <a:cubicBezTo>
                      <a:pt x="6837" y="52420"/>
                      <a:pt x="13809" y="54699"/>
                      <a:pt x="19440" y="54699"/>
                    </a:cubicBezTo>
                    <a:cubicBezTo>
                      <a:pt x="26411" y="54699"/>
                      <a:pt x="29629" y="51884"/>
                      <a:pt x="29629" y="47728"/>
                    </a:cubicBezTo>
                    <a:cubicBezTo>
                      <a:pt x="29629" y="43571"/>
                      <a:pt x="27082" y="41158"/>
                      <a:pt x="19172" y="38477"/>
                    </a:cubicBezTo>
                    <a:cubicBezTo>
                      <a:pt x="6837" y="34187"/>
                      <a:pt x="1609" y="27349"/>
                      <a:pt x="1743" y="19976"/>
                    </a:cubicBezTo>
                    <a:cubicBezTo>
                      <a:pt x="1743" y="8848"/>
                      <a:pt x="10994" y="0"/>
                      <a:pt x="25741" y="0"/>
                    </a:cubicBezTo>
                    <a:cubicBezTo>
                      <a:pt x="32712" y="0"/>
                      <a:pt x="38879" y="1877"/>
                      <a:pt x="42499" y="3754"/>
                    </a:cubicBezTo>
                    <a:lnTo>
                      <a:pt x="39415" y="15015"/>
                    </a:lnTo>
                    <a:cubicBezTo>
                      <a:pt x="36734" y="13407"/>
                      <a:pt x="31640" y="11396"/>
                      <a:pt x="26009" y="11396"/>
                    </a:cubicBezTo>
                    <a:cubicBezTo>
                      <a:pt x="20378" y="11396"/>
                      <a:pt x="17161" y="14077"/>
                      <a:pt x="17161" y="17965"/>
                    </a:cubicBezTo>
                    <a:cubicBezTo>
                      <a:pt x="17161" y="21853"/>
                      <a:pt x="20110" y="23998"/>
                      <a:pt x="28154" y="26813"/>
                    </a:cubicBezTo>
                    <a:cubicBezTo>
                      <a:pt x="39550" y="30969"/>
                      <a:pt x="44912" y="36868"/>
                      <a:pt x="45046" y="46253"/>
                    </a:cubicBezTo>
                    <a:cubicBezTo>
                      <a:pt x="45046" y="57648"/>
                      <a:pt x="36064" y="65961"/>
                      <a:pt x="19306" y="65961"/>
                    </a:cubicBezTo>
                    <a:cubicBezTo>
                      <a:pt x="11664" y="65961"/>
                      <a:pt x="4692" y="64084"/>
                      <a:pt x="0" y="61536"/>
                    </a:cubicBezTo>
                    <a:lnTo>
                      <a:pt x="3084" y="50007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21155F8C-41FF-5029-F9C6-019D9F1E738C}"/>
                  </a:ext>
                </a:extLst>
              </p:cNvPr>
              <p:cNvSpPr/>
              <p:nvPr/>
            </p:nvSpPr>
            <p:spPr>
              <a:xfrm>
                <a:off x="5127712" y="2961378"/>
                <a:ext cx="58854" cy="88215"/>
              </a:xfrm>
              <a:custGeom>
                <a:avLst/>
                <a:gdLst>
                  <a:gd name="connsiteX0" fmla="*/ 0 w 58854"/>
                  <a:gd name="connsiteY0" fmla="*/ 1877 h 88215"/>
                  <a:gd name="connsiteX1" fmla="*/ 24400 w 58854"/>
                  <a:gd name="connsiteY1" fmla="*/ 0 h 88215"/>
                  <a:gd name="connsiteX2" fmla="*/ 50275 w 58854"/>
                  <a:gd name="connsiteY2" fmla="*/ 7105 h 88215"/>
                  <a:gd name="connsiteX3" fmla="*/ 58855 w 58854"/>
                  <a:gd name="connsiteY3" fmla="*/ 26545 h 88215"/>
                  <a:gd name="connsiteX4" fmla="*/ 51347 w 58854"/>
                  <a:gd name="connsiteY4" fmla="*/ 46387 h 88215"/>
                  <a:gd name="connsiteX5" fmla="*/ 23596 w 58854"/>
                  <a:gd name="connsiteY5" fmla="*/ 55771 h 88215"/>
                  <a:gd name="connsiteX6" fmla="*/ 15820 w 58854"/>
                  <a:gd name="connsiteY6" fmla="*/ 55235 h 88215"/>
                  <a:gd name="connsiteX7" fmla="*/ 15820 w 58854"/>
                  <a:gd name="connsiteY7" fmla="*/ 88215 h 88215"/>
                  <a:gd name="connsiteX8" fmla="*/ 0 w 58854"/>
                  <a:gd name="connsiteY8" fmla="*/ 88215 h 88215"/>
                  <a:gd name="connsiteX9" fmla="*/ 0 w 58854"/>
                  <a:gd name="connsiteY9" fmla="*/ 1743 h 88215"/>
                  <a:gd name="connsiteX10" fmla="*/ 15820 w 58854"/>
                  <a:gd name="connsiteY10" fmla="*/ 42767 h 88215"/>
                  <a:gd name="connsiteX11" fmla="*/ 23596 w 58854"/>
                  <a:gd name="connsiteY11" fmla="*/ 43437 h 88215"/>
                  <a:gd name="connsiteX12" fmla="*/ 42901 w 58854"/>
                  <a:gd name="connsiteY12" fmla="*/ 27349 h 88215"/>
                  <a:gd name="connsiteX13" fmla="*/ 25070 w 58854"/>
                  <a:gd name="connsiteY13" fmla="*/ 12334 h 88215"/>
                  <a:gd name="connsiteX14" fmla="*/ 15820 w 58854"/>
                  <a:gd name="connsiteY14" fmla="*/ 13138 h 88215"/>
                  <a:gd name="connsiteX15" fmla="*/ 15820 w 58854"/>
                  <a:gd name="connsiteY15" fmla="*/ 42767 h 88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8854" h="88215">
                    <a:moveTo>
                      <a:pt x="0" y="1877"/>
                    </a:moveTo>
                    <a:cubicBezTo>
                      <a:pt x="5765" y="804"/>
                      <a:pt x="13675" y="0"/>
                      <a:pt x="24400" y="0"/>
                    </a:cubicBezTo>
                    <a:cubicBezTo>
                      <a:pt x="36064" y="0"/>
                      <a:pt x="44644" y="2413"/>
                      <a:pt x="50275" y="7105"/>
                    </a:cubicBezTo>
                    <a:cubicBezTo>
                      <a:pt x="55503" y="11396"/>
                      <a:pt x="58855" y="18233"/>
                      <a:pt x="58855" y="26545"/>
                    </a:cubicBezTo>
                    <a:cubicBezTo>
                      <a:pt x="58855" y="34857"/>
                      <a:pt x="56307" y="41695"/>
                      <a:pt x="51347" y="46387"/>
                    </a:cubicBezTo>
                    <a:cubicBezTo>
                      <a:pt x="44912" y="52822"/>
                      <a:pt x="34991" y="55771"/>
                      <a:pt x="23596" y="55771"/>
                    </a:cubicBezTo>
                    <a:cubicBezTo>
                      <a:pt x="20646" y="55771"/>
                      <a:pt x="17831" y="55771"/>
                      <a:pt x="15820" y="55235"/>
                    </a:cubicBezTo>
                    <a:lnTo>
                      <a:pt x="15820" y="88215"/>
                    </a:lnTo>
                    <a:lnTo>
                      <a:pt x="0" y="88215"/>
                    </a:lnTo>
                    <a:lnTo>
                      <a:pt x="0" y="1743"/>
                    </a:lnTo>
                    <a:close/>
                    <a:moveTo>
                      <a:pt x="15820" y="42767"/>
                    </a:moveTo>
                    <a:cubicBezTo>
                      <a:pt x="17831" y="43303"/>
                      <a:pt x="20378" y="43437"/>
                      <a:pt x="23596" y="43437"/>
                    </a:cubicBezTo>
                    <a:cubicBezTo>
                      <a:pt x="35527" y="43437"/>
                      <a:pt x="42901" y="37538"/>
                      <a:pt x="42901" y="27349"/>
                    </a:cubicBezTo>
                    <a:cubicBezTo>
                      <a:pt x="42901" y="17160"/>
                      <a:pt x="36198" y="12334"/>
                      <a:pt x="25070" y="12334"/>
                    </a:cubicBezTo>
                    <a:cubicBezTo>
                      <a:pt x="20646" y="12334"/>
                      <a:pt x="17563" y="12736"/>
                      <a:pt x="15820" y="13138"/>
                    </a:cubicBezTo>
                    <a:lnTo>
                      <a:pt x="15820" y="42767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1BD1188E-C570-0F5F-2D22-70D83FBA749C}"/>
                  </a:ext>
                </a:extLst>
              </p:cNvPr>
              <p:cNvSpPr/>
              <p:nvPr/>
            </p:nvSpPr>
            <p:spPr>
              <a:xfrm>
                <a:off x="5192600" y="2984839"/>
                <a:ext cx="54564" cy="66362"/>
              </a:xfrm>
              <a:custGeom>
                <a:avLst/>
                <a:gdLst>
                  <a:gd name="connsiteX0" fmla="*/ 40086 w 54564"/>
                  <a:gd name="connsiteY0" fmla="*/ 64888 h 66362"/>
                  <a:gd name="connsiteX1" fmla="*/ 39013 w 54564"/>
                  <a:gd name="connsiteY1" fmla="*/ 57916 h 66362"/>
                  <a:gd name="connsiteX2" fmla="*/ 38611 w 54564"/>
                  <a:gd name="connsiteY2" fmla="*/ 57916 h 66362"/>
                  <a:gd name="connsiteX3" fmla="*/ 19842 w 54564"/>
                  <a:gd name="connsiteY3" fmla="*/ 66363 h 66362"/>
                  <a:gd name="connsiteX4" fmla="*/ 0 w 54564"/>
                  <a:gd name="connsiteY4" fmla="*/ 47459 h 66362"/>
                  <a:gd name="connsiteX5" fmla="*/ 37538 w 54564"/>
                  <a:gd name="connsiteY5" fmla="*/ 23462 h 66362"/>
                  <a:gd name="connsiteX6" fmla="*/ 37538 w 54564"/>
                  <a:gd name="connsiteY6" fmla="*/ 22389 h 66362"/>
                  <a:gd name="connsiteX7" fmla="*/ 24668 w 54564"/>
                  <a:gd name="connsiteY7" fmla="*/ 11396 h 66362"/>
                  <a:gd name="connsiteX8" fmla="*/ 7642 w 54564"/>
                  <a:gd name="connsiteY8" fmla="*/ 16088 h 66362"/>
                  <a:gd name="connsiteX9" fmla="*/ 4558 w 54564"/>
                  <a:gd name="connsiteY9" fmla="*/ 5631 h 66362"/>
                  <a:gd name="connsiteX10" fmla="*/ 27483 w 54564"/>
                  <a:gd name="connsiteY10" fmla="*/ 0 h 66362"/>
                  <a:gd name="connsiteX11" fmla="*/ 53626 w 54564"/>
                  <a:gd name="connsiteY11" fmla="*/ 26679 h 66362"/>
                  <a:gd name="connsiteX12" fmla="*/ 53626 w 54564"/>
                  <a:gd name="connsiteY12" fmla="*/ 49604 h 66362"/>
                  <a:gd name="connsiteX13" fmla="*/ 54565 w 54564"/>
                  <a:gd name="connsiteY13" fmla="*/ 64888 h 66362"/>
                  <a:gd name="connsiteX14" fmla="*/ 40086 w 54564"/>
                  <a:gd name="connsiteY14" fmla="*/ 64888 h 66362"/>
                  <a:gd name="connsiteX15" fmla="*/ 37940 w 54564"/>
                  <a:gd name="connsiteY15" fmla="*/ 33919 h 66362"/>
                  <a:gd name="connsiteX16" fmla="*/ 15820 w 54564"/>
                  <a:gd name="connsiteY16" fmla="*/ 45716 h 66362"/>
                  <a:gd name="connsiteX17" fmla="*/ 24936 w 54564"/>
                  <a:gd name="connsiteY17" fmla="*/ 54833 h 66362"/>
                  <a:gd name="connsiteX18" fmla="*/ 37405 w 54564"/>
                  <a:gd name="connsiteY18" fmla="*/ 46119 h 66362"/>
                  <a:gd name="connsiteX19" fmla="*/ 37940 w 54564"/>
                  <a:gd name="connsiteY19" fmla="*/ 42633 h 66362"/>
                  <a:gd name="connsiteX20" fmla="*/ 37940 w 54564"/>
                  <a:gd name="connsiteY20" fmla="*/ 33919 h 66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4564" h="66362">
                    <a:moveTo>
                      <a:pt x="40086" y="64888"/>
                    </a:moveTo>
                    <a:lnTo>
                      <a:pt x="39013" y="57916"/>
                    </a:lnTo>
                    <a:lnTo>
                      <a:pt x="38611" y="57916"/>
                    </a:lnTo>
                    <a:cubicBezTo>
                      <a:pt x="34723" y="62877"/>
                      <a:pt x="28020" y="66363"/>
                      <a:pt x="19842" y="66363"/>
                    </a:cubicBezTo>
                    <a:cubicBezTo>
                      <a:pt x="7105" y="66363"/>
                      <a:pt x="0" y="57112"/>
                      <a:pt x="0" y="47459"/>
                    </a:cubicBezTo>
                    <a:cubicBezTo>
                      <a:pt x="0" y="31505"/>
                      <a:pt x="14211" y="23462"/>
                      <a:pt x="37538" y="23462"/>
                    </a:cubicBezTo>
                    <a:lnTo>
                      <a:pt x="37538" y="22389"/>
                    </a:lnTo>
                    <a:cubicBezTo>
                      <a:pt x="37538" y="18233"/>
                      <a:pt x="35796" y="11396"/>
                      <a:pt x="24668" y="11396"/>
                    </a:cubicBezTo>
                    <a:cubicBezTo>
                      <a:pt x="18367" y="11396"/>
                      <a:pt x="11932" y="13407"/>
                      <a:pt x="7642" y="16088"/>
                    </a:cubicBezTo>
                    <a:lnTo>
                      <a:pt x="4558" y="5631"/>
                    </a:lnTo>
                    <a:cubicBezTo>
                      <a:pt x="9251" y="2815"/>
                      <a:pt x="17428" y="0"/>
                      <a:pt x="27483" y="0"/>
                    </a:cubicBezTo>
                    <a:cubicBezTo>
                      <a:pt x="47727" y="0"/>
                      <a:pt x="53626" y="12870"/>
                      <a:pt x="53626" y="26679"/>
                    </a:cubicBezTo>
                    <a:lnTo>
                      <a:pt x="53626" y="49604"/>
                    </a:lnTo>
                    <a:cubicBezTo>
                      <a:pt x="53626" y="55369"/>
                      <a:pt x="53894" y="60866"/>
                      <a:pt x="54565" y="64888"/>
                    </a:cubicBezTo>
                    <a:lnTo>
                      <a:pt x="40086" y="64888"/>
                    </a:lnTo>
                    <a:close/>
                    <a:moveTo>
                      <a:pt x="37940" y="33919"/>
                    </a:moveTo>
                    <a:cubicBezTo>
                      <a:pt x="26679" y="33650"/>
                      <a:pt x="15820" y="36198"/>
                      <a:pt x="15820" y="45716"/>
                    </a:cubicBezTo>
                    <a:cubicBezTo>
                      <a:pt x="15820" y="52018"/>
                      <a:pt x="19842" y="54833"/>
                      <a:pt x="24936" y="54833"/>
                    </a:cubicBezTo>
                    <a:cubicBezTo>
                      <a:pt x="31371" y="54833"/>
                      <a:pt x="36064" y="50677"/>
                      <a:pt x="37405" y="46119"/>
                    </a:cubicBezTo>
                    <a:cubicBezTo>
                      <a:pt x="37807" y="44912"/>
                      <a:pt x="37940" y="43705"/>
                      <a:pt x="37940" y="42633"/>
                    </a:cubicBezTo>
                    <a:lnTo>
                      <a:pt x="37940" y="33919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6C52A399-DB40-2976-F34D-A4A71C2B9C27}"/>
                  </a:ext>
                </a:extLst>
              </p:cNvPr>
              <p:cNvSpPr/>
              <p:nvPr/>
            </p:nvSpPr>
            <p:spPr>
              <a:xfrm>
                <a:off x="5262582" y="2984839"/>
                <a:ext cx="57916" cy="64887"/>
              </a:xfrm>
              <a:custGeom>
                <a:avLst/>
                <a:gdLst>
                  <a:gd name="connsiteX0" fmla="*/ 536 w 57916"/>
                  <a:gd name="connsiteY0" fmla="*/ 20378 h 64887"/>
                  <a:gd name="connsiteX1" fmla="*/ 0 w 57916"/>
                  <a:gd name="connsiteY1" fmla="*/ 1475 h 64887"/>
                  <a:gd name="connsiteX2" fmla="*/ 14077 w 57916"/>
                  <a:gd name="connsiteY2" fmla="*/ 1475 h 64887"/>
                  <a:gd name="connsiteX3" fmla="*/ 14881 w 57916"/>
                  <a:gd name="connsiteY3" fmla="*/ 10993 h 64887"/>
                  <a:gd name="connsiteX4" fmla="*/ 15283 w 57916"/>
                  <a:gd name="connsiteY4" fmla="*/ 10993 h 64887"/>
                  <a:gd name="connsiteX5" fmla="*/ 35393 w 57916"/>
                  <a:gd name="connsiteY5" fmla="*/ 0 h 64887"/>
                  <a:gd name="connsiteX6" fmla="*/ 57917 w 57916"/>
                  <a:gd name="connsiteY6" fmla="*/ 27215 h 64887"/>
                  <a:gd name="connsiteX7" fmla="*/ 57917 w 57916"/>
                  <a:gd name="connsiteY7" fmla="*/ 64754 h 64887"/>
                  <a:gd name="connsiteX8" fmla="*/ 41963 w 57916"/>
                  <a:gd name="connsiteY8" fmla="*/ 64754 h 64887"/>
                  <a:gd name="connsiteX9" fmla="*/ 41963 w 57916"/>
                  <a:gd name="connsiteY9" fmla="*/ 28958 h 64887"/>
                  <a:gd name="connsiteX10" fmla="*/ 29897 w 57916"/>
                  <a:gd name="connsiteY10" fmla="*/ 13004 h 64887"/>
                  <a:gd name="connsiteX11" fmla="*/ 17428 w 57916"/>
                  <a:gd name="connsiteY11" fmla="*/ 22389 h 64887"/>
                  <a:gd name="connsiteX12" fmla="*/ 16758 w 57916"/>
                  <a:gd name="connsiteY12" fmla="*/ 27618 h 64887"/>
                  <a:gd name="connsiteX13" fmla="*/ 16758 w 57916"/>
                  <a:gd name="connsiteY13" fmla="*/ 64888 h 64887"/>
                  <a:gd name="connsiteX14" fmla="*/ 670 w 57916"/>
                  <a:gd name="connsiteY14" fmla="*/ 64888 h 64887"/>
                  <a:gd name="connsiteX15" fmla="*/ 670 w 57916"/>
                  <a:gd name="connsiteY15" fmla="*/ 20378 h 6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7916" h="64887">
                    <a:moveTo>
                      <a:pt x="536" y="20378"/>
                    </a:moveTo>
                    <a:cubicBezTo>
                      <a:pt x="536" y="13138"/>
                      <a:pt x="536" y="6971"/>
                      <a:pt x="0" y="1475"/>
                    </a:cubicBezTo>
                    <a:lnTo>
                      <a:pt x="14077" y="1475"/>
                    </a:lnTo>
                    <a:lnTo>
                      <a:pt x="14881" y="10993"/>
                    </a:lnTo>
                    <a:lnTo>
                      <a:pt x="15283" y="10993"/>
                    </a:lnTo>
                    <a:cubicBezTo>
                      <a:pt x="17965" y="6033"/>
                      <a:pt x="24936" y="0"/>
                      <a:pt x="35393" y="0"/>
                    </a:cubicBezTo>
                    <a:cubicBezTo>
                      <a:pt x="46521" y="0"/>
                      <a:pt x="57917" y="7105"/>
                      <a:pt x="57917" y="27215"/>
                    </a:cubicBezTo>
                    <a:lnTo>
                      <a:pt x="57917" y="64754"/>
                    </a:lnTo>
                    <a:lnTo>
                      <a:pt x="41963" y="64754"/>
                    </a:lnTo>
                    <a:lnTo>
                      <a:pt x="41963" y="28958"/>
                    </a:lnTo>
                    <a:cubicBezTo>
                      <a:pt x="41963" y="19842"/>
                      <a:pt x="38611" y="13004"/>
                      <a:pt x="29897" y="13004"/>
                    </a:cubicBezTo>
                    <a:cubicBezTo>
                      <a:pt x="23462" y="13004"/>
                      <a:pt x="19038" y="17563"/>
                      <a:pt x="17428" y="22389"/>
                    </a:cubicBezTo>
                    <a:cubicBezTo>
                      <a:pt x="16892" y="23864"/>
                      <a:pt x="16758" y="25741"/>
                      <a:pt x="16758" y="27618"/>
                    </a:cubicBezTo>
                    <a:lnTo>
                      <a:pt x="16758" y="64888"/>
                    </a:lnTo>
                    <a:lnTo>
                      <a:pt x="670" y="64888"/>
                    </a:lnTo>
                    <a:lnTo>
                      <a:pt x="670" y="20378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F72E532D-8632-00CC-30A5-67978BE97DED}"/>
                  </a:ext>
                </a:extLst>
              </p:cNvPr>
              <p:cNvSpPr/>
              <p:nvPr/>
            </p:nvSpPr>
            <p:spPr>
              <a:xfrm>
                <a:off x="5365277" y="2962048"/>
                <a:ext cx="52955" cy="87679"/>
              </a:xfrm>
              <a:custGeom>
                <a:avLst/>
                <a:gdLst>
                  <a:gd name="connsiteX0" fmla="*/ 48934 w 52955"/>
                  <a:gd name="connsiteY0" fmla="*/ 48800 h 87679"/>
                  <a:gd name="connsiteX1" fmla="*/ 15954 w 52955"/>
                  <a:gd name="connsiteY1" fmla="*/ 48800 h 87679"/>
                  <a:gd name="connsiteX2" fmla="*/ 15954 w 52955"/>
                  <a:gd name="connsiteY2" fmla="*/ 74541 h 87679"/>
                  <a:gd name="connsiteX3" fmla="*/ 52956 w 52955"/>
                  <a:gd name="connsiteY3" fmla="*/ 74541 h 87679"/>
                  <a:gd name="connsiteX4" fmla="*/ 52956 w 52955"/>
                  <a:gd name="connsiteY4" fmla="*/ 87679 h 87679"/>
                  <a:gd name="connsiteX5" fmla="*/ 0 w 52955"/>
                  <a:gd name="connsiteY5" fmla="*/ 87679 h 87679"/>
                  <a:gd name="connsiteX6" fmla="*/ 0 w 52955"/>
                  <a:gd name="connsiteY6" fmla="*/ 0 h 87679"/>
                  <a:gd name="connsiteX7" fmla="*/ 50945 w 52955"/>
                  <a:gd name="connsiteY7" fmla="*/ 0 h 87679"/>
                  <a:gd name="connsiteX8" fmla="*/ 50945 w 52955"/>
                  <a:gd name="connsiteY8" fmla="*/ 13139 h 87679"/>
                  <a:gd name="connsiteX9" fmla="*/ 15954 w 52955"/>
                  <a:gd name="connsiteY9" fmla="*/ 13139 h 87679"/>
                  <a:gd name="connsiteX10" fmla="*/ 15954 w 52955"/>
                  <a:gd name="connsiteY10" fmla="*/ 35796 h 87679"/>
                  <a:gd name="connsiteX11" fmla="*/ 48934 w 52955"/>
                  <a:gd name="connsiteY11" fmla="*/ 35796 h 87679"/>
                  <a:gd name="connsiteX12" fmla="*/ 48934 w 52955"/>
                  <a:gd name="connsiteY12" fmla="*/ 48800 h 87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2955" h="87679">
                    <a:moveTo>
                      <a:pt x="48934" y="48800"/>
                    </a:moveTo>
                    <a:lnTo>
                      <a:pt x="15954" y="48800"/>
                    </a:lnTo>
                    <a:lnTo>
                      <a:pt x="15954" y="74541"/>
                    </a:lnTo>
                    <a:lnTo>
                      <a:pt x="52956" y="74541"/>
                    </a:lnTo>
                    <a:lnTo>
                      <a:pt x="52956" y="87679"/>
                    </a:lnTo>
                    <a:lnTo>
                      <a:pt x="0" y="87679"/>
                    </a:lnTo>
                    <a:lnTo>
                      <a:pt x="0" y="0"/>
                    </a:lnTo>
                    <a:lnTo>
                      <a:pt x="50945" y="0"/>
                    </a:lnTo>
                    <a:lnTo>
                      <a:pt x="50945" y="13139"/>
                    </a:lnTo>
                    <a:lnTo>
                      <a:pt x="15954" y="13139"/>
                    </a:lnTo>
                    <a:lnTo>
                      <a:pt x="15954" y="35796"/>
                    </a:lnTo>
                    <a:lnTo>
                      <a:pt x="48934" y="35796"/>
                    </a:lnTo>
                    <a:lnTo>
                      <a:pt x="48934" y="48800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19CD97CD-0FCA-4511-BCF1-EE22584AFB81}"/>
                  </a:ext>
                </a:extLst>
              </p:cNvPr>
              <p:cNvSpPr/>
              <p:nvPr/>
            </p:nvSpPr>
            <p:spPr>
              <a:xfrm>
                <a:off x="5430031" y="2986180"/>
                <a:ext cx="57514" cy="64887"/>
              </a:xfrm>
              <a:custGeom>
                <a:avLst/>
                <a:gdLst>
                  <a:gd name="connsiteX0" fmla="*/ 56978 w 57514"/>
                  <a:gd name="connsiteY0" fmla="*/ 44510 h 64887"/>
                  <a:gd name="connsiteX1" fmla="*/ 57514 w 57514"/>
                  <a:gd name="connsiteY1" fmla="*/ 63547 h 64887"/>
                  <a:gd name="connsiteX2" fmla="*/ 43438 w 57514"/>
                  <a:gd name="connsiteY2" fmla="*/ 63547 h 64887"/>
                  <a:gd name="connsiteX3" fmla="*/ 42633 w 57514"/>
                  <a:gd name="connsiteY3" fmla="*/ 53894 h 64887"/>
                  <a:gd name="connsiteX4" fmla="*/ 42365 w 57514"/>
                  <a:gd name="connsiteY4" fmla="*/ 53894 h 64887"/>
                  <a:gd name="connsiteX5" fmla="*/ 22121 w 57514"/>
                  <a:gd name="connsiteY5" fmla="*/ 64888 h 64887"/>
                  <a:gd name="connsiteX6" fmla="*/ 0 w 57514"/>
                  <a:gd name="connsiteY6" fmla="*/ 37270 h 64887"/>
                  <a:gd name="connsiteX7" fmla="*/ 0 w 57514"/>
                  <a:gd name="connsiteY7" fmla="*/ 0 h 64887"/>
                  <a:gd name="connsiteX8" fmla="*/ 15954 w 57514"/>
                  <a:gd name="connsiteY8" fmla="*/ 0 h 64887"/>
                  <a:gd name="connsiteX9" fmla="*/ 15954 w 57514"/>
                  <a:gd name="connsiteY9" fmla="*/ 34455 h 64887"/>
                  <a:gd name="connsiteX10" fmla="*/ 27752 w 57514"/>
                  <a:gd name="connsiteY10" fmla="*/ 51749 h 64887"/>
                  <a:gd name="connsiteX11" fmla="*/ 39952 w 57514"/>
                  <a:gd name="connsiteY11" fmla="*/ 43169 h 64887"/>
                  <a:gd name="connsiteX12" fmla="*/ 40890 w 57514"/>
                  <a:gd name="connsiteY12" fmla="*/ 38209 h 64887"/>
                  <a:gd name="connsiteX13" fmla="*/ 40890 w 57514"/>
                  <a:gd name="connsiteY13" fmla="*/ 0 h 64887"/>
                  <a:gd name="connsiteX14" fmla="*/ 56844 w 57514"/>
                  <a:gd name="connsiteY14" fmla="*/ 0 h 64887"/>
                  <a:gd name="connsiteX15" fmla="*/ 56844 w 57514"/>
                  <a:gd name="connsiteY15" fmla="*/ 44376 h 6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7514" h="64887">
                    <a:moveTo>
                      <a:pt x="56978" y="44510"/>
                    </a:moveTo>
                    <a:cubicBezTo>
                      <a:pt x="56978" y="52018"/>
                      <a:pt x="57246" y="58319"/>
                      <a:pt x="57514" y="63547"/>
                    </a:cubicBezTo>
                    <a:lnTo>
                      <a:pt x="43438" y="63547"/>
                    </a:lnTo>
                    <a:lnTo>
                      <a:pt x="42633" y="53894"/>
                    </a:lnTo>
                    <a:lnTo>
                      <a:pt x="42365" y="53894"/>
                    </a:lnTo>
                    <a:cubicBezTo>
                      <a:pt x="39684" y="58453"/>
                      <a:pt x="33383" y="64888"/>
                      <a:pt x="22121" y="64888"/>
                    </a:cubicBezTo>
                    <a:cubicBezTo>
                      <a:pt x="10859" y="64888"/>
                      <a:pt x="0" y="58051"/>
                      <a:pt x="0" y="37270"/>
                    </a:cubicBezTo>
                    <a:lnTo>
                      <a:pt x="0" y="0"/>
                    </a:lnTo>
                    <a:lnTo>
                      <a:pt x="15954" y="0"/>
                    </a:lnTo>
                    <a:lnTo>
                      <a:pt x="15954" y="34455"/>
                    </a:lnTo>
                    <a:cubicBezTo>
                      <a:pt x="15954" y="45046"/>
                      <a:pt x="19306" y="51749"/>
                      <a:pt x="27752" y="51749"/>
                    </a:cubicBezTo>
                    <a:cubicBezTo>
                      <a:pt x="34187" y="51749"/>
                      <a:pt x="38343" y="47191"/>
                      <a:pt x="39952" y="43169"/>
                    </a:cubicBezTo>
                    <a:cubicBezTo>
                      <a:pt x="40488" y="41695"/>
                      <a:pt x="40890" y="40086"/>
                      <a:pt x="40890" y="38209"/>
                    </a:cubicBezTo>
                    <a:lnTo>
                      <a:pt x="40890" y="0"/>
                    </a:lnTo>
                    <a:lnTo>
                      <a:pt x="56844" y="0"/>
                    </a:lnTo>
                    <a:lnTo>
                      <a:pt x="56844" y="44376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EA09FD9F-AA20-7F1B-28A9-3B44FA68E153}"/>
                  </a:ext>
                </a:extLst>
              </p:cNvPr>
              <p:cNvSpPr/>
              <p:nvPr/>
            </p:nvSpPr>
            <p:spPr>
              <a:xfrm>
                <a:off x="5503767" y="2984973"/>
                <a:ext cx="36063" cy="64887"/>
              </a:xfrm>
              <a:custGeom>
                <a:avLst/>
                <a:gdLst>
                  <a:gd name="connsiteX0" fmla="*/ 536 w 36063"/>
                  <a:gd name="connsiteY0" fmla="*/ 21853 h 64887"/>
                  <a:gd name="connsiteX1" fmla="*/ 0 w 36063"/>
                  <a:gd name="connsiteY1" fmla="*/ 1475 h 64887"/>
                  <a:gd name="connsiteX2" fmla="*/ 13943 w 36063"/>
                  <a:gd name="connsiteY2" fmla="*/ 1475 h 64887"/>
                  <a:gd name="connsiteX3" fmla="*/ 14479 w 36063"/>
                  <a:gd name="connsiteY3" fmla="*/ 13541 h 64887"/>
                  <a:gd name="connsiteX4" fmla="*/ 15015 w 36063"/>
                  <a:gd name="connsiteY4" fmla="*/ 13541 h 64887"/>
                  <a:gd name="connsiteX5" fmla="*/ 32310 w 36063"/>
                  <a:gd name="connsiteY5" fmla="*/ 0 h 64887"/>
                  <a:gd name="connsiteX6" fmla="*/ 36064 w 36063"/>
                  <a:gd name="connsiteY6" fmla="*/ 402 h 64887"/>
                  <a:gd name="connsiteX7" fmla="*/ 36064 w 36063"/>
                  <a:gd name="connsiteY7" fmla="*/ 15552 h 64887"/>
                  <a:gd name="connsiteX8" fmla="*/ 31371 w 36063"/>
                  <a:gd name="connsiteY8" fmla="*/ 15015 h 64887"/>
                  <a:gd name="connsiteX9" fmla="*/ 17027 w 36063"/>
                  <a:gd name="connsiteY9" fmla="*/ 27081 h 64887"/>
                  <a:gd name="connsiteX10" fmla="*/ 16490 w 36063"/>
                  <a:gd name="connsiteY10" fmla="*/ 32042 h 64887"/>
                  <a:gd name="connsiteX11" fmla="*/ 16490 w 36063"/>
                  <a:gd name="connsiteY11" fmla="*/ 64888 h 64887"/>
                  <a:gd name="connsiteX12" fmla="*/ 536 w 36063"/>
                  <a:gd name="connsiteY12" fmla="*/ 64888 h 64887"/>
                  <a:gd name="connsiteX13" fmla="*/ 536 w 36063"/>
                  <a:gd name="connsiteY13" fmla="*/ 21987 h 6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063" h="64887">
                    <a:moveTo>
                      <a:pt x="536" y="21853"/>
                    </a:moveTo>
                    <a:cubicBezTo>
                      <a:pt x="536" y="13273"/>
                      <a:pt x="536" y="7106"/>
                      <a:pt x="0" y="1475"/>
                    </a:cubicBezTo>
                    <a:lnTo>
                      <a:pt x="13943" y="1475"/>
                    </a:lnTo>
                    <a:lnTo>
                      <a:pt x="14479" y="13541"/>
                    </a:lnTo>
                    <a:lnTo>
                      <a:pt x="15015" y="13541"/>
                    </a:lnTo>
                    <a:cubicBezTo>
                      <a:pt x="18099" y="4558"/>
                      <a:pt x="25607" y="0"/>
                      <a:pt x="32310" y="0"/>
                    </a:cubicBezTo>
                    <a:cubicBezTo>
                      <a:pt x="33919" y="0"/>
                      <a:pt x="34723" y="0"/>
                      <a:pt x="36064" y="402"/>
                    </a:cubicBezTo>
                    <a:lnTo>
                      <a:pt x="36064" y="15552"/>
                    </a:lnTo>
                    <a:cubicBezTo>
                      <a:pt x="34723" y="15284"/>
                      <a:pt x="33383" y="15015"/>
                      <a:pt x="31371" y="15015"/>
                    </a:cubicBezTo>
                    <a:cubicBezTo>
                      <a:pt x="23730" y="15015"/>
                      <a:pt x="18501" y="19976"/>
                      <a:pt x="17027" y="27081"/>
                    </a:cubicBezTo>
                    <a:cubicBezTo>
                      <a:pt x="16758" y="28556"/>
                      <a:pt x="16490" y="30165"/>
                      <a:pt x="16490" y="32042"/>
                    </a:cubicBezTo>
                    <a:lnTo>
                      <a:pt x="16490" y="64888"/>
                    </a:lnTo>
                    <a:lnTo>
                      <a:pt x="536" y="64888"/>
                    </a:lnTo>
                    <a:lnTo>
                      <a:pt x="536" y="21987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62988DD6-1DCA-A22B-EF80-C47E64045429}"/>
                  </a:ext>
                </a:extLst>
              </p:cNvPr>
              <p:cNvSpPr/>
              <p:nvPr/>
            </p:nvSpPr>
            <p:spPr>
              <a:xfrm>
                <a:off x="5545327" y="2984839"/>
                <a:ext cx="64351" cy="66228"/>
              </a:xfrm>
              <a:custGeom>
                <a:avLst/>
                <a:gdLst>
                  <a:gd name="connsiteX0" fmla="*/ 64351 w 64351"/>
                  <a:gd name="connsiteY0" fmla="*/ 32578 h 66228"/>
                  <a:gd name="connsiteX1" fmla="*/ 31774 w 64351"/>
                  <a:gd name="connsiteY1" fmla="*/ 66228 h 66228"/>
                  <a:gd name="connsiteX2" fmla="*/ 0 w 64351"/>
                  <a:gd name="connsiteY2" fmla="*/ 33516 h 66228"/>
                  <a:gd name="connsiteX3" fmla="*/ 32846 w 64351"/>
                  <a:gd name="connsiteY3" fmla="*/ 0 h 66228"/>
                  <a:gd name="connsiteX4" fmla="*/ 64351 w 64351"/>
                  <a:gd name="connsiteY4" fmla="*/ 32578 h 66228"/>
                  <a:gd name="connsiteX5" fmla="*/ 16624 w 64351"/>
                  <a:gd name="connsiteY5" fmla="*/ 33248 h 66228"/>
                  <a:gd name="connsiteX6" fmla="*/ 32310 w 64351"/>
                  <a:gd name="connsiteY6" fmla="*/ 54699 h 66228"/>
                  <a:gd name="connsiteX7" fmla="*/ 47862 w 64351"/>
                  <a:gd name="connsiteY7" fmla="*/ 32980 h 66228"/>
                  <a:gd name="connsiteX8" fmla="*/ 32444 w 64351"/>
                  <a:gd name="connsiteY8" fmla="*/ 11798 h 66228"/>
                  <a:gd name="connsiteX9" fmla="*/ 16624 w 64351"/>
                  <a:gd name="connsiteY9" fmla="*/ 33248 h 66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351" h="66228">
                    <a:moveTo>
                      <a:pt x="64351" y="32578"/>
                    </a:moveTo>
                    <a:cubicBezTo>
                      <a:pt x="64351" y="55905"/>
                      <a:pt x="47996" y="66228"/>
                      <a:pt x="31774" y="66228"/>
                    </a:cubicBezTo>
                    <a:cubicBezTo>
                      <a:pt x="13809" y="66228"/>
                      <a:pt x="0" y="53894"/>
                      <a:pt x="0" y="33516"/>
                    </a:cubicBezTo>
                    <a:cubicBezTo>
                      <a:pt x="0" y="13138"/>
                      <a:pt x="13675" y="0"/>
                      <a:pt x="32846" y="0"/>
                    </a:cubicBezTo>
                    <a:cubicBezTo>
                      <a:pt x="52018" y="0"/>
                      <a:pt x="64351" y="13272"/>
                      <a:pt x="64351" y="32578"/>
                    </a:cubicBezTo>
                    <a:close/>
                    <a:moveTo>
                      <a:pt x="16624" y="33248"/>
                    </a:moveTo>
                    <a:cubicBezTo>
                      <a:pt x="16624" y="45448"/>
                      <a:pt x="22657" y="54699"/>
                      <a:pt x="32310" y="54699"/>
                    </a:cubicBezTo>
                    <a:cubicBezTo>
                      <a:pt x="41426" y="54699"/>
                      <a:pt x="47862" y="45716"/>
                      <a:pt x="47862" y="32980"/>
                    </a:cubicBezTo>
                    <a:cubicBezTo>
                      <a:pt x="47862" y="23059"/>
                      <a:pt x="43437" y="11798"/>
                      <a:pt x="32444" y="11798"/>
                    </a:cubicBezTo>
                    <a:cubicBezTo>
                      <a:pt x="21451" y="11798"/>
                      <a:pt x="16624" y="22791"/>
                      <a:pt x="16624" y="332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6F7DDD07-0483-382A-22D8-3ADB893B1B52}"/>
                  </a:ext>
                </a:extLst>
              </p:cNvPr>
              <p:cNvSpPr/>
              <p:nvPr/>
            </p:nvSpPr>
            <p:spPr>
              <a:xfrm>
                <a:off x="5622281" y="2984973"/>
                <a:ext cx="63547" cy="90628"/>
              </a:xfrm>
              <a:custGeom>
                <a:avLst/>
                <a:gdLst>
                  <a:gd name="connsiteX0" fmla="*/ 536 w 63547"/>
                  <a:gd name="connsiteY0" fmla="*/ 22389 h 90628"/>
                  <a:gd name="connsiteX1" fmla="*/ 0 w 63547"/>
                  <a:gd name="connsiteY1" fmla="*/ 1341 h 90628"/>
                  <a:gd name="connsiteX2" fmla="*/ 14077 w 63547"/>
                  <a:gd name="connsiteY2" fmla="*/ 1341 h 90628"/>
                  <a:gd name="connsiteX3" fmla="*/ 14882 w 63547"/>
                  <a:gd name="connsiteY3" fmla="*/ 11127 h 90628"/>
                  <a:gd name="connsiteX4" fmla="*/ 15150 w 63547"/>
                  <a:gd name="connsiteY4" fmla="*/ 11127 h 90628"/>
                  <a:gd name="connsiteX5" fmla="*/ 36868 w 63547"/>
                  <a:gd name="connsiteY5" fmla="*/ 0 h 90628"/>
                  <a:gd name="connsiteX6" fmla="*/ 63548 w 63547"/>
                  <a:gd name="connsiteY6" fmla="*/ 32310 h 90628"/>
                  <a:gd name="connsiteX7" fmla="*/ 34589 w 63547"/>
                  <a:gd name="connsiteY7" fmla="*/ 66229 h 90628"/>
                  <a:gd name="connsiteX8" fmla="*/ 16758 w 63547"/>
                  <a:gd name="connsiteY8" fmla="*/ 57782 h 90628"/>
                  <a:gd name="connsiteX9" fmla="*/ 16490 w 63547"/>
                  <a:gd name="connsiteY9" fmla="*/ 57782 h 90628"/>
                  <a:gd name="connsiteX10" fmla="*/ 16490 w 63547"/>
                  <a:gd name="connsiteY10" fmla="*/ 90629 h 90628"/>
                  <a:gd name="connsiteX11" fmla="*/ 536 w 63547"/>
                  <a:gd name="connsiteY11" fmla="*/ 90629 h 90628"/>
                  <a:gd name="connsiteX12" fmla="*/ 536 w 63547"/>
                  <a:gd name="connsiteY12" fmla="*/ 22523 h 90628"/>
                  <a:gd name="connsiteX13" fmla="*/ 16490 w 63547"/>
                  <a:gd name="connsiteY13" fmla="*/ 38075 h 90628"/>
                  <a:gd name="connsiteX14" fmla="*/ 17027 w 63547"/>
                  <a:gd name="connsiteY14" fmla="*/ 42499 h 90628"/>
                  <a:gd name="connsiteX15" fmla="*/ 31103 w 63547"/>
                  <a:gd name="connsiteY15" fmla="*/ 53626 h 90628"/>
                  <a:gd name="connsiteX16" fmla="*/ 47191 w 63547"/>
                  <a:gd name="connsiteY16" fmla="*/ 32712 h 90628"/>
                  <a:gd name="connsiteX17" fmla="*/ 31506 w 63547"/>
                  <a:gd name="connsiteY17" fmla="*/ 12468 h 90628"/>
                  <a:gd name="connsiteX18" fmla="*/ 17160 w 63547"/>
                  <a:gd name="connsiteY18" fmla="*/ 24266 h 90628"/>
                  <a:gd name="connsiteX19" fmla="*/ 16490 w 63547"/>
                  <a:gd name="connsiteY19" fmla="*/ 28288 h 90628"/>
                  <a:gd name="connsiteX20" fmla="*/ 16490 w 63547"/>
                  <a:gd name="connsiteY20" fmla="*/ 38075 h 90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3547" h="90628">
                    <a:moveTo>
                      <a:pt x="536" y="22389"/>
                    </a:moveTo>
                    <a:cubicBezTo>
                      <a:pt x="536" y="14077"/>
                      <a:pt x="268" y="7374"/>
                      <a:pt x="0" y="1341"/>
                    </a:cubicBezTo>
                    <a:lnTo>
                      <a:pt x="14077" y="1341"/>
                    </a:lnTo>
                    <a:lnTo>
                      <a:pt x="14882" y="11127"/>
                    </a:lnTo>
                    <a:lnTo>
                      <a:pt x="15150" y="11127"/>
                    </a:lnTo>
                    <a:cubicBezTo>
                      <a:pt x="19842" y="4022"/>
                      <a:pt x="27215" y="0"/>
                      <a:pt x="36868" y="0"/>
                    </a:cubicBezTo>
                    <a:cubicBezTo>
                      <a:pt x="51482" y="0"/>
                      <a:pt x="63548" y="12468"/>
                      <a:pt x="63548" y="32310"/>
                    </a:cubicBezTo>
                    <a:cubicBezTo>
                      <a:pt x="63548" y="55235"/>
                      <a:pt x="49068" y="66229"/>
                      <a:pt x="34589" y="66229"/>
                    </a:cubicBezTo>
                    <a:cubicBezTo>
                      <a:pt x="26679" y="66229"/>
                      <a:pt x="19976" y="62877"/>
                      <a:pt x="16758" y="57782"/>
                    </a:cubicBezTo>
                    <a:lnTo>
                      <a:pt x="16490" y="57782"/>
                    </a:lnTo>
                    <a:lnTo>
                      <a:pt x="16490" y="90629"/>
                    </a:lnTo>
                    <a:lnTo>
                      <a:pt x="536" y="90629"/>
                    </a:lnTo>
                    <a:lnTo>
                      <a:pt x="536" y="22523"/>
                    </a:lnTo>
                    <a:close/>
                    <a:moveTo>
                      <a:pt x="16490" y="38075"/>
                    </a:moveTo>
                    <a:cubicBezTo>
                      <a:pt x="16490" y="39683"/>
                      <a:pt x="16490" y="41024"/>
                      <a:pt x="17027" y="42499"/>
                    </a:cubicBezTo>
                    <a:cubicBezTo>
                      <a:pt x="18635" y="48934"/>
                      <a:pt x="24266" y="53626"/>
                      <a:pt x="31103" y="53626"/>
                    </a:cubicBezTo>
                    <a:cubicBezTo>
                      <a:pt x="41293" y="53626"/>
                      <a:pt x="47191" y="45180"/>
                      <a:pt x="47191" y="32712"/>
                    </a:cubicBezTo>
                    <a:cubicBezTo>
                      <a:pt x="47191" y="21585"/>
                      <a:pt x="41695" y="12468"/>
                      <a:pt x="31506" y="12468"/>
                    </a:cubicBezTo>
                    <a:cubicBezTo>
                      <a:pt x="24802" y="12468"/>
                      <a:pt x="18770" y="17295"/>
                      <a:pt x="17160" y="24266"/>
                    </a:cubicBezTo>
                    <a:cubicBezTo>
                      <a:pt x="16758" y="25607"/>
                      <a:pt x="16490" y="26947"/>
                      <a:pt x="16490" y="28288"/>
                    </a:cubicBezTo>
                    <a:lnTo>
                      <a:pt x="16490" y="38075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A2523867-B7CA-7223-73CC-13126913E231}"/>
                  </a:ext>
                </a:extLst>
              </p:cNvPr>
              <p:cNvSpPr/>
              <p:nvPr/>
            </p:nvSpPr>
            <p:spPr>
              <a:xfrm>
                <a:off x="5694811" y="2984839"/>
                <a:ext cx="58318" cy="66094"/>
              </a:xfrm>
              <a:custGeom>
                <a:avLst/>
                <a:gdLst>
                  <a:gd name="connsiteX0" fmla="*/ 15417 w 58318"/>
                  <a:gd name="connsiteY0" fmla="*/ 37672 h 66094"/>
                  <a:gd name="connsiteX1" fmla="*/ 34991 w 58318"/>
                  <a:gd name="connsiteY1" fmla="*/ 54029 h 66094"/>
                  <a:gd name="connsiteX2" fmla="*/ 52554 w 58318"/>
                  <a:gd name="connsiteY2" fmla="*/ 51213 h 66094"/>
                  <a:gd name="connsiteX3" fmla="*/ 54833 w 58318"/>
                  <a:gd name="connsiteY3" fmla="*/ 62207 h 66094"/>
                  <a:gd name="connsiteX4" fmla="*/ 32712 w 58318"/>
                  <a:gd name="connsiteY4" fmla="*/ 66094 h 66094"/>
                  <a:gd name="connsiteX5" fmla="*/ 0 w 58318"/>
                  <a:gd name="connsiteY5" fmla="*/ 34053 h 66094"/>
                  <a:gd name="connsiteX6" fmla="*/ 30969 w 58318"/>
                  <a:gd name="connsiteY6" fmla="*/ 0 h 66094"/>
                  <a:gd name="connsiteX7" fmla="*/ 58319 w 58318"/>
                  <a:gd name="connsiteY7" fmla="*/ 30835 h 66094"/>
                  <a:gd name="connsiteX8" fmla="*/ 57782 w 58318"/>
                  <a:gd name="connsiteY8" fmla="*/ 37538 h 66094"/>
                  <a:gd name="connsiteX9" fmla="*/ 15417 w 58318"/>
                  <a:gd name="connsiteY9" fmla="*/ 37538 h 66094"/>
                  <a:gd name="connsiteX10" fmla="*/ 43303 w 58318"/>
                  <a:gd name="connsiteY10" fmla="*/ 26545 h 66094"/>
                  <a:gd name="connsiteX11" fmla="*/ 30165 w 58318"/>
                  <a:gd name="connsiteY11" fmla="*/ 11127 h 66094"/>
                  <a:gd name="connsiteX12" fmla="*/ 15417 w 58318"/>
                  <a:gd name="connsiteY12" fmla="*/ 26545 h 66094"/>
                  <a:gd name="connsiteX13" fmla="*/ 43303 w 58318"/>
                  <a:gd name="connsiteY13" fmla="*/ 26545 h 6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8318" h="66094">
                    <a:moveTo>
                      <a:pt x="15417" y="37672"/>
                    </a:moveTo>
                    <a:cubicBezTo>
                      <a:pt x="15820" y="49068"/>
                      <a:pt x="24802" y="54029"/>
                      <a:pt x="34991" y="54029"/>
                    </a:cubicBezTo>
                    <a:cubicBezTo>
                      <a:pt x="42365" y="54029"/>
                      <a:pt x="47727" y="52956"/>
                      <a:pt x="52554" y="51213"/>
                    </a:cubicBezTo>
                    <a:lnTo>
                      <a:pt x="54833" y="62207"/>
                    </a:lnTo>
                    <a:cubicBezTo>
                      <a:pt x="49337" y="64486"/>
                      <a:pt x="41828" y="66094"/>
                      <a:pt x="32712" y="66094"/>
                    </a:cubicBezTo>
                    <a:cubicBezTo>
                      <a:pt x="12200" y="66094"/>
                      <a:pt x="0" y="53492"/>
                      <a:pt x="0" y="34053"/>
                    </a:cubicBezTo>
                    <a:cubicBezTo>
                      <a:pt x="0" y="16490"/>
                      <a:pt x="10726" y="0"/>
                      <a:pt x="30969" y="0"/>
                    </a:cubicBezTo>
                    <a:cubicBezTo>
                      <a:pt x="51213" y="0"/>
                      <a:pt x="58319" y="16892"/>
                      <a:pt x="58319" y="30835"/>
                    </a:cubicBezTo>
                    <a:cubicBezTo>
                      <a:pt x="58319" y="33785"/>
                      <a:pt x="58051" y="36198"/>
                      <a:pt x="57782" y="37538"/>
                    </a:cubicBezTo>
                    <a:lnTo>
                      <a:pt x="15417" y="37538"/>
                    </a:lnTo>
                    <a:close/>
                    <a:moveTo>
                      <a:pt x="43303" y="26545"/>
                    </a:moveTo>
                    <a:cubicBezTo>
                      <a:pt x="43303" y="20646"/>
                      <a:pt x="40890" y="11127"/>
                      <a:pt x="30165" y="11127"/>
                    </a:cubicBezTo>
                    <a:cubicBezTo>
                      <a:pt x="20244" y="11127"/>
                      <a:pt x="16088" y="20110"/>
                      <a:pt x="15417" y="26545"/>
                    </a:cubicBezTo>
                    <a:lnTo>
                      <a:pt x="43303" y="26545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7A42CD4C-4E79-0422-3671-39EE068DD5C1}"/>
                  </a:ext>
                </a:extLst>
              </p:cNvPr>
              <p:cNvSpPr/>
              <p:nvPr/>
            </p:nvSpPr>
            <p:spPr>
              <a:xfrm>
                <a:off x="5761576" y="2984839"/>
                <a:ext cx="54564" cy="66362"/>
              </a:xfrm>
              <a:custGeom>
                <a:avLst/>
                <a:gdLst>
                  <a:gd name="connsiteX0" fmla="*/ 40086 w 54564"/>
                  <a:gd name="connsiteY0" fmla="*/ 64888 h 66362"/>
                  <a:gd name="connsiteX1" fmla="*/ 39013 w 54564"/>
                  <a:gd name="connsiteY1" fmla="*/ 57916 h 66362"/>
                  <a:gd name="connsiteX2" fmla="*/ 38611 w 54564"/>
                  <a:gd name="connsiteY2" fmla="*/ 57916 h 66362"/>
                  <a:gd name="connsiteX3" fmla="*/ 19842 w 54564"/>
                  <a:gd name="connsiteY3" fmla="*/ 66363 h 66362"/>
                  <a:gd name="connsiteX4" fmla="*/ 0 w 54564"/>
                  <a:gd name="connsiteY4" fmla="*/ 47459 h 66362"/>
                  <a:gd name="connsiteX5" fmla="*/ 37538 w 54564"/>
                  <a:gd name="connsiteY5" fmla="*/ 23462 h 66362"/>
                  <a:gd name="connsiteX6" fmla="*/ 37538 w 54564"/>
                  <a:gd name="connsiteY6" fmla="*/ 22389 h 66362"/>
                  <a:gd name="connsiteX7" fmla="*/ 24668 w 54564"/>
                  <a:gd name="connsiteY7" fmla="*/ 11396 h 66362"/>
                  <a:gd name="connsiteX8" fmla="*/ 7642 w 54564"/>
                  <a:gd name="connsiteY8" fmla="*/ 16088 h 66362"/>
                  <a:gd name="connsiteX9" fmla="*/ 4558 w 54564"/>
                  <a:gd name="connsiteY9" fmla="*/ 5631 h 66362"/>
                  <a:gd name="connsiteX10" fmla="*/ 27483 w 54564"/>
                  <a:gd name="connsiteY10" fmla="*/ 0 h 66362"/>
                  <a:gd name="connsiteX11" fmla="*/ 53626 w 54564"/>
                  <a:gd name="connsiteY11" fmla="*/ 26679 h 66362"/>
                  <a:gd name="connsiteX12" fmla="*/ 53626 w 54564"/>
                  <a:gd name="connsiteY12" fmla="*/ 49604 h 66362"/>
                  <a:gd name="connsiteX13" fmla="*/ 54565 w 54564"/>
                  <a:gd name="connsiteY13" fmla="*/ 64888 h 66362"/>
                  <a:gd name="connsiteX14" fmla="*/ 40086 w 54564"/>
                  <a:gd name="connsiteY14" fmla="*/ 64888 h 66362"/>
                  <a:gd name="connsiteX15" fmla="*/ 37940 w 54564"/>
                  <a:gd name="connsiteY15" fmla="*/ 33919 h 66362"/>
                  <a:gd name="connsiteX16" fmla="*/ 15820 w 54564"/>
                  <a:gd name="connsiteY16" fmla="*/ 45716 h 66362"/>
                  <a:gd name="connsiteX17" fmla="*/ 24936 w 54564"/>
                  <a:gd name="connsiteY17" fmla="*/ 54833 h 66362"/>
                  <a:gd name="connsiteX18" fmla="*/ 37405 w 54564"/>
                  <a:gd name="connsiteY18" fmla="*/ 46119 h 66362"/>
                  <a:gd name="connsiteX19" fmla="*/ 37940 w 54564"/>
                  <a:gd name="connsiteY19" fmla="*/ 42633 h 66362"/>
                  <a:gd name="connsiteX20" fmla="*/ 37940 w 54564"/>
                  <a:gd name="connsiteY20" fmla="*/ 33919 h 66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4564" h="66362">
                    <a:moveTo>
                      <a:pt x="40086" y="64888"/>
                    </a:moveTo>
                    <a:lnTo>
                      <a:pt x="39013" y="57916"/>
                    </a:lnTo>
                    <a:lnTo>
                      <a:pt x="38611" y="57916"/>
                    </a:lnTo>
                    <a:cubicBezTo>
                      <a:pt x="34723" y="62877"/>
                      <a:pt x="28020" y="66363"/>
                      <a:pt x="19842" y="66363"/>
                    </a:cubicBezTo>
                    <a:cubicBezTo>
                      <a:pt x="7105" y="66363"/>
                      <a:pt x="0" y="57112"/>
                      <a:pt x="0" y="47459"/>
                    </a:cubicBezTo>
                    <a:cubicBezTo>
                      <a:pt x="0" y="31505"/>
                      <a:pt x="14211" y="23462"/>
                      <a:pt x="37538" y="23462"/>
                    </a:cubicBezTo>
                    <a:lnTo>
                      <a:pt x="37538" y="22389"/>
                    </a:lnTo>
                    <a:cubicBezTo>
                      <a:pt x="37538" y="18233"/>
                      <a:pt x="35795" y="11396"/>
                      <a:pt x="24668" y="11396"/>
                    </a:cubicBezTo>
                    <a:cubicBezTo>
                      <a:pt x="18367" y="11396"/>
                      <a:pt x="11932" y="13407"/>
                      <a:pt x="7642" y="16088"/>
                    </a:cubicBezTo>
                    <a:lnTo>
                      <a:pt x="4558" y="5631"/>
                    </a:lnTo>
                    <a:cubicBezTo>
                      <a:pt x="9251" y="2815"/>
                      <a:pt x="17428" y="0"/>
                      <a:pt x="27483" y="0"/>
                    </a:cubicBezTo>
                    <a:cubicBezTo>
                      <a:pt x="47727" y="0"/>
                      <a:pt x="53626" y="12870"/>
                      <a:pt x="53626" y="26679"/>
                    </a:cubicBezTo>
                    <a:lnTo>
                      <a:pt x="53626" y="49604"/>
                    </a:lnTo>
                    <a:cubicBezTo>
                      <a:pt x="53626" y="55369"/>
                      <a:pt x="53894" y="60866"/>
                      <a:pt x="54565" y="64888"/>
                    </a:cubicBezTo>
                    <a:lnTo>
                      <a:pt x="40086" y="64888"/>
                    </a:lnTo>
                    <a:close/>
                    <a:moveTo>
                      <a:pt x="37940" y="33919"/>
                    </a:moveTo>
                    <a:cubicBezTo>
                      <a:pt x="26679" y="33650"/>
                      <a:pt x="15820" y="36198"/>
                      <a:pt x="15820" y="45716"/>
                    </a:cubicBezTo>
                    <a:cubicBezTo>
                      <a:pt x="15820" y="52018"/>
                      <a:pt x="19842" y="54833"/>
                      <a:pt x="24936" y="54833"/>
                    </a:cubicBezTo>
                    <a:cubicBezTo>
                      <a:pt x="31371" y="54833"/>
                      <a:pt x="36064" y="50677"/>
                      <a:pt x="37405" y="46119"/>
                    </a:cubicBezTo>
                    <a:cubicBezTo>
                      <a:pt x="37807" y="44912"/>
                      <a:pt x="37940" y="43705"/>
                      <a:pt x="37940" y="42633"/>
                    </a:cubicBezTo>
                    <a:lnTo>
                      <a:pt x="37940" y="33919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35D5375E-8CA6-3402-B3A4-E167B5ABF223}"/>
                  </a:ext>
                </a:extLst>
              </p:cNvPr>
              <p:cNvSpPr/>
              <p:nvPr/>
            </p:nvSpPr>
            <p:spPr>
              <a:xfrm>
                <a:off x="5831558" y="2984839"/>
                <a:ext cx="57916" cy="64887"/>
              </a:xfrm>
              <a:custGeom>
                <a:avLst/>
                <a:gdLst>
                  <a:gd name="connsiteX0" fmla="*/ 536 w 57916"/>
                  <a:gd name="connsiteY0" fmla="*/ 20378 h 64887"/>
                  <a:gd name="connsiteX1" fmla="*/ 0 w 57916"/>
                  <a:gd name="connsiteY1" fmla="*/ 1475 h 64887"/>
                  <a:gd name="connsiteX2" fmla="*/ 14077 w 57916"/>
                  <a:gd name="connsiteY2" fmla="*/ 1475 h 64887"/>
                  <a:gd name="connsiteX3" fmla="*/ 14881 w 57916"/>
                  <a:gd name="connsiteY3" fmla="*/ 10993 h 64887"/>
                  <a:gd name="connsiteX4" fmla="*/ 15283 w 57916"/>
                  <a:gd name="connsiteY4" fmla="*/ 10993 h 64887"/>
                  <a:gd name="connsiteX5" fmla="*/ 35393 w 57916"/>
                  <a:gd name="connsiteY5" fmla="*/ 0 h 64887"/>
                  <a:gd name="connsiteX6" fmla="*/ 57917 w 57916"/>
                  <a:gd name="connsiteY6" fmla="*/ 27215 h 64887"/>
                  <a:gd name="connsiteX7" fmla="*/ 57917 w 57916"/>
                  <a:gd name="connsiteY7" fmla="*/ 64754 h 64887"/>
                  <a:gd name="connsiteX8" fmla="*/ 41963 w 57916"/>
                  <a:gd name="connsiteY8" fmla="*/ 64754 h 64887"/>
                  <a:gd name="connsiteX9" fmla="*/ 41963 w 57916"/>
                  <a:gd name="connsiteY9" fmla="*/ 28958 h 64887"/>
                  <a:gd name="connsiteX10" fmla="*/ 29897 w 57916"/>
                  <a:gd name="connsiteY10" fmla="*/ 13004 h 64887"/>
                  <a:gd name="connsiteX11" fmla="*/ 17428 w 57916"/>
                  <a:gd name="connsiteY11" fmla="*/ 22389 h 64887"/>
                  <a:gd name="connsiteX12" fmla="*/ 16758 w 57916"/>
                  <a:gd name="connsiteY12" fmla="*/ 27618 h 64887"/>
                  <a:gd name="connsiteX13" fmla="*/ 16758 w 57916"/>
                  <a:gd name="connsiteY13" fmla="*/ 64888 h 64887"/>
                  <a:gd name="connsiteX14" fmla="*/ 670 w 57916"/>
                  <a:gd name="connsiteY14" fmla="*/ 64888 h 64887"/>
                  <a:gd name="connsiteX15" fmla="*/ 670 w 57916"/>
                  <a:gd name="connsiteY15" fmla="*/ 20378 h 6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7916" h="64887">
                    <a:moveTo>
                      <a:pt x="536" y="20378"/>
                    </a:moveTo>
                    <a:cubicBezTo>
                      <a:pt x="536" y="13138"/>
                      <a:pt x="536" y="6971"/>
                      <a:pt x="0" y="1475"/>
                    </a:cubicBezTo>
                    <a:lnTo>
                      <a:pt x="14077" y="1475"/>
                    </a:lnTo>
                    <a:lnTo>
                      <a:pt x="14881" y="10993"/>
                    </a:lnTo>
                    <a:lnTo>
                      <a:pt x="15283" y="10993"/>
                    </a:lnTo>
                    <a:cubicBezTo>
                      <a:pt x="17965" y="6033"/>
                      <a:pt x="24936" y="0"/>
                      <a:pt x="35393" y="0"/>
                    </a:cubicBezTo>
                    <a:cubicBezTo>
                      <a:pt x="46521" y="0"/>
                      <a:pt x="57917" y="7105"/>
                      <a:pt x="57917" y="27215"/>
                    </a:cubicBezTo>
                    <a:lnTo>
                      <a:pt x="57917" y="64754"/>
                    </a:lnTo>
                    <a:lnTo>
                      <a:pt x="41963" y="64754"/>
                    </a:lnTo>
                    <a:lnTo>
                      <a:pt x="41963" y="28958"/>
                    </a:lnTo>
                    <a:cubicBezTo>
                      <a:pt x="41963" y="19842"/>
                      <a:pt x="38611" y="13004"/>
                      <a:pt x="29897" y="13004"/>
                    </a:cubicBezTo>
                    <a:cubicBezTo>
                      <a:pt x="23462" y="13004"/>
                      <a:pt x="19037" y="17563"/>
                      <a:pt x="17428" y="22389"/>
                    </a:cubicBezTo>
                    <a:cubicBezTo>
                      <a:pt x="16892" y="23864"/>
                      <a:pt x="16758" y="25741"/>
                      <a:pt x="16758" y="27618"/>
                    </a:cubicBezTo>
                    <a:lnTo>
                      <a:pt x="16758" y="64888"/>
                    </a:lnTo>
                    <a:lnTo>
                      <a:pt x="670" y="64888"/>
                    </a:lnTo>
                    <a:lnTo>
                      <a:pt x="670" y="20378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</p:grpSp>
        <p:grpSp>
          <p:nvGrpSpPr>
            <p:cNvPr id="103" name="Graphic 2">
              <a:extLst>
                <a:ext uri="{FF2B5EF4-FFF2-40B4-BE49-F238E27FC236}">
                  <a16:creationId xmlns:a16="http://schemas.microsoft.com/office/drawing/2014/main" id="{42B60EDE-9BA3-90FE-178F-A7326CBF4498}"/>
                </a:ext>
              </a:extLst>
            </p:cNvPr>
            <p:cNvGrpSpPr/>
            <p:nvPr/>
          </p:nvGrpSpPr>
          <p:grpSpPr>
            <a:xfrm>
              <a:off x="5107728" y="3279248"/>
              <a:ext cx="636552" cy="623004"/>
              <a:chOff x="5107728" y="3279248"/>
              <a:chExt cx="636552" cy="623004"/>
            </a:xfrm>
            <a:solidFill>
              <a:srgbClr val="FFFFFF"/>
            </a:solidFill>
          </p:grpSpPr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A62EE185-E0D8-244C-025C-5544A0B57BB8}"/>
                  </a:ext>
                </a:extLst>
              </p:cNvPr>
              <p:cNvSpPr/>
              <p:nvPr/>
            </p:nvSpPr>
            <p:spPr>
              <a:xfrm>
                <a:off x="5107728" y="3315043"/>
                <a:ext cx="27491" cy="27617"/>
              </a:xfrm>
              <a:custGeom>
                <a:avLst/>
                <a:gdLst>
                  <a:gd name="connsiteX0" fmla="*/ 8 w 27491"/>
                  <a:gd name="connsiteY0" fmla="*/ 13809 h 27617"/>
                  <a:gd name="connsiteX1" fmla="*/ 13683 w 27491"/>
                  <a:gd name="connsiteY1" fmla="*/ 0 h 27617"/>
                  <a:gd name="connsiteX2" fmla="*/ 27491 w 27491"/>
                  <a:gd name="connsiteY2" fmla="*/ 13809 h 27617"/>
                  <a:gd name="connsiteX3" fmla="*/ 13683 w 27491"/>
                  <a:gd name="connsiteY3" fmla="*/ 27618 h 27617"/>
                  <a:gd name="connsiteX4" fmla="*/ 8 w 27491"/>
                  <a:gd name="connsiteY4" fmla="*/ 13809 h 27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491" h="27617">
                    <a:moveTo>
                      <a:pt x="8" y="13809"/>
                    </a:moveTo>
                    <a:cubicBezTo>
                      <a:pt x="-260" y="6033"/>
                      <a:pt x="6175" y="0"/>
                      <a:pt x="13683" y="0"/>
                    </a:cubicBezTo>
                    <a:cubicBezTo>
                      <a:pt x="21190" y="0"/>
                      <a:pt x="27491" y="6033"/>
                      <a:pt x="27491" y="13809"/>
                    </a:cubicBezTo>
                    <a:cubicBezTo>
                      <a:pt x="27491" y="21585"/>
                      <a:pt x="21458" y="27618"/>
                      <a:pt x="13683" y="27618"/>
                    </a:cubicBezTo>
                    <a:cubicBezTo>
                      <a:pt x="5907" y="27618"/>
                      <a:pt x="8" y="21719"/>
                      <a:pt x="8" y="138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1989ECB8-345B-02A4-19EE-6E462857115E}"/>
                  </a:ext>
                </a:extLst>
              </p:cNvPr>
              <p:cNvSpPr/>
              <p:nvPr/>
            </p:nvSpPr>
            <p:spPr>
              <a:xfrm>
                <a:off x="5171686" y="3280454"/>
                <a:ext cx="52419" cy="78562"/>
              </a:xfrm>
              <a:custGeom>
                <a:avLst/>
                <a:gdLst>
                  <a:gd name="connsiteX0" fmla="*/ 0 w 52419"/>
                  <a:gd name="connsiteY0" fmla="*/ 1609 h 78562"/>
                  <a:gd name="connsiteX1" fmla="*/ 21719 w 52419"/>
                  <a:gd name="connsiteY1" fmla="*/ 0 h 78562"/>
                  <a:gd name="connsiteX2" fmla="*/ 44778 w 52419"/>
                  <a:gd name="connsiteY2" fmla="*/ 6301 h 78562"/>
                  <a:gd name="connsiteX3" fmla="*/ 52420 w 52419"/>
                  <a:gd name="connsiteY3" fmla="*/ 23596 h 78562"/>
                  <a:gd name="connsiteX4" fmla="*/ 45717 w 52419"/>
                  <a:gd name="connsiteY4" fmla="*/ 41292 h 78562"/>
                  <a:gd name="connsiteX5" fmla="*/ 21048 w 52419"/>
                  <a:gd name="connsiteY5" fmla="*/ 49604 h 78562"/>
                  <a:gd name="connsiteX6" fmla="*/ 14077 w 52419"/>
                  <a:gd name="connsiteY6" fmla="*/ 49202 h 78562"/>
                  <a:gd name="connsiteX7" fmla="*/ 14077 w 52419"/>
                  <a:gd name="connsiteY7" fmla="*/ 78563 h 78562"/>
                  <a:gd name="connsiteX8" fmla="*/ 0 w 52419"/>
                  <a:gd name="connsiteY8" fmla="*/ 78563 h 78562"/>
                  <a:gd name="connsiteX9" fmla="*/ 0 w 52419"/>
                  <a:gd name="connsiteY9" fmla="*/ 1743 h 78562"/>
                  <a:gd name="connsiteX10" fmla="*/ 14077 w 52419"/>
                  <a:gd name="connsiteY10" fmla="*/ 37941 h 78562"/>
                  <a:gd name="connsiteX11" fmla="*/ 21048 w 52419"/>
                  <a:gd name="connsiteY11" fmla="*/ 38477 h 78562"/>
                  <a:gd name="connsiteX12" fmla="*/ 38209 w 52419"/>
                  <a:gd name="connsiteY12" fmla="*/ 24132 h 78562"/>
                  <a:gd name="connsiteX13" fmla="*/ 22389 w 52419"/>
                  <a:gd name="connsiteY13" fmla="*/ 10859 h 78562"/>
                  <a:gd name="connsiteX14" fmla="*/ 14211 w 52419"/>
                  <a:gd name="connsiteY14" fmla="*/ 11530 h 78562"/>
                  <a:gd name="connsiteX15" fmla="*/ 14211 w 52419"/>
                  <a:gd name="connsiteY15" fmla="*/ 37807 h 78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2419" h="78562">
                    <a:moveTo>
                      <a:pt x="0" y="1609"/>
                    </a:moveTo>
                    <a:cubicBezTo>
                      <a:pt x="5095" y="670"/>
                      <a:pt x="12200" y="0"/>
                      <a:pt x="21719" y="0"/>
                    </a:cubicBezTo>
                    <a:cubicBezTo>
                      <a:pt x="32176" y="0"/>
                      <a:pt x="39818" y="2145"/>
                      <a:pt x="44778" y="6301"/>
                    </a:cubicBezTo>
                    <a:cubicBezTo>
                      <a:pt x="49336" y="10189"/>
                      <a:pt x="52420" y="16222"/>
                      <a:pt x="52420" y="23596"/>
                    </a:cubicBezTo>
                    <a:cubicBezTo>
                      <a:pt x="52420" y="30969"/>
                      <a:pt x="50141" y="37136"/>
                      <a:pt x="45717" y="41292"/>
                    </a:cubicBezTo>
                    <a:cubicBezTo>
                      <a:pt x="40086" y="46923"/>
                      <a:pt x="31103" y="49604"/>
                      <a:pt x="21048" y="49604"/>
                    </a:cubicBezTo>
                    <a:cubicBezTo>
                      <a:pt x="18367" y="49604"/>
                      <a:pt x="15954" y="49604"/>
                      <a:pt x="14077" y="49202"/>
                    </a:cubicBezTo>
                    <a:lnTo>
                      <a:pt x="14077" y="78563"/>
                    </a:lnTo>
                    <a:lnTo>
                      <a:pt x="0" y="78563"/>
                    </a:lnTo>
                    <a:lnTo>
                      <a:pt x="0" y="1743"/>
                    </a:lnTo>
                    <a:close/>
                    <a:moveTo>
                      <a:pt x="14077" y="37941"/>
                    </a:moveTo>
                    <a:cubicBezTo>
                      <a:pt x="15820" y="38477"/>
                      <a:pt x="18099" y="38477"/>
                      <a:pt x="21048" y="38477"/>
                    </a:cubicBezTo>
                    <a:cubicBezTo>
                      <a:pt x="31639" y="38477"/>
                      <a:pt x="38209" y="33248"/>
                      <a:pt x="38209" y="24132"/>
                    </a:cubicBezTo>
                    <a:cubicBezTo>
                      <a:pt x="38209" y="15015"/>
                      <a:pt x="32176" y="10859"/>
                      <a:pt x="22389" y="10859"/>
                    </a:cubicBezTo>
                    <a:cubicBezTo>
                      <a:pt x="18501" y="10859"/>
                      <a:pt x="15685" y="11262"/>
                      <a:pt x="14211" y="11530"/>
                    </a:cubicBezTo>
                    <a:lnTo>
                      <a:pt x="14211" y="37807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53379073-FFED-4136-C631-0F3CC1D582DB}"/>
                  </a:ext>
                </a:extLst>
              </p:cNvPr>
              <p:cNvSpPr/>
              <p:nvPr/>
            </p:nvSpPr>
            <p:spPr>
              <a:xfrm>
                <a:off x="5233758" y="3301369"/>
                <a:ext cx="32041" cy="57648"/>
              </a:xfrm>
              <a:custGeom>
                <a:avLst/>
                <a:gdLst>
                  <a:gd name="connsiteX0" fmla="*/ 536 w 32041"/>
                  <a:gd name="connsiteY0" fmla="*/ 19440 h 57648"/>
                  <a:gd name="connsiteX1" fmla="*/ 0 w 32041"/>
                  <a:gd name="connsiteY1" fmla="*/ 1341 h 57648"/>
                  <a:gd name="connsiteX2" fmla="*/ 12334 w 32041"/>
                  <a:gd name="connsiteY2" fmla="*/ 1341 h 57648"/>
                  <a:gd name="connsiteX3" fmla="*/ 12736 w 32041"/>
                  <a:gd name="connsiteY3" fmla="*/ 12066 h 57648"/>
                  <a:gd name="connsiteX4" fmla="*/ 13272 w 32041"/>
                  <a:gd name="connsiteY4" fmla="*/ 12066 h 57648"/>
                  <a:gd name="connsiteX5" fmla="*/ 28690 w 32041"/>
                  <a:gd name="connsiteY5" fmla="*/ 0 h 57648"/>
                  <a:gd name="connsiteX6" fmla="*/ 32042 w 32041"/>
                  <a:gd name="connsiteY6" fmla="*/ 402 h 57648"/>
                  <a:gd name="connsiteX7" fmla="*/ 32042 w 32041"/>
                  <a:gd name="connsiteY7" fmla="*/ 13809 h 57648"/>
                  <a:gd name="connsiteX8" fmla="*/ 27886 w 32041"/>
                  <a:gd name="connsiteY8" fmla="*/ 13407 h 57648"/>
                  <a:gd name="connsiteX9" fmla="*/ 15150 w 32041"/>
                  <a:gd name="connsiteY9" fmla="*/ 24132 h 57648"/>
                  <a:gd name="connsiteX10" fmla="*/ 14747 w 32041"/>
                  <a:gd name="connsiteY10" fmla="*/ 28556 h 57648"/>
                  <a:gd name="connsiteX11" fmla="*/ 14747 w 32041"/>
                  <a:gd name="connsiteY11" fmla="*/ 57648 h 57648"/>
                  <a:gd name="connsiteX12" fmla="*/ 536 w 32041"/>
                  <a:gd name="connsiteY12" fmla="*/ 57648 h 57648"/>
                  <a:gd name="connsiteX13" fmla="*/ 536 w 32041"/>
                  <a:gd name="connsiteY13" fmla="*/ 19574 h 57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2041" h="57648">
                    <a:moveTo>
                      <a:pt x="536" y="19440"/>
                    </a:moveTo>
                    <a:cubicBezTo>
                      <a:pt x="536" y="11798"/>
                      <a:pt x="536" y="6435"/>
                      <a:pt x="0" y="1341"/>
                    </a:cubicBezTo>
                    <a:lnTo>
                      <a:pt x="12334" y="1341"/>
                    </a:lnTo>
                    <a:lnTo>
                      <a:pt x="12736" y="12066"/>
                    </a:lnTo>
                    <a:lnTo>
                      <a:pt x="13272" y="12066"/>
                    </a:lnTo>
                    <a:cubicBezTo>
                      <a:pt x="16088" y="4156"/>
                      <a:pt x="22657" y="0"/>
                      <a:pt x="28690" y="0"/>
                    </a:cubicBezTo>
                    <a:cubicBezTo>
                      <a:pt x="30031" y="0"/>
                      <a:pt x="30835" y="0"/>
                      <a:pt x="32042" y="402"/>
                    </a:cubicBezTo>
                    <a:lnTo>
                      <a:pt x="32042" y="13809"/>
                    </a:lnTo>
                    <a:cubicBezTo>
                      <a:pt x="30835" y="13541"/>
                      <a:pt x="29628" y="13407"/>
                      <a:pt x="27886" y="13407"/>
                    </a:cubicBezTo>
                    <a:cubicBezTo>
                      <a:pt x="21048" y="13407"/>
                      <a:pt x="16490" y="17831"/>
                      <a:pt x="15150" y="24132"/>
                    </a:cubicBezTo>
                    <a:cubicBezTo>
                      <a:pt x="14881" y="25338"/>
                      <a:pt x="14747" y="26947"/>
                      <a:pt x="14747" y="28556"/>
                    </a:cubicBezTo>
                    <a:lnTo>
                      <a:pt x="14747" y="57648"/>
                    </a:lnTo>
                    <a:lnTo>
                      <a:pt x="536" y="57648"/>
                    </a:lnTo>
                    <a:lnTo>
                      <a:pt x="536" y="19574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EBEAF2E3-0009-B636-125F-06F7FD31F7E8}"/>
                  </a:ext>
                </a:extLst>
              </p:cNvPr>
              <p:cNvSpPr/>
              <p:nvPr/>
            </p:nvSpPr>
            <p:spPr>
              <a:xfrm>
                <a:off x="5270760" y="3301503"/>
                <a:ext cx="57112" cy="58720"/>
              </a:xfrm>
              <a:custGeom>
                <a:avLst/>
                <a:gdLst>
                  <a:gd name="connsiteX0" fmla="*/ 57112 w 57112"/>
                  <a:gd name="connsiteY0" fmla="*/ 28824 h 58720"/>
                  <a:gd name="connsiteX1" fmla="*/ 28154 w 57112"/>
                  <a:gd name="connsiteY1" fmla="*/ 58721 h 58720"/>
                  <a:gd name="connsiteX2" fmla="*/ 0 w 57112"/>
                  <a:gd name="connsiteY2" fmla="*/ 29763 h 58720"/>
                  <a:gd name="connsiteX3" fmla="*/ 29092 w 57112"/>
                  <a:gd name="connsiteY3" fmla="*/ 0 h 58720"/>
                  <a:gd name="connsiteX4" fmla="*/ 57112 w 57112"/>
                  <a:gd name="connsiteY4" fmla="*/ 28958 h 58720"/>
                  <a:gd name="connsiteX5" fmla="*/ 14747 w 57112"/>
                  <a:gd name="connsiteY5" fmla="*/ 29360 h 58720"/>
                  <a:gd name="connsiteX6" fmla="*/ 28690 w 57112"/>
                  <a:gd name="connsiteY6" fmla="*/ 48398 h 58720"/>
                  <a:gd name="connsiteX7" fmla="*/ 42499 w 57112"/>
                  <a:gd name="connsiteY7" fmla="*/ 29092 h 58720"/>
                  <a:gd name="connsiteX8" fmla="*/ 28824 w 57112"/>
                  <a:gd name="connsiteY8" fmla="*/ 10189 h 58720"/>
                  <a:gd name="connsiteX9" fmla="*/ 14747 w 57112"/>
                  <a:gd name="connsiteY9" fmla="*/ 29226 h 58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112" h="58720">
                    <a:moveTo>
                      <a:pt x="57112" y="28824"/>
                    </a:moveTo>
                    <a:cubicBezTo>
                      <a:pt x="57112" y="49470"/>
                      <a:pt x="42499" y="58721"/>
                      <a:pt x="28154" y="58721"/>
                    </a:cubicBezTo>
                    <a:cubicBezTo>
                      <a:pt x="12200" y="58721"/>
                      <a:pt x="0" y="47728"/>
                      <a:pt x="0" y="29763"/>
                    </a:cubicBezTo>
                    <a:cubicBezTo>
                      <a:pt x="0" y="11798"/>
                      <a:pt x="12200" y="0"/>
                      <a:pt x="29092" y="0"/>
                    </a:cubicBezTo>
                    <a:cubicBezTo>
                      <a:pt x="45985" y="0"/>
                      <a:pt x="57112" y="11798"/>
                      <a:pt x="57112" y="28958"/>
                    </a:cubicBezTo>
                    <a:close/>
                    <a:moveTo>
                      <a:pt x="14747" y="29360"/>
                    </a:moveTo>
                    <a:cubicBezTo>
                      <a:pt x="14747" y="40220"/>
                      <a:pt x="20110" y="48398"/>
                      <a:pt x="28690" y="48398"/>
                    </a:cubicBezTo>
                    <a:cubicBezTo>
                      <a:pt x="36734" y="48398"/>
                      <a:pt x="42499" y="40488"/>
                      <a:pt x="42499" y="29092"/>
                    </a:cubicBezTo>
                    <a:cubicBezTo>
                      <a:pt x="42499" y="20244"/>
                      <a:pt x="38611" y="10189"/>
                      <a:pt x="28824" y="10189"/>
                    </a:cubicBezTo>
                    <a:cubicBezTo>
                      <a:pt x="19038" y="10189"/>
                      <a:pt x="14747" y="19842"/>
                      <a:pt x="14747" y="292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FE929E4B-50E1-3B8B-3AF6-D7C7EF058E75}"/>
                  </a:ext>
                </a:extLst>
              </p:cNvPr>
              <p:cNvSpPr/>
              <p:nvPr/>
            </p:nvSpPr>
            <p:spPr>
              <a:xfrm>
                <a:off x="5335916" y="3301503"/>
                <a:ext cx="40085" cy="58720"/>
              </a:xfrm>
              <a:custGeom>
                <a:avLst/>
                <a:gdLst>
                  <a:gd name="connsiteX0" fmla="*/ 3084 w 40085"/>
                  <a:gd name="connsiteY0" fmla="*/ 44376 h 58720"/>
                  <a:gd name="connsiteX1" fmla="*/ 17563 w 40085"/>
                  <a:gd name="connsiteY1" fmla="*/ 48398 h 58720"/>
                  <a:gd name="connsiteX2" fmla="*/ 26545 w 40085"/>
                  <a:gd name="connsiteY2" fmla="*/ 42231 h 58720"/>
                  <a:gd name="connsiteX3" fmla="*/ 17295 w 40085"/>
                  <a:gd name="connsiteY3" fmla="*/ 34053 h 58720"/>
                  <a:gd name="connsiteX4" fmla="*/ 1743 w 40085"/>
                  <a:gd name="connsiteY4" fmla="*/ 17697 h 58720"/>
                  <a:gd name="connsiteX5" fmla="*/ 23059 w 40085"/>
                  <a:gd name="connsiteY5" fmla="*/ 0 h 58720"/>
                  <a:gd name="connsiteX6" fmla="*/ 37940 w 40085"/>
                  <a:gd name="connsiteY6" fmla="*/ 3352 h 58720"/>
                  <a:gd name="connsiteX7" fmla="*/ 35125 w 40085"/>
                  <a:gd name="connsiteY7" fmla="*/ 13407 h 58720"/>
                  <a:gd name="connsiteX8" fmla="*/ 23194 w 40085"/>
                  <a:gd name="connsiteY8" fmla="*/ 10189 h 58720"/>
                  <a:gd name="connsiteX9" fmla="*/ 15283 w 40085"/>
                  <a:gd name="connsiteY9" fmla="*/ 16088 h 58720"/>
                  <a:gd name="connsiteX10" fmla="*/ 25070 w 40085"/>
                  <a:gd name="connsiteY10" fmla="*/ 23998 h 58720"/>
                  <a:gd name="connsiteX11" fmla="*/ 40086 w 40085"/>
                  <a:gd name="connsiteY11" fmla="*/ 41158 h 58720"/>
                  <a:gd name="connsiteX12" fmla="*/ 17160 w 40085"/>
                  <a:gd name="connsiteY12" fmla="*/ 58721 h 58720"/>
                  <a:gd name="connsiteX13" fmla="*/ 0 w 40085"/>
                  <a:gd name="connsiteY13" fmla="*/ 54833 h 58720"/>
                  <a:gd name="connsiteX14" fmla="*/ 2815 w 40085"/>
                  <a:gd name="connsiteY14" fmla="*/ 44510 h 58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0085" h="58720">
                    <a:moveTo>
                      <a:pt x="3084" y="44376"/>
                    </a:moveTo>
                    <a:cubicBezTo>
                      <a:pt x="6301" y="46387"/>
                      <a:pt x="12468" y="48398"/>
                      <a:pt x="17563" y="48398"/>
                    </a:cubicBezTo>
                    <a:cubicBezTo>
                      <a:pt x="23864" y="48398"/>
                      <a:pt x="26545" y="45851"/>
                      <a:pt x="26545" y="42231"/>
                    </a:cubicBezTo>
                    <a:cubicBezTo>
                      <a:pt x="26545" y="38611"/>
                      <a:pt x="24266" y="36466"/>
                      <a:pt x="17295" y="34053"/>
                    </a:cubicBezTo>
                    <a:cubicBezTo>
                      <a:pt x="6301" y="30299"/>
                      <a:pt x="1743" y="24266"/>
                      <a:pt x="1743" y="17697"/>
                    </a:cubicBezTo>
                    <a:cubicBezTo>
                      <a:pt x="1743" y="7776"/>
                      <a:pt x="9921" y="0"/>
                      <a:pt x="23059" y="0"/>
                    </a:cubicBezTo>
                    <a:cubicBezTo>
                      <a:pt x="29360" y="0"/>
                      <a:pt x="34723" y="1609"/>
                      <a:pt x="37940" y="3352"/>
                    </a:cubicBezTo>
                    <a:lnTo>
                      <a:pt x="35125" y="13407"/>
                    </a:lnTo>
                    <a:cubicBezTo>
                      <a:pt x="32712" y="12066"/>
                      <a:pt x="28154" y="10189"/>
                      <a:pt x="23194" y="10189"/>
                    </a:cubicBezTo>
                    <a:cubicBezTo>
                      <a:pt x="18233" y="10189"/>
                      <a:pt x="15283" y="12602"/>
                      <a:pt x="15283" y="16088"/>
                    </a:cubicBezTo>
                    <a:cubicBezTo>
                      <a:pt x="15283" y="19574"/>
                      <a:pt x="17965" y="21451"/>
                      <a:pt x="25070" y="23998"/>
                    </a:cubicBezTo>
                    <a:cubicBezTo>
                      <a:pt x="35259" y="27752"/>
                      <a:pt x="39952" y="32846"/>
                      <a:pt x="40086" y="41158"/>
                    </a:cubicBezTo>
                    <a:cubicBezTo>
                      <a:pt x="40086" y="51347"/>
                      <a:pt x="32176" y="58721"/>
                      <a:pt x="17160" y="58721"/>
                    </a:cubicBezTo>
                    <a:cubicBezTo>
                      <a:pt x="10323" y="58721"/>
                      <a:pt x="4290" y="57112"/>
                      <a:pt x="0" y="54833"/>
                    </a:cubicBezTo>
                    <a:lnTo>
                      <a:pt x="2815" y="44510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7D8158D1-CD51-23D8-2CE5-F69C043A5986}"/>
                  </a:ext>
                </a:extLst>
              </p:cNvPr>
              <p:cNvSpPr/>
              <p:nvPr/>
            </p:nvSpPr>
            <p:spPr>
              <a:xfrm>
                <a:off x="5387264" y="3301503"/>
                <a:ext cx="56442" cy="80439"/>
              </a:xfrm>
              <a:custGeom>
                <a:avLst/>
                <a:gdLst>
                  <a:gd name="connsiteX0" fmla="*/ 536 w 56442"/>
                  <a:gd name="connsiteY0" fmla="*/ 19976 h 80439"/>
                  <a:gd name="connsiteX1" fmla="*/ 0 w 56442"/>
                  <a:gd name="connsiteY1" fmla="*/ 1207 h 80439"/>
                  <a:gd name="connsiteX2" fmla="*/ 12468 w 56442"/>
                  <a:gd name="connsiteY2" fmla="*/ 1207 h 80439"/>
                  <a:gd name="connsiteX3" fmla="*/ 13139 w 56442"/>
                  <a:gd name="connsiteY3" fmla="*/ 9921 h 80439"/>
                  <a:gd name="connsiteX4" fmla="*/ 13407 w 56442"/>
                  <a:gd name="connsiteY4" fmla="*/ 9921 h 80439"/>
                  <a:gd name="connsiteX5" fmla="*/ 32712 w 56442"/>
                  <a:gd name="connsiteY5" fmla="*/ 0 h 80439"/>
                  <a:gd name="connsiteX6" fmla="*/ 56442 w 56442"/>
                  <a:gd name="connsiteY6" fmla="*/ 28690 h 80439"/>
                  <a:gd name="connsiteX7" fmla="*/ 30835 w 56442"/>
                  <a:gd name="connsiteY7" fmla="*/ 58855 h 80439"/>
                  <a:gd name="connsiteX8" fmla="*/ 15016 w 56442"/>
                  <a:gd name="connsiteY8" fmla="*/ 51347 h 80439"/>
                  <a:gd name="connsiteX9" fmla="*/ 14747 w 56442"/>
                  <a:gd name="connsiteY9" fmla="*/ 51347 h 80439"/>
                  <a:gd name="connsiteX10" fmla="*/ 14747 w 56442"/>
                  <a:gd name="connsiteY10" fmla="*/ 80440 h 80439"/>
                  <a:gd name="connsiteX11" fmla="*/ 536 w 56442"/>
                  <a:gd name="connsiteY11" fmla="*/ 80440 h 80439"/>
                  <a:gd name="connsiteX12" fmla="*/ 536 w 56442"/>
                  <a:gd name="connsiteY12" fmla="*/ 19976 h 80439"/>
                  <a:gd name="connsiteX13" fmla="*/ 14747 w 56442"/>
                  <a:gd name="connsiteY13" fmla="*/ 33919 h 80439"/>
                  <a:gd name="connsiteX14" fmla="*/ 15150 w 56442"/>
                  <a:gd name="connsiteY14" fmla="*/ 37807 h 80439"/>
                  <a:gd name="connsiteX15" fmla="*/ 27618 w 56442"/>
                  <a:gd name="connsiteY15" fmla="*/ 47728 h 80439"/>
                  <a:gd name="connsiteX16" fmla="*/ 41963 w 56442"/>
                  <a:gd name="connsiteY16" fmla="*/ 29092 h 80439"/>
                  <a:gd name="connsiteX17" fmla="*/ 28020 w 56442"/>
                  <a:gd name="connsiteY17" fmla="*/ 11127 h 80439"/>
                  <a:gd name="connsiteX18" fmla="*/ 15284 w 56442"/>
                  <a:gd name="connsiteY18" fmla="*/ 21585 h 80439"/>
                  <a:gd name="connsiteX19" fmla="*/ 14747 w 56442"/>
                  <a:gd name="connsiteY19" fmla="*/ 25204 h 80439"/>
                  <a:gd name="connsiteX20" fmla="*/ 14747 w 56442"/>
                  <a:gd name="connsiteY20" fmla="*/ 33919 h 80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6442" h="80439">
                    <a:moveTo>
                      <a:pt x="536" y="19976"/>
                    </a:moveTo>
                    <a:cubicBezTo>
                      <a:pt x="536" y="12602"/>
                      <a:pt x="268" y="6569"/>
                      <a:pt x="0" y="1207"/>
                    </a:cubicBezTo>
                    <a:lnTo>
                      <a:pt x="12468" y="1207"/>
                    </a:lnTo>
                    <a:lnTo>
                      <a:pt x="13139" y="9921"/>
                    </a:lnTo>
                    <a:lnTo>
                      <a:pt x="13407" y="9921"/>
                    </a:lnTo>
                    <a:cubicBezTo>
                      <a:pt x="17563" y="3620"/>
                      <a:pt x="24132" y="0"/>
                      <a:pt x="32712" y="0"/>
                    </a:cubicBezTo>
                    <a:cubicBezTo>
                      <a:pt x="45583" y="0"/>
                      <a:pt x="56442" y="11127"/>
                      <a:pt x="56442" y="28690"/>
                    </a:cubicBezTo>
                    <a:cubicBezTo>
                      <a:pt x="56442" y="49068"/>
                      <a:pt x="43571" y="58855"/>
                      <a:pt x="30835" y="58855"/>
                    </a:cubicBezTo>
                    <a:cubicBezTo>
                      <a:pt x="23730" y="58855"/>
                      <a:pt x="17831" y="55906"/>
                      <a:pt x="15016" y="51347"/>
                    </a:cubicBezTo>
                    <a:lnTo>
                      <a:pt x="14747" y="51347"/>
                    </a:lnTo>
                    <a:lnTo>
                      <a:pt x="14747" y="80440"/>
                    </a:lnTo>
                    <a:lnTo>
                      <a:pt x="536" y="80440"/>
                    </a:lnTo>
                    <a:lnTo>
                      <a:pt x="536" y="19976"/>
                    </a:lnTo>
                    <a:close/>
                    <a:moveTo>
                      <a:pt x="14747" y="33919"/>
                    </a:moveTo>
                    <a:cubicBezTo>
                      <a:pt x="14747" y="35259"/>
                      <a:pt x="14747" y="36600"/>
                      <a:pt x="15150" y="37807"/>
                    </a:cubicBezTo>
                    <a:cubicBezTo>
                      <a:pt x="16490" y="43571"/>
                      <a:pt x="21585" y="47728"/>
                      <a:pt x="27618" y="47728"/>
                    </a:cubicBezTo>
                    <a:cubicBezTo>
                      <a:pt x="36600" y="47728"/>
                      <a:pt x="41963" y="40220"/>
                      <a:pt x="41963" y="29092"/>
                    </a:cubicBezTo>
                    <a:cubicBezTo>
                      <a:pt x="41963" y="19171"/>
                      <a:pt x="37137" y="11127"/>
                      <a:pt x="28020" y="11127"/>
                    </a:cubicBezTo>
                    <a:cubicBezTo>
                      <a:pt x="22121" y="11127"/>
                      <a:pt x="16758" y="15418"/>
                      <a:pt x="15284" y="21585"/>
                    </a:cubicBezTo>
                    <a:cubicBezTo>
                      <a:pt x="14882" y="22791"/>
                      <a:pt x="14747" y="23998"/>
                      <a:pt x="14747" y="25204"/>
                    </a:cubicBezTo>
                    <a:lnTo>
                      <a:pt x="14747" y="33919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D7A09FB1-0E4C-85F3-C3D4-7E983512B637}"/>
                  </a:ext>
                </a:extLst>
              </p:cNvPr>
              <p:cNvSpPr/>
              <p:nvPr/>
            </p:nvSpPr>
            <p:spPr>
              <a:xfrm>
                <a:off x="5451883" y="3301503"/>
                <a:ext cx="51749" cy="58720"/>
              </a:xfrm>
              <a:custGeom>
                <a:avLst/>
                <a:gdLst>
                  <a:gd name="connsiteX0" fmla="*/ 13675 w 51749"/>
                  <a:gd name="connsiteY0" fmla="*/ 33382 h 58720"/>
                  <a:gd name="connsiteX1" fmla="*/ 30969 w 51749"/>
                  <a:gd name="connsiteY1" fmla="*/ 47996 h 58720"/>
                  <a:gd name="connsiteX2" fmla="*/ 46521 w 51749"/>
                  <a:gd name="connsiteY2" fmla="*/ 45448 h 58720"/>
                  <a:gd name="connsiteX3" fmla="*/ 48666 w 51749"/>
                  <a:gd name="connsiteY3" fmla="*/ 55235 h 58720"/>
                  <a:gd name="connsiteX4" fmla="*/ 28958 w 51749"/>
                  <a:gd name="connsiteY4" fmla="*/ 58721 h 58720"/>
                  <a:gd name="connsiteX5" fmla="*/ 0 w 51749"/>
                  <a:gd name="connsiteY5" fmla="*/ 30299 h 58720"/>
                  <a:gd name="connsiteX6" fmla="*/ 27484 w 51749"/>
                  <a:gd name="connsiteY6" fmla="*/ 0 h 58720"/>
                  <a:gd name="connsiteX7" fmla="*/ 51750 w 51749"/>
                  <a:gd name="connsiteY7" fmla="*/ 27349 h 58720"/>
                  <a:gd name="connsiteX8" fmla="*/ 51347 w 51749"/>
                  <a:gd name="connsiteY8" fmla="*/ 33382 h 58720"/>
                  <a:gd name="connsiteX9" fmla="*/ 13675 w 51749"/>
                  <a:gd name="connsiteY9" fmla="*/ 33382 h 58720"/>
                  <a:gd name="connsiteX10" fmla="*/ 38343 w 51749"/>
                  <a:gd name="connsiteY10" fmla="*/ 23462 h 58720"/>
                  <a:gd name="connsiteX11" fmla="*/ 26679 w 51749"/>
                  <a:gd name="connsiteY11" fmla="*/ 9653 h 58720"/>
                  <a:gd name="connsiteX12" fmla="*/ 13675 w 51749"/>
                  <a:gd name="connsiteY12" fmla="*/ 23462 h 58720"/>
                  <a:gd name="connsiteX13" fmla="*/ 38343 w 51749"/>
                  <a:gd name="connsiteY13" fmla="*/ 23462 h 58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1749" h="58720">
                    <a:moveTo>
                      <a:pt x="13675" y="33382"/>
                    </a:moveTo>
                    <a:cubicBezTo>
                      <a:pt x="14077" y="43571"/>
                      <a:pt x="21987" y="47996"/>
                      <a:pt x="30969" y="47996"/>
                    </a:cubicBezTo>
                    <a:cubicBezTo>
                      <a:pt x="37539" y="47996"/>
                      <a:pt x="42231" y="47057"/>
                      <a:pt x="46521" y="45448"/>
                    </a:cubicBezTo>
                    <a:lnTo>
                      <a:pt x="48666" y="55235"/>
                    </a:lnTo>
                    <a:cubicBezTo>
                      <a:pt x="43839" y="57246"/>
                      <a:pt x="37136" y="58721"/>
                      <a:pt x="28958" y="58721"/>
                    </a:cubicBezTo>
                    <a:cubicBezTo>
                      <a:pt x="10726" y="58721"/>
                      <a:pt x="0" y="47459"/>
                      <a:pt x="0" y="30299"/>
                    </a:cubicBezTo>
                    <a:cubicBezTo>
                      <a:pt x="0" y="14747"/>
                      <a:pt x="9519" y="0"/>
                      <a:pt x="27484" y="0"/>
                    </a:cubicBezTo>
                    <a:cubicBezTo>
                      <a:pt x="45449" y="0"/>
                      <a:pt x="51750" y="15015"/>
                      <a:pt x="51750" y="27349"/>
                    </a:cubicBezTo>
                    <a:cubicBezTo>
                      <a:pt x="51750" y="30031"/>
                      <a:pt x="51481" y="32042"/>
                      <a:pt x="51347" y="33382"/>
                    </a:cubicBezTo>
                    <a:lnTo>
                      <a:pt x="13675" y="33382"/>
                    </a:lnTo>
                    <a:close/>
                    <a:moveTo>
                      <a:pt x="38343" y="23462"/>
                    </a:moveTo>
                    <a:cubicBezTo>
                      <a:pt x="38343" y="18233"/>
                      <a:pt x="36198" y="9653"/>
                      <a:pt x="26679" y="9653"/>
                    </a:cubicBezTo>
                    <a:cubicBezTo>
                      <a:pt x="17831" y="9653"/>
                      <a:pt x="14211" y="17563"/>
                      <a:pt x="13675" y="23462"/>
                    </a:cubicBezTo>
                    <a:lnTo>
                      <a:pt x="38343" y="23462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65DBC8B4-FF4E-6513-D130-A03FEBB570F0}"/>
                  </a:ext>
                </a:extLst>
              </p:cNvPr>
              <p:cNvSpPr/>
              <p:nvPr/>
            </p:nvSpPr>
            <p:spPr>
              <a:xfrm>
                <a:off x="5511543" y="3301369"/>
                <a:ext cx="45180" cy="58720"/>
              </a:xfrm>
              <a:custGeom>
                <a:avLst/>
                <a:gdLst>
                  <a:gd name="connsiteX0" fmla="*/ 44912 w 45180"/>
                  <a:gd name="connsiteY0" fmla="*/ 55905 h 58720"/>
                  <a:gd name="connsiteX1" fmla="*/ 28958 w 45180"/>
                  <a:gd name="connsiteY1" fmla="*/ 58721 h 58720"/>
                  <a:gd name="connsiteX2" fmla="*/ 0 w 45180"/>
                  <a:gd name="connsiteY2" fmla="*/ 30031 h 58720"/>
                  <a:gd name="connsiteX3" fmla="*/ 31371 w 45180"/>
                  <a:gd name="connsiteY3" fmla="*/ 0 h 58720"/>
                  <a:gd name="connsiteX4" fmla="*/ 45180 w 45180"/>
                  <a:gd name="connsiteY4" fmla="*/ 2681 h 58720"/>
                  <a:gd name="connsiteX5" fmla="*/ 42633 w 45180"/>
                  <a:gd name="connsiteY5" fmla="*/ 13272 h 58720"/>
                  <a:gd name="connsiteX6" fmla="*/ 31908 w 45180"/>
                  <a:gd name="connsiteY6" fmla="*/ 11127 h 58720"/>
                  <a:gd name="connsiteX7" fmla="*/ 14613 w 45180"/>
                  <a:gd name="connsiteY7" fmla="*/ 29360 h 58720"/>
                  <a:gd name="connsiteX8" fmla="*/ 31908 w 45180"/>
                  <a:gd name="connsiteY8" fmla="*/ 47459 h 58720"/>
                  <a:gd name="connsiteX9" fmla="*/ 43169 w 45180"/>
                  <a:gd name="connsiteY9" fmla="*/ 45314 h 58720"/>
                  <a:gd name="connsiteX10" fmla="*/ 45180 w 45180"/>
                  <a:gd name="connsiteY10" fmla="*/ 55905 h 58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180" h="58720">
                    <a:moveTo>
                      <a:pt x="44912" y="55905"/>
                    </a:moveTo>
                    <a:cubicBezTo>
                      <a:pt x="41963" y="57246"/>
                      <a:pt x="36064" y="58721"/>
                      <a:pt x="28958" y="58721"/>
                    </a:cubicBezTo>
                    <a:cubicBezTo>
                      <a:pt x="11396" y="58721"/>
                      <a:pt x="0" y="47459"/>
                      <a:pt x="0" y="30031"/>
                    </a:cubicBezTo>
                    <a:cubicBezTo>
                      <a:pt x="0" y="12602"/>
                      <a:pt x="11529" y="0"/>
                      <a:pt x="31371" y="0"/>
                    </a:cubicBezTo>
                    <a:cubicBezTo>
                      <a:pt x="36600" y="0"/>
                      <a:pt x="41963" y="1207"/>
                      <a:pt x="45180" y="2681"/>
                    </a:cubicBezTo>
                    <a:lnTo>
                      <a:pt x="42633" y="13272"/>
                    </a:lnTo>
                    <a:cubicBezTo>
                      <a:pt x="40354" y="12200"/>
                      <a:pt x="37002" y="11127"/>
                      <a:pt x="31908" y="11127"/>
                    </a:cubicBezTo>
                    <a:cubicBezTo>
                      <a:pt x="21048" y="11127"/>
                      <a:pt x="14613" y="19037"/>
                      <a:pt x="14613" y="29360"/>
                    </a:cubicBezTo>
                    <a:cubicBezTo>
                      <a:pt x="14613" y="40890"/>
                      <a:pt x="22121" y="47459"/>
                      <a:pt x="31908" y="47459"/>
                    </a:cubicBezTo>
                    <a:cubicBezTo>
                      <a:pt x="36868" y="47459"/>
                      <a:pt x="40354" y="46387"/>
                      <a:pt x="43169" y="45314"/>
                    </a:cubicBezTo>
                    <a:lnTo>
                      <a:pt x="45180" y="55905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B405F2E2-3C40-DF79-C136-7C9A02FCC2FF}"/>
                  </a:ext>
                </a:extLst>
              </p:cNvPr>
              <p:cNvSpPr/>
              <p:nvPr/>
            </p:nvSpPr>
            <p:spPr>
              <a:xfrm>
                <a:off x="5563158" y="3286621"/>
                <a:ext cx="35527" cy="73468"/>
              </a:xfrm>
              <a:custGeom>
                <a:avLst/>
                <a:gdLst>
                  <a:gd name="connsiteX0" fmla="*/ 21987 w 35527"/>
                  <a:gd name="connsiteY0" fmla="*/ 0 h 73468"/>
                  <a:gd name="connsiteX1" fmla="*/ 21987 w 35527"/>
                  <a:gd name="connsiteY1" fmla="*/ 16088 h 73468"/>
                  <a:gd name="connsiteX2" fmla="*/ 35527 w 35527"/>
                  <a:gd name="connsiteY2" fmla="*/ 16088 h 73468"/>
                  <a:gd name="connsiteX3" fmla="*/ 35527 w 35527"/>
                  <a:gd name="connsiteY3" fmla="*/ 26679 h 73468"/>
                  <a:gd name="connsiteX4" fmla="*/ 21987 w 35527"/>
                  <a:gd name="connsiteY4" fmla="*/ 26679 h 73468"/>
                  <a:gd name="connsiteX5" fmla="*/ 21987 w 35527"/>
                  <a:gd name="connsiteY5" fmla="*/ 51481 h 73468"/>
                  <a:gd name="connsiteX6" fmla="*/ 29226 w 35527"/>
                  <a:gd name="connsiteY6" fmla="*/ 61938 h 73468"/>
                  <a:gd name="connsiteX7" fmla="*/ 34723 w 35527"/>
                  <a:gd name="connsiteY7" fmla="*/ 61268 h 73468"/>
                  <a:gd name="connsiteX8" fmla="*/ 34991 w 35527"/>
                  <a:gd name="connsiteY8" fmla="*/ 72128 h 73468"/>
                  <a:gd name="connsiteX9" fmla="*/ 24668 w 35527"/>
                  <a:gd name="connsiteY9" fmla="*/ 73468 h 73468"/>
                  <a:gd name="connsiteX10" fmla="*/ 12468 w 35527"/>
                  <a:gd name="connsiteY10" fmla="*/ 68910 h 73468"/>
                  <a:gd name="connsiteX11" fmla="*/ 8044 w 35527"/>
                  <a:gd name="connsiteY11" fmla="*/ 53224 h 73468"/>
                  <a:gd name="connsiteX12" fmla="*/ 8044 w 35527"/>
                  <a:gd name="connsiteY12" fmla="*/ 26813 h 73468"/>
                  <a:gd name="connsiteX13" fmla="*/ 0 w 35527"/>
                  <a:gd name="connsiteY13" fmla="*/ 26813 h 73468"/>
                  <a:gd name="connsiteX14" fmla="*/ 0 w 35527"/>
                  <a:gd name="connsiteY14" fmla="*/ 16222 h 73468"/>
                  <a:gd name="connsiteX15" fmla="*/ 8044 w 35527"/>
                  <a:gd name="connsiteY15" fmla="*/ 16222 h 73468"/>
                  <a:gd name="connsiteX16" fmla="*/ 8044 w 35527"/>
                  <a:gd name="connsiteY16" fmla="*/ 3486 h 73468"/>
                  <a:gd name="connsiteX17" fmla="*/ 21852 w 35527"/>
                  <a:gd name="connsiteY17" fmla="*/ 134 h 73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527" h="73468">
                    <a:moveTo>
                      <a:pt x="21987" y="0"/>
                    </a:moveTo>
                    <a:lnTo>
                      <a:pt x="21987" y="16088"/>
                    </a:lnTo>
                    <a:lnTo>
                      <a:pt x="35527" y="16088"/>
                    </a:lnTo>
                    <a:lnTo>
                      <a:pt x="35527" y="26679"/>
                    </a:lnTo>
                    <a:lnTo>
                      <a:pt x="21987" y="26679"/>
                    </a:lnTo>
                    <a:lnTo>
                      <a:pt x="21987" y="51481"/>
                    </a:lnTo>
                    <a:cubicBezTo>
                      <a:pt x="21987" y="58319"/>
                      <a:pt x="23864" y="61938"/>
                      <a:pt x="29226" y="61938"/>
                    </a:cubicBezTo>
                    <a:cubicBezTo>
                      <a:pt x="31639" y="61938"/>
                      <a:pt x="33516" y="61536"/>
                      <a:pt x="34723" y="61268"/>
                    </a:cubicBezTo>
                    <a:lnTo>
                      <a:pt x="34991" y="72128"/>
                    </a:lnTo>
                    <a:cubicBezTo>
                      <a:pt x="32846" y="72932"/>
                      <a:pt x="29226" y="73468"/>
                      <a:pt x="24668" y="73468"/>
                    </a:cubicBezTo>
                    <a:cubicBezTo>
                      <a:pt x="19439" y="73468"/>
                      <a:pt x="15149" y="71725"/>
                      <a:pt x="12468" y="68910"/>
                    </a:cubicBezTo>
                    <a:cubicBezTo>
                      <a:pt x="9519" y="65692"/>
                      <a:pt x="8044" y="60598"/>
                      <a:pt x="8044" y="53224"/>
                    </a:cubicBezTo>
                    <a:lnTo>
                      <a:pt x="8044" y="26813"/>
                    </a:lnTo>
                    <a:lnTo>
                      <a:pt x="0" y="26813"/>
                    </a:lnTo>
                    <a:lnTo>
                      <a:pt x="0" y="16222"/>
                    </a:lnTo>
                    <a:lnTo>
                      <a:pt x="8044" y="16222"/>
                    </a:lnTo>
                    <a:lnTo>
                      <a:pt x="8044" y="3486"/>
                    </a:lnTo>
                    <a:lnTo>
                      <a:pt x="21852" y="134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F3B56A9F-511B-DD31-19D9-C2F21B3A8008}"/>
                  </a:ext>
                </a:extLst>
              </p:cNvPr>
              <p:cNvSpPr/>
              <p:nvPr/>
            </p:nvSpPr>
            <p:spPr>
              <a:xfrm>
                <a:off x="5608606" y="3279248"/>
                <a:ext cx="15953" cy="79769"/>
              </a:xfrm>
              <a:custGeom>
                <a:avLst/>
                <a:gdLst>
                  <a:gd name="connsiteX0" fmla="*/ 15954 w 15953"/>
                  <a:gd name="connsiteY0" fmla="*/ 7776 h 79769"/>
                  <a:gd name="connsiteX1" fmla="*/ 7910 w 15953"/>
                  <a:gd name="connsiteY1" fmla="*/ 15418 h 79769"/>
                  <a:gd name="connsiteX2" fmla="*/ 0 w 15953"/>
                  <a:gd name="connsiteY2" fmla="*/ 7776 h 79769"/>
                  <a:gd name="connsiteX3" fmla="*/ 7910 w 15953"/>
                  <a:gd name="connsiteY3" fmla="*/ 0 h 79769"/>
                  <a:gd name="connsiteX4" fmla="*/ 15820 w 15953"/>
                  <a:gd name="connsiteY4" fmla="*/ 7776 h 79769"/>
                  <a:gd name="connsiteX5" fmla="*/ 804 w 15953"/>
                  <a:gd name="connsiteY5" fmla="*/ 79769 h 79769"/>
                  <a:gd name="connsiteX6" fmla="*/ 804 w 15953"/>
                  <a:gd name="connsiteY6" fmla="*/ 23462 h 79769"/>
                  <a:gd name="connsiteX7" fmla="*/ 15150 w 15953"/>
                  <a:gd name="connsiteY7" fmla="*/ 23462 h 79769"/>
                  <a:gd name="connsiteX8" fmla="*/ 15150 w 15953"/>
                  <a:gd name="connsiteY8" fmla="*/ 79769 h 79769"/>
                  <a:gd name="connsiteX9" fmla="*/ 804 w 15953"/>
                  <a:gd name="connsiteY9" fmla="*/ 79769 h 79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953" h="79769">
                    <a:moveTo>
                      <a:pt x="15954" y="7776"/>
                    </a:moveTo>
                    <a:cubicBezTo>
                      <a:pt x="15954" y="12066"/>
                      <a:pt x="12870" y="15418"/>
                      <a:pt x="7910" y="15418"/>
                    </a:cubicBezTo>
                    <a:cubicBezTo>
                      <a:pt x="2949" y="15418"/>
                      <a:pt x="0" y="12066"/>
                      <a:pt x="0" y="7776"/>
                    </a:cubicBezTo>
                    <a:cubicBezTo>
                      <a:pt x="0" y="3486"/>
                      <a:pt x="3217" y="0"/>
                      <a:pt x="7910" y="0"/>
                    </a:cubicBezTo>
                    <a:cubicBezTo>
                      <a:pt x="12602" y="0"/>
                      <a:pt x="15820" y="3352"/>
                      <a:pt x="15820" y="7776"/>
                    </a:cubicBezTo>
                    <a:close/>
                    <a:moveTo>
                      <a:pt x="804" y="79769"/>
                    </a:moveTo>
                    <a:lnTo>
                      <a:pt x="804" y="23462"/>
                    </a:lnTo>
                    <a:lnTo>
                      <a:pt x="15150" y="23462"/>
                    </a:lnTo>
                    <a:lnTo>
                      <a:pt x="15150" y="79769"/>
                    </a:lnTo>
                    <a:lnTo>
                      <a:pt x="804" y="79769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98B6603F-ABF9-1565-221D-EE2C293D7149}"/>
                  </a:ext>
                </a:extLst>
              </p:cNvPr>
              <p:cNvSpPr/>
              <p:nvPr/>
            </p:nvSpPr>
            <p:spPr>
              <a:xfrm>
                <a:off x="5632738" y="3302709"/>
                <a:ext cx="56307" cy="56307"/>
              </a:xfrm>
              <a:custGeom>
                <a:avLst/>
                <a:gdLst>
                  <a:gd name="connsiteX0" fmla="*/ 15284 w 56307"/>
                  <a:gd name="connsiteY0" fmla="*/ 0 h 56307"/>
                  <a:gd name="connsiteX1" fmla="*/ 24400 w 56307"/>
                  <a:gd name="connsiteY1" fmla="*/ 28556 h 56307"/>
                  <a:gd name="connsiteX2" fmla="*/ 28154 w 56307"/>
                  <a:gd name="connsiteY2" fmla="*/ 42633 h 56307"/>
                  <a:gd name="connsiteX3" fmla="*/ 28556 w 56307"/>
                  <a:gd name="connsiteY3" fmla="*/ 42633 h 56307"/>
                  <a:gd name="connsiteX4" fmla="*/ 32444 w 56307"/>
                  <a:gd name="connsiteY4" fmla="*/ 28556 h 56307"/>
                  <a:gd name="connsiteX5" fmla="*/ 41293 w 56307"/>
                  <a:gd name="connsiteY5" fmla="*/ 0 h 56307"/>
                  <a:gd name="connsiteX6" fmla="*/ 56308 w 56307"/>
                  <a:gd name="connsiteY6" fmla="*/ 0 h 56307"/>
                  <a:gd name="connsiteX7" fmla="*/ 34857 w 56307"/>
                  <a:gd name="connsiteY7" fmla="*/ 56308 h 56307"/>
                  <a:gd name="connsiteX8" fmla="*/ 20915 w 56307"/>
                  <a:gd name="connsiteY8" fmla="*/ 56308 h 56307"/>
                  <a:gd name="connsiteX9" fmla="*/ 0 w 56307"/>
                  <a:gd name="connsiteY9" fmla="*/ 0 h 56307"/>
                  <a:gd name="connsiteX10" fmla="*/ 15418 w 56307"/>
                  <a:gd name="connsiteY10" fmla="*/ 0 h 56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307" h="56307">
                    <a:moveTo>
                      <a:pt x="15284" y="0"/>
                    </a:moveTo>
                    <a:lnTo>
                      <a:pt x="24400" y="28556"/>
                    </a:lnTo>
                    <a:cubicBezTo>
                      <a:pt x="26009" y="33516"/>
                      <a:pt x="27215" y="38075"/>
                      <a:pt x="28154" y="42633"/>
                    </a:cubicBezTo>
                    <a:lnTo>
                      <a:pt x="28556" y="42633"/>
                    </a:lnTo>
                    <a:cubicBezTo>
                      <a:pt x="29629" y="38075"/>
                      <a:pt x="30835" y="33650"/>
                      <a:pt x="32444" y="28556"/>
                    </a:cubicBezTo>
                    <a:lnTo>
                      <a:pt x="41293" y="0"/>
                    </a:lnTo>
                    <a:lnTo>
                      <a:pt x="56308" y="0"/>
                    </a:lnTo>
                    <a:lnTo>
                      <a:pt x="34857" y="56308"/>
                    </a:lnTo>
                    <a:lnTo>
                      <a:pt x="20915" y="56308"/>
                    </a:lnTo>
                    <a:lnTo>
                      <a:pt x="0" y="0"/>
                    </a:lnTo>
                    <a:lnTo>
                      <a:pt x="15418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AC6C0550-7BA5-695A-A0AE-B70022383967}"/>
                  </a:ext>
                </a:extLst>
              </p:cNvPr>
              <p:cNvSpPr/>
              <p:nvPr/>
            </p:nvSpPr>
            <p:spPr>
              <a:xfrm>
                <a:off x="5692532" y="3301503"/>
                <a:ext cx="51749" cy="58720"/>
              </a:xfrm>
              <a:custGeom>
                <a:avLst/>
                <a:gdLst>
                  <a:gd name="connsiteX0" fmla="*/ 13675 w 51749"/>
                  <a:gd name="connsiteY0" fmla="*/ 33382 h 58720"/>
                  <a:gd name="connsiteX1" fmla="*/ 30969 w 51749"/>
                  <a:gd name="connsiteY1" fmla="*/ 47996 h 58720"/>
                  <a:gd name="connsiteX2" fmla="*/ 46521 w 51749"/>
                  <a:gd name="connsiteY2" fmla="*/ 45448 h 58720"/>
                  <a:gd name="connsiteX3" fmla="*/ 48666 w 51749"/>
                  <a:gd name="connsiteY3" fmla="*/ 55235 h 58720"/>
                  <a:gd name="connsiteX4" fmla="*/ 28958 w 51749"/>
                  <a:gd name="connsiteY4" fmla="*/ 58721 h 58720"/>
                  <a:gd name="connsiteX5" fmla="*/ 0 w 51749"/>
                  <a:gd name="connsiteY5" fmla="*/ 30299 h 58720"/>
                  <a:gd name="connsiteX6" fmla="*/ 27483 w 51749"/>
                  <a:gd name="connsiteY6" fmla="*/ 0 h 58720"/>
                  <a:gd name="connsiteX7" fmla="*/ 51749 w 51749"/>
                  <a:gd name="connsiteY7" fmla="*/ 27349 h 58720"/>
                  <a:gd name="connsiteX8" fmla="*/ 51347 w 51749"/>
                  <a:gd name="connsiteY8" fmla="*/ 33382 h 58720"/>
                  <a:gd name="connsiteX9" fmla="*/ 13675 w 51749"/>
                  <a:gd name="connsiteY9" fmla="*/ 33382 h 58720"/>
                  <a:gd name="connsiteX10" fmla="*/ 38343 w 51749"/>
                  <a:gd name="connsiteY10" fmla="*/ 23462 h 58720"/>
                  <a:gd name="connsiteX11" fmla="*/ 26679 w 51749"/>
                  <a:gd name="connsiteY11" fmla="*/ 9653 h 58720"/>
                  <a:gd name="connsiteX12" fmla="*/ 13675 w 51749"/>
                  <a:gd name="connsiteY12" fmla="*/ 23462 h 58720"/>
                  <a:gd name="connsiteX13" fmla="*/ 38343 w 51749"/>
                  <a:gd name="connsiteY13" fmla="*/ 23462 h 58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1749" h="58720">
                    <a:moveTo>
                      <a:pt x="13675" y="33382"/>
                    </a:moveTo>
                    <a:cubicBezTo>
                      <a:pt x="14077" y="43571"/>
                      <a:pt x="21987" y="47996"/>
                      <a:pt x="30969" y="47996"/>
                    </a:cubicBezTo>
                    <a:cubicBezTo>
                      <a:pt x="37538" y="47996"/>
                      <a:pt x="42231" y="47057"/>
                      <a:pt x="46521" y="45448"/>
                    </a:cubicBezTo>
                    <a:lnTo>
                      <a:pt x="48666" y="55235"/>
                    </a:lnTo>
                    <a:cubicBezTo>
                      <a:pt x="43839" y="57246"/>
                      <a:pt x="37136" y="58721"/>
                      <a:pt x="28958" y="58721"/>
                    </a:cubicBezTo>
                    <a:cubicBezTo>
                      <a:pt x="10725" y="58721"/>
                      <a:pt x="0" y="47459"/>
                      <a:pt x="0" y="30299"/>
                    </a:cubicBezTo>
                    <a:cubicBezTo>
                      <a:pt x="0" y="14747"/>
                      <a:pt x="9519" y="0"/>
                      <a:pt x="27483" y="0"/>
                    </a:cubicBezTo>
                    <a:cubicBezTo>
                      <a:pt x="45448" y="0"/>
                      <a:pt x="51749" y="15015"/>
                      <a:pt x="51749" y="27349"/>
                    </a:cubicBezTo>
                    <a:cubicBezTo>
                      <a:pt x="51749" y="30031"/>
                      <a:pt x="51481" y="32042"/>
                      <a:pt x="51347" y="33382"/>
                    </a:cubicBezTo>
                    <a:lnTo>
                      <a:pt x="13675" y="33382"/>
                    </a:lnTo>
                    <a:close/>
                    <a:moveTo>
                      <a:pt x="38343" y="23462"/>
                    </a:moveTo>
                    <a:cubicBezTo>
                      <a:pt x="38343" y="18233"/>
                      <a:pt x="36198" y="9653"/>
                      <a:pt x="26679" y="9653"/>
                    </a:cubicBezTo>
                    <a:cubicBezTo>
                      <a:pt x="17831" y="9653"/>
                      <a:pt x="14211" y="17563"/>
                      <a:pt x="13675" y="23462"/>
                    </a:cubicBezTo>
                    <a:lnTo>
                      <a:pt x="38343" y="23462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F8CC6F18-44AC-BF87-E285-9B6CC486FB94}"/>
                  </a:ext>
                </a:extLst>
              </p:cNvPr>
              <p:cNvSpPr/>
              <p:nvPr/>
            </p:nvSpPr>
            <p:spPr>
              <a:xfrm>
                <a:off x="5183349" y="3453936"/>
                <a:ext cx="55101" cy="78428"/>
              </a:xfrm>
              <a:custGeom>
                <a:avLst/>
                <a:gdLst>
                  <a:gd name="connsiteX0" fmla="*/ 0 w 55101"/>
                  <a:gd name="connsiteY0" fmla="*/ 1609 h 78428"/>
                  <a:gd name="connsiteX1" fmla="*/ 21451 w 55101"/>
                  <a:gd name="connsiteY1" fmla="*/ 0 h 78428"/>
                  <a:gd name="connsiteX2" fmla="*/ 45449 w 55101"/>
                  <a:gd name="connsiteY2" fmla="*/ 6167 h 78428"/>
                  <a:gd name="connsiteX3" fmla="*/ 52152 w 55101"/>
                  <a:gd name="connsiteY3" fmla="*/ 21719 h 78428"/>
                  <a:gd name="connsiteX4" fmla="*/ 38075 w 55101"/>
                  <a:gd name="connsiteY4" fmla="*/ 41292 h 78428"/>
                  <a:gd name="connsiteX5" fmla="*/ 38075 w 55101"/>
                  <a:gd name="connsiteY5" fmla="*/ 41695 h 78428"/>
                  <a:gd name="connsiteX6" fmla="*/ 48934 w 55101"/>
                  <a:gd name="connsiteY6" fmla="*/ 56710 h 78428"/>
                  <a:gd name="connsiteX7" fmla="*/ 55101 w 55101"/>
                  <a:gd name="connsiteY7" fmla="*/ 78429 h 78428"/>
                  <a:gd name="connsiteX8" fmla="*/ 40488 w 55101"/>
                  <a:gd name="connsiteY8" fmla="*/ 78429 h 78428"/>
                  <a:gd name="connsiteX9" fmla="*/ 35259 w 55101"/>
                  <a:gd name="connsiteY9" fmla="*/ 60061 h 78428"/>
                  <a:gd name="connsiteX10" fmla="*/ 21316 w 55101"/>
                  <a:gd name="connsiteY10" fmla="*/ 46387 h 78428"/>
                  <a:gd name="connsiteX11" fmla="*/ 14211 w 55101"/>
                  <a:gd name="connsiteY11" fmla="*/ 46387 h 78428"/>
                  <a:gd name="connsiteX12" fmla="*/ 14211 w 55101"/>
                  <a:gd name="connsiteY12" fmla="*/ 78429 h 78428"/>
                  <a:gd name="connsiteX13" fmla="*/ 134 w 55101"/>
                  <a:gd name="connsiteY13" fmla="*/ 78429 h 78428"/>
                  <a:gd name="connsiteX14" fmla="*/ 134 w 55101"/>
                  <a:gd name="connsiteY14" fmla="*/ 1609 h 78428"/>
                  <a:gd name="connsiteX15" fmla="*/ 14077 w 55101"/>
                  <a:gd name="connsiteY15" fmla="*/ 36064 h 78428"/>
                  <a:gd name="connsiteX16" fmla="*/ 22523 w 55101"/>
                  <a:gd name="connsiteY16" fmla="*/ 36064 h 78428"/>
                  <a:gd name="connsiteX17" fmla="*/ 38075 w 55101"/>
                  <a:gd name="connsiteY17" fmla="*/ 23193 h 78428"/>
                  <a:gd name="connsiteX18" fmla="*/ 22791 w 55101"/>
                  <a:gd name="connsiteY18" fmla="*/ 10725 h 78428"/>
                  <a:gd name="connsiteX19" fmla="*/ 13943 w 55101"/>
                  <a:gd name="connsiteY19" fmla="*/ 11396 h 78428"/>
                  <a:gd name="connsiteX20" fmla="*/ 13943 w 55101"/>
                  <a:gd name="connsiteY20" fmla="*/ 36064 h 78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5101" h="78428">
                    <a:moveTo>
                      <a:pt x="0" y="1609"/>
                    </a:moveTo>
                    <a:cubicBezTo>
                      <a:pt x="5363" y="670"/>
                      <a:pt x="13272" y="0"/>
                      <a:pt x="21451" y="0"/>
                    </a:cubicBezTo>
                    <a:cubicBezTo>
                      <a:pt x="32712" y="0"/>
                      <a:pt x="40354" y="1877"/>
                      <a:pt x="45449" y="6167"/>
                    </a:cubicBezTo>
                    <a:cubicBezTo>
                      <a:pt x="49738" y="9787"/>
                      <a:pt x="52152" y="15149"/>
                      <a:pt x="52152" y="21719"/>
                    </a:cubicBezTo>
                    <a:cubicBezTo>
                      <a:pt x="52152" y="31774"/>
                      <a:pt x="45314" y="38611"/>
                      <a:pt x="38075" y="41292"/>
                    </a:cubicBezTo>
                    <a:lnTo>
                      <a:pt x="38075" y="41695"/>
                    </a:lnTo>
                    <a:cubicBezTo>
                      <a:pt x="43571" y="43840"/>
                      <a:pt x="46923" y="49202"/>
                      <a:pt x="48934" y="56710"/>
                    </a:cubicBezTo>
                    <a:cubicBezTo>
                      <a:pt x="51347" y="66363"/>
                      <a:pt x="53492" y="75479"/>
                      <a:pt x="55101" y="78429"/>
                    </a:cubicBezTo>
                    <a:lnTo>
                      <a:pt x="40488" y="78429"/>
                    </a:lnTo>
                    <a:cubicBezTo>
                      <a:pt x="39281" y="76149"/>
                      <a:pt x="37538" y="69714"/>
                      <a:pt x="35259" y="60061"/>
                    </a:cubicBezTo>
                    <a:cubicBezTo>
                      <a:pt x="33114" y="49873"/>
                      <a:pt x="29360" y="46655"/>
                      <a:pt x="21316" y="46387"/>
                    </a:cubicBezTo>
                    <a:lnTo>
                      <a:pt x="14211" y="46387"/>
                    </a:lnTo>
                    <a:lnTo>
                      <a:pt x="14211" y="78429"/>
                    </a:lnTo>
                    <a:lnTo>
                      <a:pt x="134" y="78429"/>
                    </a:lnTo>
                    <a:lnTo>
                      <a:pt x="134" y="1609"/>
                    </a:lnTo>
                    <a:close/>
                    <a:moveTo>
                      <a:pt x="14077" y="36064"/>
                    </a:moveTo>
                    <a:lnTo>
                      <a:pt x="22523" y="36064"/>
                    </a:lnTo>
                    <a:cubicBezTo>
                      <a:pt x="32176" y="36064"/>
                      <a:pt x="38075" y="30969"/>
                      <a:pt x="38075" y="23193"/>
                    </a:cubicBezTo>
                    <a:cubicBezTo>
                      <a:pt x="38075" y="14613"/>
                      <a:pt x="32042" y="10725"/>
                      <a:pt x="22791" y="10725"/>
                    </a:cubicBezTo>
                    <a:cubicBezTo>
                      <a:pt x="18233" y="10725"/>
                      <a:pt x="15417" y="11127"/>
                      <a:pt x="13943" y="11396"/>
                    </a:cubicBezTo>
                    <a:lnTo>
                      <a:pt x="13943" y="36064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660B04CB-08CE-C9EF-8473-D644AFA4D308}"/>
                  </a:ext>
                </a:extLst>
              </p:cNvPr>
              <p:cNvSpPr/>
              <p:nvPr/>
            </p:nvSpPr>
            <p:spPr>
              <a:xfrm>
                <a:off x="5245288" y="3474850"/>
                <a:ext cx="51749" cy="58720"/>
              </a:xfrm>
              <a:custGeom>
                <a:avLst/>
                <a:gdLst>
                  <a:gd name="connsiteX0" fmla="*/ 13675 w 51749"/>
                  <a:gd name="connsiteY0" fmla="*/ 33382 h 58720"/>
                  <a:gd name="connsiteX1" fmla="*/ 30969 w 51749"/>
                  <a:gd name="connsiteY1" fmla="*/ 47996 h 58720"/>
                  <a:gd name="connsiteX2" fmla="*/ 46521 w 51749"/>
                  <a:gd name="connsiteY2" fmla="*/ 45448 h 58720"/>
                  <a:gd name="connsiteX3" fmla="*/ 48666 w 51749"/>
                  <a:gd name="connsiteY3" fmla="*/ 55235 h 58720"/>
                  <a:gd name="connsiteX4" fmla="*/ 28958 w 51749"/>
                  <a:gd name="connsiteY4" fmla="*/ 58721 h 58720"/>
                  <a:gd name="connsiteX5" fmla="*/ 0 w 51749"/>
                  <a:gd name="connsiteY5" fmla="*/ 30299 h 58720"/>
                  <a:gd name="connsiteX6" fmla="*/ 27484 w 51749"/>
                  <a:gd name="connsiteY6" fmla="*/ 0 h 58720"/>
                  <a:gd name="connsiteX7" fmla="*/ 51750 w 51749"/>
                  <a:gd name="connsiteY7" fmla="*/ 27349 h 58720"/>
                  <a:gd name="connsiteX8" fmla="*/ 51347 w 51749"/>
                  <a:gd name="connsiteY8" fmla="*/ 33382 h 58720"/>
                  <a:gd name="connsiteX9" fmla="*/ 13675 w 51749"/>
                  <a:gd name="connsiteY9" fmla="*/ 33382 h 58720"/>
                  <a:gd name="connsiteX10" fmla="*/ 38343 w 51749"/>
                  <a:gd name="connsiteY10" fmla="*/ 23462 h 58720"/>
                  <a:gd name="connsiteX11" fmla="*/ 26679 w 51749"/>
                  <a:gd name="connsiteY11" fmla="*/ 9653 h 58720"/>
                  <a:gd name="connsiteX12" fmla="*/ 13675 w 51749"/>
                  <a:gd name="connsiteY12" fmla="*/ 23462 h 58720"/>
                  <a:gd name="connsiteX13" fmla="*/ 38343 w 51749"/>
                  <a:gd name="connsiteY13" fmla="*/ 23462 h 58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1749" h="58720">
                    <a:moveTo>
                      <a:pt x="13675" y="33382"/>
                    </a:moveTo>
                    <a:cubicBezTo>
                      <a:pt x="14077" y="43571"/>
                      <a:pt x="21987" y="47996"/>
                      <a:pt x="30969" y="47996"/>
                    </a:cubicBezTo>
                    <a:cubicBezTo>
                      <a:pt x="37539" y="47996"/>
                      <a:pt x="42231" y="47057"/>
                      <a:pt x="46521" y="45448"/>
                    </a:cubicBezTo>
                    <a:lnTo>
                      <a:pt x="48666" y="55235"/>
                    </a:lnTo>
                    <a:cubicBezTo>
                      <a:pt x="43840" y="57246"/>
                      <a:pt x="37137" y="58721"/>
                      <a:pt x="28958" y="58721"/>
                    </a:cubicBezTo>
                    <a:cubicBezTo>
                      <a:pt x="10726" y="58721"/>
                      <a:pt x="0" y="47459"/>
                      <a:pt x="0" y="30299"/>
                    </a:cubicBezTo>
                    <a:cubicBezTo>
                      <a:pt x="0" y="14747"/>
                      <a:pt x="9519" y="0"/>
                      <a:pt x="27484" y="0"/>
                    </a:cubicBezTo>
                    <a:cubicBezTo>
                      <a:pt x="45449" y="0"/>
                      <a:pt x="51750" y="15015"/>
                      <a:pt x="51750" y="27349"/>
                    </a:cubicBezTo>
                    <a:cubicBezTo>
                      <a:pt x="51750" y="30031"/>
                      <a:pt x="51481" y="32042"/>
                      <a:pt x="51347" y="33382"/>
                    </a:cubicBezTo>
                    <a:lnTo>
                      <a:pt x="13675" y="33382"/>
                    </a:lnTo>
                    <a:close/>
                    <a:moveTo>
                      <a:pt x="38343" y="23462"/>
                    </a:moveTo>
                    <a:cubicBezTo>
                      <a:pt x="38343" y="18233"/>
                      <a:pt x="36198" y="9653"/>
                      <a:pt x="26679" y="9653"/>
                    </a:cubicBezTo>
                    <a:cubicBezTo>
                      <a:pt x="17831" y="9653"/>
                      <a:pt x="14211" y="17563"/>
                      <a:pt x="13675" y="23462"/>
                    </a:cubicBezTo>
                    <a:lnTo>
                      <a:pt x="38343" y="23462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2BE3272F-AE96-4FDF-810E-49EBF27E9AD7}"/>
                  </a:ext>
                </a:extLst>
              </p:cNvPr>
              <p:cNvSpPr/>
              <p:nvPr/>
            </p:nvSpPr>
            <p:spPr>
              <a:xfrm>
                <a:off x="5304947" y="3475118"/>
                <a:ext cx="55100" cy="81646"/>
              </a:xfrm>
              <a:custGeom>
                <a:avLst/>
                <a:gdLst>
                  <a:gd name="connsiteX0" fmla="*/ 54967 w 55100"/>
                  <a:gd name="connsiteY0" fmla="*/ 1072 h 81646"/>
                  <a:gd name="connsiteX1" fmla="*/ 54565 w 55100"/>
                  <a:gd name="connsiteY1" fmla="*/ 17295 h 81646"/>
                  <a:gd name="connsiteX2" fmla="*/ 54565 w 55100"/>
                  <a:gd name="connsiteY2" fmla="*/ 49202 h 81646"/>
                  <a:gd name="connsiteX3" fmla="*/ 46252 w 55100"/>
                  <a:gd name="connsiteY3" fmla="*/ 74809 h 81646"/>
                  <a:gd name="connsiteX4" fmla="*/ 24534 w 55100"/>
                  <a:gd name="connsiteY4" fmla="*/ 81646 h 81646"/>
                  <a:gd name="connsiteX5" fmla="*/ 4826 w 55100"/>
                  <a:gd name="connsiteY5" fmla="*/ 77088 h 81646"/>
                  <a:gd name="connsiteX6" fmla="*/ 7910 w 55100"/>
                  <a:gd name="connsiteY6" fmla="*/ 66363 h 81646"/>
                  <a:gd name="connsiteX7" fmla="*/ 24266 w 55100"/>
                  <a:gd name="connsiteY7" fmla="*/ 70653 h 81646"/>
                  <a:gd name="connsiteX8" fmla="*/ 40488 w 55100"/>
                  <a:gd name="connsiteY8" fmla="*/ 53626 h 81646"/>
                  <a:gd name="connsiteX9" fmla="*/ 40488 w 55100"/>
                  <a:gd name="connsiteY9" fmla="*/ 48800 h 81646"/>
                  <a:gd name="connsiteX10" fmla="*/ 40220 w 55100"/>
                  <a:gd name="connsiteY10" fmla="*/ 48800 h 81646"/>
                  <a:gd name="connsiteX11" fmla="*/ 23864 w 55100"/>
                  <a:gd name="connsiteY11" fmla="*/ 57112 h 81646"/>
                  <a:gd name="connsiteX12" fmla="*/ 0 w 55100"/>
                  <a:gd name="connsiteY12" fmla="*/ 29629 h 81646"/>
                  <a:gd name="connsiteX13" fmla="*/ 25607 w 55100"/>
                  <a:gd name="connsiteY13" fmla="*/ 0 h 81646"/>
                  <a:gd name="connsiteX14" fmla="*/ 41963 w 55100"/>
                  <a:gd name="connsiteY14" fmla="*/ 8848 h 81646"/>
                  <a:gd name="connsiteX15" fmla="*/ 42231 w 55100"/>
                  <a:gd name="connsiteY15" fmla="*/ 8848 h 81646"/>
                  <a:gd name="connsiteX16" fmla="*/ 42767 w 55100"/>
                  <a:gd name="connsiteY16" fmla="*/ 1341 h 81646"/>
                  <a:gd name="connsiteX17" fmla="*/ 55101 w 55100"/>
                  <a:gd name="connsiteY17" fmla="*/ 1341 h 81646"/>
                  <a:gd name="connsiteX18" fmla="*/ 40354 w 55100"/>
                  <a:gd name="connsiteY18" fmla="*/ 23596 h 81646"/>
                  <a:gd name="connsiteX19" fmla="*/ 39951 w 55100"/>
                  <a:gd name="connsiteY19" fmla="*/ 19842 h 81646"/>
                  <a:gd name="connsiteX20" fmla="*/ 28422 w 55100"/>
                  <a:gd name="connsiteY20" fmla="*/ 10725 h 81646"/>
                  <a:gd name="connsiteX21" fmla="*/ 14613 w 55100"/>
                  <a:gd name="connsiteY21" fmla="*/ 29092 h 81646"/>
                  <a:gd name="connsiteX22" fmla="*/ 28422 w 55100"/>
                  <a:gd name="connsiteY22" fmla="*/ 46387 h 81646"/>
                  <a:gd name="connsiteX23" fmla="*/ 39951 w 55100"/>
                  <a:gd name="connsiteY23" fmla="*/ 37806 h 81646"/>
                  <a:gd name="connsiteX24" fmla="*/ 40488 w 55100"/>
                  <a:gd name="connsiteY24" fmla="*/ 32712 h 81646"/>
                  <a:gd name="connsiteX25" fmla="*/ 40488 w 55100"/>
                  <a:gd name="connsiteY25" fmla="*/ 23596 h 81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5100" h="81646">
                    <a:moveTo>
                      <a:pt x="54967" y="1072"/>
                    </a:moveTo>
                    <a:cubicBezTo>
                      <a:pt x="54699" y="4826"/>
                      <a:pt x="54565" y="9519"/>
                      <a:pt x="54565" y="17295"/>
                    </a:cubicBezTo>
                    <a:lnTo>
                      <a:pt x="54565" y="49202"/>
                    </a:lnTo>
                    <a:cubicBezTo>
                      <a:pt x="54565" y="61000"/>
                      <a:pt x="52151" y="69446"/>
                      <a:pt x="46252" y="74809"/>
                    </a:cubicBezTo>
                    <a:cubicBezTo>
                      <a:pt x="40354" y="80037"/>
                      <a:pt x="32310" y="81646"/>
                      <a:pt x="24534" y="81646"/>
                    </a:cubicBezTo>
                    <a:cubicBezTo>
                      <a:pt x="17295" y="81646"/>
                      <a:pt x="9787" y="80171"/>
                      <a:pt x="4826" y="77088"/>
                    </a:cubicBezTo>
                    <a:lnTo>
                      <a:pt x="7910" y="66363"/>
                    </a:lnTo>
                    <a:cubicBezTo>
                      <a:pt x="11529" y="68508"/>
                      <a:pt x="17563" y="70653"/>
                      <a:pt x="24266" y="70653"/>
                    </a:cubicBezTo>
                    <a:cubicBezTo>
                      <a:pt x="33516" y="70653"/>
                      <a:pt x="40488" y="65826"/>
                      <a:pt x="40488" y="53626"/>
                    </a:cubicBezTo>
                    <a:lnTo>
                      <a:pt x="40488" y="48800"/>
                    </a:lnTo>
                    <a:lnTo>
                      <a:pt x="40220" y="48800"/>
                    </a:lnTo>
                    <a:cubicBezTo>
                      <a:pt x="37002" y="53760"/>
                      <a:pt x="31237" y="57112"/>
                      <a:pt x="23864" y="57112"/>
                    </a:cubicBezTo>
                    <a:cubicBezTo>
                      <a:pt x="9921" y="57112"/>
                      <a:pt x="0" y="45582"/>
                      <a:pt x="0" y="29629"/>
                    </a:cubicBezTo>
                    <a:cubicBezTo>
                      <a:pt x="0" y="11127"/>
                      <a:pt x="12066" y="0"/>
                      <a:pt x="25607" y="0"/>
                    </a:cubicBezTo>
                    <a:cubicBezTo>
                      <a:pt x="34187" y="0"/>
                      <a:pt x="39281" y="4156"/>
                      <a:pt x="41963" y="8848"/>
                    </a:cubicBezTo>
                    <a:lnTo>
                      <a:pt x="42231" y="8848"/>
                    </a:lnTo>
                    <a:lnTo>
                      <a:pt x="42767" y="1341"/>
                    </a:lnTo>
                    <a:lnTo>
                      <a:pt x="55101" y="1341"/>
                    </a:lnTo>
                    <a:close/>
                    <a:moveTo>
                      <a:pt x="40354" y="23596"/>
                    </a:moveTo>
                    <a:cubicBezTo>
                      <a:pt x="40354" y="22389"/>
                      <a:pt x="40354" y="20914"/>
                      <a:pt x="39951" y="19842"/>
                    </a:cubicBezTo>
                    <a:cubicBezTo>
                      <a:pt x="38477" y="14613"/>
                      <a:pt x="34455" y="10725"/>
                      <a:pt x="28422" y="10725"/>
                    </a:cubicBezTo>
                    <a:cubicBezTo>
                      <a:pt x="20512" y="10725"/>
                      <a:pt x="14613" y="17697"/>
                      <a:pt x="14613" y="29092"/>
                    </a:cubicBezTo>
                    <a:cubicBezTo>
                      <a:pt x="14613" y="38745"/>
                      <a:pt x="19439" y="46387"/>
                      <a:pt x="28422" y="46387"/>
                    </a:cubicBezTo>
                    <a:cubicBezTo>
                      <a:pt x="33784" y="46387"/>
                      <a:pt x="38343" y="42901"/>
                      <a:pt x="39951" y="37806"/>
                    </a:cubicBezTo>
                    <a:cubicBezTo>
                      <a:pt x="40354" y="36332"/>
                      <a:pt x="40488" y="34321"/>
                      <a:pt x="40488" y="32712"/>
                    </a:cubicBezTo>
                    <a:lnTo>
                      <a:pt x="40488" y="23596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419C2FE1-AA10-208C-895F-10C2F7EFAC20}"/>
                  </a:ext>
                </a:extLst>
              </p:cNvPr>
              <p:cNvSpPr/>
              <p:nvPr/>
            </p:nvSpPr>
            <p:spPr>
              <a:xfrm>
                <a:off x="5373455" y="3452595"/>
                <a:ext cx="15953" cy="79769"/>
              </a:xfrm>
              <a:custGeom>
                <a:avLst/>
                <a:gdLst>
                  <a:gd name="connsiteX0" fmla="*/ 15954 w 15953"/>
                  <a:gd name="connsiteY0" fmla="*/ 7776 h 79769"/>
                  <a:gd name="connsiteX1" fmla="*/ 7910 w 15953"/>
                  <a:gd name="connsiteY1" fmla="*/ 15418 h 79769"/>
                  <a:gd name="connsiteX2" fmla="*/ 0 w 15953"/>
                  <a:gd name="connsiteY2" fmla="*/ 7776 h 79769"/>
                  <a:gd name="connsiteX3" fmla="*/ 7910 w 15953"/>
                  <a:gd name="connsiteY3" fmla="*/ 0 h 79769"/>
                  <a:gd name="connsiteX4" fmla="*/ 15820 w 15953"/>
                  <a:gd name="connsiteY4" fmla="*/ 7776 h 79769"/>
                  <a:gd name="connsiteX5" fmla="*/ 804 w 15953"/>
                  <a:gd name="connsiteY5" fmla="*/ 79769 h 79769"/>
                  <a:gd name="connsiteX6" fmla="*/ 804 w 15953"/>
                  <a:gd name="connsiteY6" fmla="*/ 23462 h 79769"/>
                  <a:gd name="connsiteX7" fmla="*/ 15150 w 15953"/>
                  <a:gd name="connsiteY7" fmla="*/ 23462 h 79769"/>
                  <a:gd name="connsiteX8" fmla="*/ 15150 w 15953"/>
                  <a:gd name="connsiteY8" fmla="*/ 79769 h 79769"/>
                  <a:gd name="connsiteX9" fmla="*/ 804 w 15953"/>
                  <a:gd name="connsiteY9" fmla="*/ 79769 h 79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953" h="79769">
                    <a:moveTo>
                      <a:pt x="15954" y="7776"/>
                    </a:moveTo>
                    <a:cubicBezTo>
                      <a:pt x="15954" y="12066"/>
                      <a:pt x="12871" y="15418"/>
                      <a:pt x="7910" y="15418"/>
                    </a:cubicBezTo>
                    <a:cubicBezTo>
                      <a:pt x="2949" y="15418"/>
                      <a:pt x="0" y="12066"/>
                      <a:pt x="0" y="7776"/>
                    </a:cubicBezTo>
                    <a:cubicBezTo>
                      <a:pt x="0" y="3486"/>
                      <a:pt x="3218" y="0"/>
                      <a:pt x="7910" y="0"/>
                    </a:cubicBezTo>
                    <a:cubicBezTo>
                      <a:pt x="12602" y="0"/>
                      <a:pt x="15820" y="3352"/>
                      <a:pt x="15820" y="7776"/>
                    </a:cubicBezTo>
                    <a:close/>
                    <a:moveTo>
                      <a:pt x="804" y="79769"/>
                    </a:moveTo>
                    <a:lnTo>
                      <a:pt x="804" y="23462"/>
                    </a:lnTo>
                    <a:lnTo>
                      <a:pt x="15150" y="23462"/>
                    </a:lnTo>
                    <a:lnTo>
                      <a:pt x="15150" y="79769"/>
                    </a:lnTo>
                    <a:lnTo>
                      <a:pt x="804" y="79769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49C03474-EF6E-96EA-70F8-95F412B0CE81}"/>
                  </a:ext>
                </a:extLst>
              </p:cNvPr>
              <p:cNvSpPr/>
              <p:nvPr/>
            </p:nvSpPr>
            <p:spPr>
              <a:xfrm>
                <a:off x="5400134" y="3474984"/>
                <a:ext cx="40085" cy="58720"/>
              </a:xfrm>
              <a:custGeom>
                <a:avLst/>
                <a:gdLst>
                  <a:gd name="connsiteX0" fmla="*/ 3083 w 40085"/>
                  <a:gd name="connsiteY0" fmla="*/ 44376 h 58720"/>
                  <a:gd name="connsiteX1" fmla="*/ 17563 w 40085"/>
                  <a:gd name="connsiteY1" fmla="*/ 48398 h 58720"/>
                  <a:gd name="connsiteX2" fmla="*/ 26545 w 40085"/>
                  <a:gd name="connsiteY2" fmla="*/ 42231 h 58720"/>
                  <a:gd name="connsiteX3" fmla="*/ 17294 w 40085"/>
                  <a:gd name="connsiteY3" fmla="*/ 34053 h 58720"/>
                  <a:gd name="connsiteX4" fmla="*/ 1743 w 40085"/>
                  <a:gd name="connsiteY4" fmla="*/ 17697 h 58720"/>
                  <a:gd name="connsiteX5" fmla="*/ 23059 w 40085"/>
                  <a:gd name="connsiteY5" fmla="*/ 0 h 58720"/>
                  <a:gd name="connsiteX6" fmla="*/ 37940 w 40085"/>
                  <a:gd name="connsiteY6" fmla="*/ 3352 h 58720"/>
                  <a:gd name="connsiteX7" fmla="*/ 35125 w 40085"/>
                  <a:gd name="connsiteY7" fmla="*/ 13407 h 58720"/>
                  <a:gd name="connsiteX8" fmla="*/ 23193 w 40085"/>
                  <a:gd name="connsiteY8" fmla="*/ 10189 h 58720"/>
                  <a:gd name="connsiteX9" fmla="*/ 15283 w 40085"/>
                  <a:gd name="connsiteY9" fmla="*/ 16088 h 58720"/>
                  <a:gd name="connsiteX10" fmla="*/ 25070 w 40085"/>
                  <a:gd name="connsiteY10" fmla="*/ 23998 h 58720"/>
                  <a:gd name="connsiteX11" fmla="*/ 40086 w 40085"/>
                  <a:gd name="connsiteY11" fmla="*/ 41158 h 58720"/>
                  <a:gd name="connsiteX12" fmla="*/ 17160 w 40085"/>
                  <a:gd name="connsiteY12" fmla="*/ 58721 h 58720"/>
                  <a:gd name="connsiteX13" fmla="*/ 0 w 40085"/>
                  <a:gd name="connsiteY13" fmla="*/ 54833 h 58720"/>
                  <a:gd name="connsiteX14" fmla="*/ 2815 w 40085"/>
                  <a:gd name="connsiteY14" fmla="*/ 44510 h 58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0085" h="58720">
                    <a:moveTo>
                      <a:pt x="3083" y="44376"/>
                    </a:moveTo>
                    <a:cubicBezTo>
                      <a:pt x="6301" y="46387"/>
                      <a:pt x="12468" y="48398"/>
                      <a:pt x="17563" y="48398"/>
                    </a:cubicBezTo>
                    <a:cubicBezTo>
                      <a:pt x="23864" y="48398"/>
                      <a:pt x="26545" y="45851"/>
                      <a:pt x="26545" y="42231"/>
                    </a:cubicBezTo>
                    <a:cubicBezTo>
                      <a:pt x="26545" y="38611"/>
                      <a:pt x="24266" y="36466"/>
                      <a:pt x="17294" y="34053"/>
                    </a:cubicBezTo>
                    <a:cubicBezTo>
                      <a:pt x="6301" y="30299"/>
                      <a:pt x="1743" y="24266"/>
                      <a:pt x="1743" y="17697"/>
                    </a:cubicBezTo>
                    <a:cubicBezTo>
                      <a:pt x="1743" y="7776"/>
                      <a:pt x="9921" y="0"/>
                      <a:pt x="23059" y="0"/>
                    </a:cubicBezTo>
                    <a:cubicBezTo>
                      <a:pt x="29360" y="0"/>
                      <a:pt x="34723" y="1609"/>
                      <a:pt x="37940" y="3352"/>
                    </a:cubicBezTo>
                    <a:lnTo>
                      <a:pt x="35125" y="13407"/>
                    </a:lnTo>
                    <a:cubicBezTo>
                      <a:pt x="32712" y="12066"/>
                      <a:pt x="28154" y="10189"/>
                      <a:pt x="23193" y="10189"/>
                    </a:cubicBezTo>
                    <a:cubicBezTo>
                      <a:pt x="18233" y="10189"/>
                      <a:pt x="15283" y="12602"/>
                      <a:pt x="15283" y="16088"/>
                    </a:cubicBezTo>
                    <a:cubicBezTo>
                      <a:pt x="15283" y="19574"/>
                      <a:pt x="17965" y="21451"/>
                      <a:pt x="25070" y="23998"/>
                    </a:cubicBezTo>
                    <a:cubicBezTo>
                      <a:pt x="35259" y="27752"/>
                      <a:pt x="39951" y="32846"/>
                      <a:pt x="40086" y="41158"/>
                    </a:cubicBezTo>
                    <a:cubicBezTo>
                      <a:pt x="40086" y="51347"/>
                      <a:pt x="32176" y="58721"/>
                      <a:pt x="17160" y="58721"/>
                    </a:cubicBezTo>
                    <a:cubicBezTo>
                      <a:pt x="10323" y="58721"/>
                      <a:pt x="4290" y="57112"/>
                      <a:pt x="0" y="54833"/>
                    </a:cubicBezTo>
                    <a:lnTo>
                      <a:pt x="2815" y="44510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0FD0B7ED-4038-3587-EC4F-0F50395EF675}"/>
                  </a:ext>
                </a:extLst>
              </p:cNvPr>
              <p:cNvSpPr/>
              <p:nvPr/>
            </p:nvSpPr>
            <p:spPr>
              <a:xfrm>
                <a:off x="5446387" y="3460103"/>
                <a:ext cx="35527" cy="73468"/>
              </a:xfrm>
              <a:custGeom>
                <a:avLst/>
                <a:gdLst>
                  <a:gd name="connsiteX0" fmla="*/ 21987 w 35527"/>
                  <a:gd name="connsiteY0" fmla="*/ 0 h 73468"/>
                  <a:gd name="connsiteX1" fmla="*/ 21987 w 35527"/>
                  <a:gd name="connsiteY1" fmla="*/ 16088 h 73468"/>
                  <a:gd name="connsiteX2" fmla="*/ 35527 w 35527"/>
                  <a:gd name="connsiteY2" fmla="*/ 16088 h 73468"/>
                  <a:gd name="connsiteX3" fmla="*/ 35527 w 35527"/>
                  <a:gd name="connsiteY3" fmla="*/ 26679 h 73468"/>
                  <a:gd name="connsiteX4" fmla="*/ 21987 w 35527"/>
                  <a:gd name="connsiteY4" fmla="*/ 26679 h 73468"/>
                  <a:gd name="connsiteX5" fmla="*/ 21987 w 35527"/>
                  <a:gd name="connsiteY5" fmla="*/ 51481 h 73468"/>
                  <a:gd name="connsiteX6" fmla="*/ 29226 w 35527"/>
                  <a:gd name="connsiteY6" fmla="*/ 61938 h 73468"/>
                  <a:gd name="connsiteX7" fmla="*/ 34723 w 35527"/>
                  <a:gd name="connsiteY7" fmla="*/ 61268 h 73468"/>
                  <a:gd name="connsiteX8" fmla="*/ 34991 w 35527"/>
                  <a:gd name="connsiteY8" fmla="*/ 72127 h 73468"/>
                  <a:gd name="connsiteX9" fmla="*/ 24668 w 35527"/>
                  <a:gd name="connsiteY9" fmla="*/ 73468 h 73468"/>
                  <a:gd name="connsiteX10" fmla="*/ 12468 w 35527"/>
                  <a:gd name="connsiteY10" fmla="*/ 68910 h 73468"/>
                  <a:gd name="connsiteX11" fmla="*/ 8044 w 35527"/>
                  <a:gd name="connsiteY11" fmla="*/ 53224 h 73468"/>
                  <a:gd name="connsiteX12" fmla="*/ 8044 w 35527"/>
                  <a:gd name="connsiteY12" fmla="*/ 26813 h 73468"/>
                  <a:gd name="connsiteX13" fmla="*/ 0 w 35527"/>
                  <a:gd name="connsiteY13" fmla="*/ 26813 h 73468"/>
                  <a:gd name="connsiteX14" fmla="*/ 0 w 35527"/>
                  <a:gd name="connsiteY14" fmla="*/ 16222 h 73468"/>
                  <a:gd name="connsiteX15" fmla="*/ 8044 w 35527"/>
                  <a:gd name="connsiteY15" fmla="*/ 16222 h 73468"/>
                  <a:gd name="connsiteX16" fmla="*/ 8044 w 35527"/>
                  <a:gd name="connsiteY16" fmla="*/ 3486 h 73468"/>
                  <a:gd name="connsiteX17" fmla="*/ 21853 w 35527"/>
                  <a:gd name="connsiteY17" fmla="*/ 134 h 73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527" h="73468">
                    <a:moveTo>
                      <a:pt x="21987" y="0"/>
                    </a:moveTo>
                    <a:lnTo>
                      <a:pt x="21987" y="16088"/>
                    </a:lnTo>
                    <a:lnTo>
                      <a:pt x="35527" y="16088"/>
                    </a:lnTo>
                    <a:lnTo>
                      <a:pt x="35527" y="26679"/>
                    </a:lnTo>
                    <a:lnTo>
                      <a:pt x="21987" y="26679"/>
                    </a:lnTo>
                    <a:lnTo>
                      <a:pt x="21987" y="51481"/>
                    </a:lnTo>
                    <a:cubicBezTo>
                      <a:pt x="21987" y="58319"/>
                      <a:pt x="23864" y="61938"/>
                      <a:pt x="29226" y="61938"/>
                    </a:cubicBezTo>
                    <a:cubicBezTo>
                      <a:pt x="31640" y="61938"/>
                      <a:pt x="33516" y="61536"/>
                      <a:pt x="34723" y="61268"/>
                    </a:cubicBezTo>
                    <a:lnTo>
                      <a:pt x="34991" y="72127"/>
                    </a:lnTo>
                    <a:cubicBezTo>
                      <a:pt x="32846" y="72932"/>
                      <a:pt x="29226" y="73468"/>
                      <a:pt x="24668" y="73468"/>
                    </a:cubicBezTo>
                    <a:cubicBezTo>
                      <a:pt x="19440" y="73468"/>
                      <a:pt x="15150" y="71725"/>
                      <a:pt x="12468" y="68910"/>
                    </a:cubicBezTo>
                    <a:cubicBezTo>
                      <a:pt x="9519" y="65692"/>
                      <a:pt x="8044" y="60598"/>
                      <a:pt x="8044" y="53224"/>
                    </a:cubicBezTo>
                    <a:lnTo>
                      <a:pt x="8044" y="26813"/>
                    </a:lnTo>
                    <a:lnTo>
                      <a:pt x="0" y="26813"/>
                    </a:lnTo>
                    <a:lnTo>
                      <a:pt x="0" y="16222"/>
                    </a:lnTo>
                    <a:lnTo>
                      <a:pt x="8044" y="16222"/>
                    </a:lnTo>
                    <a:lnTo>
                      <a:pt x="8044" y="3486"/>
                    </a:lnTo>
                    <a:lnTo>
                      <a:pt x="21853" y="134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9A6AE488-C566-150C-F3DA-97D9284D2937}"/>
                  </a:ext>
                </a:extLst>
              </p:cNvPr>
              <p:cNvSpPr/>
              <p:nvPr/>
            </p:nvSpPr>
            <p:spPr>
              <a:xfrm>
                <a:off x="5492103" y="3474850"/>
                <a:ext cx="32041" cy="57648"/>
              </a:xfrm>
              <a:custGeom>
                <a:avLst/>
                <a:gdLst>
                  <a:gd name="connsiteX0" fmla="*/ 536 w 32041"/>
                  <a:gd name="connsiteY0" fmla="*/ 19440 h 57648"/>
                  <a:gd name="connsiteX1" fmla="*/ 0 w 32041"/>
                  <a:gd name="connsiteY1" fmla="*/ 1341 h 57648"/>
                  <a:gd name="connsiteX2" fmla="*/ 12334 w 32041"/>
                  <a:gd name="connsiteY2" fmla="*/ 1341 h 57648"/>
                  <a:gd name="connsiteX3" fmla="*/ 12736 w 32041"/>
                  <a:gd name="connsiteY3" fmla="*/ 12066 h 57648"/>
                  <a:gd name="connsiteX4" fmla="*/ 13272 w 32041"/>
                  <a:gd name="connsiteY4" fmla="*/ 12066 h 57648"/>
                  <a:gd name="connsiteX5" fmla="*/ 28690 w 32041"/>
                  <a:gd name="connsiteY5" fmla="*/ 0 h 57648"/>
                  <a:gd name="connsiteX6" fmla="*/ 32042 w 32041"/>
                  <a:gd name="connsiteY6" fmla="*/ 402 h 57648"/>
                  <a:gd name="connsiteX7" fmla="*/ 32042 w 32041"/>
                  <a:gd name="connsiteY7" fmla="*/ 13809 h 57648"/>
                  <a:gd name="connsiteX8" fmla="*/ 27886 w 32041"/>
                  <a:gd name="connsiteY8" fmla="*/ 13407 h 57648"/>
                  <a:gd name="connsiteX9" fmla="*/ 15150 w 32041"/>
                  <a:gd name="connsiteY9" fmla="*/ 24132 h 57648"/>
                  <a:gd name="connsiteX10" fmla="*/ 14747 w 32041"/>
                  <a:gd name="connsiteY10" fmla="*/ 28556 h 57648"/>
                  <a:gd name="connsiteX11" fmla="*/ 14747 w 32041"/>
                  <a:gd name="connsiteY11" fmla="*/ 57648 h 57648"/>
                  <a:gd name="connsiteX12" fmla="*/ 536 w 32041"/>
                  <a:gd name="connsiteY12" fmla="*/ 57648 h 57648"/>
                  <a:gd name="connsiteX13" fmla="*/ 536 w 32041"/>
                  <a:gd name="connsiteY13" fmla="*/ 19574 h 57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2041" h="57648">
                    <a:moveTo>
                      <a:pt x="536" y="19440"/>
                    </a:moveTo>
                    <a:cubicBezTo>
                      <a:pt x="536" y="11798"/>
                      <a:pt x="536" y="6435"/>
                      <a:pt x="0" y="1341"/>
                    </a:cubicBezTo>
                    <a:lnTo>
                      <a:pt x="12334" y="1341"/>
                    </a:lnTo>
                    <a:lnTo>
                      <a:pt x="12736" y="12066"/>
                    </a:lnTo>
                    <a:lnTo>
                      <a:pt x="13272" y="12066"/>
                    </a:lnTo>
                    <a:cubicBezTo>
                      <a:pt x="16088" y="4156"/>
                      <a:pt x="22657" y="0"/>
                      <a:pt x="28690" y="0"/>
                    </a:cubicBezTo>
                    <a:cubicBezTo>
                      <a:pt x="30031" y="0"/>
                      <a:pt x="30835" y="0"/>
                      <a:pt x="32042" y="402"/>
                    </a:cubicBezTo>
                    <a:lnTo>
                      <a:pt x="32042" y="13809"/>
                    </a:lnTo>
                    <a:cubicBezTo>
                      <a:pt x="30835" y="13541"/>
                      <a:pt x="29628" y="13407"/>
                      <a:pt x="27886" y="13407"/>
                    </a:cubicBezTo>
                    <a:cubicBezTo>
                      <a:pt x="21048" y="13407"/>
                      <a:pt x="16490" y="17831"/>
                      <a:pt x="15150" y="24132"/>
                    </a:cubicBezTo>
                    <a:cubicBezTo>
                      <a:pt x="14882" y="25338"/>
                      <a:pt x="14747" y="26947"/>
                      <a:pt x="14747" y="28556"/>
                    </a:cubicBezTo>
                    <a:lnTo>
                      <a:pt x="14747" y="57648"/>
                    </a:lnTo>
                    <a:lnTo>
                      <a:pt x="536" y="57648"/>
                    </a:lnTo>
                    <a:lnTo>
                      <a:pt x="536" y="19574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37504B58-6EE6-AD1F-F140-41A121DFF24C}"/>
                  </a:ext>
                </a:extLst>
              </p:cNvPr>
              <p:cNvSpPr/>
              <p:nvPr/>
            </p:nvSpPr>
            <p:spPr>
              <a:xfrm>
                <a:off x="5529910" y="3476191"/>
                <a:ext cx="56173" cy="81780"/>
              </a:xfrm>
              <a:custGeom>
                <a:avLst/>
                <a:gdLst>
                  <a:gd name="connsiteX0" fmla="*/ 15417 w 56173"/>
                  <a:gd name="connsiteY0" fmla="*/ 0 h 81780"/>
                  <a:gd name="connsiteX1" fmla="*/ 25607 w 56173"/>
                  <a:gd name="connsiteY1" fmla="*/ 30165 h 81780"/>
                  <a:gd name="connsiteX2" fmla="*/ 28690 w 56173"/>
                  <a:gd name="connsiteY2" fmla="*/ 41158 h 81780"/>
                  <a:gd name="connsiteX3" fmla="*/ 29092 w 56173"/>
                  <a:gd name="connsiteY3" fmla="*/ 41158 h 81780"/>
                  <a:gd name="connsiteX4" fmla="*/ 32042 w 56173"/>
                  <a:gd name="connsiteY4" fmla="*/ 30031 h 81780"/>
                  <a:gd name="connsiteX5" fmla="*/ 40890 w 56173"/>
                  <a:gd name="connsiteY5" fmla="*/ 0 h 81780"/>
                  <a:gd name="connsiteX6" fmla="*/ 56174 w 56173"/>
                  <a:gd name="connsiteY6" fmla="*/ 0 h 81780"/>
                  <a:gd name="connsiteX7" fmla="*/ 42096 w 56173"/>
                  <a:gd name="connsiteY7" fmla="*/ 38343 h 81780"/>
                  <a:gd name="connsiteX8" fmla="*/ 22389 w 56173"/>
                  <a:gd name="connsiteY8" fmla="*/ 74541 h 81780"/>
                  <a:gd name="connsiteX9" fmla="*/ 7508 w 56173"/>
                  <a:gd name="connsiteY9" fmla="*/ 81780 h 81780"/>
                  <a:gd name="connsiteX10" fmla="*/ 4290 w 56173"/>
                  <a:gd name="connsiteY10" fmla="*/ 69714 h 81780"/>
                  <a:gd name="connsiteX11" fmla="*/ 12602 w 56173"/>
                  <a:gd name="connsiteY11" fmla="*/ 65826 h 81780"/>
                  <a:gd name="connsiteX12" fmla="*/ 20378 w 56173"/>
                  <a:gd name="connsiteY12" fmla="*/ 56978 h 81780"/>
                  <a:gd name="connsiteX13" fmla="*/ 21316 w 56173"/>
                  <a:gd name="connsiteY13" fmla="*/ 54431 h 81780"/>
                  <a:gd name="connsiteX14" fmla="*/ 20512 w 56173"/>
                  <a:gd name="connsiteY14" fmla="*/ 51615 h 81780"/>
                  <a:gd name="connsiteX15" fmla="*/ 0 w 56173"/>
                  <a:gd name="connsiteY15" fmla="*/ 0 h 81780"/>
                  <a:gd name="connsiteX16" fmla="*/ 15552 w 56173"/>
                  <a:gd name="connsiteY16" fmla="*/ 0 h 81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6173" h="81780">
                    <a:moveTo>
                      <a:pt x="15417" y="0"/>
                    </a:moveTo>
                    <a:lnTo>
                      <a:pt x="25607" y="30165"/>
                    </a:lnTo>
                    <a:cubicBezTo>
                      <a:pt x="26813" y="33651"/>
                      <a:pt x="27886" y="37941"/>
                      <a:pt x="28690" y="41158"/>
                    </a:cubicBezTo>
                    <a:lnTo>
                      <a:pt x="29092" y="41158"/>
                    </a:lnTo>
                    <a:cubicBezTo>
                      <a:pt x="30031" y="37941"/>
                      <a:pt x="31103" y="33785"/>
                      <a:pt x="32042" y="30031"/>
                    </a:cubicBezTo>
                    <a:lnTo>
                      <a:pt x="40890" y="0"/>
                    </a:lnTo>
                    <a:lnTo>
                      <a:pt x="56174" y="0"/>
                    </a:lnTo>
                    <a:lnTo>
                      <a:pt x="42096" y="38343"/>
                    </a:lnTo>
                    <a:cubicBezTo>
                      <a:pt x="34321" y="59391"/>
                      <a:pt x="29092" y="68776"/>
                      <a:pt x="22389" y="74541"/>
                    </a:cubicBezTo>
                    <a:cubicBezTo>
                      <a:pt x="16892" y="79501"/>
                      <a:pt x="11127" y="81378"/>
                      <a:pt x="7508" y="81780"/>
                    </a:cubicBezTo>
                    <a:lnTo>
                      <a:pt x="4290" y="69714"/>
                    </a:lnTo>
                    <a:cubicBezTo>
                      <a:pt x="6703" y="69178"/>
                      <a:pt x="9787" y="67837"/>
                      <a:pt x="12602" y="65826"/>
                    </a:cubicBezTo>
                    <a:cubicBezTo>
                      <a:pt x="15283" y="64084"/>
                      <a:pt x="18367" y="60732"/>
                      <a:pt x="20378" y="56978"/>
                    </a:cubicBezTo>
                    <a:cubicBezTo>
                      <a:pt x="20914" y="55906"/>
                      <a:pt x="21316" y="55101"/>
                      <a:pt x="21316" y="54431"/>
                    </a:cubicBezTo>
                    <a:cubicBezTo>
                      <a:pt x="21316" y="53894"/>
                      <a:pt x="21316" y="53090"/>
                      <a:pt x="20512" y="51615"/>
                    </a:cubicBezTo>
                    <a:lnTo>
                      <a:pt x="0" y="0"/>
                    </a:lnTo>
                    <a:lnTo>
                      <a:pt x="15552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90E5E601-69D7-18AC-6C56-173066B74036}"/>
                  </a:ext>
                </a:extLst>
              </p:cNvPr>
              <p:cNvSpPr/>
              <p:nvPr/>
            </p:nvSpPr>
            <p:spPr>
              <a:xfrm>
                <a:off x="5107728" y="3661872"/>
                <a:ext cx="27491" cy="27617"/>
              </a:xfrm>
              <a:custGeom>
                <a:avLst/>
                <a:gdLst>
                  <a:gd name="connsiteX0" fmla="*/ 8 w 27491"/>
                  <a:gd name="connsiteY0" fmla="*/ 13809 h 27617"/>
                  <a:gd name="connsiteX1" fmla="*/ 13683 w 27491"/>
                  <a:gd name="connsiteY1" fmla="*/ 0 h 27617"/>
                  <a:gd name="connsiteX2" fmla="*/ 27491 w 27491"/>
                  <a:gd name="connsiteY2" fmla="*/ 13809 h 27617"/>
                  <a:gd name="connsiteX3" fmla="*/ 13683 w 27491"/>
                  <a:gd name="connsiteY3" fmla="*/ 27618 h 27617"/>
                  <a:gd name="connsiteX4" fmla="*/ 8 w 27491"/>
                  <a:gd name="connsiteY4" fmla="*/ 13809 h 27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491" h="27617">
                    <a:moveTo>
                      <a:pt x="8" y="13809"/>
                    </a:moveTo>
                    <a:cubicBezTo>
                      <a:pt x="-260" y="6033"/>
                      <a:pt x="6175" y="0"/>
                      <a:pt x="13683" y="0"/>
                    </a:cubicBezTo>
                    <a:cubicBezTo>
                      <a:pt x="21190" y="0"/>
                      <a:pt x="27491" y="6033"/>
                      <a:pt x="27491" y="13809"/>
                    </a:cubicBezTo>
                    <a:cubicBezTo>
                      <a:pt x="27491" y="21585"/>
                      <a:pt x="21458" y="27618"/>
                      <a:pt x="13683" y="27618"/>
                    </a:cubicBezTo>
                    <a:cubicBezTo>
                      <a:pt x="5907" y="27618"/>
                      <a:pt x="8" y="21719"/>
                      <a:pt x="8" y="138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129C7117-15DD-1C9F-3849-542BC99A4A04}"/>
                  </a:ext>
                </a:extLst>
              </p:cNvPr>
              <p:cNvSpPr/>
              <p:nvPr/>
            </p:nvSpPr>
            <p:spPr>
              <a:xfrm>
                <a:off x="5171686" y="3627953"/>
                <a:ext cx="44912" cy="77892"/>
              </a:xfrm>
              <a:custGeom>
                <a:avLst/>
                <a:gdLst>
                  <a:gd name="connsiteX0" fmla="*/ 0 w 44912"/>
                  <a:gd name="connsiteY0" fmla="*/ 0 h 77892"/>
                  <a:gd name="connsiteX1" fmla="*/ 44912 w 44912"/>
                  <a:gd name="connsiteY1" fmla="*/ 0 h 77892"/>
                  <a:gd name="connsiteX2" fmla="*/ 44912 w 44912"/>
                  <a:gd name="connsiteY2" fmla="*/ 11664 h 77892"/>
                  <a:gd name="connsiteX3" fmla="*/ 14211 w 44912"/>
                  <a:gd name="connsiteY3" fmla="*/ 11664 h 77892"/>
                  <a:gd name="connsiteX4" fmla="*/ 14211 w 44912"/>
                  <a:gd name="connsiteY4" fmla="*/ 33114 h 77892"/>
                  <a:gd name="connsiteX5" fmla="*/ 42901 w 44912"/>
                  <a:gd name="connsiteY5" fmla="*/ 33114 h 77892"/>
                  <a:gd name="connsiteX6" fmla="*/ 42901 w 44912"/>
                  <a:gd name="connsiteY6" fmla="*/ 44778 h 77892"/>
                  <a:gd name="connsiteX7" fmla="*/ 14211 w 44912"/>
                  <a:gd name="connsiteY7" fmla="*/ 44778 h 77892"/>
                  <a:gd name="connsiteX8" fmla="*/ 14211 w 44912"/>
                  <a:gd name="connsiteY8" fmla="*/ 77892 h 77892"/>
                  <a:gd name="connsiteX9" fmla="*/ 0 w 44912"/>
                  <a:gd name="connsiteY9" fmla="*/ 77892 h 77892"/>
                  <a:gd name="connsiteX10" fmla="*/ 0 w 44912"/>
                  <a:gd name="connsiteY10" fmla="*/ 0 h 77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912" h="77892">
                    <a:moveTo>
                      <a:pt x="0" y="0"/>
                    </a:moveTo>
                    <a:lnTo>
                      <a:pt x="44912" y="0"/>
                    </a:lnTo>
                    <a:lnTo>
                      <a:pt x="44912" y="11664"/>
                    </a:lnTo>
                    <a:lnTo>
                      <a:pt x="14211" y="11664"/>
                    </a:lnTo>
                    <a:lnTo>
                      <a:pt x="14211" y="33114"/>
                    </a:lnTo>
                    <a:lnTo>
                      <a:pt x="42901" y="33114"/>
                    </a:lnTo>
                    <a:lnTo>
                      <a:pt x="42901" y="44778"/>
                    </a:lnTo>
                    <a:lnTo>
                      <a:pt x="14211" y="44778"/>
                    </a:lnTo>
                    <a:lnTo>
                      <a:pt x="14211" y="77892"/>
                    </a:lnTo>
                    <a:lnTo>
                      <a:pt x="0" y="778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EB4ABFCF-D1F7-FD64-2394-F88D004F7D28}"/>
                  </a:ext>
                </a:extLst>
              </p:cNvPr>
              <p:cNvSpPr/>
              <p:nvPr/>
            </p:nvSpPr>
            <p:spPr>
              <a:xfrm>
                <a:off x="5230272" y="3627953"/>
                <a:ext cx="60866" cy="79232"/>
              </a:xfrm>
              <a:custGeom>
                <a:avLst/>
                <a:gdLst>
                  <a:gd name="connsiteX0" fmla="*/ 14345 w 60866"/>
                  <a:gd name="connsiteY0" fmla="*/ 0 h 79232"/>
                  <a:gd name="connsiteX1" fmla="*/ 14345 w 60866"/>
                  <a:gd name="connsiteY1" fmla="*/ 45448 h 79232"/>
                  <a:gd name="connsiteX2" fmla="*/ 30299 w 60866"/>
                  <a:gd name="connsiteY2" fmla="*/ 67703 h 79232"/>
                  <a:gd name="connsiteX3" fmla="*/ 46655 w 60866"/>
                  <a:gd name="connsiteY3" fmla="*/ 45448 h 79232"/>
                  <a:gd name="connsiteX4" fmla="*/ 46655 w 60866"/>
                  <a:gd name="connsiteY4" fmla="*/ 0 h 79232"/>
                  <a:gd name="connsiteX5" fmla="*/ 60866 w 60866"/>
                  <a:gd name="connsiteY5" fmla="*/ 0 h 79232"/>
                  <a:gd name="connsiteX6" fmla="*/ 60866 w 60866"/>
                  <a:gd name="connsiteY6" fmla="*/ 44510 h 79232"/>
                  <a:gd name="connsiteX7" fmla="*/ 29763 w 60866"/>
                  <a:gd name="connsiteY7" fmla="*/ 79233 h 79232"/>
                  <a:gd name="connsiteX8" fmla="*/ 0 w 60866"/>
                  <a:gd name="connsiteY8" fmla="*/ 44644 h 79232"/>
                  <a:gd name="connsiteX9" fmla="*/ 0 w 60866"/>
                  <a:gd name="connsiteY9" fmla="*/ 0 h 79232"/>
                  <a:gd name="connsiteX10" fmla="*/ 14211 w 60866"/>
                  <a:gd name="connsiteY10" fmla="*/ 0 h 79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0866" h="79232">
                    <a:moveTo>
                      <a:pt x="14345" y="0"/>
                    </a:moveTo>
                    <a:lnTo>
                      <a:pt x="14345" y="45448"/>
                    </a:lnTo>
                    <a:cubicBezTo>
                      <a:pt x="14345" y="60732"/>
                      <a:pt x="20646" y="67703"/>
                      <a:pt x="30299" y="67703"/>
                    </a:cubicBezTo>
                    <a:cubicBezTo>
                      <a:pt x="40622" y="67703"/>
                      <a:pt x="46655" y="60598"/>
                      <a:pt x="46655" y="45448"/>
                    </a:cubicBezTo>
                    <a:lnTo>
                      <a:pt x="46655" y="0"/>
                    </a:lnTo>
                    <a:lnTo>
                      <a:pt x="60866" y="0"/>
                    </a:lnTo>
                    <a:lnTo>
                      <a:pt x="60866" y="44510"/>
                    </a:lnTo>
                    <a:cubicBezTo>
                      <a:pt x="60866" y="68508"/>
                      <a:pt x="48532" y="79233"/>
                      <a:pt x="29763" y="79233"/>
                    </a:cubicBezTo>
                    <a:cubicBezTo>
                      <a:pt x="10994" y="79233"/>
                      <a:pt x="0" y="69178"/>
                      <a:pt x="0" y="44644"/>
                    </a:cubicBezTo>
                    <a:lnTo>
                      <a:pt x="0" y="0"/>
                    </a:lnTo>
                    <a:lnTo>
                      <a:pt x="142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B57AB2CB-9B77-3BFE-A79A-FB6814C028DF}"/>
                  </a:ext>
                </a:extLst>
              </p:cNvPr>
              <p:cNvSpPr/>
              <p:nvPr/>
            </p:nvSpPr>
            <p:spPr>
              <a:xfrm>
                <a:off x="5326666" y="3670184"/>
                <a:ext cx="29494" cy="9786"/>
              </a:xfrm>
              <a:custGeom>
                <a:avLst/>
                <a:gdLst>
                  <a:gd name="connsiteX0" fmla="*/ 29495 w 29494"/>
                  <a:gd name="connsiteY0" fmla="*/ 0 h 9786"/>
                  <a:gd name="connsiteX1" fmla="*/ 29495 w 29494"/>
                  <a:gd name="connsiteY1" fmla="*/ 9787 h 9786"/>
                  <a:gd name="connsiteX2" fmla="*/ 0 w 29494"/>
                  <a:gd name="connsiteY2" fmla="*/ 9787 h 9786"/>
                  <a:gd name="connsiteX3" fmla="*/ 0 w 29494"/>
                  <a:gd name="connsiteY3" fmla="*/ 0 h 9786"/>
                  <a:gd name="connsiteX4" fmla="*/ 29495 w 29494"/>
                  <a:gd name="connsiteY4" fmla="*/ 0 h 9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94" h="9786">
                    <a:moveTo>
                      <a:pt x="29495" y="0"/>
                    </a:moveTo>
                    <a:lnTo>
                      <a:pt x="29495" y="9787"/>
                    </a:lnTo>
                    <a:lnTo>
                      <a:pt x="0" y="9787"/>
                    </a:lnTo>
                    <a:lnTo>
                      <a:pt x="0" y="0"/>
                    </a:lnTo>
                    <a:lnTo>
                      <a:pt x="2949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CE6B35F2-60CB-57F4-1574-FD154B420599}"/>
                  </a:ext>
                </a:extLst>
              </p:cNvPr>
              <p:cNvSpPr/>
              <p:nvPr/>
            </p:nvSpPr>
            <p:spPr>
              <a:xfrm>
                <a:off x="5388068" y="3629294"/>
                <a:ext cx="50274" cy="77758"/>
              </a:xfrm>
              <a:custGeom>
                <a:avLst/>
                <a:gdLst>
                  <a:gd name="connsiteX0" fmla="*/ 3352 w 50274"/>
                  <a:gd name="connsiteY0" fmla="*/ 61938 h 77758"/>
                  <a:gd name="connsiteX1" fmla="*/ 20512 w 50274"/>
                  <a:gd name="connsiteY1" fmla="*/ 66497 h 77758"/>
                  <a:gd name="connsiteX2" fmla="*/ 35662 w 50274"/>
                  <a:gd name="connsiteY2" fmla="*/ 54431 h 77758"/>
                  <a:gd name="connsiteX3" fmla="*/ 18635 w 50274"/>
                  <a:gd name="connsiteY3" fmla="*/ 41695 h 77758"/>
                  <a:gd name="connsiteX4" fmla="*/ 12066 w 50274"/>
                  <a:gd name="connsiteY4" fmla="*/ 41695 h 77758"/>
                  <a:gd name="connsiteX5" fmla="*/ 12066 w 50274"/>
                  <a:gd name="connsiteY5" fmla="*/ 31237 h 77758"/>
                  <a:gd name="connsiteX6" fmla="*/ 18367 w 50274"/>
                  <a:gd name="connsiteY6" fmla="*/ 31237 h 77758"/>
                  <a:gd name="connsiteX7" fmla="*/ 33248 w 50274"/>
                  <a:gd name="connsiteY7" fmla="*/ 20780 h 77758"/>
                  <a:gd name="connsiteX8" fmla="*/ 21183 w 50274"/>
                  <a:gd name="connsiteY8" fmla="*/ 11395 h 77758"/>
                  <a:gd name="connsiteX9" fmla="*/ 5765 w 50274"/>
                  <a:gd name="connsiteY9" fmla="*/ 16088 h 77758"/>
                  <a:gd name="connsiteX10" fmla="*/ 2547 w 50274"/>
                  <a:gd name="connsiteY10" fmla="*/ 5765 h 77758"/>
                  <a:gd name="connsiteX11" fmla="*/ 24132 w 50274"/>
                  <a:gd name="connsiteY11" fmla="*/ 0 h 77758"/>
                  <a:gd name="connsiteX12" fmla="*/ 47594 w 50274"/>
                  <a:gd name="connsiteY12" fmla="*/ 18367 h 77758"/>
                  <a:gd name="connsiteX13" fmla="*/ 33785 w 50274"/>
                  <a:gd name="connsiteY13" fmla="*/ 35930 h 77758"/>
                  <a:gd name="connsiteX14" fmla="*/ 33785 w 50274"/>
                  <a:gd name="connsiteY14" fmla="*/ 36198 h 77758"/>
                  <a:gd name="connsiteX15" fmla="*/ 50275 w 50274"/>
                  <a:gd name="connsiteY15" fmla="*/ 54967 h 77758"/>
                  <a:gd name="connsiteX16" fmla="*/ 21048 w 50274"/>
                  <a:gd name="connsiteY16" fmla="*/ 77758 h 77758"/>
                  <a:gd name="connsiteX17" fmla="*/ 0 w 50274"/>
                  <a:gd name="connsiteY17" fmla="*/ 72530 h 77758"/>
                  <a:gd name="connsiteX18" fmla="*/ 3218 w 50274"/>
                  <a:gd name="connsiteY18" fmla="*/ 61804 h 77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0274" h="77758">
                    <a:moveTo>
                      <a:pt x="3352" y="61938"/>
                    </a:moveTo>
                    <a:cubicBezTo>
                      <a:pt x="6301" y="63681"/>
                      <a:pt x="13273" y="66497"/>
                      <a:pt x="20512" y="66497"/>
                    </a:cubicBezTo>
                    <a:cubicBezTo>
                      <a:pt x="31372" y="66497"/>
                      <a:pt x="35796" y="60330"/>
                      <a:pt x="35662" y="54431"/>
                    </a:cubicBezTo>
                    <a:cubicBezTo>
                      <a:pt x="35662" y="45582"/>
                      <a:pt x="27350" y="41695"/>
                      <a:pt x="18635" y="41695"/>
                    </a:cubicBezTo>
                    <a:lnTo>
                      <a:pt x="12066" y="41695"/>
                    </a:lnTo>
                    <a:lnTo>
                      <a:pt x="12066" y="31237"/>
                    </a:lnTo>
                    <a:lnTo>
                      <a:pt x="18367" y="31237"/>
                    </a:lnTo>
                    <a:cubicBezTo>
                      <a:pt x="24936" y="31237"/>
                      <a:pt x="33248" y="28288"/>
                      <a:pt x="33248" y="20780"/>
                    </a:cubicBezTo>
                    <a:cubicBezTo>
                      <a:pt x="33248" y="15686"/>
                      <a:pt x="29360" y="11395"/>
                      <a:pt x="21183" y="11395"/>
                    </a:cubicBezTo>
                    <a:cubicBezTo>
                      <a:pt x="15016" y="11395"/>
                      <a:pt x="8983" y="14077"/>
                      <a:pt x="5765" y="16088"/>
                    </a:cubicBezTo>
                    <a:lnTo>
                      <a:pt x="2547" y="5765"/>
                    </a:lnTo>
                    <a:cubicBezTo>
                      <a:pt x="6837" y="2815"/>
                      <a:pt x="15150" y="0"/>
                      <a:pt x="24132" y="0"/>
                    </a:cubicBezTo>
                    <a:cubicBezTo>
                      <a:pt x="39684" y="0"/>
                      <a:pt x="47594" y="8580"/>
                      <a:pt x="47594" y="18367"/>
                    </a:cubicBezTo>
                    <a:cubicBezTo>
                      <a:pt x="47594" y="26277"/>
                      <a:pt x="43035" y="32712"/>
                      <a:pt x="33785" y="35930"/>
                    </a:cubicBezTo>
                    <a:lnTo>
                      <a:pt x="33785" y="36198"/>
                    </a:lnTo>
                    <a:cubicBezTo>
                      <a:pt x="42901" y="37806"/>
                      <a:pt x="50275" y="44778"/>
                      <a:pt x="50275" y="54967"/>
                    </a:cubicBezTo>
                    <a:cubicBezTo>
                      <a:pt x="50275" y="67703"/>
                      <a:pt x="39684" y="77758"/>
                      <a:pt x="21048" y="77758"/>
                    </a:cubicBezTo>
                    <a:cubicBezTo>
                      <a:pt x="11932" y="77758"/>
                      <a:pt x="4022" y="75211"/>
                      <a:pt x="0" y="72530"/>
                    </a:cubicBezTo>
                    <a:lnTo>
                      <a:pt x="3218" y="61804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260778E7-4386-BCFD-2E86-52D77009DB8C}"/>
                  </a:ext>
                </a:extLst>
              </p:cNvPr>
              <p:cNvSpPr/>
              <p:nvPr/>
            </p:nvSpPr>
            <p:spPr>
              <a:xfrm>
                <a:off x="5470519" y="3649538"/>
                <a:ext cx="56173" cy="81780"/>
              </a:xfrm>
              <a:custGeom>
                <a:avLst/>
                <a:gdLst>
                  <a:gd name="connsiteX0" fmla="*/ 15417 w 56173"/>
                  <a:gd name="connsiteY0" fmla="*/ 0 h 81780"/>
                  <a:gd name="connsiteX1" fmla="*/ 25607 w 56173"/>
                  <a:gd name="connsiteY1" fmla="*/ 30165 h 81780"/>
                  <a:gd name="connsiteX2" fmla="*/ 28690 w 56173"/>
                  <a:gd name="connsiteY2" fmla="*/ 41158 h 81780"/>
                  <a:gd name="connsiteX3" fmla="*/ 29092 w 56173"/>
                  <a:gd name="connsiteY3" fmla="*/ 41158 h 81780"/>
                  <a:gd name="connsiteX4" fmla="*/ 32042 w 56173"/>
                  <a:gd name="connsiteY4" fmla="*/ 30031 h 81780"/>
                  <a:gd name="connsiteX5" fmla="*/ 40890 w 56173"/>
                  <a:gd name="connsiteY5" fmla="*/ 0 h 81780"/>
                  <a:gd name="connsiteX6" fmla="*/ 56174 w 56173"/>
                  <a:gd name="connsiteY6" fmla="*/ 0 h 81780"/>
                  <a:gd name="connsiteX7" fmla="*/ 42096 w 56173"/>
                  <a:gd name="connsiteY7" fmla="*/ 38343 h 81780"/>
                  <a:gd name="connsiteX8" fmla="*/ 22389 w 56173"/>
                  <a:gd name="connsiteY8" fmla="*/ 74541 h 81780"/>
                  <a:gd name="connsiteX9" fmla="*/ 7508 w 56173"/>
                  <a:gd name="connsiteY9" fmla="*/ 81780 h 81780"/>
                  <a:gd name="connsiteX10" fmla="*/ 4290 w 56173"/>
                  <a:gd name="connsiteY10" fmla="*/ 69714 h 81780"/>
                  <a:gd name="connsiteX11" fmla="*/ 12602 w 56173"/>
                  <a:gd name="connsiteY11" fmla="*/ 65826 h 81780"/>
                  <a:gd name="connsiteX12" fmla="*/ 20378 w 56173"/>
                  <a:gd name="connsiteY12" fmla="*/ 56978 h 81780"/>
                  <a:gd name="connsiteX13" fmla="*/ 21316 w 56173"/>
                  <a:gd name="connsiteY13" fmla="*/ 54431 h 81780"/>
                  <a:gd name="connsiteX14" fmla="*/ 20512 w 56173"/>
                  <a:gd name="connsiteY14" fmla="*/ 51615 h 81780"/>
                  <a:gd name="connsiteX15" fmla="*/ 0 w 56173"/>
                  <a:gd name="connsiteY15" fmla="*/ 0 h 81780"/>
                  <a:gd name="connsiteX16" fmla="*/ 15552 w 56173"/>
                  <a:gd name="connsiteY16" fmla="*/ 0 h 81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6173" h="81780">
                    <a:moveTo>
                      <a:pt x="15417" y="0"/>
                    </a:moveTo>
                    <a:lnTo>
                      <a:pt x="25607" y="30165"/>
                    </a:lnTo>
                    <a:cubicBezTo>
                      <a:pt x="26813" y="33651"/>
                      <a:pt x="27886" y="37941"/>
                      <a:pt x="28690" y="41158"/>
                    </a:cubicBezTo>
                    <a:lnTo>
                      <a:pt x="29092" y="41158"/>
                    </a:lnTo>
                    <a:cubicBezTo>
                      <a:pt x="30031" y="37941"/>
                      <a:pt x="31103" y="33785"/>
                      <a:pt x="32042" y="30031"/>
                    </a:cubicBezTo>
                    <a:lnTo>
                      <a:pt x="40890" y="0"/>
                    </a:lnTo>
                    <a:lnTo>
                      <a:pt x="56174" y="0"/>
                    </a:lnTo>
                    <a:lnTo>
                      <a:pt x="42096" y="38343"/>
                    </a:lnTo>
                    <a:cubicBezTo>
                      <a:pt x="34321" y="59391"/>
                      <a:pt x="29092" y="68776"/>
                      <a:pt x="22389" y="74541"/>
                    </a:cubicBezTo>
                    <a:cubicBezTo>
                      <a:pt x="16892" y="79501"/>
                      <a:pt x="11127" y="81378"/>
                      <a:pt x="7508" y="81780"/>
                    </a:cubicBezTo>
                    <a:lnTo>
                      <a:pt x="4290" y="69714"/>
                    </a:lnTo>
                    <a:cubicBezTo>
                      <a:pt x="6703" y="69178"/>
                      <a:pt x="9787" y="67837"/>
                      <a:pt x="12602" y="65826"/>
                    </a:cubicBezTo>
                    <a:cubicBezTo>
                      <a:pt x="15283" y="64083"/>
                      <a:pt x="18367" y="60732"/>
                      <a:pt x="20378" y="56978"/>
                    </a:cubicBezTo>
                    <a:cubicBezTo>
                      <a:pt x="20914" y="55905"/>
                      <a:pt x="21316" y="55101"/>
                      <a:pt x="21316" y="54431"/>
                    </a:cubicBezTo>
                    <a:cubicBezTo>
                      <a:pt x="21316" y="53895"/>
                      <a:pt x="21316" y="53090"/>
                      <a:pt x="20512" y="51615"/>
                    </a:cubicBezTo>
                    <a:lnTo>
                      <a:pt x="0" y="0"/>
                    </a:lnTo>
                    <a:lnTo>
                      <a:pt x="15552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4E0B99C5-AA28-51B0-3F2D-D4551088A1F7}"/>
                  </a:ext>
                </a:extLst>
              </p:cNvPr>
              <p:cNvSpPr/>
              <p:nvPr/>
            </p:nvSpPr>
            <p:spPr>
              <a:xfrm>
                <a:off x="5529776" y="3648331"/>
                <a:ext cx="51749" cy="58720"/>
              </a:xfrm>
              <a:custGeom>
                <a:avLst/>
                <a:gdLst>
                  <a:gd name="connsiteX0" fmla="*/ 13675 w 51749"/>
                  <a:gd name="connsiteY0" fmla="*/ 33382 h 58720"/>
                  <a:gd name="connsiteX1" fmla="*/ 30969 w 51749"/>
                  <a:gd name="connsiteY1" fmla="*/ 47996 h 58720"/>
                  <a:gd name="connsiteX2" fmla="*/ 46521 w 51749"/>
                  <a:gd name="connsiteY2" fmla="*/ 45448 h 58720"/>
                  <a:gd name="connsiteX3" fmla="*/ 48666 w 51749"/>
                  <a:gd name="connsiteY3" fmla="*/ 55235 h 58720"/>
                  <a:gd name="connsiteX4" fmla="*/ 28958 w 51749"/>
                  <a:gd name="connsiteY4" fmla="*/ 58721 h 58720"/>
                  <a:gd name="connsiteX5" fmla="*/ 0 w 51749"/>
                  <a:gd name="connsiteY5" fmla="*/ 30299 h 58720"/>
                  <a:gd name="connsiteX6" fmla="*/ 27484 w 51749"/>
                  <a:gd name="connsiteY6" fmla="*/ 0 h 58720"/>
                  <a:gd name="connsiteX7" fmla="*/ 51750 w 51749"/>
                  <a:gd name="connsiteY7" fmla="*/ 27349 h 58720"/>
                  <a:gd name="connsiteX8" fmla="*/ 51347 w 51749"/>
                  <a:gd name="connsiteY8" fmla="*/ 33382 h 58720"/>
                  <a:gd name="connsiteX9" fmla="*/ 13675 w 51749"/>
                  <a:gd name="connsiteY9" fmla="*/ 33382 h 58720"/>
                  <a:gd name="connsiteX10" fmla="*/ 38343 w 51749"/>
                  <a:gd name="connsiteY10" fmla="*/ 23462 h 58720"/>
                  <a:gd name="connsiteX11" fmla="*/ 26679 w 51749"/>
                  <a:gd name="connsiteY11" fmla="*/ 9653 h 58720"/>
                  <a:gd name="connsiteX12" fmla="*/ 13675 w 51749"/>
                  <a:gd name="connsiteY12" fmla="*/ 23462 h 58720"/>
                  <a:gd name="connsiteX13" fmla="*/ 38343 w 51749"/>
                  <a:gd name="connsiteY13" fmla="*/ 23462 h 58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1749" h="58720">
                    <a:moveTo>
                      <a:pt x="13675" y="33382"/>
                    </a:moveTo>
                    <a:cubicBezTo>
                      <a:pt x="14077" y="43571"/>
                      <a:pt x="21987" y="47996"/>
                      <a:pt x="30969" y="47996"/>
                    </a:cubicBezTo>
                    <a:cubicBezTo>
                      <a:pt x="37539" y="47996"/>
                      <a:pt x="42231" y="47057"/>
                      <a:pt x="46521" y="45448"/>
                    </a:cubicBezTo>
                    <a:lnTo>
                      <a:pt x="48666" y="55235"/>
                    </a:lnTo>
                    <a:cubicBezTo>
                      <a:pt x="43840" y="57246"/>
                      <a:pt x="37137" y="58721"/>
                      <a:pt x="28958" y="58721"/>
                    </a:cubicBezTo>
                    <a:cubicBezTo>
                      <a:pt x="10726" y="58721"/>
                      <a:pt x="0" y="47459"/>
                      <a:pt x="0" y="30299"/>
                    </a:cubicBezTo>
                    <a:cubicBezTo>
                      <a:pt x="0" y="14747"/>
                      <a:pt x="9519" y="0"/>
                      <a:pt x="27484" y="0"/>
                    </a:cubicBezTo>
                    <a:cubicBezTo>
                      <a:pt x="45449" y="0"/>
                      <a:pt x="51750" y="15015"/>
                      <a:pt x="51750" y="27349"/>
                    </a:cubicBezTo>
                    <a:cubicBezTo>
                      <a:pt x="51750" y="30031"/>
                      <a:pt x="51481" y="32042"/>
                      <a:pt x="51347" y="33382"/>
                    </a:cubicBezTo>
                    <a:lnTo>
                      <a:pt x="13675" y="33382"/>
                    </a:lnTo>
                    <a:close/>
                    <a:moveTo>
                      <a:pt x="38343" y="23462"/>
                    </a:moveTo>
                    <a:cubicBezTo>
                      <a:pt x="38343" y="18233"/>
                      <a:pt x="36198" y="9653"/>
                      <a:pt x="26679" y="9653"/>
                    </a:cubicBezTo>
                    <a:cubicBezTo>
                      <a:pt x="17831" y="9653"/>
                      <a:pt x="14211" y="17563"/>
                      <a:pt x="13675" y="23462"/>
                    </a:cubicBezTo>
                    <a:lnTo>
                      <a:pt x="38343" y="23462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8C4A6E78-8920-08C1-7F20-BAC6A8C202E0}"/>
                  </a:ext>
                </a:extLst>
              </p:cNvPr>
              <p:cNvSpPr/>
              <p:nvPr/>
            </p:nvSpPr>
            <p:spPr>
              <a:xfrm>
                <a:off x="5589033" y="3648197"/>
                <a:ext cx="48397" cy="58854"/>
              </a:xfrm>
              <a:custGeom>
                <a:avLst/>
                <a:gdLst>
                  <a:gd name="connsiteX0" fmla="*/ 35662 w 48397"/>
                  <a:gd name="connsiteY0" fmla="*/ 57648 h 58854"/>
                  <a:gd name="connsiteX1" fmla="*/ 34723 w 48397"/>
                  <a:gd name="connsiteY1" fmla="*/ 51347 h 58854"/>
                  <a:gd name="connsiteX2" fmla="*/ 34321 w 48397"/>
                  <a:gd name="connsiteY2" fmla="*/ 51347 h 58854"/>
                  <a:gd name="connsiteX3" fmla="*/ 17697 w 48397"/>
                  <a:gd name="connsiteY3" fmla="*/ 58855 h 58854"/>
                  <a:gd name="connsiteX4" fmla="*/ 0 w 48397"/>
                  <a:gd name="connsiteY4" fmla="*/ 42097 h 58854"/>
                  <a:gd name="connsiteX5" fmla="*/ 33382 w 48397"/>
                  <a:gd name="connsiteY5" fmla="*/ 20780 h 58854"/>
                  <a:gd name="connsiteX6" fmla="*/ 33382 w 48397"/>
                  <a:gd name="connsiteY6" fmla="*/ 19842 h 58854"/>
                  <a:gd name="connsiteX7" fmla="*/ 21987 w 48397"/>
                  <a:gd name="connsiteY7" fmla="*/ 10055 h 58854"/>
                  <a:gd name="connsiteX8" fmla="*/ 6837 w 48397"/>
                  <a:gd name="connsiteY8" fmla="*/ 14211 h 58854"/>
                  <a:gd name="connsiteX9" fmla="*/ 4022 w 48397"/>
                  <a:gd name="connsiteY9" fmla="*/ 4960 h 58854"/>
                  <a:gd name="connsiteX10" fmla="*/ 24400 w 48397"/>
                  <a:gd name="connsiteY10" fmla="*/ 0 h 58854"/>
                  <a:gd name="connsiteX11" fmla="*/ 47593 w 48397"/>
                  <a:gd name="connsiteY11" fmla="*/ 23730 h 58854"/>
                  <a:gd name="connsiteX12" fmla="*/ 47593 w 48397"/>
                  <a:gd name="connsiteY12" fmla="*/ 44108 h 58854"/>
                  <a:gd name="connsiteX13" fmla="*/ 48398 w 48397"/>
                  <a:gd name="connsiteY13" fmla="*/ 57648 h 58854"/>
                  <a:gd name="connsiteX14" fmla="*/ 35527 w 48397"/>
                  <a:gd name="connsiteY14" fmla="*/ 57648 h 58854"/>
                  <a:gd name="connsiteX15" fmla="*/ 33784 w 48397"/>
                  <a:gd name="connsiteY15" fmla="*/ 30165 h 58854"/>
                  <a:gd name="connsiteX16" fmla="*/ 14211 w 48397"/>
                  <a:gd name="connsiteY16" fmla="*/ 40622 h 58854"/>
                  <a:gd name="connsiteX17" fmla="*/ 22255 w 48397"/>
                  <a:gd name="connsiteY17" fmla="*/ 48666 h 58854"/>
                  <a:gd name="connsiteX18" fmla="*/ 33382 w 48397"/>
                  <a:gd name="connsiteY18" fmla="*/ 40890 h 58854"/>
                  <a:gd name="connsiteX19" fmla="*/ 33784 w 48397"/>
                  <a:gd name="connsiteY19" fmla="*/ 37806 h 58854"/>
                  <a:gd name="connsiteX20" fmla="*/ 33784 w 48397"/>
                  <a:gd name="connsiteY20" fmla="*/ 30031 h 58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8397" h="58854">
                    <a:moveTo>
                      <a:pt x="35662" y="57648"/>
                    </a:moveTo>
                    <a:lnTo>
                      <a:pt x="34723" y="51347"/>
                    </a:lnTo>
                    <a:lnTo>
                      <a:pt x="34321" y="51347"/>
                    </a:lnTo>
                    <a:cubicBezTo>
                      <a:pt x="30835" y="55771"/>
                      <a:pt x="24936" y="58855"/>
                      <a:pt x="17697" y="58855"/>
                    </a:cubicBezTo>
                    <a:cubicBezTo>
                      <a:pt x="6435" y="58855"/>
                      <a:pt x="0" y="50677"/>
                      <a:pt x="0" y="42097"/>
                    </a:cubicBezTo>
                    <a:cubicBezTo>
                      <a:pt x="0" y="27886"/>
                      <a:pt x="12602" y="20780"/>
                      <a:pt x="33382" y="20780"/>
                    </a:cubicBezTo>
                    <a:lnTo>
                      <a:pt x="33382" y="19842"/>
                    </a:lnTo>
                    <a:cubicBezTo>
                      <a:pt x="33382" y="16088"/>
                      <a:pt x="31908" y="10055"/>
                      <a:pt x="21987" y="10055"/>
                    </a:cubicBezTo>
                    <a:cubicBezTo>
                      <a:pt x="16490" y="10055"/>
                      <a:pt x="10725" y="11798"/>
                      <a:pt x="6837" y="14211"/>
                    </a:cubicBezTo>
                    <a:lnTo>
                      <a:pt x="4022" y="4960"/>
                    </a:lnTo>
                    <a:cubicBezTo>
                      <a:pt x="8178" y="2413"/>
                      <a:pt x="15417" y="0"/>
                      <a:pt x="24400" y="0"/>
                    </a:cubicBezTo>
                    <a:cubicBezTo>
                      <a:pt x="42365" y="0"/>
                      <a:pt x="47593" y="11395"/>
                      <a:pt x="47593" y="23730"/>
                    </a:cubicBezTo>
                    <a:lnTo>
                      <a:pt x="47593" y="44108"/>
                    </a:lnTo>
                    <a:cubicBezTo>
                      <a:pt x="47593" y="49202"/>
                      <a:pt x="47862" y="54163"/>
                      <a:pt x="48398" y="57648"/>
                    </a:cubicBezTo>
                    <a:lnTo>
                      <a:pt x="35527" y="57648"/>
                    </a:lnTo>
                    <a:close/>
                    <a:moveTo>
                      <a:pt x="33784" y="30165"/>
                    </a:moveTo>
                    <a:cubicBezTo>
                      <a:pt x="23730" y="29897"/>
                      <a:pt x="14211" y="32176"/>
                      <a:pt x="14211" y="40622"/>
                    </a:cubicBezTo>
                    <a:cubicBezTo>
                      <a:pt x="14211" y="46119"/>
                      <a:pt x="17831" y="48666"/>
                      <a:pt x="22255" y="48666"/>
                    </a:cubicBezTo>
                    <a:cubicBezTo>
                      <a:pt x="27886" y="48666"/>
                      <a:pt x="32042" y="44912"/>
                      <a:pt x="33382" y="40890"/>
                    </a:cubicBezTo>
                    <a:cubicBezTo>
                      <a:pt x="33784" y="39818"/>
                      <a:pt x="33784" y="38745"/>
                      <a:pt x="33784" y="37806"/>
                    </a:cubicBezTo>
                    <a:lnTo>
                      <a:pt x="33784" y="30031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9655CFC5-8EDC-DFE6-FDD7-7BF27B3352FC}"/>
                  </a:ext>
                </a:extLst>
              </p:cNvPr>
              <p:cNvSpPr/>
              <p:nvPr/>
            </p:nvSpPr>
            <p:spPr>
              <a:xfrm>
                <a:off x="5651239" y="3648331"/>
                <a:ext cx="32041" cy="57648"/>
              </a:xfrm>
              <a:custGeom>
                <a:avLst/>
                <a:gdLst>
                  <a:gd name="connsiteX0" fmla="*/ 536 w 32041"/>
                  <a:gd name="connsiteY0" fmla="*/ 19440 h 57648"/>
                  <a:gd name="connsiteX1" fmla="*/ 0 w 32041"/>
                  <a:gd name="connsiteY1" fmla="*/ 1341 h 57648"/>
                  <a:gd name="connsiteX2" fmla="*/ 12334 w 32041"/>
                  <a:gd name="connsiteY2" fmla="*/ 1341 h 57648"/>
                  <a:gd name="connsiteX3" fmla="*/ 12736 w 32041"/>
                  <a:gd name="connsiteY3" fmla="*/ 12066 h 57648"/>
                  <a:gd name="connsiteX4" fmla="*/ 13273 w 32041"/>
                  <a:gd name="connsiteY4" fmla="*/ 12066 h 57648"/>
                  <a:gd name="connsiteX5" fmla="*/ 28690 w 32041"/>
                  <a:gd name="connsiteY5" fmla="*/ 0 h 57648"/>
                  <a:gd name="connsiteX6" fmla="*/ 32042 w 32041"/>
                  <a:gd name="connsiteY6" fmla="*/ 402 h 57648"/>
                  <a:gd name="connsiteX7" fmla="*/ 32042 w 32041"/>
                  <a:gd name="connsiteY7" fmla="*/ 13809 h 57648"/>
                  <a:gd name="connsiteX8" fmla="*/ 27886 w 32041"/>
                  <a:gd name="connsiteY8" fmla="*/ 13407 h 57648"/>
                  <a:gd name="connsiteX9" fmla="*/ 15150 w 32041"/>
                  <a:gd name="connsiteY9" fmla="*/ 24132 h 57648"/>
                  <a:gd name="connsiteX10" fmla="*/ 14747 w 32041"/>
                  <a:gd name="connsiteY10" fmla="*/ 28556 h 57648"/>
                  <a:gd name="connsiteX11" fmla="*/ 14747 w 32041"/>
                  <a:gd name="connsiteY11" fmla="*/ 57648 h 57648"/>
                  <a:gd name="connsiteX12" fmla="*/ 536 w 32041"/>
                  <a:gd name="connsiteY12" fmla="*/ 57648 h 57648"/>
                  <a:gd name="connsiteX13" fmla="*/ 536 w 32041"/>
                  <a:gd name="connsiteY13" fmla="*/ 19574 h 57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2041" h="57648">
                    <a:moveTo>
                      <a:pt x="536" y="19440"/>
                    </a:moveTo>
                    <a:cubicBezTo>
                      <a:pt x="536" y="11798"/>
                      <a:pt x="536" y="6435"/>
                      <a:pt x="0" y="1341"/>
                    </a:cubicBezTo>
                    <a:lnTo>
                      <a:pt x="12334" y="1341"/>
                    </a:lnTo>
                    <a:lnTo>
                      <a:pt x="12736" y="12066"/>
                    </a:lnTo>
                    <a:lnTo>
                      <a:pt x="13273" y="12066"/>
                    </a:lnTo>
                    <a:cubicBezTo>
                      <a:pt x="16088" y="4156"/>
                      <a:pt x="22657" y="0"/>
                      <a:pt x="28690" y="0"/>
                    </a:cubicBezTo>
                    <a:cubicBezTo>
                      <a:pt x="30031" y="0"/>
                      <a:pt x="30835" y="0"/>
                      <a:pt x="32042" y="402"/>
                    </a:cubicBezTo>
                    <a:lnTo>
                      <a:pt x="32042" y="13809"/>
                    </a:lnTo>
                    <a:cubicBezTo>
                      <a:pt x="30835" y="13541"/>
                      <a:pt x="29629" y="13407"/>
                      <a:pt x="27886" y="13407"/>
                    </a:cubicBezTo>
                    <a:cubicBezTo>
                      <a:pt x="21048" y="13407"/>
                      <a:pt x="16490" y="17831"/>
                      <a:pt x="15150" y="24132"/>
                    </a:cubicBezTo>
                    <a:cubicBezTo>
                      <a:pt x="14882" y="25338"/>
                      <a:pt x="14747" y="26947"/>
                      <a:pt x="14747" y="28556"/>
                    </a:cubicBezTo>
                    <a:lnTo>
                      <a:pt x="14747" y="57648"/>
                    </a:lnTo>
                    <a:lnTo>
                      <a:pt x="536" y="57648"/>
                    </a:lnTo>
                    <a:lnTo>
                      <a:pt x="536" y="19574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F372134C-4ABF-B587-924E-698EA7F989E7}"/>
                  </a:ext>
                </a:extLst>
              </p:cNvPr>
              <p:cNvSpPr/>
              <p:nvPr/>
            </p:nvSpPr>
            <p:spPr>
              <a:xfrm>
                <a:off x="5689180" y="3648465"/>
                <a:ext cx="40085" cy="58720"/>
              </a:xfrm>
              <a:custGeom>
                <a:avLst/>
                <a:gdLst>
                  <a:gd name="connsiteX0" fmla="*/ 3083 w 40085"/>
                  <a:gd name="connsiteY0" fmla="*/ 44376 h 58720"/>
                  <a:gd name="connsiteX1" fmla="*/ 17563 w 40085"/>
                  <a:gd name="connsiteY1" fmla="*/ 48398 h 58720"/>
                  <a:gd name="connsiteX2" fmla="*/ 26545 w 40085"/>
                  <a:gd name="connsiteY2" fmla="*/ 42231 h 58720"/>
                  <a:gd name="connsiteX3" fmla="*/ 17294 w 40085"/>
                  <a:gd name="connsiteY3" fmla="*/ 34053 h 58720"/>
                  <a:gd name="connsiteX4" fmla="*/ 1743 w 40085"/>
                  <a:gd name="connsiteY4" fmla="*/ 17697 h 58720"/>
                  <a:gd name="connsiteX5" fmla="*/ 23059 w 40085"/>
                  <a:gd name="connsiteY5" fmla="*/ 0 h 58720"/>
                  <a:gd name="connsiteX6" fmla="*/ 37940 w 40085"/>
                  <a:gd name="connsiteY6" fmla="*/ 3352 h 58720"/>
                  <a:gd name="connsiteX7" fmla="*/ 35125 w 40085"/>
                  <a:gd name="connsiteY7" fmla="*/ 13407 h 58720"/>
                  <a:gd name="connsiteX8" fmla="*/ 23193 w 40085"/>
                  <a:gd name="connsiteY8" fmla="*/ 10189 h 58720"/>
                  <a:gd name="connsiteX9" fmla="*/ 15283 w 40085"/>
                  <a:gd name="connsiteY9" fmla="*/ 16088 h 58720"/>
                  <a:gd name="connsiteX10" fmla="*/ 25070 w 40085"/>
                  <a:gd name="connsiteY10" fmla="*/ 23998 h 58720"/>
                  <a:gd name="connsiteX11" fmla="*/ 40086 w 40085"/>
                  <a:gd name="connsiteY11" fmla="*/ 41158 h 58720"/>
                  <a:gd name="connsiteX12" fmla="*/ 17160 w 40085"/>
                  <a:gd name="connsiteY12" fmla="*/ 58721 h 58720"/>
                  <a:gd name="connsiteX13" fmla="*/ 0 w 40085"/>
                  <a:gd name="connsiteY13" fmla="*/ 54833 h 58720"/>
                  <a:gd name="connsiteX14" fmla="*/ 2815 w 40085"/>
                  <a:gd name="connsiteY14" fmla="*/ 44510 h 58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0085" h="58720">
                    <a:moveTo>
                      <a:pt x="3083" y="44376"/>
                    </a:moveTo>
                    <a:cubicBezTo>
                      <a:pt x="6301" y="46387"/>
                      <a:pt x="12468" y="48398"/>
                      <a:pt x="17563" y="48398"/>
                    </a:cubicBezTo>
                    <a:cubicBezTo>
                      <a:pt x="23864" y="48398"/>
                      <a:pt x="26545" y="45851"/>
                      <a:pt x="26545" y="42231"/>
                    </a:cubicBezTo>
                    <a:cubicBezTo>
                      <a:pt x="26545" y="38611"/>
                      <a:pt x="24266" y="36466"/>
                      <a:pt x="17294" y="34053"/>
                    </a:cubicBezTo>
                    <a:cubicBezTo>
                      <a:pt x="6301" y="30299"/>
                      <a:pt x="1743" y="24266"/>
                      <a:pt x="1743" y="17697"/>
                    </a:cubicBezTo>
                    <a:cubicBezTo>
                      <a:pt x="1743" y="7776"/>
                      <a:pt x="9921" y="0"/>
                      <a:pt x="23059" y="0"/>
                    </a:cubicBezTo>
                    <a:cubicBezTo>
                      <a:pt x="29360" y="0"/>
                      <a:pt x="34723" y="1609"/>
                      <a:pt x="37940" y="3352"/>
                    </a:cubicBezTo>
                    <a:lnTo>
                      <a:pt x="35125" y="13407"/>
                    </a:lnTo>
                    <a:cubicBezTo>
                      <a:pt x="32712" y="12066"/>
                      <a:pt x="28154" y="10189"/>
                      <a:pt x="23193" y="10189"/>
                    </a:cubicBezTo>
                    <a:cubicBezTo>
                      <a:pt x="18233" y="10189"/>
                      <a:pt x="15283" y="12602"/>
                      <a:pt x="15283" y="16088"/>
                    </a:cubicBezTo>
                    <a:cubicBezTo>
                      <a:pt x="15283" y="19574"/>
                      <a:pt x="17965" y="21451"/>
                      <a:pt x="25070" y="23998"/>
                    </a:cubicBezTo>
                    <a:cubicBezTo>
                      <a:pt x="35259" y="27752"/>
                      <a:pt x="39951" y="32846"/>
                      <a:pt x="40086" y="41158"/>
                    </a:cubicBezTo>
                    <a:cubicBezTo>
                      <a:pt x="40086" y="51347"/>
                      <a:pt x="32176" y="58721"/>
                      <a:pt x="17160" y="58721"/>
                    </a:cubicBezTo>
                    <a:cubicBezTo>
                      <a:pt x="10323" y="58721"/>
                      <a:pt x="4290" y="57112"/>
                      <a:pt x="0" y="54833"/>
                    </a:cubicBezTo>
                    <a:lnTo>
                      <a:pt x="2815" y="44510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52E289DC-03C6-056B-5EB7-41DFD629C0EA}"/>
                  </a:ext>
                </a:extLst>
              </p:cNvPr>
              <p:cNvSpPr/>
              <p:nvPr/>
            </p:nvSpPr>
            <p:spPr>
              <a:xfrm>
                <a:off x="5107728" y="3835353"/>
                <a:ext cx="27491" cy="27617"/>
              </a:xfrm>
              <a:custGeom>
                <a:avLst/>
                <a:gdLst>
                  <a:gd name="connsiteX0" fmla="*/ 8 w 27491"/>
                  <a:gd name="connsiteY0" fmla="*/ 13809 h 27617"/>
                  <a:gd name="connsiteX1" fmla="*/ 13683 w 27491"/>
                  <a:gd name="connsiteY1" fmla="*/ 0 h 27617"/>
                  <a:gd name="connsiteX2" fmla="*/ 27491 w 27491"/>
                  <a:gd name="connsiteY2" fmla="*/ 13809 h 27617"/>
                  <a:gd name="connsiteX3" fmla="*/ 13683 w 27491"/>
                  <a:gd name="connsiteY3" fmla="*/ 27618 h 27617"/>
                  <a:gd name="connsiteX4" fmla="*/ 8 w 27491"/>
                  <a:gd name="connsiteY4" fmla="*/ 13809 h 27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491" h="27617">
                    <a:moveTo>
                      <a:pt x="8" y="13809"/>
                    </a:moveTo>
                    <a:cubicBezTo>
                      <a:pt x="-260" y="6033"/>
                      <a:pt x="6175" y="0"/>
                      <a:pt x="13683" y="0"/>
                    </a:cubicBezTo>
                    <a:cubicBezTo>
                      <a:pt x="21190" y="0"/>
                      <a:pt x="27491" y="6033"/>
                      <a:pt x="27491" y="13809"/>
                    </a:cubicBezTo>
                    <a:cubicBezTo>
                      <a:pt x="27491" y="21585"/>
                      <a:pt x="21458" y="27618"/>
                      <a:pt x="13683" y="27618"/>
                    </a:cubicBezTo>
                    <a:cubicBezTo>
                      <a:pt x="5907" y="27618"/>
                      <a:pt x="8" y="21719"/>
                      <a:pt x="8" y="138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432C65B5-3E1A-CD94-F6C0-47AFEBC2DD16}"/>
                  </a:ext>
                </a:extLst>
              </p:cNvPr>
              <p:cNvSpPr/>
              <p:nvPr/>
            </p:nvSpPr>
            <p:spPr>
              <a:xfrm>
                <a:off x="5167530" y="3800228"/>
                <a:ext cx="60463" cy="80305"/>
              </a:xfrm>
              <a:custGeom>
                <a:avLst/>
                <a:gdLst>
                  <a:gd name="connsiteX0" fmla="*/ 59927 w 60463"/>
                  <a:gd name="connsiteY0" fmla="*/ 76820 h 80305"/>
                  <a:gd name="connsiteX1" fmla="*/ 39818 w 60463"/>
                  <a:gd name="connsiteY1" fmla="*/ 80305 h 80305"/>
                  <a:gd name="connsiteX2" fmla="*/ 0 w 60463"/>
                  <a:gd name="connsiteY2" fmla="*/ 41158 h 80305"/>
                  <a:gd name="connsiteX3" fmla="*/ 41561 w 60463"/>
                  <a:gd name="connsiteY3" fmla="*/ 0 h 80305"/>
                  <a:gd name="connsiteX4" fmla="*/ 60464 w 60463"/>
                  <a:gd name="connsiteY4" fmla="*/ 3486 h 80305"/>
                  <a:gd name="connsiteX5" fmla="*/ 57380 w 60463"/>
                  <a:gd name="connsiteY5" fmla="*/ 14747 h 80305"/>
                  <a:gd name="connsiteX6" fmla="*/ 42096 w 60463"/>
                  <a:gd name="connsiteY6" fmla="*/ 11798 h 80305"/>
                  <a:gd name="connsiteX7" fmla="*/ 14881 w 60463"/>
                  <a:gd name="connsiteY7" fmla="*/ 40488 h 80305"/>
                  <a:gd name="connsiteX8" fmla="*/ 42096 w 60463"/>
                  <a:gd name="connsiteY8" fmla="*/ 68508 h 80305"/>
                  <a:gd name="connsiteX9" fmla="*/ 57648 w 60463"/>
                  <a:gd name="connsiteY9" fmla="*/ 65558 h 80305"/>
                  <a:gd name="connsiteX10" fmla="*/ 59927 w 60463"/>
                  <a:gd name="connsiteY10" fmla="*/ 76820 h 80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0463" h="80305">
                    <a:moveTo>
                      <a:pt x="59927" y="76820"/>
                    </a:moveTo>
                    <a:cubicBezTo>
                      <a:pt x="56576" y="78563"/>
                      <a:pt x="49202" y="80305"/>
                      <a:pt x="39818" y="80305"/>
                    </a:cubicBezTo>
                    <a:cubicBezTo>
                      <a:pt x="15015" y="80305"/>
                      <a:pt x="0" y="64754"/>
                      <a:pt x="0" y="41158"/>
                    </a:cubicBezTo>
                    <a:cubicBezTo>
                      <a:pt x="0" y="15552"/>
                      <a:pt x="17831" y="0"/>
                      <a:pt x="41561" y="0"/>
                    </a:cubicBezTo>
                    <a:cubicBezTo>
                      <a:pt x="50945" y="0"/>
                      <a:pt x="57648" y="2011"/>
                      <a:pt x="60464" y="3486"/>
                    </a:cubicBezTo>
                    <a:lnTo>
                      <a:pt x="57380" y="14747"/>
                    </a:lnTo>
                    <a:cubicBezTo>
                      <a:pt x="53626" y="13138"/>
                      <a:pt x="48532" y="11798"/>
                      <a:pt x="42096" y="11798"/>
                    </a:cubicBezTo>
                    <a:cubicBezTo>
                      <a:pt x="26277" y="11798"/>
                      <a:pt x="14881" y="21719"/>
                      <a:pt x="14881" y="40488"/>
                    </a:cubicBezTo>
                    <a:cubicBezTo>
                      <a:pt x="14881" y="57648"/>
                      <a:pt x="24936" y="68508"/>
                      <a:pt x="42096" y="68508"/>
                    </a:cubicBezTo>
                    <a:cubicBezTo>
                      <a:pt x="47862" y="68508"/>
                      <a:pt x="53894" y="67301"/>
                      <a:pt x="57648" y="65558"/>
                    </a:cubicBezTo>
                    <a:lnTo>
                      <a:pt x="59927" y="76820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A4A42518-CCDC-17AB-07E2-57FF10995522}"/>
                  </a:ext>
                </a:extLst>
              </p:cNvPr>
              <p:cNvSpPr/>
              <p:nvPr/>
            </p:nvSpPr>
            <p:spPr>
              <a:xfrm>
                <a:off x="5233624" y="3821813"/>
                <a:ext cx="57112" cy="58720"/>
              </a:xfrm>
              <a:custGeom>
                <a:avLst/>
                <a:gdLst>
                  <a:gd name="connsiteX0" fmla="*/ 57112 w 57112"/>
                  <a:gd name="connsiteY0" fmla="*/ 28824 h 58720"/>
                  <a:gd name="connsiteX1" fmla="*/ 28154 w 57112"/>
                  <a:gd name="connsiteY1" fmla="*/ 58721 h 58720"/>
                  <a:gd name="connsiteX2" fmla="*/ 0 w 57112"/>
                  <a:gd name="connsiteY2" fmla="*/ 29763 h 58720"/>
                  <a:gd name="connsiteX3" fmla="*/ 29092 w 57112"/>
                  <a:gd name="connsiteY3" fmla="*/ 0 h 58720"/>
                  <a:gd name="connsiteX4" fmla="*/ 57112 w 57112"/>
                  <a:gd name="connsiteY4" fmla="*/ 28958 h 58720"/>
                  <a:gd name="connsiteX5" fmla="*/ 14747 w 57112"/>
                  <a:gd name="connsiteY5" fmla="*/ 29360 h 58720"/>
                  <a:gd name="connsiteX6" fmla="*/ 28690 w 57112"/>
                  <a:gd name="connsiteY6" fmla="*/ 48398 h 58720"/>
                  <a:gd name="connsiteX7" fmla="*/ 42499 w 57112"/>
                  <a:gd name="connsiteY7" fmla="*/ 29092 h 58720"/>
                  <a:gd name="connsiteX8" fmla="*/ 28824 w 57112"/>
                  <a:gd name="connsiteY8" fmla="*/ 10189 h 58720"/>
                  <a:gd name="connsiteX9" fmla="*/ 14747 w 57112"/>
                  <a:gd name="connsiteY9" fmla="*/ 29226 h 58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112" h="58720">
                    <a:moveTo>
                      <a:pt x="57112" y="28824"/>
                    </a:moveTo>
                    <a:cubicBezTo>
                      <a:pt x="57112" y="49470"/>
                      <a:pt x="42499" y="58721"/>
                      <a:pt x="28154" y="58721"/>
                    </a:cubicBezTo>
                    <a:cubicBezTo>
                      <a:pt x="12200" y="58721"/>
                      <a:pt x="0" y="47727"/>
                      <a:pt x="0" y="29763"/>
                    </a:cubicBezTo>
                    <a:cubicBezTo>
                      <a:pt x="0" y="11798"/>
                      <a:pt x="12200" y="0"/>
                      <a:pt x="29092" y="0"/>
                    </a:cubicBezTo>
                    <a:cubicBezTo>
                      <a:pt x="45985" y="0"/>
                      <a:pt x="57112" y="11798"/>
                      <a:pt x="57112" y="28958"/>
                    </a:cubicBezTo>
                    <a:close/>
                    <a:moveTo>
                      <a:pt x="14747" y="29360"/>
                    </a:moveTo>
                    <a:cubicBezTo>
                      <a:pt x="14747" y="40220"/>
                      <a:pt x="20110" y="48398"/>
                      <a:pt x="28690" y="48398"/>
                    </a:cubicBezTo>
                    <a:cubicBezTo>
                      <a:pt x="36734" y="48398"/>
                      <a:pt x="42499" y="40488"/>
                      <a:pt x="42499" y="29092"/>
                    </a:cubicBezTo>
                    <a:cubicBezTo>
                      <a:pt x="42499" y="20244"/>
                      <a:pt x="38611" y="10189"/>
                      <a:pt x="28824" y="10189"/>
                    </a:cubicBezTo>
                    <a:cubicBezTo>
                      <a:pt x="19038" y="10189"/>
                      <a:pt x="14747" y="19842"/>
                      <a:pt x="14747" y="292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021C130C-06C1-9CC3-F6B3-EB66C004DA38}"/>
                  </a:ext>
                </a:extLst>
              </p:cNvPr>
              <p:cNvSpPr/>
              <p:nvPr/>
            </p:nvSpPr>
            <p:spPr>
              <a:xfrm>
                <a:off x="5301864" y="3821813"/>
                <a:ext cx="83389" cy="57514"/>
              </a:xfrm>
              <a:custGeom>
                <a:avLst/>
                <a:gdLst>
                  <a:gd name="connsiteX0" fmla="*/ 536 w 83389"/>
                  <a:gd name="connsiteY0" fmla="*/ 17965 h 57514"/>
                  <a:gd name="connsiteX1" fmla="*/ 0 w 83389"/>
                  <a:gd name="connsiteY1" fmla="*/ 1207 h 57514"/>
                  <a:gd name="connsiteX2" fmla="*/ 12200 w 83389"/>
                  <a:gd name="connsiteY2" fmla="*/ 1207 h 57514"/>
                  <a:gd name="connsiteX3" fmla="*/ 12736 w 83389"/>
                  <a:gd name="connsiteY3" fmla="*/ 9519 h 57514"/>
                  <a:gd name="connsiteX4" fmla="*/ 13139 w 83389"/>
                  <a:gd name="connsiteY4" fmla="*/ 9519 h 57514"/>
                  <a:gd name="connsiteX5" fmla="*/ 30433 w 83389"/>
                  <a:gd name="connsiteY5" fmla="*/ 0 h 57514"/>
                  <a:gd name="connsiteX6" fmla="*/ 45985 w 83389"/>
                  <a:gd name="connsiteY6" fmla="*/ 10457 h 57514"/>
                  <a:gd name="connsiteX7" fmla="*/ 46253 w 83389"/>
                  <a:gd name="connsiteY7" fmla="*/ 10457 h 57514"/>
                  <a:gd name="connsiteX8" fmla="*/ 53224 w 83389"/>
                  <a:gd name="connsiteY8" fmla="*/ 3352 h 57514"/>
                  <a:gd name="connsiteX9" fmla="*/ 64486 w 83389"/>
                  <a:gd name="connsiteY9" fmla="*/ 0 h 57514"/>
                  <a:gd name="connsiteX10" fmla="*/ 83389 w 83389"/>
                  <a:gd name="connsiteY10" fmla="*/ 24400 h 57514"/>
                  <a:gd name="connsiteX11" fmla="*/ 83389 w 83389"/>
                  <a:gd name="connsiteY11" fmla="*/ 57514 h 57514"/>
                  <a:gd name="connsiteX12" fmla="*/ 69580 w 83389"/>
                  <a:gd name="connsiteY12" fmla="*/ 57514 h 57514"/>
                  <a:gd name="connsiteX13" fmla="*/ 69580 w 83389"/>
                  <a:gd name="connsiteY13" fmla="*/ 26411 h 57514"/>
                  <a:gd name="connsiteX14" fmla="*/ 59525 w 83389"/>
                  <a:gd name="connsiteY14" fmla="*/ 11530 h 57514"/>
                  <a:gd name="connsiteX15" fmla="*/ 49605 w 83389"/>
                  <a:gd name="connsiteY15" fmla="*/ 19037 h 57514"/>
                  <a:gd name="connsiteX16" fmla="*/ 48934 w 83389"/>
                  <a:gd name="connsiteY16" fmla="*/ 23730 h 57514"/>
                  <a:gd name="connsiteX17" fmla="*/ 48934 w 83389"/>
                  <a:gd name="connsiteY17" fmla="*/ 57514 h 57514"/>
                  <a:gd name="connsiteX18" fmla="*/ 34991 w 83389"/>
                  <a:gd name="connsiteY18" fmla="*/ 57514 h 57514"/>
                  <a:gd name="connsiteX19" fmla="*/ 34991 w 83389"/>
                  <a:gd name="connsiteY19" fmla="*/ 24936 h 57514"/>
                  <a:gd name="connsiteX20" fmla="*/ 25339 w 83389"/>
                  <a:gd name="connsiteY20" fmla="*/ 11530 h 57514"/>
                  <a:gd name="connsiteX21" fmla="*/ 15150 w 83389"/>
                  <a:gd name="connsiteY21" fmla="*/ 19574 h 57514"/>
                  <a:gd name="connsiteX22" fmla="*/ 14345 w 83389"/>
                  <a:gd name="connsiteY22" fmla="*/ 24132 h 57514"/>
                  <a:gd name="connsiteX23" fmla="*/ 14345 w 83389"/>
                  <a:gd name="connsiteY23" fmla="*/ 57380 h 57514"/>
                  <a:gd name="connsiteX24" fmla="*/ 536 w 83389"/>
                  <a:gd name="connsiteY24" fmla="*/ 57380 h 57514"/>
                  <a:gd name="connsiteX25" fmla="*/ 536 w 83389"/>
                  <a:gd name="connsiteY25" fmla="*/ 17831 h 57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83389" h="57514">
                    <a:moveTo>
                      <a:pt x="536" y="17965"/>
                    </a:moveTo>
                    <a:cubicBezTo>
                      <a:pt x="536" y="11530"/>
                      <a:pt x="536" y="6033"/>
                      <a:pt x="0" y="1207"/>
                    </a:cubicBezTo>
                    <a:lnTo>
                      <a:pt x="12200" y="1207"/>
                    </a:lnTo>
                    <a:lnTo>
                      <a:pt x="12736" y="9519"/>
                    </a:lnTo>
                    <a:lnTo>
                      <a:pt x="13139" y="9519"/>
                    </a:lnTo>
                    <a:cubicBezTo>
                      <a:pt x="15954" y="5094"/>
                      <a:pt x="21048" y="0"/>
                      <a:pt x="30433" y="0"/>
                    </a:cubicBezTo>
                    <a:cubicBezTo>
                      <a:pt x="37807" y="0"/>
                      <a:pt x="43571" y="4156"/>
                      <a:pt x="45985" y="10457"/>
                    </a:cubicBezTo>
                    <a:lnTo>
                      <a:pt x="46253" y="10457"/>
                    </a:lnTo>
                    <a:cubicBezTo>
                      <a:pt x="48264" y="7374"/>
                      <a:pt x="50543" y="4960"/>
                      <a:pt x="53224" y="3352"/>
                    </a:cubicBezTo>
                    <a:cubicBezTo>
                      <a:pt x="56308" y="1207"/>
                      <a:pt x="59927" y="0"/>
                      <a:pt x="64486" y="0"/>
                    </a:cubicBezTo>
                    <a:cubicBezTo>
                      <a:pt x="73870" y="0"/>
                      <a:pt x="83389" y="6301"/>
                      <a:pt x="83389" y="24400"/>
                    </a:cubicBezTo>
                    <a:lnTo>
                      <a:pt x="83389" y="57514"/>
                    </a:lnTo>
                    <a:lnTo>
                      <a:pt x="69580" y="57514"/>
                    </a:lnTo>
                    <a:lnTo>
                      <a:pt x="69580" y="26411"/>
                    </a:lnTo>
                    <a:cubicBezTo>
                      <a:pt x="69580" y="17026"/>
                      <a:pt x="66363" y="11530"/>
                      <a:pt x="59525" y="11530"/>
                    </a:cubicBezTo>
                    <a:cubicBezTo>
                      <a:pt x="54699" y="11530"/>
                      <a:pt x="51079" y="15015"/>
                      <a:pt x="49605" y="19037"/>
                    </a:cubicBezTo>
                    <a:cubicBezTo>
                      <a:pt x="49202" y="20378"/>
                      <a:pt x="48934" y="22121"/>
                      <a:pt x="48934" y="23730"/>
                    </a:cubicBezTo>
                    <a:lnTo>
                      <a:pt x="48934" y="57514"/>
                    </a:lnTo>
                    <a:lnTo>
                      <a:pt x="34991" y="57514"/>
                    </a:lnTo>
                    <a:lnTo>
                      <a:pt x="34991" y="24936"/>
                    </a:lnTo>
                    <a:cubicBezTo>
                      <a:pt x="34991" y="17026"/>
                      <a:pt x="31908" y="11530"/>
                      <a:pt x="25339" y="11530"/>
                    </a:cubicBezTo>
                    <a:cubicBezTo>
                      <a:pt x="19976" y="11530"/>
                      <a:pt x="16490" y="15686"/>
                      <a:pt x="15150" y="19574"/>
                    </a:cubicBezTo>
                    <a:cubicBezTo>
                      <a:pt x="14613" y="20914"/>
                      <a:pt x="14345" y="22523"/>
                      <a:pt x="14345" y="24132"/>
                    </a:cubicBezTo>
                    <a:lnTo>
                      <a:pt x="14345" y="57380"/>
                    </a:lnTo>
                    <a:lnTo>
                      <a:pt x="536" y="57380"/>
                    </a:lnTo>
                    <a:lnTo>
                      <a:pt x="536" y="17831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0EC414A2-E237-3EAF-2DD3-F8F75B950949}"/>
                  </a:ext>
                </a:extLst>
              </p:cNvPr>
              <p:cNvSpPr/>
              <p:nvPr/>
            </p:nvSpPr>
            <p:spPr>
              <a:xfrm>
                <a:off x="5399866" y="3821813"/>
                <a:ext cx="56442" cy="80439"/>
              </a:xfrm>
              <a:custGeom>
                <a:avLst/>
                <a:gdLst>
                  <a:gd name="connsiteX0" fmla="*/ 536 w 56442"/>
                  <a:gd name="connsiteY0" fmla="*/ 19976 h 80439"/>
                  <a:gd name="connsiteX1" fmla="*/ 0 w 56442"/>
                  <a:gd name="connsiteY1" fmla="*/ 1207 h 80439"/>
                  <a:gd name="connsiteX2" fmla="*/ 12468 w 56442"/>
                  <a:gd name="connsiteY2" fmla="*/ 1207 h 80439"/>
                  <a:gd name="connsiteX3" fmla="*/ 13139 w 56442"/>
                  <a:gd name="connsiteY3" fmla="*/ 9921 h 80439"/>
                  <a:gd name="connsiteX4" fmla="*/ 13407 w 56442"/>
                  <a:gd name="connsiteY4" fmla="*/ 9921 h 80439"/>
                  <a:gd name="connsiteX5" fmla="*/ 32712 w 56442"/>
                  <a:gd name="connsiteY5" fmla="*/ 0 h 80439"/>
                  <a:gd name="connsiteX6" fmla="*/ 56442 w 56442"/>
                  <a:gd name="connsiteY6" fmla="*/ 28690 h 80439"/>
                  <a:gd name="connsiteX7" fmla="*/ 30835 w 56442"/>
                  <a:gd name="connsiteY7" fmla="*/ 58855 h 80439"/>
                  <a:gd name="connsiteX8" fmla="*/ 15015 w 56442"/>
                  <a:gd name="connsiteY8" fmla="*/ 51347 h 80439"/>
                  <a:gd name="connsiteX9" fmla="*/ 14747 w 56442"/>
                  <a:gd name="connsiteY9" fmla="*/ 51347 h 80439"/>
                  <a:gd name="connsiteX10" fmla="*/ 14747 w 56442"/>
                  <a:gd name="connsiteY10" fmla="*/ 80440 h 80439"/>
                  <a:gd name="connsiteX11" fmla="*/ 536 w 56442"/>
                  <a:gd name="connsiteY11" fmla="*/ 80440 h 80439"/>
                  <a:gd name="connsiteX12" fmla="*/ 536 w 56442"/>
                  <a:gd name="connsiteY12" fmla="*/ 19976 h 80439"/>
                  <a:gd name="connsiteX13" fmla="*/ 14747 w 56442"/>
                  <a:gd name="connsiteY13" fmla="*/ 33919 h 80439"/>
                  <a:gd name="connsiteX14" fmla="*/ 15150 w 56442"/>
                  <a:gd name="connsiteY14" fmla="*/ 37806 h 80439"/>
                  <a:gd name="connsiteX15" fmla="*/ 27618 w 56442"/>
                  <a:gd name="connsiteY15" fmla="*/ 47727 h 80439"/>
                  <a:gd name="connsiteX16" fmla="*/ 41963 w 56442"/>
                  <a:gd name="connsiteY16" fmla="*/ 29092 h 80439"/>
                  <a:gd name="connsiteX17" fmla="*/ 28020 w 56442"/>
                  <a:gd name="connsiteY17" fmla="*/ 11127 h 80439"/>
                  <a:gd name="connsiteX18" fmla="*/ 15284 w 56442"/>
                  <a:gd name="connsiteY18" fmla="*/ 21585 h 80439"/>
                  <a:gd name="connsiteX19" fmla="*/ 14747 w 56442"/>
                  <a:gd name="connsiteY19" fmla="*/ 25204 h 80439"/>
                  <a:gd name="connsiteX20" fmla="*/ 14747 w 56442"/>
                  <a:gd name="connsiteY20" fmla="*/ 33919 h 80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6442" h="80439">
                    <a:moveTo>
                      <a:pt x="536" y="19976"/>
                    </a:moveTo>
                    <a:cubicBezTo>
                      <a:pt x="536" y="12602"/>
                      <a:pt x="268" y="6569"/>
                      <a:pt x="0" y="1207"/>
                    </a:cubicBezTo>
                    <a:lnTo>
                      <a:pt x="12468" y="1207"/>
                    </a:lnTo>
                    <a:lnTo>
                      <a:pt x="13139" y="9921"/>
                    </a:lnTo>
                    <a:lnTo>
                      <a:pt x="13407" y="9921"/>
                    </a:lnTo>
                    <a:cubicBezTo>
                      <a:pt x="17563" y="3620"/>
                      <a:pt x="24132" y="0"/>
                      <a:pt x="32712" y="0"/>
                    </a:cubicBezTo>
                    <a:cubicBezTo>
                      <a:pt x="45582" y="0"/>
                      <a:pt x="56442" y="11127"/>
                      <a:pt x="56442" y="28690"/>
                    </a:cubicBezTo>
                    <a:cubicBezTo>
                      <a:pt x="56442" y="49068"/>
                      <a:pt x="43571" y="58855"/>
                      <a:pt x="30835" y="58855"/>
                    </a:cubicBezTo>
                    <a:cubicBezTo>
                      <a:pt x="23730" y="58855"/>
                      <a:pt x="17831" y="55905"/>
                      <a:pt x="15015" y="51347"/>
                    </a:cubicBezTo>
                    <a:lnTo>
                      <a:pt x="14747" y="51347"/>
                    </a:lnTo>
                    <a:lnTo>
                      <a:pt x="14747" y="80440"/>
                    </a:lnTo>
                    <a:lnTo>
                      <a:pt x="536" y="80440"/>
                    </a:lnTo>
                    <a:lnTo>
                      <a:pt x="536" y="19976"/>
                    </a:lnTo>
                    <a:close/>
                    <a:moveTo>
                      <a:pt x="14747" y="33919"/>
                    </a:moveTo>
                    <a:cubicBezTo>
                      <a:pt x="14747" y="35259"/>
                      <a:pt x="14747" y="36600"/>
                      <a:pt x="15150" y="37806"/>
                    </a:cubicBezTo>
                    <a:cubicBezTo>
                      <a:pt x="16490" y="43571"/>
                      <a:pt x="21585" y="47727"/>
                      <a:pt x="27618" y="47727"/>
                    </a:cubicBezTo>
                    <a:cubicBezTo>
                      <a:pt x="36600" y="47727"/>
                      <a:pt x="41963" y="40220"/>
                      <a:pt x="41963" y="29092"/>
                    </a:cubicBezTo>
                    <a:cubicBezTo>
                      <a:pt x="41963" y="19171"/>
                      <a:pt x="37137" y="11127"/>
                      <a:pt x="28020" y="11127"/>
                    </a:cubicBezTo>
                    <a:cubicBezTo>
                      <a:pt x="22121" y="11127"/>
                      <a:pt x="16758" y="15417"/>
                      <a:pt x="15284" y="21585"/>
                    </a:cubicBezTo>
                    <a:cubicBezTo>
                      <a:pt x="14882" y="22791"/>
                      <a:pt x="14747" y="23998"/>
                      <a:pt x="14747" y="25204"/>
                    </a:cubicBezTo>
                    <a:lnTo>
                      <a:pt x="14747" y="33919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E624244C-1D7C-D956-0065-7026B2090C70}"/>
                  </a:ext>
                </a:extLst>
              </p:cNvPr>
              <p:cNvSpPr/>
              <p:nvPr/>
            </p:nvSpPr>
            <p:spPr>
              <a:xfrm>
                <a:off x="5468105" y="3797279"/>
                <a:ext cx="14345" cy="82048"/>
              </a:xfrm>
              <a:custGeom>
                <a:avLst/>
                <a:gdLst>
                  <a:gd name="connsiteX0" fmla="*/ 0 w 14345"/>
                  <a:gd name="connsiteY0" fmla="*/ 0 h 82048"/>
                  <a:gd name="connsiteX1" fmla="*/ 14345 w 14345"/>
                  <a:gd name="connsiteY1" fmla="*/ 0 h 82048"/>
                  <a:gd name="connsiteX2" fmla="*/ 14345 w 14345"/>
                  <a:gd name="connsiteY2" fmla="*/ 82048 h 82048"/>
                  <a:gd name="connsiteX3" fmla="*/ 0 w 14345"/>
                  <a:gd name="connsiteY3" fmla="*/ 82048 h 82048"/>
                  <a:gd name="connsiteX4" fmla="*/ 0 w 14345"/>
                  <a:gd name="connsiteY4" fmla="*/ 0 h 8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45" h="82048">
                    <a:moveTo>
                      <a:pt x="0" y="0"/>
                    </a:moveTo>
                    <a:lnTo>
                      <a:pt x="14345" y="0"/>
                    </a:lnTo>
                    <a:lnTo>
                      <a:pt x="14345" y="82048"/>
                    </a:lnTo>
                    <a:lnTo>
                      <a:pt x="0" y="820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308888DC-E3C9-3B81-A166-A321A2A88EF0}"/>
                  </a:ext>
                </a:extLst>
              </p:cNvPr>
              <p:cNvSpPr/>
              <p:nvPr/>
            </p:nvSpPr>
            <p:spPr>
              <a:xfrm>
                <a:off x="5494114" y="3821813"/>
                <a:ext cx="51749" cy="58720"/>
              </a:xfrm>
              <a:custGeom>
                <a:avLst/>
                <a:gdLst>
                  <a:gd name="connsiteX0" fmla="*/ 13675 w 51749"/>
                  <a:gd name="connsiteY0" fmla="*/ 33382 h 58720"/>
                  <a:gd name="connsiteX1" fmla="*/ 30969 w 51749"/>
                  <a:gd name="connsiteY1" fmla="*/ 47996 h 58720"/>
                  <a:gd name="connsiteX2" fmla="*/ 46521 w 51749"/>
                  <a:gd name="connsiteY2" fmla="*/ 45448 h 58720"/>
                  <a:gd name="connsiteX3" fmla="*/ 48666 w 51749"/>
                  <a:gd name="connsiteY3" fmla="*/ 55235 h 58720"/>
                  <a:gd name="connsiteX4" fmla="*/ 28958 w 51749"/>
                  <a:gd name="connsiteY4" fmla="*/ 58721 h 58720"/>
                  <a:gd name="connsiteX5" fmla="*/ 0 w 51749"/>
                  <a:gd name="connsiteY5" fmla="*/ 30299 h 58720"/>
                  <a:gd name="connsiteX6" fmla="*/ 27484 w 51749"/>
                  <a:gd name="connsiteY6" fmla="*/ 0 h 58720"/>
                  <a:gd name="connsiteX7" fmla="*/ 51750 w 51749"/>
                  <a:gd name="connsiteY7" fmla="*/ 27349 h 58720"/>
                  <a:gd name="connsiteX8" fmla="*/ 51347 w 51749"/>
                  <a:gd name="connsiteY8" fmla="*/ 33382 h 58720"/>
                  <a:gd name="connsiteX9" fmla="*/ 13675 w 51749"/>
                  <a:gd name="connsiteY9" fmla="*/ 33382 h 58720"/>
                  <a:gd name="connsiteX10" fmla="*/ 38343 w 51749"/>
                  <a:gd name="connsiteY10" fmla="*/ 23462 h 58720"/>
                  <a:gd name="connsiteX11" fmla="*/ 26679 w 51749"/>
                  <a:gd name="connsiteY11" fmla="*/ 9653 h 58720"/>
                  <a:gd name="connsiteX12" fmla="*/ 13675 w 51749"/>
                  <a:gd name="connsiteY12" fmla="*/ 23462 h 58720"/>
                  <a:gd name="connsiteX13" fmla="*/ 38343 w 51749"/>
                  <a:gd name="connsiteY13" fmla="*/ 23462 h 58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1749" h="58720">
                    <a:moveTo>
                      <a:pt x="13675" y="33382"/>
                    </a:moveTo>
                    <a:cubicBezTo>
                      <a:pt x="14077" y="43571"/>
                      <a:pt x="21987" y="47996"/>
                      <a:pt x="30969" y="47996"/>
                    </a:cubicBezTo>
                    <a:cubicBezTo>
                      <a:pt x="37539" y="47996"/>
                      <a:pt x="42231" y="47057"/>
                      <a:pt x="46521" y="45448"/>
                    </a:cubicBezTo>
                    <a:lnTo>
                      <a:pt x="48666" y="55235"/>
                    </a:lnTo>
                    <a:cubicBezTo>
                      <a:pt x="43840" y="57246"/>
                      <a:pt x="37137" y="58721"/>
                      <a:pt x="28958" y="58721"/>
                    </a:cubicBezTo>
                    <a:cubicBezTo>
                      <a:pt x="10726" y="58721"/>
                      <a:pt x="0" y="47459"/>
                      <a:pt x="0" y="30299"/>
                    </a:cubicBezTo>
                    <a:cubicBezTo>
                      <a:pt x="0" y="14747"/>
                      <a:pt x="9519" y="0"/>
                      <a:pt x="27484" y="0"/>
                    </a:cubicBezTo>
                    <a:cubicBezTo>
                      <a:pt x="45449" y="0"/>
                      <a:pt x="51750" y="15015"/>
                      <a:pt x="51750" y="27349"/>
                    </a:cubicBezTo>
                    <a:cubicBezTo>
                      <a:pt x="51750" y="30031"/>
                      <a:pt x="51481" y="32042"/>
                      <a:pt x="51347" y="33382"/>
                    </a:cubicBezTo>
                    <a:lnTo>
                      <a:pt x="13675" y="33382"/>
                    </a:lnTo>
                    <a:close/>
                    <a:moveTo>
                      <a:pt x="38343" y="23462"/>
                    </a:moveTo>
                    <a:cubicBezTo>
                      <a:pt x="38343" y="18233"/>
                      <a:pt x="36198" y="9653"/>
                      <a:pt x="26679" y="9653"/>
                    </a:cubicBezTo>
                    <a:cubicBezTo>
                      <a:pt x="17831" y="9653"/>
                      <a:pt x="14211" y="17563"/>
                      <a:pt x="13675" y="23462"/>
                    </a:cubicBezTo>
                    <a:lnTo>
                      <a:pt x="38343" y="23462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972B844A-1074-7354-BFB3-6DCEB832A66D}"/>
                  </a:ext>
                </a:extLst>
              </p:cNvPr>
              <p:cNvSpPr/>
              <p:nvPr/>
            </p:nvSpPr>
            <p:spPr>
              <a:xfrm>
                <a:off x="5551763" y="3806931"/>
                <a:ext cx="35527" cy="73468"/>
              </a:xfrm>
              <a:custGeom>
                <a:avLst/>
                <a:gdLst>
                  <a:gd name="connsiteX0" fmla="*/ 21987 w 35527"/>
                  <a:gd name="connsiteY0" fmla="*/ 0 h 73468"/>
                  <a:gd name="connsiteX1" fmla="*/ 21987 w 35527"/>
                  <a:gd name="connsiteY1" fmla="*/ 16088 h 73468"/>
                  <a:gd name="connsiteX2" fmla="*/ 35527 w 35527"/>
                  <a:gd name="connsiteY2" fmla="*/ 16088 h 73468"/>
                  <a:gd name="connsiteX3" fmla="*/ 35527 w 35527"/>
                  <a:gd name="connsiteY3" fmla="*/ 26679 h 73468"/>
                  <a:gd name="connsiteX4" fmla="*/ 21987 w 35527"/>
                  <a:gd name="connsiteY4" fmla="*/ 26679 h 73468"/>
                  <a:gd name="connsiteX5" fmla="*/ 21987 w 35527"/>
                  <a:gd name="connsiteY5" fmla="*/ 51481 h 73468"/>
                  <a:gd name="connsiteX6" fmla="*/ 29226 w 35527"/>
                  <a:gd name="connsiteY6" fmla="*/ 61938 h 73468"/>
                  <a:gd name="connsiteX7" fmla="*/ 34723 w 35527"/>
                  <a:gd name="connsiteY7" fmla="*/ 61268 h 73468"/>
                  <a:gd name="connsiteX8" fmla="*/ 34991 w 35527"/>
                  <a:gd name="connsiteY8" fmla="*/ 72128 h 73468"/>
                  <a:gd name="connsiteX9" fmla="*/ 24668 w 35527"/>
                  <a:gd name="connsiteY9" fmla="*/ 73468 h 73468"/>
                  <a:gd name="connsiteX10" fmla="*/ 12468 w 35527"/>
                  <a:gd name="connsiteY10" fmla="*/ 68910 h 73468"/>
                  <a:gd name="connsiteX11" fmla="*/ 8044 w 35527"/>
                  <a:gd name="connsiteY11" fmla="*/ 53224 h 73468"/>
                  <a:gd name="connsiteX12" fmla="*/ 8044 w 35527"/>
                  <a:gd name="connsiteY12" fmla="*/ 26813 h 73468"/>
                  <a:gd name="connsiteX13" fmla="*/ 0 w 35527"/>
                  <a:gd name="connsiteY13" fmla="*/ 26813 h 73468"/>
                  <a:gd name="connsiteX14" fmla="*/ 0 w 35527"/>
                  <a:gd name="connsiteY14" fmla="*/ 16222 h 73468"/>
                  <a:gd name="connsiteX15" fmla="*/ 8044 w 35527"/>
                  <a:gd name="connsiteY15" fmla="*/ 16222 h 73468"/>
                  <a:gd name="connsiteX16" fmla="*/ 8044 w 35527"/>
                  <a:gd name="connsiteY16" fmla="*/ 3486 h 73468"/>
                  <a:gd name="connsiteX17" fmla="*/ 21853 w 35527"/>
                  <a:gd name="connsiteY17" fmla="*/ 134 h 73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527" h="73468">
                    <a:moveTo>
                      <a:pt x="21987" y="0"/>
                    </a:moveTo>
                    <a:lnTo>
                      <a:pt x="21987" y="16088"/>
                    </a:lnTo>
                    <a:lnTo>
                      <a:pt x="35527" y="16088"/>
                    </a:lnTo>
                    <a:lnTo>
                      <a:pt x="35527" y="26679"/>
                    </a:lnTo>
                    <a:lnTo>
                      <a:pt x="21987" y="26679"/>
                    </a:lnTo>
                    <a:lnTo>
                      <a:pt x="21987" y="51481"/>
                    </a:lnTo>
                    <a:cubicBezTo>
                      <a:pt x="21987" y="58319"/>
                      <a:pt x="23864" y="61938"/>
                      <a:pt x="29226" y="61938"/>
                    </a:cubicBezTo>
                    <a:cubicBezTo>
                      <a:pt x="31639" y="61938"/>
                      <a:pt x="33516" y="61536"/>
                      <a:pt x="34723" y="61268"/>
                    </a:cubicBezTo>
                    <a:lnTo>
                      <a:pt x="34991" y="72128"/>
                    </a:lnTo>
                    <a:cubicBezTo>
                      <a:pt x="32846" y="72932"/>
                      <a:pt x="29226" y="73468"/>
                      <a:pt x="24668" y="73468"/>
                    </a:cubicBezTo>
                    <a:cubicBezTo>
                      <a:pt x="19439" y="73468"/>
                      <a:pt x="15150" y="71725"/>
                      <a:pt x="12468" y="68910"/>
                    </a:cubicBezTo>
                    <a:cubicBezTo>
                      <a:pt x="9519" y="65692"/>
                      <a:pt x="8044" y="60598"/>
                      <a:pt x="8044" y="53224"/>
                    </a:cubicBezTo>
                    <a:lnTo>
                      <a:pt x="8044" y="26813"/>
                    </a:lnTo>
                    <a:lnTo>
                      <a:pt x="0" y="26813"/>
                    </a:lnTo>
                    <a:lnTo>
                      <a:pt x="0" y="16222"/>
                    </a:lnTo>
                    <a:lnTo>
                      <a:pt x="8044" y="16222"/>
                    </a:lnTo>
                    <a:lnTo>
                      <a:pt x="8044" y="3486"/>
                    </a:lnTo>
                    <a:lnTo>
                      <a:pt x="21853" y="134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3703ADA0-4BCB-046F-FC93-747C972C59A2}"/>
                  </a:ext>
                </a:extLst>
              </p:cNvPr>
              <p:cNvSpPr/>
              <p:nvPr/>
            </p:nvSpPr>
            <p:spPr>
              <a:xfrm>
                <a:off x="5593725" y="3821813"/>
                <a:ext cx="51749" cy="58720"/>
              </a:xfrm>
              <a:custGeom>
                <a:avLst/>
                <a:gdLst>
                  <a:gd name="connsiteX0" fmla="*/ 13675 w 51749"/>
                  <a:gd name="connsiteY0" fmla="*/ 33382 h 58720"/>
                  <a:gd name="connsiteX1" fmla="*/ 30969 w 51749"/>
                  <a:gd name="connsiteY1" fmla="*/ 47996 h 58720"/>
                  <a:gd name="connsiteX2" fmla="*/ 46521 w 51749"/>
                  <a:gd name="connsiteY2" fmla="*/ 45448 h 58720"/>
                  <a:gd name="connsiteX3" fmla="*/ 48666 w 51749"/>
                  <a:gd name="connsiteY3" fmla="*/ 55235 h 58720"/>
                  <a:gd name="connsiteX4" fmla="*/ 28958 w 51749"/>
                  <a:gd name="connsiteY4" fmla="*/ 58721 h 58720"/>
                  <a:gd name="connsiteX5" fmla="*/ 0 w 51749"/>
                  <a:gd name="connsiteY5" fmla="*/ 30299 h 58720"/>
                  <a:gd name="connsiteX6" fmla="*/ 27483 w 51749"/>
                  <a:gd name="connsiteY6" fmla="*/ 0 h 58720"/>
                  <a:gd name="connsiteX7" fmla="*/ 51749 w 51749"/>
                  <a:gd name="connsiteY7" fmla="*/ 27349 h 58720"/>
                  <a:gd name="connsiteX8" fmla="*/ 51347 w 51749"/>
                  <a:gd name="connsiteY8" fmla="*/ 33382 h 58720"/>
                  <a:gd name="connsiteX9" fmla="*/ 13675 w 51749"/>
                  <a:gd name="connsiteY9" fmla="*/ 33382 h 58720"/>
                  <a:gd name="connsiteX10" fmla="*/ 38343 w 51749"/>
                  <a:gd name="connsiteY10" fmla="*/ 23462 h 58720"/>
                  <a:gd name="connsiteX11" fmla="*/ 26679 w 51749"/>
                  <a:gd name="connsiteY11" fmla="*/ 9653 h 58720"/>
                  <a:gd name="connsiteX12" fmla="*/ 13675 w 51749"/>
                  <a:gd name="connsiteY12" fmla="*/ 23462 h 58720"/>
                  <a:gd name="connsiteX13" fmla="*/ 38343 w 51749"/>
                  <a:gd name="connsiteY13" fmla="*/ 23462 h 58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1749" h="58720">
                    <a:moveTo>
                      <a:pt x="13675" y="33382"/>
                    </a:moveTo>
                    <a:cubicBezTo>
                      <a:pt x="14077" y="43571"/>
                      <a:pt x="21987" y="47996"/>
                      <a:pt x="30969" y="47996"/>
                    </a:cubicBezTo>
                    <a:cubicBezTo>
                      <a:pt x="37538" y="47996"/>
                      <a:pt x="42231" y="47057"/>
                      <a:pt x="46521" y="45448"/>
                    </a:cubicBezTo>
                    <a:lnTo>
                      <a:pt x="48666" y="55235"/>
                    </a:lnTo>
                    <a:cubicBezTo>
                      <a:pt x="43839" y="57246"/>
                      <a:pt x="37136" y="58721"/>
                      <a:pt x="28958" y="58721"/>
                    </a:cubicBezTo>
                    <a:cubicBezTo>
                      <a:pt x="10725" y="58721"/>
                      <a:pt x="0" y="47459"/>
                      <a:pt x="0" y="30299"/>
                    </a:cubicBezTo>
                    <a:cubicBezTo>
                      <a:pt x="0" y="14747"/>
                      <a:pt x="9519" y="0"/>
                      <a:pt x="27483" y="0"/>
                    </a:cubicBezTo>
                    <a:cubicBezTo>
                      <a:pt x="45448" y="0"/>
                      <a:pt x="51749" y="15015"/>
                      <a:pt x="51749" y="27349"/>
                    </a:cubicBezTo>
                    <a:cubicBezTo>
                      <a:pt x="51749" y="30031"/>
                      <a:pt x="51481" y="32042"/>
                      <a:pt x="51347" y="33382"/>
                    </a:cubicBezTo>
                    <a:lnTo>
                      <a:pt x="13675" y="33382"/>
                    </a:lnTo>
                    <a:close/>
                    <a:moveTo>
                      <a:pt x="38343" y="23462"/>
                    </a:moveTo>
                    <a:cubicBezTo>
                      <a:pt x="38343" y="18233"/>
                      <a:pt x="36198" y="9653"/>
                      <a:pt x="26679" y="9653"/>
                    </a:cubicBezTo>
                    <a:cubicBezTo>
                      <a:pt x="17831" y="9653"/>
                      <a:pt x="14211" y="17563"/>
                      <a:pt x="13675" y="23462"/>
                    </a:cubicBezTo>
                    <a:lnTo>
                      <a:pt x="38343" y="23462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070528CD-20F0-1420-8B08-632263938D10}"/>
                  </a:ext>
                </a:extLst>
              </p:cNvPr>
              <p:cNvSpPr/>
              <p:nvPr/>
            </p:nvSpPr>
            <p:spPr>
              <a:xfrm>
                <a:off x="5653519" y="3797279"/>
                <a:ext cx="55905" cy="83389"/>
              </a:xfrm>
              <a:custGeom>
                <a:avLst/>
                <a:gdLst>
                  <a:gd name="connsiteX0" fmla="*/ 55369 w 55905"/>
                  <a:gd name="connsiteY0" fmla="*/ 0 h 83389"/>
                  <a:gd name="connsiteX1" fmla="*/ 55369 w 55905"/>
                  <a:gd name="connsiteY1" fmla="*/ 66229 h 83389"/>
                  <a:gd name="connsiteX2" fmla="*/ 55905 w 55905"/>
                  <a:gd name="connsiteY2" fmla="*/ 82048 h 83389"/>
                  <a:gd name="connsiteX3" fmla="*/ 43169 w 55905"/>
                  <a:gd name="connsiteY3" fmla="*/ 82048 h 83389"/>
                  <a:gd name="connsiteX4" fmla="*/ 42633 w 55905"/>
                  <a:gd name="connsiteY4" fmla="*/ 73200 h 83389"/>
                  <a:gd name="connsiteX5" fmla="*/ 42365 w 55905"/>
                  <a:gd name="connsiteY5" fmla="*/ 73200 h 83389"/>
                  <a:gd name="connsiteX6" fmla="*/ 23998 w 55905"/>
                  <a:gd name="connsiteY6" fmla="*/ 83389 h 83389"/>
                  <a:gd name="connsiteX7" fmla="*/ 0 w 55905"/>
                  <a:gd name="connsiteY7" fmla="*/ 54565 h 83389"/>
                  <a:gd name="connsiteX8" fmla="*/ 25204 w 55905"/>
                  <a:gd name="connsiteY8" fmla="*/ 24534 h 83389"/>
                  <a:gd name="connsiteX9" fmla="*/ 41024 w 55905"/>
                  <a:gd name="connsiteY9" fmla="*/ 31908 h 83389"/>
                  <a:gd name="connsiteX10" fmla="*/ 41292 w 55905"/>
                  <a:gd name="connsiteY10" fmla="*/ 31908 h 83389"/>
                  <a:gd name="connsiteX11" fmla="*/ 41292 w 55905"/>
                  <a:gd name="connsiteY11" fmla="*/ 0 h 83389"/>
                  <a:gd name="connsiteX12" fmla="*/ 55503 w 55905"/>
                  <a:gd name="connsiteY12" fmla="*/ 0 h 83389"/>
                  <a:gd name="connsiteX13" fmla="*/ 41158 w 55905"/>
                  <a:gd name="connsiteY13" fmla="*/ 49202 h 83389"/>
                  <a:gd name="connsiteX14" fmla="*/ 40756 w 55905"/>
                  <a:gd name="connsiteY14" fmla="*/ 45448 h 83389"/>
                  <a:gd name="connsiteX15" fmla="*/ 28556 w 55905"/>
                  <a:gd name="connsiteY15" fmla="*/ 35393 h 83389"/>
                  <a:gd name="connsiteX16" fmla="*/ 14345 w 55905"/>
                  <a:gd name="connsiteY16" fmla="*/ 54029 h 83389"/>
                  <a:gd name="connsiteX17" fmla="*/ 28422 w 55905"/>
                  <a:gd name="connsiteY17" fmla="*/ 71859 h 83389"/>
                  <a:gd name="connsiteX18" fmla="*/ 40622 w 55905"/>
                  <a:gd name="connsiteY18" fmla="*/ 61804 h 83389"/>
                  <a:gd name="connsiteX19" fmla="*/ 41158 w 55905"/>
                  <a:gd name="connsiteY19" fmla="*/ 57648 h 83389"/>
                  <a:gd name="connsiteX20" fmla="*/ 41158 w 55905"/>
                  <a:gd name="connsiteY20" fmla="*/ 49202 h 83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5905" h="83389">
                    <a:moveTo>
                      <a:pt x="55369" y="0"/>
                    </a:moveTo>
                    <a:lnTo>
                      <a:pt x="55369" y="66229"/>
                    </a:lnTo>
                    <a:cubicBezTo>
                      <a:pt x="55369" y="71993"/>
                      <a:pt x="55637" y="78294"/>
                      <a:pt x="55905" y="82048"/>
                    </a:cubicBezTo>
                    <a:lnTo>
                      <a:pt x="43169" y="82048"/>
                    </a:lnTo>
                    <a:lnTo>
                      <a:pt x="42633" y="73200"/>
                    </a:lnTo>
                    <a:lnTo>
                      <a:pt x="42365" y="73200"/>
                    </a:lnTo>
                    <a:cubicBezTo>
                      <a:pt x="39013" y="79501"/>
                      <a:pt x="32176" y="83389"/>
                      <a:pt x="23998" y="83389"/>
                    </a:cubicBezTo>
                    <a:cubicBezTo>
                      <a:pt x="10591" y="83389"/>
                      <a:pt x="0" y="71993"/>
                      <a:pt x="0" y="54565"/>
                    </a:cubicBezTo>
                    <a:cubicBezTo>
                      <a:pt x="0" y="35662"/>
                      <a:pt x="11664" y="24534"/>
                      <a:pt x="25204" y="24534"/>
                    </a:cubicBezTo>
                    <a:cubicBezTo>
                      <a:pt x="32980" y="24534"/>
                      <a:pt x="38477" y="27752"/>
                      <a:pt x="41024" y="31908"/>
                    </a:cubicBezTo>
                    <a:lnTo>
                      <a:pt x="41292" y="31908"/>
                    </a:lnTo>
                    <a:lnTo>
                      <a:pt x="41292" y="0"/>
                    </a:lnTo>
                    <a:lnTo>
                      <a:pt x="55503" y="0"/>
                    </a:lnTo>
                    <a:close/>
                    <a:moveTo>
                      <a:pt x="41158" y="49202"/>
                    </a:moveTo>
                    <a:cubicBezTo>
                      <a:pt x="41158" y="47996"/>
                      <a:pt x="41158" y="46655"/>
                      <a:pt x="40756" y="45448"/>
                    </a:cubicBezTo>
                    <a:cubicBezTo>
                      <a:pt x="39549" y="39952"/>
                      <a:pt x="34991" y="35393"/>
                      <a:pt x="28556" y="35393"/>
                    </a:cubicBezTo>
                    <a:cubicBezTo>
                      <a:pt x="19439" y="35393"/>
                      <a:pt x="14345" y="43437"/>
                      <a:pt x="14345" y="54029"/>
                    </a:cubicBezTo>
                    <a:cubicBezTo>
                      <a:pt x="14345" y="64620"/>
                      <a:pt x="19439" y="71859"/>
                      <a:pt x="28422" y="71859"/>
                    </a:cubicBezTo>
                    <a:cubicBezTo>
                      <a:pt x="34187" y="71859"/>
                      <a:pt x="39281" y="67971"/>
                      <a:pt x="40622" y="61804"/>
                    </a:cubicBezTo>
                    <a:cubicBezTo>
                      <a:pt x="41024" y="60598"/>
                      <a:pt x="41158" y="59123"/>
                      <a:pt x="41158" y="57648"/>
                    </a:cubicBezTo>
                    <a:lnTo>
                      <a:pt x="41158" y="49202"/>
                    </a:lnTo>
                    <a:close/>
                  </a:path>
                </a:pathLst>
              </a:custGeom>
              <a:solidFill>
                <a:srgbClr val="FFFFFF"/>
              </a:solidFill>
              <a:ln w="13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srgbClr val="000000"/>
                  </a:solidFill>
                  <a:latin typeface="Calibri Light"/>
                </a:endParaRPr>
              </a:p>
            </p:txBody>
          </p:sp>
        </p:grpSp>
      </p:grpSp>
      <p:pic>
        <p:nvPicPr>
          <p:cNvPr id="176" name="Graphic 175" descr="Arrow: Slight curve with solid fill">
            <a:extLst>
              <a:ext uri="{FF2B5EF4-FFF2-40B4-BE49-F238E27FC236}">
                <a16:creationId xmlns:a16="http://schemas.microsoft.com/office/drawing/2014/main" id="{6D03D68F-9692-BE5F-7202-F6185CB7E4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102532">
            <a:off x="6408805" y="1818906"/>
            <a:ext cx="430131" cy="430131"/>
          </a:xfrm>
          <a:prstGeom prst="rect">
            <a:avLst/>
          </a:prstGeom>
        </p:spPr>
      </p:pic>
      <p:pic>
        <p:nvPicPr>
          <p:cNvPr id="177" name="Graphic 176" descr="Arrow: Slight curve with solid fill">
            <a:extLst>
              <a:ext uri="{FF2B5EF4-FFF2-40B4-BE49-F238E27FC236}">
                <a16:creationId xmlns:a16="http://schemas.microsoft.com/office/drawing/2014/main" id="{FE989912-77A2-E281-2113-EBDC4BD8C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102532">
            <a:off x="6408805" y="2307876"/>
            <a:ext cx="430131" cy="430131"/>
          </a:xfrm>
          <a:prstGeom prst="rect">
            <a:avLst/>
          </a:prstGeom>
        </p:spPr>
      </p:pic>
      <p:pic>
        <p:nvPicPr>
          <p:cNvPr id="178" name="Graphic 177" descr="Arrow: Slight curve with solid fill">
            <a:extLst>
              <a:ext uri="{FF2B5EF4-FFF2-40B4-BE49-F238E27FC236}">
                <a16:creationId xmlns:a16="http://schemas.microsoft.com/office/drawing/2014/main" id="{A08942A5-A10E-0086-2281-96EBA9631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102532">
            <a:off x="6408805" y="2796846"/>
            <a:ext cx="430131" cy="430131"/>
          </a:xfrm>
          <a:prstGeom prst="rect">
            <a:avLst/>
          </a:prstGeom>
        </p:spPr>
      </p:pic>
      <p:pic>
        <p:nvPicPr>
          <p:cNvPr id="179" name="Graphic 178" descr="Arrow: Slight curve with solid fill">
            <a:extLst>
              <a:ext uri="{FF2B5EF4-FFF2-40B4-BE49-F238E27FC236}">
                <a16:creationId xmlns:a16="http://schemas.microsoft.com/office/drawing/2014/main" id="{333F9621-6D09-E9C0-9D14-E5B61F4B2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102532">
            <a:off x="6408805" y="3285816"/>
            <a:ext cx="430131" cy="430131"/>
          </a:xfrm>
          <a:prstGeom prst="rect">
            <a:avLst/>
          </a:prstGeom>
        </p:spPr>
      </p:pic>
      <p:pic>
        <p:nvPicPr>
          <p:cNvPr id="180" name="Graphic 179" descr="Arrow: Slight curve with solid fill">
            <a:extLst>
              <a:ext uri="{FF2B5EF4-FFF2-40B4-BE49-F238E27FC236}">
                <a16:creationId xmlns:a16="http://schemas.microsoft.com/office/drawing/2014/main" id="{8E9DC1AC-669E-B161-93D6-A1BDD21D8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102532">
            <a:off x="6408805" y="3774785"/>
            <a:ext cx="430131" cy="4301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2963DB-02AC-1F8A-FE13-60017D5F1941}"/>
              </a:ext>
            </a:extLst>
          </p:cNvPr>
          <p:cNvSpPr txBox="1"/>
          <p:nvPr/>
        </p:nvSpPr>
        <p:spPr>
          <a:xfrm>
            <a:off x="129138" y="4876149"/>
            <a:ext cx="2381698" cy="173124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pPr defTabSz="685749" fontAlgn="base">
              <a:buFont typeface="+mj-lt"/>
              <a:buAutoNum type="arabicPeriod"/>
              <a:defRPr/>
            </a:pPr>
            <a:r>
              <a:rPr lang="en-GB" sz="675" dirty="0">
                <a:solidFill>
                  <a:srgbClr val="374659">
                    <a:lumMod val="50000"/>
                  </a:srgbClr>
                </a:solidFill>
                <a:latin typeface="Calibri Light"/>
              </a:rPr>
              <a:t> Data on file at Veryan Medical</a:t>
            </a:r>
            <a:endParaRPr lang="en-US" sz="1350" dirty="0">
              <a:solidFill>
                <a:srgbClr val="374659">
                  <a:lumMod val="50000"/>
                </a:srgbClr>
              </a:solidFill>
              <a:latin typeface="Calibri Light"/>
            </a:endParaRP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7591B6BD-80F3-2BC5-CFE1-CA9FC1E3D3BD}"/>
              </a:ext>
            </a:extLst>
          </p:cNvPr>
          <p:cNvSpPr/>
          <p:nvPr/>
        </p:nvSpPr>
        <p:spPr>
          <a:xfrm>
            <a:off x="676297" y="2024185"/>
            <a:ext cx="3806092" cy="1195515"/>
          </a:xfrm>
          <a:prstGeom prst="wedgeRoundRectCallout">
            <a:avLst>
              <a:gd name="adj1" fmla="val 112226"/>
              <a:gd name="adj2" fmla="val -8518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ysClr val="windowText" lastClr="000000"/>
                </a:solidFill>
              </a:rPr>
              <a:t>Key Takeaways: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ysClr val="windowText" lastClr="000000"/>
                </a:solidFill>
              </a:rPr>
              <a:t>Reinforcing increased complexity with each subsequent study</a:t>
            </a:r>
          </a:p>
        </p:txBody>
      </p:sp>
    </p:spTree>
    <p:extLst>
      <p:ext uri="{BB962C8B-B14F-4D97-AF65-F5344CB8AC3E}">
        <p14:creationId xmlns:p14="http://schemas.microsoft.com/office/powerpoint/2010/main" val="270140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261297-CFBB-2448-BAA1-9DAD3D4AE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3300" y="296562"/>
            <a:ext cx="3968747" cy="931487"/>
          </a:xfrm>
        </p:spPr>
        <p:txBody>
          <a:bodyPr vert="horz" lIns="68580" tIns="34290" rIns="68580" bIns="34290" rtlCol="0" anchor="b" anchorCtr="0">
            <a:normAutofit/>
          </a:bodyPr>
          <a:lstStyle/>
          <a:p>
            <a:r>
              <a:rPr lang="en-US" sz="3000" dirty="0">
                <a:solidFill>
                  <a:srgbClr val="036CB5"/>
                </a:solidFill>
              </a:rPr>
              <a:t>Design Intent – Subgroup Analysis</a:t>
            </a:r>
          </a:p>
        </p:txBody>
      </p:sp>
      <p:pic>
        <p:nvPicPr>
          <p:cNvPr id="2050" name="Picture 2" descr="Optimizing Technique for Success: A Guide for the Use of IVUS in  Femoropopliteal Intervention - Endovascular Today">
            <a:extLst>
              <a:ext uri="{FF2B5EF4-FFF2-40B4-BE49-F238E27FC236}">
                <a16:creationId xmlns:a16="http://schemas.microsoft.com/office/drawing/2014/main" id="{556C5EC2-9542-08CD-1662-109D14FAC3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8" r="37325" b="-1"/>
          <a:stretch/>
        </p:blipFill>
        <p:spPr bwMode="auto">
          <a:xfrm>
            <a:off x="2" y="1191"/>
            <a:ext cx="4571999" cy="5142310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0C30B13-0197-B346-BF97-3ED25BE841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12320" y="1367744"/>
            <a:ext cx="5005690" cy="3089865"/>
          </a:xfrm>
        </p:spPr>
        <p:txBody>
          <a:bodyPr vert="horz" lIns="68580" tIns="34290" rIns="68580" bIns="34290" rtlCol="0">
            <a:normAutofit/>
          </a:bodyPr>
          <a:lstStyle/>
          <a:p>
            <a:pPr marL="171450">
              <a:lnSpc>
                <a:spcPct val="90000"/>
              </a:lnSpc>
            </a:pPr>
            <a:r>
              <a:rPr lang="en-US" sz="1500" dirty="0">
                <a:solidFill>
                  <a:schemeClr val="accent1"/>
                </a:solidFill>
              </a:rPr>
              <a:t>As part of the 3-year follow up, a separate analysis was conducted to determine:</a:t>
            </a:r>
          </a:p>
          <a:p>
            <a:pPr marL="522896" lvl="1" indent="-171450">
              <a:lnSpc>
                <a:spcPct val="90000"/>
              </a:lnSpc>
            </a:pPr>
            <a:endParaRPr lang="en-US" sz="1500" dirty="0">
              <a:solidFill>
                <a:schemeClr val="accent1"/>
              </a:solidFill>
            </a:endParaRPr>
          </a:p>
          <a:p>
            <a:pPr marL="428625" indent="-2571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accent1"/>
                </a:solidFill>
              </a:rPr>
              <a:t>Differential outcomes based on vessel diameter</a:t>
            </a:r>
          </a:p>
          <a:p>
            <a:pPr marL="608621" lvl="1" indent="-257175">
              <a:lnSpc>
                <a:spcPct val="90000"/>
              </a:lnSpc>
            </a:pPr>
            <a:r>
              <a:rPr lang="en-US" sz="1500" dirty="0">
                <a:solidFill>
                  <a:schemeClr val="accent1"/>
                </a:solidFill>
              </a:rPr>
              <a:t>Measurement modality at physician’s discretion</a:t>
            </a:r>
          </a:p>
          <a:p>
            <a:pPr marL="428625" indent="-2571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accent1"/>
                </a:solidFill>
              </a:rPr>
              <a:t>Propensity matched analysis across 390 pts</a:t>
            </a:r>
          </a:p>
          <a:p>
            <a:pPr marL="702891" lvl="2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accent1"/>
                </a:solidFill>
              </a:rPr>
              <a:t>Primary patency</a:t>
            </a:r>
          </a:p>
          <a:p>
            <a:pPr marL="702891" lvl="2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accent1"/>
                </a:solidFill>
              </a:rPr>
              <a:t>Freedom from clinically-driven TLR </a:t>
            </a:r>
          </a:p>
          <a:p>
            <a:pPr marL="702891" lvl="2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accent1"/>
                </a:solidFill>
              </a:rPr>
              <a:t>Freedom from stent fracture</a:t>
            </a:r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3D8C0A54-0F31-B8D0-946D-4D7E96B1AE7D}"/>
              </a:ext>
            </a:extLst>
          </p:cNvPr>
          <p:cNvSpPr/>
          <p:nvPr/>
        </p:nvSpPr>
        <p:spPr>
          <a:xfrm>
            <a:off x="676297" y="1228049"/>
            <a:ext cx="3806092" cy="1991651"/>
          </a:xfrm>
          <a:prstGeom prst="wedgeRoundRectCallout">
            <a:avLst>
              <a:gd name="adj1" fmla="val 52062"/>
              <a:gd name="adj2" fmla="val 6844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ysClr val="windowText" lastClr="000000"/>
                </a:solidFill>
              </a:rPr>
              <a:t>Key Takeaways: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ysClr val="windowText" lastClr="000000"/>
                </a:solidFill>
              </a:rPr>
              <a:t>IVUS image, but sizing left to physician discretion!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ysClr val="windowText" lastClr="000000"/>
                </a:solidFill>
              </a:rPr>
              <a:t>Post Hoc analysis to determine if vessel diameter influenced key endpoints, like what was observed above</a:t>
            </a:r>
          </a:p>
        </p:txBody>
      </p:sp>
    </p:spTree>
    <p:extLst>
      <p:ext uri="{BB962C8B-B14F-4D97-AF65-F5344CB8AC3E}">
        <p14:creationId xmlns:p14="http://schemas.microsoft.com/office/powerpoint/2010/main" val="340065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B377ABC-C65D-3639-B5D2-A373ADC96B33}"/>
              </a:ext>
            </a:extLst>
          </p:cNvPr>
          <p:cNvSpPr/>
          <p:nvPr/>
        </p:nvSpPr>
        <p:spPr>
          <a:xfrm>
            <a:off x="6648932" y="4168588"/>
            <a:ext cx="2474259" cy="9685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2D836D-F3E4-0F20-15E5-D1434B302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Lesion Characteristics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D3B6C54-48DF-BEC8-290D-50050A70BA01}"/>
              </a:ext>
            </a:extLst>
          </p:cNvPr>
          <p:cNvGraphicFramePr>
            <a:graphicFrameLocks noGrp="1"/>
          </p:cNvGraphicFramePr>
          <p:nvPr/>
        </p:nvGraphicFramePr>
        <p:xfrm>
          <a:off x="583858" y="909879"/>
          <a:ext cx="7666249" cy="3447544"/>
        </p:xfrm>
        <a:graphic>
          <a:graphicData uri="http://schemas.openxmlformats.org/drawingml/2006/table">
            <a:tbl>
              <a:tblPr/>
              <a:tblGrid>
                <a:gridCol w="2437034">
                  <a:extLst>
                    <a:ext uri="{9D8B030D-6E8A-4147-A177-3AD203B41FA5}">
                      <a16:colId xmlns:a16="http://schemas.microsoft.com/office/drawing/2014/main" val="3588520106"/>
                    </a:ext>
                  </a:extLst>
                </a:gridCol>
                <a:gridCol w="679676">
                  <a:extLst>
                    <a:ext uri="{9D8B030D-6E8A-4147-A177-3AD203B41FA5}">
                      <a16:colId xmlns:a16="http://schemas.microsoft.com/office/drawing/2014/main" val="4115831194"/>
                    </a:ext>
                  </a:extLst>
                </a:gridCol>
                <a:gridCol w="1965548">
                  <a:extLst>
                    <a:ext uri="{9D8B030D-6E8A-4147-A177-3AD203B41FA5}">
                      <a16:colId xmlns:a16="http://schemas.microsoft.com/office/drawing/2014/main" val="403208234"/>
                    </a:ext>
                  </a:extLst>
                </a:gridCol>
                <a:gridCol w="1965548">
                  <a:extLst>
                    <a:ext uri="{9D8B030D-6E8A-4147-A177-3AD203B41FA5}">
                      <a16:colId xmlns:a16="http://schemas.microsoft.com/office/drawing/2014/main" val="2979499729"/>
                    </a:ext>
                  </a:extLst>
                </a:gridCol>
                <a:gridCol w="618443">
                  <a:extLst>
                    <a:ext uri="{9D8B030D-6E8A-4147-A177-3AD203B41FA5}">
                      <a16:colId xmlns:a16="http://schemas.microsoft.com/office/drawing/2014/main" val="2602256760"/>
                    </a:ext>
                  </a:extLst>
                </a:gridCol>
              </a:tblGrid>
              <a:tr h="158050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Table 3 Baseline Lesion Characteristics - ITT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292987"/>
                  </a:ext>
                </a:extLst>
              </a:tr>
              <a:tr h="12651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4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RVD&lt;/=5.5mm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RVD&gt;5.5mm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P-value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099851"/>
                  </a:ext>
                </a:extLst>
              </a:tr>
              <a:tr h="1265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Subjects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323799"/>
                  </a:ext>
                </a:extLst>
              </a:tr>
              <a:tr h="1265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Lesions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198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953133"/>
                  </a:ext>
                </a:extLst>
              </a:tr>
              <a:tr h="1265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Max Reference Vessel Diameter (mm)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Mean±SD (n)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5.0 ± 0.4 (202)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6.1 ± 0.3 (198)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&lt;.0001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414632"/>
                  </a:ext>
                </a:extLst>
              </a:tr>
              <a:tr h="1265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[min,max]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[4.0, 6.0]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[5.8, 7.0]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560879"/>
                  </a:ext>
                </a:extLst>
              </a:tr>
              <a:tr h="1265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Proximal Vessel Diameter (mm)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Mean±SD (n)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5.0 ± 0.4 (201)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6.1 ± 0.3 (197)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&lt;.0001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91651"/>
                  </a:ext>
                </a:extLst>
              </a:tr>
              <a:tr h="1265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[min,max]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[4.0, 6.0]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[5.0, 7.0]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295678"/>
                  </a:ext>
                </a:extLst>
              </a:tr>
              <a:tr h="1265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Distal Vessel Diameter (mm)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Mean±SD (n)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4.9 ± 0.4 (201)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5.8 ± 0.5 (198)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&lt;.0001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098107"/>
                  </a:ext>
                </a:extLst>
              </a:tr>
              <a:tr h="1265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[min,max]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[3.0, 6.0]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[4.0, 7.0]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77413"/>
                  </a:ext>
                </a:extLst>
              </a:tr>
              <a:tr h="1265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Target Lesion Type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401548"/>
                  </a:ext>
                </a:extLst>
              </a:tr>
              <a:tr h="1265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De novo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n/N (%)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182 / 202 (90.1%)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179 / 198 (90.4%)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1.0000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08271"/>
                  </a:ext>
                </a:extLst>
              </a:tr>
              <a:tr h="1265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Restenotic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n/N (%)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/ 202 (9.9%)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 / 198 (9.6%)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1.0000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778704"/>
                  </a:ext>
                </a:extLst>
              </a:tr>
              <a:tr h="1265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Diameter Stenosis %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Mean±SD (n)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96.0 ± 7.4 (202)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92.7 ± 8.9 (198)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0.0002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132897"/>
                  </a:ext>
                </a:extLst>
              </a:tr>
              <a:tr h="1265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[min,max]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[50.0, 100.0]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[65.0, 100.0]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155527"/>
                  </a:ext>
                </a:extLst>
              </a:tr>
              <a:tr h="1265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Occlusions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n/N (%)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 / 202 (62.9%)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 / 198 (49.0%)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0.0065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095920"/>
                  </a:ext>
                </a:extLst>
              </a:tr>
              <a:tr h="1265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Lesion Length (mm)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Mean±SD (n)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121.7 ± 83.3 (202)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127.6 ± 91.2 (198)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0.4973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931381"/>
                  </a:ext>
                </a:extLst>
              </a:tr>
              <a:tr h="1265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[min,max]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[10.0, 400.0]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[8.0, 450.0]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859914"/>
                  </a:ext>
                </a:extLst>
              </a:tr>
              <a:tr h="1265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Stented Length (mm)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Mean±SD (n)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127.6 ± 67.9 (202)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133.0 ± 74.8 (198)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0.6238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914414"/>
                  </a:ext>
                </a:extLst>
              </a:tr>
              <a:tr h="1265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[min,max]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[60.0, 425.0]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[60.0, 425.0]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881736"/>
                  </a:ext>
                </a:extLst>
              </a:tr>
              <a:tr h="1265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Calcification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627487"/>
                  </a:ext>
                </a:extLst>
              </a:tr>
              <a:tr h="1265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Grade 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n/N (%)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 / 201 (17.9%)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 / 197 (16.2%)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0.6909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21834"/>
                  </a:ext>
                </a:extLst>
              </a:tr>
              <a:tr h="1265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Grade 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n/N (%)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 / 201 (32.3%)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 / 197 (25.4%)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0.1504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617943"/>
                  </a:ext>
                </a:extLst>
              </a:tr>
              <a:tr h="1265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Grade 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n/N (%)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 / 201 (20.9%)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 / 197 (28.9%)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0.0817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127528"/>
                  </a:ext>
                </a:extLst>
              </a:tr>
              <a:tr h="1265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Grade 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n/N (%)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 / 201 (17.4%)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 / 197 (13.7%)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0.3351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862467"/>
                  </a:ext>
                </a:extLst>
              </a:tr>
              <a:tr h="1265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Grade 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n/N (%)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 / 201 (11.4%)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 / 197 (15.7%)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0.2424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225335"/>
                  </a:ext>
                </a:extLst>
              </a:tr>
              <a:tr h="126519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NOTE: P-value from Fisher's Exact test for categorical variables and from Student's t-test (means) or Wilcoxon Rank-Sum test (medians) for continuous variables.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5112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8EB143C-1568-1E16-0354-9D50A5C25CA7}"/>
              </a:ext>
            </a:extLst>
          </p:cNvPr>
          <p:cNvSpPr txBox="1"/>
          <p:nvPr/>
        </p:nvSpPr>
        <p:spPr>
          <a:xfrm>
            <a:off x="113373" y="4963965"/>
            <a:ext cx="2381698" cy="173124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pPr defTabSz="685749" fontAlgn="base">
              <a:buFont typeface="+mj-lt"/>
              <a:buAutoNum type="arabicPeriod"/>
              <a:defRPr/>
            </a:pPr>
            <a:r>
              <a:rPr lang="en-GB" sz="675" dirty="0">
                <a:solidFill>
                  <a:srgbClr val="374659">
                    <a:lumMod val="50000"/>
                  </a:srgbClr>
                </a:solidFill>
                <a:latin typeface="Calibri Light"/>
              </a:rPr>
              <a:t> Data on file at Veryan Medical</a:t>
            </a:r>
            <a:endParaRPr lang="en-US" sz="1350" dirty="0">
              <a:solidFill>
                <a:srgbClr val="374659">
                  <a:lumMod val="50000"/>
                </a:srgbClr>
              </a:solidFill>
              <a:latin typeface="Calibri Light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90473F3-CFB9-7CDD-23DD-3AED2BFF55BF}"/>
              </a:ext>
            </a:extLst>
          </p:cNvPr>
          <p:cNvSpPr/>
          <p:nvPr/>
        </p:nvSpPr>
        <p:spPr>
          <a:xfrm>
            <a:off x="832859" y="4376138"/>
            <a:ext cx="7168242" cy="587827"/>
          </a:xfrm>
          <a:prstGeom prst="roundRect">
            <a:avLst>
              <a:gd name="adj" fmla="val 0"/>
            </a:avLst>
          </a:prstGeom>
          <a:solidFill>
            <a:srgbClr val="036CB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 dirty="0">
                <a:solidFill>
                  <a:prstClr val="white"/>
                </a:solidFill>
              </a:rPr>
              <a:t>38% of patients (195/507) presented with RVD &lt; 5.5mm</a:t>
            </a:r>
          </a:p>
          <a:p>
            <a:pPr algn="ctr" defTabSz="685800">
              <a:defRPr/>
            </a:pPr>
            <a:r>
              <a:rPr lang="en-US" sz="2100" dirty="0">
                <a:solidFill>
                  <a:prstClr val="white"/>
                </a:solidFill>
              </a:rPr>
              <a:t>Significantly higher presence of  CTOs in Small Vessel Subgroup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8A816C-9C2C-9053-E7AE-3149739C424F}"/>
              </a:ext>
            </a:extLst>
          </p:cNvPr>
          <p:cNvSpPr/>
          <p:nvPr/>
        </p:nvSpPr>
        <p:spPr>
          <a:xfrm>
            <a:off x="473630" y="1433496"/>
            <a:ext cx="7886700" cy="2719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804F8D-F8B5-AEE1-8932-6A5DE888B296}"/>
              </a:ext>
            </a:extLst>
          </p:cNvPr>
          <p:cNvSpPr/>
          <p:nvPr/>
        </p:nvSpPr>
        <p:spPr>
          <a:xfrm>
            <a:off x="460562" y="2839289"/>
            <a:ext cx="7886700" cy="6266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495A8D7D-1C8F-BCDE-0340-71CD6380068B}"/>
              </a:ext>
            </a:extLst>
          </p:cNvPr>
          <p:cNvSpPr/>
          <p:nvPr/>
        </p:nvSpPr>
        <p:spPr>
          <a:xfrm>
            <a:off x="4195009" y="345477"/>
            <a:ext cx="3806092" cy="1991651"/>
          </a:xfrm>
          <a:prstGeom prst="wedgeRoundRectCallout">
            <a:avLst>
              <a:gd name="adj1" fmla="val -85720"/>
              <a:gd name="adj2" fmla="val 7158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ysClr val="windowText" lastClr="000000"/>
                </a:solidFill>
              </a:rPr>
              <a:t>Key Takeaways: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ysClr val="windowText" lastClr="000000"/>
                </a:solidFill>
              </a:rPr>
              <a:t>Analyzed RVD &gt; and &lt;5.5. Note Mean RVD! 6mm in large group, 5mm in small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ysClr val="windowText" lastClr="000000"/>
                </a:solidFill>
              </a:rPr>
              <a:t>Note % occlusions (sig difference) and LL, comparable.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ysClr val="windowText" lastClr="000000"/>
                </a:solidFill>
              </a:rPr>
              <a:t>Nearly 40% had small RVD</a:t>
            </a:r>
          </a:p>
        </p:txBody>
      </p:sp>
    </p:spTree>
    <p:extLst>
      <p:ext uri="{BB962C8B-B14F-4D97-AF65-F5344CB8AC3E}">
        <p14:creationId xmlns:p14="http://schemas.microsoft.com/office/powerpoint/2010/main" val="96575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848EBEF-5114-DA49-844F-1294F7607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50" dirty="0">
                <a:solidFill>
                  <a:srgbClr val="036CB5"/>
                </a:solidFill>
              </a:rPr>
              <a:t>3-Year FF Loss Of Primary Patency</a:t>
            </a:r>
            <a:endParaRPr lang="en-US" sz="4050" dirty="0">
              <a:solidFill>
                <a:srgbClr val="036CB5"/>
              </a:solidFill>
              <a:cs typeface="Calibri Light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4A73D3DC-6B34-D047-9FC1-8C77354B0E51}"/>
              </a:ext>
            </a:extLst>
          </p:cNvPr>
          <p:cNvSpPr/>
          <p:nvPr/>
        </p:nvSpPr>
        <p:spPr>
          <a:xfrm>
            <a:off x="4710560" y="1712341"/>
            <a:ext cx="4099751" cy="1749179"/>
          </a:xfrm>
          <a:prstGeom prst="roundRect">
            <a:avLst/>
          </a:prstGeom>
          <a:solidFill>
            <a:schemeClr val="bg1"/>
          </a:solidFill>
          <a:ln>
            <a:solidFill>
              <a:srgbClr val="036C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Calibri Light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64D6D07-CAE0-5244-8C78-0A05EBB5DC35}"/>
              </a:ext>
            </a:extLst>
          </p:cNvPr>
          <p:cNvGrpSpPr/>
          <p:nvPr/>
        </p:nvGrpSpPr>
        <p:grpSpPr>
          <a:xfrm>
            <a:off x="4796238" y="1745580"/>
            <a:ext cx="4022663" cy="1397110"/>
            <a:chOff x="6610041" y="2034134"/>
            <a:chExt cx="5363550" cy="1862813"/>
          </a:xfrm>
          <a:solidFill>
            <a:schemeClr val="bg2">
              <a:lumMod val="90000"/>
            </a:schemeClr>
          </a:solidFill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D96E194-4298-F749-A817-D26A8C5053C1}"/>
                </a:ext>
              </a:extLst>
            </p:cNvPr>
            <p:cNvGrpSpPr/>
            <p:nvPr/>
          </p:nvGrpSpPr>
          <p:grpSpPr>
            <a:xfrm>
              <a:off x="6610041" y="2034134"/>
              <a:ext cx="5363550" cy="1862813"/>
              <a:chOff x="6610041" y="2034134"/>
              <a:chExt cx="5363550" cy="1862813"/>
            </a:xfrm>
            <a:grpFill/>
          </p:grpSpPr>
          <p:sp>
            <p:nvSpPr>
              <p:cNvPr id="18" name="object 7">
                <a:extLst>
                  <a:ext uri="{FF2B5EF4-FFF2-40B4-BE49-F238E27FC236}">
                    <a16:creationId xmlns:a16="http://schemas.microsoft.com/office/drawing/2014/main" id="{FD37811C-1E28-D74F-A063-2B26E05FAF59}"/>
                  </a:ext>
                </a:extLst>
              </p:cNvPr>
              <p:cNvSpPr txBox="1"/>
              <p:nvPr/>
            </p:nvSpPr>
            <p:spPr>
              <a:xfrm>
                <a:off x="6610041" y="2034134"/>
                <a:ext cx="5363550" cy="1862813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0" tIns="56257" rIns="0" bIns="0" rtlCol="0" anchor="t">
                <a:spAutoFit/>
              </a:bodyPr>
              <a:lstStyle/>
              <a:p>
                <a:pPr marL="8255" algn="ctr" defTabSz="685800">
                  <a:spcBef>
                    <a:spcPts val="443"/>
                  </a:spcBef>
                  <a:defRPr/>
                </a:pPr>
                <a:r>
                  <a:rPr lang="en-US" sz="1350" b="1" spc="-4" dirty="0">
                    <a:solidFill>
                      <a:srgbClr val="036CB5"/>
                    </a:solidFill>
                    <a:cs typeface="Myriad Pro"/>
                  </a:rPr>
                  <a:t>OUTCOMES COMPARISON BY VESSEL DIAMETER</a:t>
                </a:r>
                <a:endParaRPr lang="en-US" sz="1350" dirty="0">
                  <a:solidFill>
                    <a:srgbClr val="036CB5"/>
                  </a:solidFill>
                  <a:cs typeface="Myriad Pro"/>
                </a:endParaRPr>
              </a:p>
              <a:p>
                <a:pPr marL="8255" marR="3175" algn="ctr" defTabSz="685800">
                  <a:lnSpc>
                    <a:spcPct val="105600"/>
                  </a:lnSpc>
                  <a:spcBef>
                    <a:spcPts val="211"/>
                  </a:spcBef>
                  <a:defRPr/>
                </a:pPr>
                <a:r>
                  <a:rPr sz="1350" b="1" dirty="0">
                    <a:solidFill>
                      <a:srgbClr val="036CB5"/>
                    </a:solidFill>
                    <a:cs typeface="Myriad Pro Light"/>
                  </a:rPr>
                  <a:t>No</a:t>
                </a:r>
                <a:r>
                  <a:rPr sz="1350" b="1" spc="-4" dirty="0">
                    <a:solidFill>
                      <a:srgbClr val="036CB5"/>
                    </a:solidFill>
                    <a:cs typeface="Myriad Pro Light"/>
                  </a:rPr>
                  <a:t> </a:t>
                </a:r>
                <a:r>
                  <a:rPr lang="en-US" sz="1350" b="1" spc="-4" dirty="0">
                    <a:solidFill>
                      <a:srgbClr val="036CB5"/>
                    </a:solidFill>
                    <a:cs typeface="Myriad Pro Light"/>
                  </a:rPr>
                  <a:t>significant</a:t>
                </a:r>
                <a:r>
                  <a:rPr sz="1350" b="1" dirty="0">
                    <a:solidFill>
                      <a:srgbClr val="036CB5"/>
                    </a:solidFill>
                    <a:cs typeface="Myriad Pro Light"/>
                  </a:rPr>
                  <a:t> </a:t>
                </a:r>
                <a:r>
                  <a:rPr sz="1350" b="1" spc="-7" dirty="0">
                    <a:solidFill>
                      <a:srgbClr val="036CB5"/>
                    </a:solidFill>
                    <a:cs typeface="Myriad Pro Light"/>
                  </a:rPr>
                  <a:t>difference</a:t>
                </a:r>
                <a:r>
                  <a:rPr lang="en-US" sz="1350" b="1" dirty="0">
                    <a:solidFill>
                      <a:srgbClr val="036CB5"/>
                    </a:solidFill>
                    <a:cs typeface="Myriad Pro Light"/>
                  </a:rPr>
                  <a:t> in FF LOPP across subgroups</a:t>
                </a:r>
                <a:endParaRPr sz="1350" b="1" dirty="0">
                  <a:solidFill>
                    <a:srgbClr val="036CB5"/>
                  </a:solidFill>
                  <a:cs typeface="Myriad Pro Light"/>
                </a:endParaRPr>
              </a:p>
              <a:p>
                <a:pPr marL="229870" marR="939165" indent="-220980" defTabSz="685800">
                  <a:lnSpc>
                    <a:spcPts val="1617"/>
                  </a:lnSpc>
                  <a:spcBef>
                    <a:spcPts val="71"/>
                  </a:spcBef>
                  <a:defRPr/>
                </a:pPr>
                <a:endParaRPr lang="en-US" sz="1650" b="1" dirty="0">
                  <a:solidFill>
                    <a:srgbClr val="BE1621"/>
                  </a:solidFill>
                  <a:cs typeface="Myriad Pro Light"/>
                </a:endParaRPr>
              </a:p>
              <a:p>
                <a:pPr marL="229870" marR="939165" indent="-220980" algn="ctr" defTabSz="685800">
                  <a:lnSpc>
                    <a:spcPts val="1617"/>
                  </a:lnSpc>
                  <a:spcBef>
                    <a:spcPts val="71"/>
                  </a:spcBef>
                  <a:defRPr/>
                </a:pPr>
                <a:r>
                  <a:rPr sz="1950" b="1" dirty="0">
                    <a:solidFill>
                      <a:srgbClr val="C00000"/>
                    </a:solidFill>
                    <a:cs typeface="Myriad Pro Light"/>
                  </a:rPr>
                  <a:t>---</a:t>
                </a:r>
                <a:r>
                  <a:rPr lang="en-US" sz="1950" b="1" dirty="0">
                    <a:solidFill>
                      <a:srgbClr val="C00000"/>
                    </a:solidFill>
                    <a:cs typeface="Myriad Pro Light"/>
                  </a:rPr>
                  <a:t>-</a:t>
                </a:r>
                <a:r>
                  <a:rPr sz="1950" b="1" dirty="0">
                    <a:solidFill>
                      <a:srgbClr val="C00000"/>
                    </a:solidFill>
                    <a:cs typeface="Myriad Pro Light"/>
                  </a:rPr>
                  <a:t>-</a:t>
                </a:r>
                <a:r>
                  <a:rPr lang="en-US" sz="1950" b="1" spc="-53" dirty="0">
                    <a:solidFill>
                      <a:srgbClr val="C00000"/>
                    </a:solidFill>
                    <a:cs typeface="Myriad Pro Light"/>
                  </a:rPr>
                  <a:t> </a:t>
                </a:r>
                <a:r>
                  <a:rPr lang="en-GB" sz="1950" b="1" spc="-53" dirty="0">
                    <a:solidFill>
                      <a:srgbClr val="C00000"/>
                    </a:solidFill>
                    <a:cs typeface="Myriad Pro Light"/>
                  </a:rPr>
                  <a:t>   </a:t>
                </a:r>
                <a:r>
                  <a:rPr lang="en-US" sz="1950" b="1" spc="-4" dirty="0">
                    <a:solidFill>
                      <a:srgbClr val="C00000"/>
                    </a:solidFill>
                    <a:cs typeface="Myriad Pro Light"/>
                  </a:rPr>
                  <a:t>RVD &gt; 5.5MM </a:t>
                </a:r>
                <a:r>
                  <a:rPr lang="en-GB" sz="1950" b="1" spc="-17" dirty="0">
                    <a:solidFill>
                      <a:srgbClr val="C00000"/>
                    </a:solidFill>
                    <a:cs typeface="Myriad Pro Light"/>
                  </a:rPr>
                  <a:t>= </a:t>
                </a:r>
                <a:r>
                  <a:rPr lang="en-US" sz="1950" b="1" dirty="0">
                    <a:solidFill>
                      <a:srgbClr val="C00000"/>
                    </a:solidFill>
                    <a:cs typeface="Myriad Pro Light"/>
                  </a:rPr>
                  <a:t>76%</a:t>
                </a:r>
              </a:p>
              <a:p>
                <a:pPr marL="229870" marR="939165" indent="-220980" algn="ctr" defTabSz="685800">
                  <a:lnSpc>
                    <a:spcPts val="1617"/>
                  </a:lnSpc>
                  <a:spcBef>
                    <a:spcPts val="71"/>
                  </a:spcBef>
                  <a:defRPr/>
                </a:pPr>
                <a:r>
                  <a:rPr lang="en-US" sz="1950" b="1" dirty="0">
                    <a:solidFill>
                      <a:srgbClr val="BE1621"/>
                    </a:solidFill>
                    <a:cs typeface="Myriad Pro Light"/>
                  </a:rPr>
                  <a:t> </a:t>
                </a:r>
                <a:r>
                  <a:rPr lang="en-US" sz="1950" b="1" spc="-207" dirty="0">
                    <a:solidFill>
                      <a:srgbClr val="BE1621"/>
                    </a:solidFill>
                    <a:cs typeface="Myriad Pro Light"/>
                  </a:rPr>
                  <a:t>            </a:t>
                </a:r>
                <a:endParaRPr lang="en-US" sz="1950" b="1" spc="-207" dirty="0">
                  <a:solidFill>
                    <a:srgbClr val="036CB5"/>
                  </a:solidFill>
                  <a:cs typeface="Myriad Pro Light"/>
                </a:endParaRPr>
              </a:p>
              <a:p>
                <a:pPr marL="229870" marR="939165" indent="-220980" algn="ctr" defTabSz="685800">
                  <a:lnSpc>
                    <a:spcPts val="1617"/>
                  </a:lnSpc>
                  <a:spcBef>
                    <a:spcPts val="71"/>
                  </a:spcBef>
                  <a:defRPr/>
                </a:pPr>
                <a:r>
                  <a:rPr lang="en-US" sz="1950" b="1" spc="-207" dirty="0">
                    <a:solidFill>
                      <a:srgbClr val="036CB5"/>
                    </a:solidFill>
                    <a:cs typeface="Myriad Pro Light"/>
                  </a:rPr>
                  <a:t>	            </a:t>
                </a:r>
                <a:r>
                  <a:rPr lang="en-US" sz="1950" b="1" dirty="0">
                    <a:solidFill>
                      <a:srgbClr val="036CB5"/>
                    </a:solidFill>
                    <a:cs typeface="Myriad Pro Light"/>
                  </a:rPr>
                  <a:t>RVD &lt; 5.5MM =</a:t>
                </a:r>
                <a:r>
                  <a:rPr lang="en-US" sz="1950" b="1" spc="-14" dirty="0">
                    <a:solidFill>
                      <a:srgbClr val="036CB5"/>
                    </a:solidFill>
                    <a:cs typeface="Myriad Pro Light"/>
                  </a:rPr>
                  <a:t> 74</a:t>
                </a:r>
                <a:r>
                  <a:rPr lang="en-US" sz="1950" b="1" dirty="0">
                    <a:solidFill>
                      <a:srgbClr val="036CB5"/>
                    </a:solidFill>
                    <a:cs typeface="Myriad Pro Light"/>
                  </a:rPr>
                  <a:t>%</a:t>
                </a:r>
                <a:endParaRPr sz="1950" b="1" dirty="0">
                  <a:solidFill>
                    <a:srgbClr val="036CB5"/>
                  </a:solidFill>
                  <a:cs typeface="Myriad Pro Light"/>
                </a:endParaRPr>
              </a:p>
            </p:txBody>
          </p:sp>
          <p:sp>
            <p:nvSpPr>
              <p:cNvPr id="19" name="object 8">
                <a:extLst>
                  <a:ext uri="{FF2B5EF4-FFF2-40B4-BE49-F238E27FC236}">
                    <a16:creationId xmlns:a16="http://schemas.microsoft.com/office/drawing/2014/main" id="{F1F351C0-7DFD-E647-989E-19C09E3265E7}"/>
                  </a:ext>
                </a:extLst>
              </p:cNvPr>
              <p:cNvSpPr/>
              <p:nvPr/>
            </p:nvSpPr>
            <p:spPr>
              <a:xfrm>
                <a:off x="6984595" y="3710527"/>
                <a:ext cx="36075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1300">
                    <a:moveTo>
                      <a:pt x="0" y="0"/>
                    </a:moveTo>
                    <a:lnTo>
                      <a:pt x="241300" y="0"/>
                    </a:lnTo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265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FE004B9-83F4-4B4D-A68F-220E3EF456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38145" y="3710527"/>
              <a:ext cx="541134" cy="0"/>
            </a:xfrm>
            <a:prstGeom prst="line">
              <a:avLst/>
            </a:prstGeom>
            <a:grpFill/>
            <a:ln w="158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82951FD-6DBB-5A47-B563-BF2EE0BB7AC0}"/>
              </a:ext>
            </a:extLst>
          </p:cNvPr>
          <p:cNvSpPr txBox="1"/>
          <p:nvPr/>
        </p:nvSpPr>
        <p:spPr>
          <a:xfrm>
            <a:off x="176525" y="4875624"/>
            <a:ext cx="1346844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83">
              <a:defRPr/>
            </a:pPr>
            <a:r>
              <a:rPr lang="en-GB" sz="750" i="1" dirty="0">
                <a:solidFill>
                  <a:srgbClr val="000000"/>
                </a:solidFill>
                <a:latin typeface="Calibri Light"/>
                <a:cs typeface="Arial" panose="020B0604020202020204" pitchFamily="34" charset="0"/>
              </a:rPr>
              <a:t>Data on file at </a:t>
            </a:r>
            <a:r>
              <a:rPr lang="en-GB" sz="750" i="1" dirty="0" err="1">
                <a:solidFill>
                  <a:srgbClr val="000000"/>
                </a:solidFill>
                <a:latin typeface="Calibri Light"/>
                <a:cs typeface="Arial" panose="020B0604020202020204" pitchFamily="34" charset="0"/>
              </a:rPr>
              <a:t>Veryan</a:t>
            </a:r>
            <a:r>
              <a:rPr lang="en-GB" sz="750" i="1" dirty="0">
                <a:solidFill>
                  <a:srgbClr val="000000"/>
                </a:solidFill>
                <a:latin typeface="Calibri Light"/>
                <a:cs typeface="Arial" panose="020B0604020202020204" pitchFamily="34" charset="0"/>
              </a:rPr>
              <a:t> Medical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FCD2C2-C949-EA62-1C7E-A3EFD909E34A}"/>
              </a:ext>
            </a:extLst>
          </p:cNvPr>
          <p:cNvSpPr txBox="1"/>
          <p:nvPr/>
        </p:nvSpPr>
        <p:spPr>
          <a:xfrm>
            <a:off x="1515821" y="4136072"/>
            <a:ext cx="5950659" cy="39241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950" b="1" dirty="0">
                <a:solidFill>
                  <a:schemeClr val="bg1"/>
                </a:solidFill>
              </a:rPr>
              <a:t>No significant difference between small and large groups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55AA9D-2EE2-3564-EA34-C6DB8EE07E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" r="9034"/>
          <a:stretch/>
        </p:blipFill>
        <p:spPr bwMode="auto">
          <a:xfrm>
            <a:off x="278028" y="1265141"/>
            <a:ext cx="4145320" cy="2609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C41FBD0-55EE-87F7-4452-FA141011AACF}"/>
              </a:ext>
            </a:extLst>
          </p:cNvPr>
          <p:cNvCxnSpPr>
            <a:cxnSpLocks/>
          </p:cNvCxnSpPr>
          <p:nvPr/>
        </p:nvCxnSpPr>
        <p:spPr>
          <a:xfrm flipV="1">
            <a:off x="3919870" y="1265141"/>
            <a:ext cx="0" cy="22932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704B382A-92BD-E89A-3E41-C32E8FFCAD3C}"/>
              </a:ext>
            </a:extLst>
          </p:cNvPr>
          <p:cNvSpPr/>
          <p:nvPr/>
        </p:nvSpPr>
        <p:spPr>
          <a:xfrm>
            <a:off x="765908" y="918004"/>
            <a:ext cx="3806092" cy="1556441"/>
          </a:xfrm>
          <a:prstGeom prst="wedgeRoundRectCallout">
            <a:avLst>
              <a:gd name="adj1" fmla="val 52062"/>
              <a:gd name="adj2" fmla="val 6844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ysClr val="windowText" lastClr="000000"/>
                </a:solidFill>
              </a:rPr>
              <a:t>Key Takeaways: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ysClr val="windowText" lastClr="000000"/>
                </a:solidFill>
              </a:rPr>
              <a:t>3 year PP comparable to 1 year in VQI cohort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ysClr val="windowText" lastClr="000000"/>
                </a:solidFill>
              </a:rPr>
              <a:t>Non SS between groups, unlike VQI cohort</a:t>
            </a:r>
          </a:p>
        </p:txBody>
      </p:sp>
    </p:spTree>
    <p:extLst>
      <p:ext uri="{BB962C8B-B14F-4D97-AF65-F5344CB8AC3E}">
        <p14:creationId xmlns:p14="http://schemas.microsoft.com/office/powerpoint/2010/main" val="283762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848EBEF-5114-DA49-844F-1294F7607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254" y="156373"/>
            <a:ext cx="8200800" cy="45050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50" dirty="0"/>
              <a:t>3-Year Freedom From Clinically-Driven Target Lesion Revascularization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4A73D3DC-6B34-D047-9FC1-8C77354B0E51}"/>
              </a:ext>
            </a:extLst>
          </p:cNvPr>
          <p:cNvSpPr/>
          <p:nvPr/>
        </p:nvSpPr>
        <p:spPr>
          <a:xfrm>
            <a:off x="4710560" y="1712341"/>
            <a:ext cx="4099751" cy="1749179"/>
          </a:xfrm>
          <a:prstGeom prst="roundRect">
            <a:avLst/>
          </a:prstGeom>
          <a:solidFill>
            <a:schemeClr val="bg1"/>
          </a:solidFill>
          <a:ln>
            <a:solidFill>
              <a:srgbClr val="036C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Calibri Light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64D6D07-CAE0-5244-8C78-0A05EBB5DC35}"/>
              </a:ext>
            </a:extLst>
          </p:cNvPr>
          <p:cNvGrpSpPr/>
          <p:nvPr/>
        </p:nvGrpSpPr>
        <p:grpSpPr>
          <a:xfrm>
            <a:off x="4796238" y="1745580"/>
            <a:ext cx="4022663" cy="1387748"/>
            <a:chOff x="6610041" y="2034134"/>
            <a:chExt cx="5363550" cy="1850330"/>
          </a:xfrm>
          <a:solidFill>
            <a:schemeClr val="bg2">
              <a:lumMod val="90000"/>
            </a:schemeClr>
          </a:solidFill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D96E194-4298-F749-A817-D26A8C5053C1}"/>
                </a:ext>
              </a:extLst>
            </p:cNvPr>
            <p:cNvGrpSpPr/>
            <p:nvPr/>
          </p:nvGrpSpPr>
          <p:grpSpPr>
            <a:xfrm>
              <a:off x="6610041" y="2034134"/>
              <a:ext cx="5363550" cy="1850330"/>
              <a:chOff x="6610041" y="2034134"/>
              <a:chExt cx="5363550" cy="1850330"/>
            </a:xfrm>
            <a:grpFill/>
          </p:grpSpPr>
          <p:sp>
            <p:nvSpPr>
              <p:cNvPr id="18" name="object 7">
                <a:extLst>
                  <a:ext uri="{FF2B5EF4-FFF2-40B4-BE49-F238E27FC236}">
                    <a16:creationId xmlns:a16="http://schemas.microsoft.com/office/drawing/2014/main" id="{FD37811C-1E28-D74F-A063-2B26E05FAF59}"/>
                  </a:ext>
                </a:extLst>
              </p:cNvPr>
              <p:cNvSpPr txBox="1"/>
              <p:nvPr/>
            </p:nvSpPr>
            <p:spPr>
              <a:xfrm>
                <a:off x="6610041" y="2034134"/>
                <a:ext cx="5363550" cy="1850330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0" tIns="56257" rIns="0" bIns="0" rtlCol="0" anchor="t">
                <a:spAutoFit/>
              </a:bodyPr>
              <a:lstStyle/>
              <a:p>
                <a:pPr marL="8573" algn="ctr" defTabSz="685800">
                  <a:spcBef>
                    <a:spcPts val="443"/>
                  </a:spcBef>
                  <a:defRPr/>
                </a:pPr>
                <a:r>
                  <a:rPr lang="en-US" sz="1350" b="1" spc="-4" dirty="0">
                    <a:solidFill>
                      <a:srgbClr val="036CB5"/>
                    </a:solidFill>
                    <a:cs typeface="Myriad Pro"/>
                  </a:rPr>
                  <a:t>OUTCOMES COMPARISON BY VESSEL DIAMETER</a:t>
                </a:r>
                <a:endParaRPr lang="en-US" sz="1350" dirty="0">
                  <a:solidFill>
                    <a:srgbClr val="036CB5"/>
                  </a:solidFill>
                  <a:cs typeface="Myriad Pro"/>
                </a:endParaRPr>
              </a:p>
              <a:p>
                <a:pPr marL="8573" marR="3334" algn="ctr" defTabSz="685800">
                  <a:lnSpc>
                    <a:spcPct val="105600"/>
                  </a:lnSpc>
                  <a:spcBef>
                    <a:spcPts val="211"/>
                  </a:spcBef>
                  <a:defRPr/>
                </a:pPr>
                <a:r>
                  <a:rPr sz="1350" b="1" dirty="0">
                    <a:solidFill>
                      <a:srgbClr val="036CB5"/>
                    </a:solidFill>
                    <a:cs typeface="Myriad Pro Light"/>
                  </a:rPr>
                  <a:t>No</a:t>
                </a:r>
                <a:r>
                  <a:rPr sz="1350" b="1" spc="-4" dirty="0">
                    <a:solidFill>
                      <a:srgbClr val="036CB5"/>
                    </a:solidFill>
                    <a:cs typeface="Myriad Pro Light"/>
                  </a:rPr>
                  <a:t> </a:t>
                </a:r>
                <a:r>
                  <a:rPr lang="en-US" sz="1350" b="1" spc="-4" dirty="0">
                    <a:solidFill>
                      <a:srgbClr val="036CB5"/>
                    </a:solidFill>
                    <a:cs typeface="Myriad Pro Light"/>
                  </a:rPr>
                  <a:t>significant</a:t>
                </a:r>
                <a:r>
                  <a:rPr sz="1350" b="1" dirty="0">
                    <a:solidFill>
                      <a:srgbClr val="036CB5"/>
                    </a:solidFill>
                    <a:cs typeface="Myriad Pro Light"/>
                  </a:rPr>
                  <a:t> </a:t>
                </a:r>
                <a:r>
                  <a:rPr sz="1350" b="1" spc="-7" dirty="0">
                    <a:solidFill>
                      <a:srgbClr val="036CB5"/>
                    </a:solidFill>
                    <a:cs typeface="Myriad Pro Light"/>
                  </a:rPr>
                  <a:t>difference</a:t>
                </a:r>
                <a:r>
                  <a:rPr lang="en-US" sz="1350" b="1" dirty="0">
                    <a:solidFill>
                      <a:srgbClr val="036CB5"/>
                    </a:solidFill>
                    <a:cs typeface="Myriad Pro Light"/>
                  </a:rPr>
                  <a:t> in FF CDTLR across subgroups</a:t>
                </a:r>
                <a:endParaRPr sz="1350" b="1" dirty="0">
                  <a:solidFill>
                    <a:srgbClr val="036CB5"/>
                  </a:solidFill>
                  <a:cs typeface="Myriad Pro Light"/>
                </a:endParaRPr>
              </a:p>
              <a:p>
                <a:pPr marL="230029" marR="939641" indent="-221456" defTabSz="685800">
                  <a:lnSpc>
                    <a:spcPts val="1617"/>
                  </a:lnSpc>
                  <a:spcBef>
                    <a:spcPts val="71"/>
                  </a:spcBef>
                  <a:defRPr/>
                </a:pPr>
                <a:endParaRPr lang="en-US" sz="1650" b="1" dirty="0">
                  <a:solidFill>
                    <a:srgbClr val="BE1621"/>
                  </a:solidFill>
                  <a:latin typeface="Myriad Pro Light"/>
                  <a:cs typeface="Myriad Pro Light"/>
                </a:endParaRPr>
              </a:p>
              <a:p>
                <a:pPr marL="230029" marR="939641" indent="-221456" algn="ctr" defTabSz="685800">
                  <a:lnSpc>
                    <a:spcPts val="1617"/>
                  </a:lnSpc>
                  <a:spcBef>
                    <a:spcPts val="71"/>
                  </a:spcBef>
                  <a:defRPr/>
                </a:pPr>
                <a:r>
                  <a:rPr sz="1950" b="1" dirty="0">
                    <a:solidFill>
                      <a:srgbClr val="BE1621"/>
                    </a:solidFill>
                    <a:latin typeface="Myriad Pro Light"/>
                    <a:cs typeface="Myriad Pro Light"/>
                  </a:rPr>
                  <a:t>---</a:t>
                </a:r>
                <a:r>
                  <a:rPr lang="en-US" sz="1950" b="1" dirty="0">
                    <a:solidFill>
                      <a:srgbClr val="BE1621"/>
                    </a:solidFill>
                    <a:latin typeface="Myriad Pro Light"/>
                    <a:cs typeface="Myriad Pro Light"/>
                  </a:rPr>
                  <a:t>-</a:t>
                </a:r>
                <a:r>
                  <a:rPr sz="1950" b="1" dirty="0">
                    <a:solidFill>
                      <a:srgbClr val="BE1621"/>
                    </a:solidFill>
                    <a:latin typeface="Myriad Pro Light"/>
                    <a:cs typeface="Myriad Pro Light"/>
                  </a:rPr>
                  <a:t>-</a:t>
                </a:r>
                <a:r>
                  <a:rPr lang="en-US" sz="1950" b="1" spc="-53" dirty="0">
                    <a:solidFill>
                      <a:srgbClr val="BE1621"/>
                    </a:solidFill>
                    <a:latin typeface="Myriad Pro Light"/>
                    <a:cs typeface="Myriad Pro Light"/>
                  </a:rPr>
                  <a:t> </a:t>
                </a:r>
                <a:r>
                  <a:rPr lang="en-GB" sz="1950" b="1" spc="-53" dirty="0">
                    <a:solidFill>
                      <a:srgbClr val="BE1621"/>
                    </a:solidFill>
                    <a:latin typeface="Myriad Pro Light"/>
                    <a:cs typeface="Myriad Pro Light"/>
                  </a:rPr>
                  <a:t>   </a:t>
                </a:r>
                <a:r>
                  <a:rPr lang="en-US" sz="1950" b="1" spc="-4" dirty="0">
                    <a:solidFill>
                      <a:srgbClr val="BE1621"/>
                    </a:solidFill>
                    <a:latin typeface="Myriad Pro Light"/>
                    <a:cs typeface="Myriad Pro Light"/>
                  </a:rPr>
                  <a:t>RVD &gt; 5.5MM </a:t>
                </a:r>
                <a:r>
                  <a:rPr lang="en-GB" sz="1950" b="1" spc="-17" dirty="0">
                    <a:solidFill>
                      <a:srgbClr val="BE1621"/>
                    </a:solidFill>
                    <a:latin typeface="Myriad Pro Light"/>
                    <a:cs typeface="Myriad Pro Light"/>
                  </a:rPr>
                  <a:t>= </a:t>
                </a:r>
                <a:r>
                  <a:rPr lang="en-US" sz="1950" b="1" dirty="0">
                    <a:solidFill>
                      <a:srgbClr val="BE1621"/>
                    </a:solidFill>
                    <a:latin typeface="Myriad Pro Light"/>
                    <a:cs typeface="Myriad Pro Light"/>
                  </a:rPr>
                  <a:t>82%</a:t>
                </a:r>
              </a:p>
              <a:p>
                <a:pPr marL="230029" marR="939641" indent="-221456" algn="ctr" defTabSz="685800">
                  <a:lnSpc>
                    <a:spcPts val="1617"/>
                  </a:lnSpc>
                  <a:spcBef>
                    <a:spcPts val="71"/>
                  </a:spcBef>
                  <a:defRPr/>
                </a:pPr>
                <a:r>
                  <a:rPr lang="en-US" sz="1950" b="1" dirty="0">
                    <a:solidFill>
                      <a:srgbClr val="BE1621"/>
                    </a:solidFill>
                    <a:latin typeface="Myriad Pro Light"/>
                    <a:cs typeface="Myriad Pro Light"/>
                  </a:rPr>
                  <a:t> </a:t>
                </a:r>
                <a:r>
                  <a:rPr lang="en-US" sz="1950" b="1" spc="-207" dirty="0">
                    <a:solidFill>
                      <a:srgbClr val="BE1621"/>
                    </a:solidFill>
                    <a:latin typeface="Myriad Pro Light"/>
                    <a:cs typeface="Myriad Pro Light"/>
                  </a:rPr>
                  <a:t>            </a:t>
                </a:r>
              </a:p>
              <a:p>
                <a:pPr marL="230029" marR="939641" indent="-221456" algn="ctr" defTabSz="685800">
                  <a:lnSpc>
                    <a:spcPts val="1617"/>
                  </a:lnSpc>
                  <a:spcBef>
                    <a:spcPts val="71"/>
                  </a:spcBef>
                  <a:defRPr/>
                </a:pPr>
                <a:r>
                  <a:rPr lang="en-US" sz="1950" b="1" spc="-207" dirty="0">
                    <a:solidFill>
                      <a:srgbClr val="036CB5"/>
                    </a:solidFill>
                    <a:latin typeface="Myriad Pro Light"/>
                    <a:cs typeface="Myriad Pro Light"/>
                  </a:rPr>
                  <a:t>	            </a:t>
                </a:r>
                <a:r>
                  <a:rPr lang="en-US" sz="1950" b="1" dirty="0">
                    <a:solidFill>
                      <a:srgbClr val="036CB5"/>
                    </a:solidFill>
                    <a:latin typeface="Myriad Pro Light"/>
                    <a:cs typeface="Myriad Pro Light"/>
                  </a:rPr>
                  <a:t>RVD &lt; 5.5MM =</a:t>
                </a:r>
                <a:r>
                  <a:rPr lang="en-US" sz="1950" b="1" spc="-14" dirty="0">
                    <a:solidFill>
                      <a:srgbClr val="036CB5"/>
                    </a:solidFill>
                    <a:latin typeface="Myriad Pro Light"/>
                    <a:cs typeface="Myriad Pro Light"/>
                  </a:rPr>
                  <a:t> 79</a:t>
                </a:r>
                <a:r>
                  <a:rPr lang="en-US" sz="1950" b="1" dirty="0">
                    <a:solidFill>
                      <a:srgbClr val="036CB5"/>
                    </a:solidFill>
                    <a:latin typeface="Myriad Pro Light"/>
                    <a:cs typeface="Myriad Pro Light"/>
                  </a:rPr>
                  <a:t>%</a:t>
                </a:r>
                <a:endParaRPr sz="1950" b="1" dirty="0">
                  <a:solidFill>
                    <a:srgbClr val="036CB5"/>
                  </a:solidFill>
                  <a:latin typeface="Myriad Pro Light"/>
                  <a:cs typeface="Myriad Pro Light"/>
                </a:endParaRPr>
              </a:p>
            </p:txBody>
          </p:sp>
          <p:sp>
            <p:nvSpPr>
              <p:cNvPr id="19" name="object 8">
                <a:extLst>
                  <a:ext uri="{FF2B5EF4-FFF2-40B4-BE49-F238E27FC236}">
                    <a16:creationId xmlns:a16="http://schemas.microsoft.com/office/drawing/2014/main" id="{F1F351C0-7DFD-E647-989E-19C09E3265E7}"/>
                  </a:ext>
                </a:extLst>
              </p:cNvPr>
              <p:cNvSpPr/>
              <p:nvPr/>
            </p:nvSpPr>
            <p:spPr>
              <a:xfrm>
                <a:off x="6984595" y="3710527"/>
                <a:ext cx="36075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1300">
                    <a:moveTo>
                      <a:pt x="0" y="0"/>
                    </a:moveTo>
                    <a:lnTo>
                      <a:pt x="241300" y="0"/>
                    </a:lnTo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265">
                  <a:solidFill>
                    <a:srgbClr val="000000"/>
                  </a:solidFill>
                  <a:latin typeface="Calibri Light"/>
                </a:endParaRPr>
              </a:p>
            </p:txBody>
          </p: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FE004B9-83F4-4B4D-A68F-220E3EF456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14028" y="3710527"/>
              <a:ext cx="541134" cy="0"/>
            </a:xfrm>
            <a:prstGeom prst="line">
              <a:avLst/>
            </a:prstGeom>
            <a:grpFill/>
            <a:ln w="158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82951FD-6DBB-5A47-B563-BF2EE0BB7AC0}"/>
              </a:ext>
            </a:extLst>
          </p:cNvPr>
          <p:cNvSpPr txBox="1"/>
          <p:nvPr/>
        </p:nvSpPr>
        <p:spPr>
          <a:xfrm>
            <a:off x="176525" y="4875624"/>
            <a:ext cx="1346844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83">
              <a:defRPr/>
            </a:pPr>
            <a:r>
              <a:rPr lang="en-GB" sz="750" i="1" dirty="0">
                <a:solidFill>
                  <a:srgbClr val="000000"/>
                </a:solidFill>
                <a:latin typeface="Calibri Light"/>
                <a:cs typeface="Arial" panose="020B0604020202020204" pitchFamily="34" charset="0"/>
              </a:rPr>
              <a:t>Data on file at </a:t>
            </a:r>
            <a:r>
              <a:rPr lang="en-GB" sz="750" i="1" dirty="0" err="1">
                <a:solidFill>
                  <a:srgbClr val="000000"/>
                </a:solidFill>
                <a:latin typeface="Calibri Light"/>
                <a:cs typeface="Arial" panose="020B0604020202020204" pitchFamily="34" charset="0"/>
              </a:rPr>
              <a:t>Veryan</a:t>
            </a:r>
            <a:r>
              <a:rPr lang="en-GB" sz="750" i="1" dirty="0">
                <a:solidFill>
                  <a:srgbClr val="000000"/>
                </a:solidFill>
                <a:latin typeface="Calibri Light"/>
                <a:cs typeface="Arial" panose="020B0604020202020204" pitchFamily="34" charset="0"/>
              </a:rPr>
              <a:t> Medical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0B0820-FCBA-8A2F-6A67-2C492C30A2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" r="9386"/>
          <a:stretch/>
        </p:blipFill>
        <p:spPr bwMode="auto">
          <a:xfrm>
            <a:off x="349871" y="1282006"/>
            <a:ext cx="4099751" cy="2609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3650C7-ED19-5ECE-DC94-1BA76C4F8F68}"/>
              </a:ext>
            </a:extLst>
          </p:cNvPr>
          <p:cNvSpPr txBox="1"/>
          <p:nvPr/>
        </p:nvSpPr>
        <p:spPr>
          <a:xfrm>
            <a:off x="1515821" y="4136072"/>
            <a:ext cx="5950659" cy="39241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950" b="1" dirty="0">
                <a:solidFill>
                  <a:schemeClr val="bg1"/>
                </a:solidFill>
              </a:rPr>
              <a:t>No significant difference between small and large groups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FE9C91B-83FE-4520-BB8F-B6CED6FFD756}"/>
              </a:ext>
            </a:extLst>
          </p:cNvPr>
          <p:cNvCxnSpPr>
            <a:cxnSpLocks/>
          </p:cNvCxnSpPr>
          <p:nvPr/>
        </p:nvCxnSpPr>
        <p:spPr>
          <a:xfrm flipV="1">
            <a:off x="3973134" y="1282006"/>
            <a:ext cx="0" cy="22932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F7FDAB45-088F-2C60-9A8C-D24E4A42DF5B}"/>
              </a:ext>
            </a:extLst>
          </p:cNvPr>
          <p:cNvSpPr/>
          <p:nvPr/>
        </p:nvSpPr>
        <p:spPr>
          <a:xfrm>
            <a:off x="765908" y="1484923"/>
            <a:ext cx="3806092" cy="989522"/>
          </a:xfrm>
          <a:prstGeom prst="wedgeRoundRectCallout">
            <a:avLst>
              <a:gd name="adj1" fmla="val 52062"/>
              <a:gd name="adj2" fmla="val 6844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ysClr val="windowText" lastClr="000000"/>
                </a:solidFill>
              </a:rPr>
              <a:t>Key Takeaways: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ysClr val="windowText" lastClr="000000"/>
                </a:solidFill>
              </a:rPr>
              <a:t>3 year CDLTR consistent with PP findings, no SS between cohorts</a:t>
            </a:r>
          </a:p>
        </p:txBody>
      </p:sp>
    </p:spTree>
    <p:extLst>
      <p:ext uri="{BB962C8B-B14F-4D97-AF65-F5344CB8AC3E}">
        <p14:creationId xmlns:p14="http://schemas.microsoft.com/office/powerpoint/2010/main" val="154080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604C7CAA-7AB4-8FE0-E266-020DEC13F3E3}"/>
              </a:ext>
            </a:extLst>
          </p:cNvPr>
          <p:cNvGrpSpPr/>
          <p:nvPr/>
        </p:nvGrpSpPr>
        <p:grpSpPr>
          <a:xfrm>
            <a:off x="6650696" y="1475788"/>
            <a:ext cx="2068794" cy="2974064"/>
            <a:chOff x="6203414" y="1967718"/>
            <a:chExt cx="2758392" cy="396541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A2E614E-1E76-CC8E-2443-A8BAF3D6A4DF}"/>
                </a:ext>
              </a:extLst>
            </p:cNvPr>
            <p:cNvGrpSpPr/>
            <p:nvPr/>
          </p:nvGrpSpPr>
          <p:grpSpPr>
            <a:xfrm>
              <a:off x="6203414" y="1967718"/>
              <a:ext cx="2758392" cy="3965418"/>
              <a:chOff x="805758" y="1941591"/>
              <a:chExt cx="2758392" cy="3965418"/>
            </a:xfrm>
          </p:grpSpPr>
          <p:sp>
            <p:nvSpPr>
              <p:cNvPr id="13" name="Rectangle: Rounded Corners 130">
                <a:extLst>
                  <a:ext uri="{FF2B5EF4-FFF2-40B4-BE49-F238E27FC236}">
                    <a16:creationId xmlns:a16="http://schemas.microsoft.com/office/drawing/2014/main" id="{FD7B1D35-36B9-A62E-877F-2B17FAE88044}"/>
                  </a:ext>
                </a:extLst>
              </p:cNvPr>
              <p:cNvSpPr/>
              <p:nvPr/>
            </p:nvSpPr>
            <p:spPr>
              <a:xfrm>
                <a:off x="805758" y="1941591"/>
                <a:ext cx="2118511" cy="3965418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" name="Arrow: Right 131">
                <a:extLst>
                  <a:ext uri="{FF2B5EF4-FFF2-40B4-BE49-F238E27FC236}">
                    <a16:creationId xmlns:a16="http://schemas.microsoft.com/office/drawing/2014/main" id="{9BCB431B-B46E-952B-963D-D65C0B04B7DC}"/>
                  </a:ext>
                </a:extLst>
              </p:cNvPr>
              <p:cNvSpPr/>
              <p:nvPr/>
            </p:nvSpPr>
            <p:spPr>
              <a:xfrm>
                <a:off x="1074447" y="2539499"/>
                <a:ext cx="2489703" cy="968720"/>
              </a:xfrm>
              <a:prstGeom prst="rightArrow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692DADBB-A538-AB21-6C27-8B77C9C6B0D9}"/>
                  </a:ext>
                </a:extLst>
              </p:cNvPr>
              <p:cNvGrpSpPr/>
              <p:nvPr/>
            </p:nvGrpSpPr>
            <p:grpSpPr>
              <a:xfrm>
                <a:off x="1083501" y="3457538"/>
                <a:ext cx="1563024" cy="2099058"/>
                <a:chOff x="1829656" y="4405797"/>
                <a:chExt cx="2691170" cy="2099058"/>
              </a:xfrm>
            </p:grpSpPr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67C28AB9-B824-7561-2702-048B0D3FE420}"/>
                    </a:ext>
                  </a:extLst>
                </p:cNvPr>
                <p:cNvSpPr txBox="1"/>
                <p:nvPr/>
              </p:nvSpPr>
              <p:spPr>
                <a:xfrm>
                  <a:off x="1829656" y="4904417"/>
                  <a:ext cx="2691170" cy="16004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9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With the reduced footprint, it will be more critical to leverage a select few platforms to build awareness and support commercial initiatives</a:t>
                  </a:r>
                  <a:endParaRPr lang="ko-KR" altLang="en-US" sz="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61E5941-9A5E-E763-AD98-8B96B3F0A3D0}"/>
                    </a:ext>
                  </a:extLst>
                </p:cNvPr>
                <p:cNvSpPr txBox="1"/>
                <p:nvPr/>
              </p:nvSpPr>
              <p:spPr>
                <a:xfrm>
                  <a:off x="1829656" y="4405797"/>
                  <a:ext cx="2691170" cy="55399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altLang="ko-KR" sz="105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Air cover support for team</a:t>
                  </a:r>
                  <a:endParaRPr lang="ko-KR" altLang="en-US" sz="105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53F9A46-1DAF-6FD1-4110-5751CAFA8FE9}"/>
                  </a:ext>
                </a:extLst>
              </p:cNvPr>
              <p:cNvSpPr txBox="1"/>
              <p:nvPr/>
            </p:nvSpPr>
            <p:spPr>
              <a:xfrm>
                <a:off x="1187855" y="2879023"/>
                <a:ext cx="2045127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050" dirty="0">
                    <a:solidFill>
                      <a:schemeClr val="bg1"/>
                    </a:solidFill>
                    <a:cs typeface="Arial" pitchFamily="34" charset="0"/>
                  </a:rPr>
                  <a:t>Amplifying the message</a:t>
                </a:r>
                <a:endParaRPr lang="ko-KR" altLang="en-US" sz="105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6" name="Round Same Side Corner Rectangle 11">
              <a:extLst>
                <a:ext uri="{FF2B5EF4-FFF2-40B4-BE49-F238E27FC236}">
                  <a16:creationId xmlns:a16="http://schemas.microsoft.com/office/drawing/2014/main" id="{0A013921-ADC4-9515-C599-E2C956447A4B}"/>
                </a:ext>
              </a:extLst>
            </p:cNvPr>
            <p:cNvSpPr>
              <a:spLocks noChangeAspect="1"/>
            </p:cNvSpPr>
            <p:nvPr/>
          </p:nvSpPr>
          <p:spPr>
            <a:xfrm rot="9900000">
              <a:off x="7083851" y="2165187"/>
              <a:ext cx="569722" cy="483870"/>
            </a:xfrm>
            <a:custGeom>
              <a:avLst/>
              <a:gdLst/>
              <a:ahLst/>
              <a:cxnLst/>
              <a:rect l="l" t="t" r="r" b="b"/>
              <a:pathLst>
                <a:path w="2911009" h="2472345">
                  <a:moveTo>
                    <a:pt x="2219598" y="1335309"/>
                  </a:moveTo>
                  <a:lnTo>
                    <a:pt x="2219598" y="1222573"/>
                  </a:lnTo>
                  <a:cubicBezTo>
                    <a:pt x="2219598" y="1176944"/>
                    <a:pt x="2241926" y="1136530"/>
                    <a:pt x="2277694" y="1113650"/>
                  </a:cubicBezTo>
                  <a:lnTo>
                    <a:pt x="2277694" y="137786"/>
                  </a:lnTo>
                  <a:cubicBezTo>
                    <a:pt x="2277694" y="61689"/>
                    <a:pt x="2339383" y="0"/>
                    <a:pt x="2415480" y="0"/>
                  </a:cubicBezTo>
                  <a:lnTo>
                    <a:pt x="2545196" y="0"/>
                  </a:lnTo>
                  <a:cubicBezTo>
                    <a:pt x="2621293" y="0"/>
                    <a:pt x="2682982" y="61689"/>
                    <a:pt x="2682982" y="137786"/>
                  </a:cubicBezTo>
                  <a:lnTo>
                    <a:pt x="2682982" y="1099067"/>
                  </a:lnTo>
                  <a:cubicBezTo>
                    <a:pt x="2730197" y="1120049"/>
                    <a:pt x="2762708" y="1167515"/>
                    <a:pt x="2762708" y="1222573"/>
                  </a:cubicBezTo>
                  <a:lnTo>
                    <a:pt x="2762708" y="1480834"/>
                  </a:lnTo>
                  <a:close/>
                  <a:moveTo>
                    <a:pt x="241900" y="1676361"/>
                  </a:moveTo>
                  <a:cubicBezTo>
                    <a:pt x="69371" y="1631107"/>
                    <a:pt x="-34146" y="1454930"/>
                    <a:pt x="10296" y="1282189"/>
                  </a:cubicBezTo>
                  <a:cubicBezTo>
                    <a:pt x="54739" y="1109449"/>
                    <a:pt x="230428" y="1005105"/>
                    <a:pt x="403375" y="1048736"/>
                  </a:cubicBezTo>
                  <a:cubicBezTo>
                    <a:pt x="349550" y="1257945"/>
                    <a:pt x="295726" y="1467153"/>
                    <a:pt x="241900" y="1676361"/>
                  </a:cubicBezTo>
                  <a:close/>
                  <a:moveTo>
                    <a:pt x="2578947" y="2467929"/>
                  </a:moveTo>
                  <a:lnTo>
                    <a:pt x="1957545" y="2301425"/>
                  </a:lnTo>
                  <a:lnTo>
                    <a:pt x="2194209" y="1418183"/>
                  </a:lnTo>
                  <a:lnTo>
                    <a:pt x="2815611" y="1584687"/>
                  </a:lnTo>
                  <a:cubicBezTo>
                    <a:pt x="2884250" y="1603079"/>
                    <a:pt x="2924985" y="1673632"/>
                    <a:pt x="2906593" y="1742272"/>
                  </a:cubicBezTo>
                  <a:lnTo>
                    <a:pt x="2736532" y="2376947"/>
                  </a:lnTo>
                  <a:cubicBezTo>
                    <a:pt x="2718140" y="2445587"/>
                    <a:pt x="2647586" y="2486321"/>
                    <a:pt x="2578947" y="2467929"/>
                  </a:cubicBezTo>
                  <a:close/>
                  <a:moveTo>
                    <a:pt x="610249" y="2287120"/>
                  </a:moveTo>
                  <a:lnTo>
                    <a:pt x="1020264" y="756923"/>
                  </a:lnTo>
                  <a:lnTo>
                    <a:pt x="2107356" y="1398691"/>
                  </a:lnTo>
                  <a:lnTo>
                    <a:pt x="1872582" y="2274879"/>
                  </a:lnTo>
                  <a:close/>
                  <a:moveTo>
                    <a:pt x="426016" y="2349577"/>
                  </a:moveTo>
                  <a:lnTo>
                    <a:pt x="243978" y="2300800"/>
                  </a:lnTo>
                  <a:cubicBezTo>
                    <a:pt x="205115" y="2290387"/>
                    <a:pt x="182051" y="2250439"/>
                    <a:pt x="192464" y="2211576"/>
                  </a:cubicBezTo>
                  <a:lnTo>
                    <a:pt x="620679" y="613455"/>
                  </a:lnTo>
                  <a:cubicBezTo>
                    <a:pt x="631093" y="574592"/>
                    <a:pt x="671040" y="551528"/>
                    <a:pt x="709903" y="561941"/>
                  </a:cubicBezTo>
                  <a:lnTo>
                    <a:pt x="891942" y="610718"/>
                  </a:lnTo>
                  <a:cubicBezTo>
                    <a:pt x="930805" y="621132"/>
                    <a:pt x="953869" y="661079"/>
                    <a:pt x="943455" y="699942"/>
                  </a:cubicBezTo>
                  <a:lnTo>
                    <a:pt x="515240" y="2298064"/>
                  </a:lnTo>
                  <a:cubicBezTo>
                    <a:pt x="504827" y="2336927"/>
                    <a:pt x="464879" y="2359990"/>
                    <a:pt x="426016" y="23495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350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B99E4EE-F5E6-3DDA-D6F8-58F2B571832D}"/>
              </a:ext>
            </a:extLst>
          </p:cNvPr>
          <p:cNvGrpSpPr/>
          <p:nvPr/>
        </p:nvGrpSpPr>
        <p:grpSpPr>
          <a:xfrm>
            <a:off x="4626575" y="1475788"/>
            <a:ext cx="2068794" cy="2974064"/>
            <a:chOff x="3504586" y="1967718"/>
            <a:chExt cx="2758392" cy="396541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AB05DAA-1C95-8423-A542-324BB59AF9BF}"/>
                </a:ext>
              </a:extLst>
            </p:cNvPr>
            <p:cNvGrpSpPr/>
            <p:nvPr/>
          </p:nvGrpSpPr>
          <p:grpSpPr>
            <a:xfrm>
              <a:off x="3504586" y="1967718"/>
              <a:ext cx="2758392" cy="3965418"/>
              <a:chOff x="805758" y="1941591"/>
              <a:chExt cx="2758392" cy="3965418"/>
            </a:xfrm>
          </p:grpSpPr>
          <p:sp>
            <p:nvSpPr>
              <p:cNvPr id="20" name="Rectangle: Rounded Corners 137">
                <a:extLst>
                  <a:ext uri="{FF2B5EF4-FFF2-40B4-BE49-F238E27FC236}">
                    <a16:creationId xmlns:a16="http://schemas.microsoft.com/office/drawing/2014/main" id="{623ADD50-BEF1-A85F-BF0E-08DE25779EEA}"/>
                  </a:ext>
                </a:extLst>
              </p:cNvPr>
              <p:cNvSpPr/>
              <p:nvPr/>
            </p:nvSpPr>
            <p:spPr>
              <a:xfrm>
                <a:off x="805758" y="1941591"/>
                <a:ext cx="2118511" cy="3965418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" name="Arrow: Right 138">
                <a:extLst>
                  <a:ext uri="{FF2B5EF4-FFF2-40B4-BE49-F238E27FC236}">
                    <a16:creationId xmlns:a16="http://schemas.microsoft.com/office/drawing/2014/main" id="{9463F83E-E1AC-95C7-5A68-83FA9D087831}"/>
                  </a:ext>
                </a:extLst>
              </p:cNvPr>
              <p:cNvSpPr/>
              <p:nvPr/>
            </p:nvSpPr>
            <p:spPr>
              <a:xfrm>
                <a:off x="1074447" y="2539499"/>
                <a:ext cx="2489703" cy="968720"/>
              </a:xfrm>
              <a:prstGeom prst="rightArrow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20533243-B046-1109-90C1-C8CBFB3AF82C}"/>
                  </a:ext>
                </a:extLst>
              </p:cNvPr>
              <p:cNvGrpSpPr/>
              <p:nvPr/>
            </p:nvGrpSpPr>
            <p:grpSpPr>
              <a:xfrm>
                <a:off x="1083501" y="3457538"/>
                <a:ext cx="1563024" cy="1914391"/>
                <a:chOff x="1829656" y="4405797"/>
                <a:chExt cx="2691170" cy="1914391"/>
              </a:xfrm>
            </p:grpSpPr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9F15DB58-D664-3A56-5810-3290A48F8085}"/>
                    </a:ext>
                  </a:extLst>
                </p:cNvPr>
                <p:cNvSpPr txBox="1"/>
                <p:nvPr/>
              </p:nvSpPr>
              <p:spPr>
                <a:xfrm>
                  <a:off x="1829656" y="4904417"/>
                  <a:ext cx="2691170" cy="14157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9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Continue to engage your KOLs as brand ambassadors and leverage 4-5 meetings/year to launch and reinforce clinical campaigns. </a:t>
                  </a:r>
                  <a:endParaRPr lang="ko-KR" altLang="en-US" sz="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6B6BF9B1-EC86-D5B4-5967-76C39862B67F}"/>
                    </a:ext>
                  </a:extLst>
                </p:cNvPr>
                <p:cNvSpPr txBox="1"/>
                <p:nvPr/>
              </p:nvSpPr>
              <p:spPr>
                <a:xfrm>
                  <a:off x="1829656" y="4405797"/>
                  <a:ext cx="2691170" cy="55399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altLang="ko-KR" sz="105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Brand Development</a:t>
                  </a:r>
                  <a:endParaRPr lang="ko-KR" altLang="en-US" sz="105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83D68E6-AF8C-7BDA-9653-FA8B1ED36D6C}"/>
                  </a:ext>
                </a:extLst>
              </p:cNvPr>
              <p:cNvSpPr txBox="1"/>
              <p:nvPr/>
            </p:nvSpPr>
            <p:spPr>
              <a:xfrm>
                <a:off x="1187855" y="2879023"/>
                <a:ext cx="2118511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050" dirty="0">
                    <a:solidFill>
                      <a:schemeClr val="bg1"/>
                    </a:solidFill>
                    <a:cs typeface="Arial" pitchFamily="34" charset="0"/>
                  </a:rPr>
                  <a:t>KOL/Congress Strategy</a:t>
                </a:r>
                <a:endParaRPr lang="ko-KR" altLang="en-US" sz="105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pic>
          <p:nvPicPr>
            <p:cNvPr id="37" name="Graphic 36" descr="Teacher with solid fill">
              <a:extLst>
                <a:ext uri="{FF2B5EF4-FFF2-40B4-BE49-F238E27FC236}">
                  <a16:creationId xmlns:a16="http://schemas.microsoft.com/office/drawing/2014/main" id="{47717DB7-77C9-934A-B9F9-BDD57620D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39576" y="2048792"/>
              <a:ext cx="648529" cy="648529"/>
            </a:xfrm>
            <a:prstGeom prst="rect">
              <a:avLst/>
            </a:prstGeom>
          </p:spPr>
        </p:pic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CBD47B-0124-16DE-15E2-264C8AE0C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A97FB1-E9D4-1640-BFE1-F6979E3D621B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31D91AD-99DB-F766-035F-6ECD1A0F8C76}"/>
              </a:ext>
            </a:extLst>
          </p:cNvPr>
          <p:cNvGrpSpPr/>
          <p:nvPr/>
        </p:nvGrpSpPr>
        <p:grpSpPr>
          <a:xfrm>
            <a:off x="2625709" y="1475788"/>
            <a:ext cx="2068794" cy="2974064"/>
            <a:chOff x="805758" y="1941591"/>
            <a:chExt cx="2758392" cy="3965418"/>
          </a:xfrm>
        </p:grpSpPr>
        <p:sp>
          <p:nvSpPr>
            <p:cNvPr id="5" name="Rectangle: Rounded Corners 122">
              <a:extLst>
                <a:ext uri="{FF2B5EF4-FFF2-40B4-BE49-F238E27FC236}">
                  <a16:creationId xmlns:a16="http://schemas.microsoft.com/office/drawing/2014/main" id="{B59240B3-A1D2-BBB5-5395-EC59996E6BD0}"/>
                </a:ext>
              </a:extLst>
            </p:cNvPr>
            <p:cNvSpPr/>
            <p:nvPr/>
          </p:nvSpPr>
          <p:spPr>
            <a:xfrm>
              <a:off x="805758" y="1941591"/>
              <a:ext cx="2118511" cy="396541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Arrow: Right 123">
              <a:extLst>
                <a:ext uri="{FF2B5EF4-FFF2-40B4-BE49-F238E27FC236}">
                  <a16:creationId xmlns:a16="http://schemas.microsoft.com/office/drawing/2014/main" id="{08D6D107-738E-BD8E-C300-B1A3EBD8F07F}"/>
                </a:ext>
              </a:extLst>
            </p:cNvPr>
            <p:cNvSpPr/>
            <p:nvPr/>
          </p:nvSpPr>
          <p:spPr>
            <a:xfrm>
              <a:off x="1074447" y="2539499"/>
              <a:ext cx="2489703" cy="968720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9CB1961-14E1-DECA-34A8-28CA1AA61265}"/>
                </a:ext>
              </a:extLst>
            </p:cNvPr>
            <p:cNvGrpSpPr/>
            <p:nvPr/>
          </p:nvGrpSpPr>
          <p:grpSpPr>
            <a:xfrm>
              <a:off x="1083501" y="3457538"/>
              <a:ext cx="1563024" cy="2278282"/>
              <a:chOff x="1829656" y="4405797"/>
              <a:chExt cx="2691170" cy="2278282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A7AC5CF-3C52-ED9C-3CA7-90A02FFF730E}"/>
                  </a:ext>
                </a:extLst>
              </p:cNvPr>
              <p:cNvSpPr txBox="1"/>
              <p:nvPr/>
            </p:nvSpPr>
            <p:spPr>
              <a:xfrm>
                <a:off x="1829656" y="4898975"/>
                <a:ext cx="2691170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Critical to identify the “right” accounts to continue to service and grow. Considerations include physician prominence, ASP/Volumes, IDN affiliations, etc.</a:t>
                </a:r>
                <a:endParaRPr lang="ko-KR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46F64A7-0037-E237-9FC9-BFE2E0C0E9F3}"/>
                  </a:ext>
                </a:extLst>
              </p:cNvPr>
              <p:cNvSpPr txBox="1"/>
              <p:nvPr/>
            </p:nvSpPr>
            <p:spPr>
              <a:xfrm>
                <a:off x="1829656" y="4405797"/>
                <a:ext cx="2691170" cy="553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05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Targeting to go deep vs wide</a:t>
                </a:r>
                <a:endParaRPr lang="ko-KR" altLang="en-US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96CB160-ED7C-CF9C-6D50-3980BC5D3BBD}"/>
                </a:ext>
              </a:extLst>
            </p:cNvPr>
            <p:cNvSpPr txBox="1"/>
            <p:nvPr/>
          </p:nvSpPr>
          <p:spPr>
            <a:xfrm>
              <a:off x="1187855" y="2879023"/>
              <a:ext cx="1836001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>
                  <a:solidFill>
                    <a:schemeClr val="bg1"/>
                  </a:solidFill>
                  <a:cs typeface="Arial" pitchFamily="34" charset="0"/>
                </a:rPr>
                <a:t>Strategic Accounts</a:t>
              </a:r>
              <a:endParaRPr lang="ko-KR" altLang="en-US" sz="105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Oval 32">
              <a:extLst>
                <a:ext uri="{FF2B5EF4-FFF2-40B4-BE49-F238E27FC236}">
                  <a16:creationId xmlns:a16="http://schemas.microsoft.com/office/drawing/2014/main" id="{E55F495B-9AF1-915B-E029-1CCFC33A4489}"/>
                </a:ext>
              </a:extLst>
            </p:cNvPr>
            <p:cNvSpPr/>
            <p:nvPr/>
          </p:nvSpPr>
          <p:spPr>
            <a:xfrm>
              <a:off x="1633283" y="2159294"/>
              <a:ext cx="463460" cy="462852"/>
            </a:xfrm>
            <a:custGeom>
              <a:avLst/>
              <a:gdLst/>
              <a:ahLst/>
              <a:cxnLst/>
              <a:rect l="l" t="t" r="r" b="b"/>
              <a:pathLst>
                <a:path w="2671236" h="3213546">
                  <a:moveTo>
                    <a:pt x="1336943" y="151152"/>
                  </a:moveTo>
                  <a:cubicBezTo>
                    <a:pt x="1223677" y="151152"/>
                    <a:pt x="1131857" y="242973"/>
                    <a:pt x="1131857" y="356239"/>
                  </a:cubicBezTo>
                  <a:cubicBezTo>
                    <a:pt x="1131857" y="469506"/>
                    <a:pt x="1223677" y="561326"/>
                    <a:pt x="1336943" y="561326"/>
                  </a:cubicBezTo>
                  <a:cubicBezTo>
                    <a:pt x="1450210" y="561326"/>
                    <a:pt x="1542030" y="469506"/>
                    <a:pt x="1542030" y="356239"/>
                  </a:cubicBezTo>
                  <a:cubicBezTo>
                    <a:pt x="1542030" y="242973"/>
                    <a:pt x="1450210" y="151152"/>
                    <a:pt x="1336943" y="151152"/>
                  </a:cubicBezTo>
                  <a:close/>
                  <a:moveTo>
                    <a:pt x="1336943" y="0"/>
                  </a:moveTo>
                  <a:cubicBezTo>
                    <a:pt x="1533689" y="0"/>
                    <a:pt x="1693182" y="159493"/>
                    <a:pt x="1693182" y="356239"/>
                  </a:cubicBezTo>
                  <a:cubicBezTo>
                    <a:pt x="1693182" y="499348"/>
                    <a:pt x="1608797" y="622748"/>
                    <a:pt x="1486649" y="678491"/>
                  </a:cubicBezTo>
                  <a:lnTo>
                    <a:pt x="1504985" y="861628"/>
                  </a:lnTo>
                  <a:lnTo>
                    <a:pt x="2050955" y="861628"/>
                  </a:lnTo>
                  <a:cubicBezTo>
                    <a:pt x="2073924" y="808095"/>
                    <a:pt x="2127168" y="770742"/>
                    <a:pt x="2189136" y="770742"/>
                  </a:cubicBezTo>
                  <a:cubicBezTo>
                    <a:pt x="2272476" y="770742"/>
                    <a:pt x="2340037" y="838303"/>
                    <a:pt x="2340037" y="921643"/>
                  </a:cubicBezTo>
                  <a:cubicBezTo>
                    <a:pt x="2340037" y="1004983"/>
                    <a:pt x="2272476" y="1072544"/>
                    <a:pt x="2189136" y="1072544"/>
                  </a:cubicBezTo>
                  <a:cubicBezTo>
                    <a:pt x="2127168" y="1072544"/>
                    <a:pt x="2073924" y="1035191"/>
                    <a:pt x="2050955" y="981658"/>
                  </a:cubicBezTo>
                  <a:lnTo>
                    <a:pt x="1517002" y="981658"/>
                  </a:lnTo>
                  <a:lnTo>
                    <a:pt x="1678124" y="2590970"/>
                  </a:lnTo>
                  <a:cubicBezTo>
                    <a:pt x="2063444" y="2451708"/>
                    <a:pt x="2360829" y="2287813"/>
                    <a:pt x="2381761" y="1860600"/>
                  </a:cubicBezTo>
                  <a:cubicBezTo>
                    <a:pt x="2329006" y="1862811"/>
                    <a:pt x="2276981" y="1871755"/>
                    <a:pt x="2228094" y="1886075"/>
                  </a:cubicBezTo>
                  <a:cubicBezTo>
                    <a:pt x="2324645" y="1771974"/>
                    <a:pt x="2415523" y="1665436"/>
                    <a:pt x="2449665" y="1504055"/>
                  </a:cubicBezTo>
                  <a:cubicBezTo>
                    <a:pt x="2485699" y="1663545"/>
                    <a:pt x="2574685" y="1764408"/>
                    <a:pt x="2671236" y="1886075"/>
                  </a:cubicBezTo>
                  <a:cubicBezTo>
                    <a:pt x="2622475" y="1872164"/>
                    <a:pt x="2568855" y="1862858"/>
                    <a:pt x="2513341" y="1860541"/>
                  </a:cubicBezTo>
                  <a:cubicBezTo>
                    <a:pt x="2486075" y="2436981"/>
                    <a:pt x="2151724" y="2992040"/>
                    <a:pt x="1522375" y="3040581"/>
                  </a:cubicBezTo>
                  <a:cubicBezTo>
                    <a:pt x="1427529" y="3119259"/>
                    <a:pt x="1392747" y="3155891"/>
                    <a:pt x="1336943" y="3213546"/>
                  </a:cubicBezTo>
                  <a:cubicBezTo>
                    <a:pt x="1284048" y="3153728"/>
                    <a:pt x="1252174" y="3120936"/>
                    <a:pt x="1157234" y="3046101"/>
                  </a:cubicBezTo>
                  <a:cubicBezTo>
                    <a:pt x="592479" y="2980043"/>
                    <a:pt x="187829" y="2438320"/>
                    <a:pt x="160409" y="1860193"/>
                  </a:cubicBezTo>
                  <a:cubicBezTo>
                    <a:pt x="105366" y="1862056"/>
                    <a:pt x="50978" y="1871143"/>
                    <a:pt x="0" y="1886075"/>
                  </a:cubicBezTo>
                  <a:cubicBezTo>
                    <a:pt x="96552" y="1771974"/>
                    <a:pt x="187429" y="1665436"/>
                    <a:pt x="221571" y="1504055"/>
                  </a:cubicBezTo>
                  <a:cubicBezTo>
                    <a:pt x="257605" y="1663545"/>
                    <a:pt x="346591" y="1764408"/>
                    <a:pt x="443143" y="1886075"/>
                  </a:cubicBezTo>
                  <a:cubicBezTo>
                    <a:pt x="396276" y="1872705"/>
                    <a:pt x="344922" y="1863589"/>
                    <a:pt x="291687" y="1860996"/>
                  </a:cubicBezTo>
                  <a:cubicBezTo>
                    <a:pt x="313360" y="2289054"/>
                    <a:pt x="617325" y="2454996"/>
                    <a:pt x="1001768" y="2593980"/>
                  </a:cubicBezTo>
                  <a:lnTo>
                    <a:pt x="1157883" y="981658"/>
                  </a:lnTo>
                  <a:lnTo>
                    <a:pt x="666108" y="981658"/>
                  </a:lnTo>
                  <a:cubicBezTo>
                    <a:pt x="643139" y="1035191"/>
                    <a:pt x="589896" y="1072543"/>
                    <a:pt x="527928" y="1072543"/>
                  </a:cubicBezTo>
                  <a:cubicBezTo>
                    <a:pt x="444588" y="1072543"/>
                    <a:pt x="377027" y="1004982"/>
                    <a:pt x="377027" y="921642"/>
                  </a:cubicBezTo>
                  <a:cubicBezTo>
                    <a:pt x="377027" y="838302"/>
                    <a:pt x="444588" y="770741"/>
                    <a:pt x="527928" y="770741"/>
                  </a:cubicBezTo>
                  <a:cubicBezTo>
                    <a:pt x="589896" y="770741"/>
                    <a:pt x="643141" y="808095"/>
                    <a:pt x="666110" y="861628"/>
                  </a:cubicBezTo>
                  <a:lnTo>
                    <a:pt x="1169505" y="861628"/>
                  </a:lnTo>
                  <a:lnTo>
                    <a:pt x="1187237" y="678491"/>
                  </a:lnTo>
                  <a:cubicBezTo>
                    <a:pt x="1065090" y="622748"/>
                    <a:pt x="980704" y="499348"/>
                    <a:pt x="980704" y="356239"/>
                  </a:cubicBezTo>
                  <a:cubicBezTo>
                    <a:pt x="980704" y="159493"/>
                    <a:pt x="1140198" y="0"/>
                    <a:pt x="13369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350" dirty="0"/>
            </a:p>
          </p:txBody>
        </p:sp>
      </p:grpSp>
      <p:sp>
        <p:nvSpPr>
          <p:cNvPr id="26" name="Freeform 18">
            <a:extLst>
              <a:ext uri="{FF2B5EF4-FFF2-40B4-BE49-F238E27FC236}">
                <a16:creationId xmlns:a16="http://schemas.microsoft.com/office/drawing/2014/main" id="{CDEB4500-1023-7512-A9CD-238E10505CA0}"/>
              </a:ext>
            </a:extLst>
          </p:cNvPr>
          <p:cNvSpPr/>
          <p:nvPr/>
        </p:nvSpPr>
        <p:spPr>
          <a:xfrm>
            <a:off x="1202983" y="1621789"/>
            <a:ext cx="391553" cy="316010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DB436A7-3572-077C-3A4B-039D39A0A94F}"/>
              </a:ext>
            </a:extLst>
          </p:cNvPr>
          <p:cNvGrpSpPr/>
          <p:nvPr/>
        </p:nvGrpSpPr>
        <p:grpSpPr>
          <a:xfrm>
            <a:off x="604319" y="1475788"/>
            <a:ext cx="2068794" cy="2974064"/>
            <a:chOff x="805758" y="1941591"/>
            <a:chExt cx="2758392" cy="3965418"/>
          </a:xfrm>
        </p:grpSpPr>
        <p:sp>
          <p:nvSpPr>
            <p:cNvPr id="28" name="Rectangle: Rounded Corners 145">
              <a:extLst>
                <a:ext uri="{FF2B5EF4-FFF2-40B4-BE49-F238E27FC236}">
                  <a16:creationId xmlns:a16="http://schemas.microsoft.com/office/drawing/2014/main" id="{3A69639A-C76A-A2E6-E6B0-9C5AE3F908E9}"/>
                </a:ext>
              </a:extLst>
            </p:cNvPr>
            <p:cNvSpPr/>
            <p:nvPr/>
          </p:nvSpPr>
          <p:spPr>
            <a:xfrm>
              <a:off x="805758" y="1941591"/>
              <a:ext cx="2118511" cy="396541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" name="Arrow: Right 146">
              <a:extLst>
                <a:ext uri="{FF2B5EF4-FFF2-40B4-BE49-F238E27FC236}">
                  <a16:creationId xmlns:a16="http://schemas.microsoft.com/office/drawing/2014/main" id="{9B52164C-235B-88C7-953D-0B09629B358A}"/>
                </a:ext>
              </a:extLst>
            </p:cNvPr>
            <p:cNvSpPr/>
            <p:nvPr/>
          </p:nvSpPr>
          <p:spPr>
            <a:xfrm>
              <a:off x="1074447" y="2539499"/>
              <a:ext cx="2489703" cy="96872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B8E066A-16C7-FA51-02AF-641170E20C65}"/>
                </a:ext>
              </a:extLst>
            </p:cNvPr>
            <p:cNvGrpSpPr/>
            <p:nvPr/>
          </p:nvGrpSpPr>
          <p:grpSpPr>
            <a:xfrm>
              <a:off x="1032816" y="3457538"/>
              <a:ext cx="1664392" cy="2286879"/>
              <a:chOff x="1742388" y="4405797"/>
              <a:chExt cx="2865703" cy="2286879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C9AE402-551B-32CF-EE74-BB8C5ACB42A4}"/>
                  </a:ext>
                </a:extLst>
              </p:cNvPr>
              <p:cNvSpPr txBox="1"/>
              <p:nvPr/>
            </p:nvSpPr>
            <p:spPr>
              <a:xfrm>
                <a:off x="1742388" y="4907572"/>
                <a:ext cx="2865703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Creation and delivery of a message for “why” and the strategic vision for Veryan/Otsuka.  It’s critical that remaining team, partner physicians ”buy in” and society relationships</a:t>
                </a:r>
                <a:endParaRPr lang="ko-KR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7BBF246-A509-17D7-1D4C-8496210AF78C}"/>
                  </a:ext>
                </a:extLst>
              </p:cNvPr>
              <p:cNvSpPr txBox="1"/>
              <p:nvPr/>
            </p:nvSpPr>
            <p:spPr>
              <a:xfrm>
                <a:off x="1829657" y="4405797"/>
                <a:ext cx="2691170" cy="553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05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Business Transformation </a:t>
                </a:r>
                <a:endParaRPr lang="ko-KR" altLang="en-US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0CB5043-8A76-3B61-9C4F-F7BEC2647ABF}"/>
                </a:ext>
              </a:extLst>
            </p:cNvPr>
            <p:cNvSpPr txBox="1"/>
            <p:nvPr/>
          </p:nvSpPr>
          <p:spPr>
            <a:xfrm>
              <a:off x="1187855" y="2879023"/>
              <a:ext cx="1836001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>
                  <a:solidFill>
                    <a:schemeClr val="bg1"/>
                  </a:solidFill>
                  <a:cs typeface="Arial" pitchFamily="34" charset="0"/>
                </a:rPr>
                <a:t>Messaging</a:t>
              </a:r>
              <a:endParaRPr lang="ko-KR" altLang="en-US" sz="105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DE52E3F0-BFBA-5DD4-E709-BA0E334091AF}"/>
              </a:ext>
            </a:extLst>
          </p:cNvPr>
          <p:cNvSpPr/>
          <p:nvPr/>
        </p:nvSpPr>
        <p:spPr>
          <a:xfrm flipH="1">
            <a:off x="1234984" y="1684438"/>
            <a:ext cx="327551" cy="27020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dirty="0"/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B6BB4FE3-EBB0-EB73-CAE3-0BD3423B8D04}"/>
              </a:ext>
            </a:extLst>
          </p:cNvPr>
          <p:cNvSpPr txBox="1">
            <a:spLocks/>
          </p:cNvSpPr>
          <p:nvPr/>
        </p:nvSpPr>
        <p:spPr>
          <a:xfrm>
            <a:off x="363404" y="389945"/>
            <a:ext cx="8200800" cy="450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67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783">
              <a:defRPr/>
            </a:pPr>
            <a:r>
              <a:rPr lang="en-US" sz="3200" dirty="0">
                <a:solidFill>
                  <a:srgbClr val="036CB5"/>
                </a:solidFill>
                <a:latin typeface="Calibri Light"/>
              </a:rPr>
              <a:t>Critical Marketing Considerations</a:t>
            </a:r>
          </a:p>
        </p:txBody>
      </p:sp>
      <p:pic>
        <p:nvPicPr>
          <p:cNvPr id="35" name="Graphic 34" descr="Checkmark with solid fill">
            <a:extLst>
              <a:ext uri="{FF2B5EF4-FFF2-40B4-BE49-F238E27FC236}">
                <a16:creationId xmlns:a16="http://schemas.microsoft.com/office/drawing/2014/main" id="{988F4DC2-BF7E-A4FF-FF7E-DB6F50BCC8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79392" y="986447"/>
            <a:ext cx="914400" cy="914400"/>
          </a:xfrm>
          <a:prstGeom prst="rect">
            <a:avLst/>
          </a:prstGeom>
        </p:spPr>
      </p:pic>
      <p:pic>
        <p:nvPicPr>
          <p:cNvPr id="42" name="Graphic 41" descr="Tools with solid fill">
            <a:extLst>
              <a:ext uri="{FF2B5EF4-FFF2-40B4-BE49-F238E27FC236}">
                <a16:creationId xmlns:a16="http://schemas.microsoft.com/office/drawing/2014/main" id="{779D407B-BA36-F39C-93D4-B64772192A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46143" y="905142"/>
            <a:ext cx="914400" cy="914400"/>
          </a:xfrm>
          <a:prstGeom prst="rect">
            <a:avLst/>
          </a:prstGeom>
        </p:spPr>
      </p:pic>
      <p:pic>
        <p:nvPicPr>
          <p:cNvPr id="43" name="Graphic 42" descr="Tools with solid fill">
            <a:extLst>
              <a:ext uri="{FF2B5EF4-FFF2-40B4-BE49-F238E27FC236}">
                <a16:creationId xmlns:a16="http://schemas.microsoft.com/office/drawing/2014/main" id="{756D7C97-3A6C-6072-3A1D-B44ED7CAD0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50784" y="890941"/>
            <a:ext cx="914400" cy="914400"/>
          </a:xfrm>
          <a:prstGeom prst="rect">
            <a:avLst/>
          </a:prstGeom>
        </p:spPr>
      </p:pic>
      <p:pic>
        <p:nvPicPr>
          <p:cNvPr id="45" name="Graphic 44" descr="Tools with solid fill">
            <a:extLst>
              <a:ext uri="{FF2B5EF4-FFF2-40B4-BE49-F238E27FC236}">
                <a16:creationId xmlns:a16="http://schemas.microsoft.com/office/drawing/2014/main" id="{1285A766-F4A7-6954-5A75-78A6A34A88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05090" y="86796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7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0F2D5-72AA-BC12-0DD1-56B240FBB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Summary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B00D19-2D7B-5212-1F0A-78DE57ABA1D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63404" y="1301325"/>
            <a:ext cx="4279564" cy="3011437"/>
          </a:xfrm>
        </p:spPr>
        <p:txBody>
          <a:bodyPr vert="horz" lIns="0" tIns="0" rIns="0" bIns="0" rtlCol="0" anchor="t">
            <a:normAutofit/>
          </a:bodyPr>
          <a:lstStyle/>
          <a:p>
            <a:pPr marL="213995" indent="-213995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50" dirty="0">
                <a:solidFill>
                  <a:srgbClr val="7F7F7F"/>
                </a:solidFill>
                <a:latin typeface="Calibri Light"/>
              </a:rPr>
              <a:t>In 3 clinical studies, of increasing complexity, BioMimics 3D continues to</a:t>
            </a:r>
            <a:r>
              <a:rPr lang="en-US" sz="1650" b="1" dirty="0">
                <a:solidFill>
                  <a:srgbClr val="7F7F7F"/>
                </a:solidFill>
                <a:latin typeface="Calibri Light"/>
              </a:rPr>
              <a:t> </a:t>
            </a:r>
            <a:r>
              <a:rPr lang="en-US" sz="1650" b="1" dirty="0">
                <a:solidFill>
                  <a:srgbClr val="FF0000"/>
                </a:solidFill>
                <a:latin typeface="Calibri Light"/>
              </a:rPr>
              <a:t>show durable results</a:t>
            </a:r>
            <a:r>
              <a:rPr lang="en-US" sz="1650" b="1" dirty="0">
                <a:solidFill>
                  <a:srgbClr val="7F7F7F"/>
                </a:solidFill>
                <a:latin typeface="Calibri Light"/>
              </a:rPr>
              <a:t> </a:t>
            </a:r>
            <a:r>
              <a:rPr lang="en-US" sz="1650" dirty="0">
                <a:solidFill>
                  <a:srgbClr val="7F7F7F"/>
                </a:solidFill>
                <a:latin typeface="Calibri Light"/>
              </a:rPr>
              <a:t>comparable to DES or Supera</a:t>
            </a:r>
            <a:endParaRPr lang="en-US" dirty="0"/>
          </a:p>
          <a:p>
            <a:pPr marL="213995" indent="-213995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650" b="1" dirty="0">
              <a:solidFill>
                <a:srgbClr val="000000"/>
              </a:solidFill>
              <a:latin typeface="Calibri Light"/>
              <a:cs typeface="Calibri Light"/>
            </a:endParaRPr>
          </a:p>
          <a:p>
            <a:pPr marL="213995" indent="-213995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50" dirty="0">
                <a:solidFill>
                  <a:srgbClr val="7F7F7F"/>
                </a:solidFill>
                <a:latin typeface="Calibri Light"/>
              </a:rPr>
              <a:t>Irrespective of</a:t>
            </a:r>
            <a:r>
              <a:rPr lang="en-US" sz="1650" b="1" dirty="0">
                <a:solidFill>
                  <a:srgbClr val="7F7F7F"/>
                </a:solidFill>
                <a:latin typeface="Calibri Light"/>
              </a:rPr>
              <a:t> </a:t>
            </a:r>
            <a:r>
              <a:rPr lang="en-US" sz="1650" b="1" dirty="0">
                <a:solidFill>
                  <a:srgbClr val="FF0000"/>
                </a:solidFill>
                <a:latin typeface="Calibri Light"/>
              </a:rPr>
              <a:t>vessel diameter</a:t>
            </a:r>
            <a:r>
              <a:rPr lang="en-US" sz="1650" dirty="0">
                <a:solidFill>
                  <a:srgbClr val="7F7F7F"/>
                </a:solidFill>
                <a:latin typeface="Calibri Light"/>
              </a:rPr>
              <a:t>,</a:t>
            </a:r>
            <a:r>
              <a:rPr lang="en-US" sz="165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en-US" sz="1650" dirty="0">
                <a:solidFill>
                  <a:srgbClr val="7F7F7F"/>
                </a:solidFill>
                <a:latin typeface="Calibri Light"/>
              </a:rPr>
              <a:t>BioMimics 3D demonstrates consistent, durable results through 3-year follow up</a:t>
            </a:r>
            <a:endParaRPr lang="en-US" sz="1650" dirty="0">
              <a:solidFill>
                <a:srgbClr val="7F7F7F"/>
              </a:solidFill>
              <a:latin typeface="Calibri Light"/>
              <a:cs typeface="Calibri Light"/>
            </a:endParaRPr>
          </a:p>
          <a:p>
            <a:pPr marL="213995" indent="-213995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650" b="1" dirty="0">
              <a:solidFill>
                <a:srgbClr val="000000"/>
              </a:solidFill>
              <a:latin typeface="Calibri Light"/>
              <a:cs typeface="Calibri Light"/>
            </a:endParaRPr>
          </a:p>
          <a:p>
            <a:pPr marL="213995" indent="-213995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50" dirty="0">
                <a:solidFill>
                  <a:srgbClr val="7F7F7F"/>
                </a:solidFill>
                <a:latin typeface="Calibri Light"/>
              </a:rPr>
              <a:t>BioMimics 3D offers a simple, durable and</a:t>
            </a:r>
            <a:r>
              <a:rPr lang="en-US" sz="1650" b="1" dirty="0">
                <a:solidFill>
                  <a:srgbClr val="7F7F7F"/>
                </a:solidFill>
                <a:latin typeface="Calibri Light"/>
              </a:rPr>
              <a:t> </a:t>
            </a:r>
            <a:r>
              <a:rPr lang="en-US" sz="1650" b="1" dirty="0">
                <a:solidFill>
                  <a:srgbClr val="FF0000"/>
                </a:solidFill>
                <a:latin typeface="Calibri Light"/>
              </a:rPr>
              <a:t>cost-effective platform</a:t>
            </a:r>
            <a:r>
              <a:rPr lang="en-US" sz="1650" b="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en-US" sz="1650" dirty="0">
                <a:solidFill>
                  <a:srgbClr val="7F7F7F"/>
                </a:solidFill>
                <a:latin typeface="Calibri Light"/>
              </a:rPr>
              <a:t>to address patients with complex femoropopliteal disease</a:t>
            </a:r>
            <a:endParaRPr lang="en-US" sz="1650" dirty="0">
              <a:solidFill>
                <a:srgbClr val="7F7F7F"/>
              </a:solidFill>
              <a:latin typeface="Calibri Light"/>
              <a:cs typeface="Calibri Light"/>
            </a:endParaRPr>
          </a:p>
          <a:p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509450-B073-9119-A0AB-E224994E8020}"/>
              </a:ext>
            </a:extLst>
          </p:cNvPr>
          <p:cNvGrpSpPr/>
          <p:nvPr/>
        </p:nvGrpSpPr>
        <p:grpSpPr>
          <a:xfrm>
            <a:off x="4484291" y="1838228"/>
            <a:ext cx="4456522" cy="1830365"/>
            <a:chOff x="6096000" y="2874290"/>
            <a:chExt cx="5390489" cy="213971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C0B0593-FFF3-B85B-0F71-877A6553BE1E}"/>
                </a:ext>
              </a:extLst>
            </p:cNvPr>
            <p:cNvGrpSpPr/>
            <p:nvPr/>
          </p:nvGrpSpPr>
          <p:grpSpPr>
            <a:xfrm>
              <a:off x="6096000" y="2895775"/>
              <a:ext cx="5390489" cy="2118230"/>
              <a:chOff x="114640" y="1201585"/>
              <a:chExt cx="11776782" cy="4792815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C8F772-BDE9-C989-B5B7-3EF232AFA1FC}"/>
                  </a:ext>
                </a:extLst>
              </p:cNvPr>
              <p:cNvSpPr txBox="1"/>
              <p:nvPr/>
            </p:nvSpPr>
            <p:spPr>
              <a:xfrm>
                <a:off x="7941089" y="1382177"/>
                <a:ext cx="3535380" cy="1465359"/>
              </a:xfrm>
              <a:prstGeom prst="rect">
                <a:avLst/>
              </a:prstGeom>
              <a:noFill/>
            </p:spPr>
            <p:txBody>
              <a:bodyPr wrap="square" lIns="0" rIns="0" rtlCol="0" anchor="ctr">
                <a:spAutoFit/>
              </a:bodyPr>
              <a:lstStyle/>
              <a:p>
                <a:pPr defTabSz="685800">
                  <a:defRPr/>
                </a:pPr>
                <a:r>
                  <a:rPr lang="en-US" sz="1500" b="1" dirty="0">
                    <a:solidFill>
                      <a:srgbClr val="7F7F7F"/>
                    </a:solidFill>
                    <a:latin typeface="Calibri Light"/>
                  </a:rPr>
                  <a:t>Unmet Patient Needs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4AC84F5-15ED-7B8B-BC63-89D6B359A54A}"/>
                  </a:ext>
                </a:extLst>
              </p:cNvPr>
              <p:cNvSpPr txBox="1"/>
              <p:nvPr/>
            </p:nvSpPr>
            <p:spPr>
              <a:xfrm>
                <a:off x="8954334" y="3850770"/>
                <a:ext cx="2937088" cy="854791"/>
              </a:xfrm>
              <a:prstGeom prst="rect">
                <a:avLst/>
              </a:prstGeom>
              <a:noFill/>
            </p:spPr>
            <p:txBody>
              <a:bodyPr wrap="square" lIns="0" rIns="0" rtlCol="0" anchor="ctr">
                <a:spAutoFit/>
              </a:bodyPr>
              <a:lstStyle/>
              <a:p>
                <a:pPr defTabSz="685800">
                  <a:defRPr/>
                </a:pPr>
                <a:r>
                  <a:rPr lang="en-US" sz="1500" b="1" dirty="0">
                    <a:solidFill>
                      <a:srgbClr val="7F7F7F"/>
                    </a:solidFill>
                    <a:latin typeface="Calibri Light"/>
                  </a:rPr>
                  <a:t>Innovative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65435EE-7916-5F2D-8EB0-ADF30479D644}"/>
                  </a:ext>
                </a:extLst>
              </p:cNvPr>
              <p:cNvSpPr txBox="1"/>
              <p:nvPr/>
            </p:nvSpPr>
            <p:spPr>
              <a:xfrm>
                <a:off x="114640" y="3850770"/>
                <a:ext cx="2937088" cy="854791"/>
              </a:xfrm>
              <a:prstGeom prst="rect">
                <a:avLst/>
              </a:prstGeom>
              <a:noFill/>
            </p:spPr>
            <p:txBody>
              <a:bodyPr wrap="square" lIns="0" rIns="0" rtlCol="0" anchor="ctr">
                <a:spAutoFit/>
              </a:bodyPr>
              <a:lstStyle/>
              <a:p>
                <a:pPr algn="r" defTabSz="685800">
                  <a:defRPr/>
                </a:pPr>
                <a:r>
                  <a:rPr lang="en-US" sz="1500" b="1" dirty="0">
                    <a:solidFill>
                      <a:srgbClr val="7F7F7F"/>
                    </a:solidFill>
                    <a:latin typeface="Calibri Light"/>
                  </a:rPr>
                  <a:t>Value</a:t>
                </a:r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A7E69162-4881-446F-8D45-47CF07D409BB}"/>
                  </a:ext>
                </a:extLst>
              </p:cNvPr>
              <p:cNvGrpSpPr/>
              <p:nvPr/>
            </p:nvGrpSpPr>
            <p:grpSpPr>
              <a:xfrm>
                <a:off x="3540929" y="1201585"/>
                <a:ext cx="5110142" cy="4792815"/>
                <a:chOff x="3540929" y="1201585"/>
                <a:chExt cx="5110142" cy="4792815"/>
              </a:xfrm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grpSpPr>
            <p:sp>
              <p:nvSpPr>
                <p:cNvPr id="9" name="Freeform: Shape 35">
                  <a:extLst>
                    <a:ext uri="{FF2B5EF4-FFF2-40B4-BE49-F238E27FC236}">
                      <a16:creationId xmlns:a16="http://schemas.microsoft.com/office/drawing/2014/main" id="{DE557880-6AED-75F4-BB9F-61F9D35C3C89}"/>
                    </a:ext>
                  </a:extLst>
                </p:cNvPr>
                <p:cNvSpPr/>
                <p:nvPr/>
              </p:nvSpPr>
              <p:spPr>
                <a:xfrm>
                  <a:off x="4661377" y="1201585"/>
                  <a:ext cx="2869246" cy="2850641"/>
                </a:xfrm>
                <a:custGeom>
                  <a:avLst/>
                  <a:gdLst>
                    <a:gd name="connsiteX0" fmla="*/ 1008992 w 2017986"/>
                    <a:gd name="connsiteY0" fmla="*/ 451848 h 2004901"/>
                    <a:gd name="connsiteX1" fmla="*/ 451847 w 2017986"/>
                    <a:gd name="connsiteY1" fmla="*/ 1008993 h 2004901"/>
                    <a:gd name="connsiteX2" fmla="*/ 1008992 w 2017986"/>
                    <a:gd name="connsiteY2" fmla="*/ 1566138 h 2004901"/>
                    <a:gd name="connsiteX3" fmla="*/ 1566137 w 2017986"/>
                    <a:gd name="connsiteY3" fmla="*/ 1008993 h 2004901"/>
                    <a:gd name="connsiteX4" fmla="*/ 1008992 w 2017986"/>
                    <a:gd name="connsiteY4" fmla="*/ 451848 h 2004901"/>
                    <a:gd name="connsiteX5" fmla="*/ 1008993 w 2017986"/>
                    <a:gd name="connsiteY5" fmla="*/ 0 h 2004901"/>
                    <a:gd name="connsiteX6" fmla="*/ 2017986 w 2017986"/>
                    <a:gd name="connsiteY6" fmla="*/ 1008993 h 2004901"/>
                    <a:gd name="connsiteX7" fmla="*/ 1212340 w 2017986"/>
                    <a:gd name="connsiteY7" fmla="*/ 1997487 h 2004901"/>
                    <a:gd name="connsiteX8" fmla="*/ 1163759 w 2017986"/>
                    <a:gd name="connsiteY8" fmla="*/ 2004901 h 2004901"/>
                    <a:gd name="connsiteX9" fmla="*/ 1150665 w 2017986"/>
                    <a:gd name="connsiteY9" fmla="*/ 1969126 h 2004901"/>
                    <a:gd name="connsiteX10" fmla="*/ 220963 w 2017986"/>
                    <a:gd name="connsiteY10" fmla="*/ 1352878 h 2004901"/>
                    <a:gd name="connsiteX11" fmla="*/ 117800 w 2017986"/>
                    <a:gd name="connsiteY11" fmla="*/ 1358087 h 2004901"/>
                    <a:gd name="connsiteX12" fmla="*/ 66198 w 2017986"/>
                    <a:gd name="connsiteY12" fmla="*/ 1365963 h 2004901"/>
                    <a:gd name="connsiteX13" fmla="*/ 45363 w 2017986"/>
                    <a:gd name="connsiteY13" fmla="*/ 1309037 h 2004901"/>
                    <a:gd name="connsiteX14" fmla="*/ 0 w 2017986"/>
                    <a:gd name="connsiteY14" fmla="*/ 1008993 h 2004901"/>
                    <a:gd name="connsiteX15" fmla="*/ 1008993 w 2017986"/>
                    <a:gd name="connsiteY15" fmla="*/ 0 h 2004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017986" h="2004901">
                      <a:moveTo>
                        <a:pt x="1008992" y="451848"/>
                      </a:moveTo>
                      <a:cubicBezTo>
                        <a:pt x="701289" y="451848"/>
                        <a:pt x="451847" y="701290"/>
                        <a:pt x="451847" y="1008993"/>
                      </a:cubicBezTo>
                      <a:cubicBezTo>
                        <a:pt x="451847" y="1316696"/>
                        <a:pt x="701289" y="1566138"/>
                        <a:pt x="1008992" y="1566138"/>
                      </a:cubicBezTo>
                      <a:cubicBezTo>
                        <a:pt x="1316695" y="1566138"/>
                        <a:pt x="1566137" y="1316696"/>
                        <a:pt x="1566137" y="1008993"/>
                      </a:cubicBezTo>
                      <a:cubicBezTo>
                        <a:pt x="1566137" y="701290"/>
                        <a:pt x="1316695" y="451848"/>
                        <a:pt x="1008992" y="451848"/>
                      </a:cubicBezTo>
                      <a:close/>
                      <a:moveTo>
                        <a:pt x="1008993" y="0"/>
                      </a:moveTo>
                      <a:cubicBezTo>
                        <a:pt x="1566244" y="0"/>
                        <a:pt x="2017986" y="451742"/>
                        <a:pt x="2017986" y="1008993"/>
                      </a:cubicBezTo>
                      <a:cubicBezTo>
                        <a:pt x="2017986" y="1496588"/>
                        <a:pt x="1672121" y="1903402"/>
                        <a:pt x="1212340" y="1997487"/>
                      </a:cubicBezTo>
                      <a:lnTo>
                        <a:pt x="1163759" y="2004901"/>
                      </a:lnTo>
                      <a:lnTo>
                        <a:pt x="1150665" y="1969126"/>
                      </a:lnTo>
                      <a:cubicBezTo>
                        <a:pt x="997491" y="1606983"/>
                        <a:pt x="638902" y="1352878"/>
                        <a:pt x="220963" y="1352878"/>
                      </a:cubicBezTo>
                      <a:cubicBezTo>
                        <a:pt x="186135" y="1352878"/>
                        <a:pt x="151719" y="1354643"/>
                        <a:pt x="117800" y="1358087"/>
                      </a:cubicBezTo>
                      <a:lnTo>
                        <a:pt x="66198" y="1365963"/>
                      </a:lnTo>
                      <a:lnTo>
                        <a:pt x="45363" y="1309037"/>
                      </a:lnTo>
                      <a:cubicBezTo>
                        <a:pt x="15882" y="1214253"/>
                        <a:pt x="0" y="1113478"/>
                        <a:pt x="0" y="1008993"/>
                      </a:cubicBezTo>
                      <a:cubicBezTo>
                        <a:pt x="0" y="451742"/>
                        <a:pt x="451742" y="0"/>
                        <a:pt x="100899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350">
                    <a:solidFill>
                      <a:srgbClr val="000000"/>
                    </a:solidFill>
                    <a:latin typeface="Calibri Light"/>
                  </a:endParaRPr>
                </a:p>
              </p:txBody>
            </p:sp>
            <p:sp>
              <p:nvSpPr>
                <p:cNvPr id="10" name="Freeform: Shape 34">
                  <a:extLst>
                    <a:ext uri="{FF2B5EF4-FFF2-40B4-BE49-F238E27FC236}">
                      <a16:creationId xmlns:a16="http://schemas.microsoft.com/office/drawing/2014/main" id="{F046716B-8310-382B-5938-2D0ACCADF202}"/>
                    </a:ext>
                  </a:extLst>
                </p:cNvPr>
                <p:cNvSpPr/>
                <p:nvPr/>
              </p:nvSpPr>
              <p:spPr>
                <a:xfrm>
                  <a:off x="3540929" y="3125154"/>
                  <a:ext cx="2555072" cy="2869246"/>
                </a:xfrm>
                <a:custGeom>
                  <a:avLst/>
                  <a:gdLst>
                    <a:gd name="connsiteX0" fmla="*/ 1008992 w 1797023"/>
                    <a:gd name="connsiteY0" fmla="*/ 451848 h 2017986"/>
                    <a:gd name="connsiteX1" fmla="*/ 451847 w 1797023"/>
                    <a:gd name="connsiteY1" fmla="*/ 1008993 h 2017986"/>
                    <a:gd name="connsiteX2" fmla="*/ 1008992 w 1797023"/>
                    <a:gd name="connsiteY2" fmla="*/ 1566138 h 2017986"/>
                    <a:gd name="connsiteX3" fmla="*/ 1566137 w 1797023"/>
                    <a:gd name="connsiteY3" fmla="*/ 1008993 h 2017986"/>
                    <a:gd name="connsiteX4" fmla="*/ 1008992 w 1797023"/>
                    <a:gd name="connsiteY4" fmla="*/ 451848 h 2017986"/>
                    <a:gd name="connsiteX5" fmla="*/ 1008993 w 1797023"/>
                    <a:gd name="connsiteY5" fmla="*/ 0 h 2017986"/>
                    <a:gd name="connsiteX6" fmla="*/ 1722459 w 1797023"/>
                    <a:gd name="connsiteY6" fmla="*/ 295528 h 2017986"/>
                    <a:gd name="connsiteX7" fmla="*/ 1797023 w 1797023"/>
                    <a:gd name="connsiteY7" fmla="*/ 385900 h 2017986"/>
                    <a:gd name="connsiteX8" fmla="*/ 1748380 w 1797023"/>
                    <a:gd name="connsiteY8" fmla="*/ 444856 h 2017986"/>
                    <a:gd name="connsiteX9" fmla="*/ 1576059 w 1797023"/>
                    <a:gd name="connsiteY9" fmla="*/ 1008993 h 2017986"/>
                    <a:gd name="connsiteX10" fmla="*/ 1748380 w 1797023"/>
                    <a:gd name="connsiteY10" fmla="*/ 1573131 h 2017986"/>
                    <a:gd name="connsiteX11" fmla="*/ 1797023 w 1797023"/>
                    <a:gd name="connsiteY11" fmla="*/ 1632087 h 2017986"/>
                    <a:gd name="connsiteX12" fmla="*/ 1722459 w 1797023"/>
                    <a:gd name="connsiteY12" fmla="*/ 1722459 h 2017986"/>
                    <a:gd name="connsiteX13" fmla="*/ 1008993 w 1797023"/>
                    <a:gd name="connsiteY13" fmla="*/ 2017986 h 2017986"/>
                    <a:gd name="connsiteX14" fmla="*/ 0 w 1797023"/>
                    <a:gd name="connsiteY14" fmla="*/ 1008993 h 2017986"/>
                    <a:gd name="connsiteX15" fmla="*/ 1008993 w 1797023"/>
                    <a:gd name="connsiteY15" fmla="*/ 0 h 20179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97023" h="2017986">
                      <a:moveTo>
                        <a:pt x="1008992" y="451848"/>
                      </a:moveTo>
                      <a:cubicBezTo>
                        <a:pt x="701289" y="451848"/>
                        <a:pt x="451847" y="701290"/>
                        <a:pt x="451847" y="1008993"/>
                      </a:cubicBezTo>
                      <a:cubicBezTo>
                        <a:pt x="451847" y="1316696"/>
                        <a:pt x="701289" y="1566138"/>
                        <a:pt x="1008992" y="1566138"/>
                      </a:cubicBezTo>
                      <a:cubicBezTo>
                        <a:pt x="1316695" y="1566138"/>
                        <a:pt x="1566137" y="1316696"/>
                        <a:pt x="1566137" y="1008993"/>
                      </a:cubicBezTo>
                      <a:cubicBezTo>
                        <a:pt x="1566137" y="701290"/>
                        <a:pt x="1316695" y="451848"/>
                        <a:pt x="1008992" y="451848"/>
                      </a:cubicBezTo>
                      <a:close/>
                      <a:moveTo>
                        <a:pt x="1008993" y="0"/>
                      </a:moveTo>
                      <a:cubicBezTo>
                        <a:pt x="1287619" y="0"/>
                        <a:pt x="1539867" y="112936"/>
                        <a:pt x="1722459" y="295528"/>
                      </a:cubicBezTo>
                      <a:lnTo>
                        <a:pt x="1797023" y="385900"/>
                      </a:lnTo>
                      <a:lnTo>
                        <a:pt x="1748380" y="444856"/>
                      </a:lnTo>
                      <a:cubicBezTo>
                        <a:pt x="1639585" y="605892"/>
                        <a:pt x="1576059" y="800024"/>
                        <a:pt x="1576059" y="1008993"/>
                      </a:cubicBezTo>
                      <a:cubicBezTo>
                        <a:pt x="1576059" y="1217962"/>
                        <a:pt x="1639585" y="1412094"/>
                        <a:pt x="1748380" y="1573131"/>
                      </a:cubicBezTo>
                      <a:lnTo>
                        <a:pt x="1797023" y="1632087"/>
                      </a:lnTo>
                      <a:lnTo>
                        <a:pt x="1722459" y="1722459"/>
                      </a:lnTo>
                      <a:cubicBezTo>
                        <a:pt x="1539867" y="1905051"/>
                        <a:pt x="1287619" y="2017986"/>
                        <a:pt x="1008993" y="2017986"/>
                      </a:cubicBezTo>
                      <a:cubicBezTo>
                        <a:pt x="451742" y="2017986"/>
                        <a:pt x="0" y="1566244"/>
                        <a:pt x="0" y="1008993"/>
                      </a:cubicBezTo>
                      <a:cubicBezTo>
                        <a:pt x="0" y="451742"/>
                        <a:pt x="451742" y="0"/>
                        <a:pt x="100899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350" dirty="0">
                    <a:solidFill>
                      <a:srgbClr val="000000"/>
                    </a:solidFill>
                    <a:latin typeface="Calibri Light"/>
                  </a:endParaRPr>
                </a:p>
              </p:txBody>
            </p:sp>
            <p:sp>
              <p:nvSpPr>
                <p:cNvPr id="11" name="Circle: Hollow 33">
                  <a:extLst>
                    <a:ext uri="{FF2B5EF4-FFF2-40B4-BE49-F238E27FC236}">
                      <a16:creationId xmlns:a16="http://schemas.microsoft.com/office/drawing/2014/main" id="{19034AAF-BDFD-8D68-8A20-7959273EF229}"/>
                    </a:ext>
                  </a:extLst>
                </p:cNvPr>
                <p:cNvSpPr/>
                <p:nvPr/>
              </p:nvSpPr>
              <p:spPr>
                <a:xfrm>
                  <a:off x="5781827" y="3125156"/>
                  <a:ext cx="2869244" cy="2869244"/>
                </a:xfrm>
                <a:prstGeom prst="donut">
                  <a:avLst>
                    <a:gd name="adj" fmla="val 22391"/>
                  </a:avLst>
                </a:prstGeom>
                <a:solidFill>
                  <a:srgbClr val="286FB7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350" dirty="0">
                    <a:solidFill>
                      <a:srgbClr val="000000"/>
                    </a:solidFill>
                    <a:latin typeface="Calibri Light"/>
                  </a:endParaRPr>
                </a:p>
              </p:txBody>
            </p:sp>
            <p:sp>
              <p:nvSpPr>
                <p:cNvPr id="12" name="Freeform: Shape 39">
                  <a:extLst>
                    <a:ext uri="{FF2B5EF4-FFF2-40B4-BE49-F238E27FC236}">
                      <a16:creationId xmlns:a16="http://schemas.microsoft.com/office/drawing/2014/main" id="{E75105FC-8EC7-5A5E-ED69-C86A582BF50D}"/>
                    </a:ext>
                  </a:extLst>
                </p:cNvPr>
                <p:cNvSpPr/>
                <p:nvPr/>
              </p:nvSpPr>
              <p:spPr>
                <a:xfrm>
                  <a:off x="5232763" y="3227124"/>
                  <a:ext cx="1726472" cy="1332653"/>
                </a:xfrm>
                <a:custGeom>
                  <a:avLst/>
                  <a:gdLst>
                    <a:gd name="connsiteX0" fmla="*/ 239396 w 1214255"/>
                    <a:gd name="connsiteY0" fmla="*/ 0 h 937276"/>
                    <a:gd name="connsiteX1" fmla="*/ 295623 w 1214255"/>
                    <a:gd name="connsiteY1" fmla="*/ 46392 h 937276"/>
                    <a:gd name="connsiteX2" fmla="*/ 607128 w 1214255"/>
                    <a:gd name="connsiteY2" fmla="*/ 141543 h 937276"/>
                    <a:gd name="connsiteX3" fmla="*/ 918633 w 1214255"/>
                    <a:gd name="connsiteY3" fmla="*/ 46392 h 937276"/>
                    <a:gd name="connsiteX4" fmla="*/ 974860 w 1214255"/>
                    <a:gd name="connsiteY4" fmla="*/ 0 h 937276"/>
                    <a:gd name="connsiteX5" fmla="*/ 1214255 w 1214255"/>
                    <a:gd name="connsiteY5" fmla="*/ 412750 h 937276"/>
                    <a:gd name="connsiteX6" fmla="*/ 1178291 w 1214255"/>
                    <a:gd name="connsiteY6" fmla="*/ 423914 h 937276"/>
                    <a:gd name="connsiteX7" fmla="*/ 838012 w 1214255"/>
                    <a:gd name="connsiteY7" fmla="*/ 937276 h 937276"/>
                    <a:gd name="connsiteX8" fmla="*/ 376243 w 1214255"/>
                    <a:gd name="connsiteY8" fmla="*/ 937276 h 937276"/>
                    <a:gd name="connsiteX9" fmla="*/ 35964 w 1214255"/>
                    <a:gd name="connsiteY9" fmla="*/ 423914 h 937276"/>
                    <a:gd name="connsiteX10" fmla="*/ 0 w 1214255"/>
                    <a:gd name="connsiteY10" fmla="*/ 412750 h 937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214255" h="937276">
                      <a:moveTo>
                        <a:pt x="239396" y="0"/>
                      </a:moveTo>
                      <a:lnTo>
                        <a:pt x="295623" y="46392"/>
                      </a:lnTo>
                      <a:cubicBezTo>
                        <a:pt x="384544" y="106465"/>
                        <a:pt x="491740" y="141543"/>
                        <a:pt x="607128" y="141543"/>
                      </a:cubicBezTo>
                      <a:cubicBezTo>
                        <a:pt x="722517" y="141543"/>
                        <a:pt x="829713" y="106465"/>
                        <a:pt x="918633" y="46392"/>
                      </a:cubicBezTo>
                      <a:lnTo>
                        <a:pt x="974860" y="0"/>
                      </a:lnTo>
                      <a:lnTo>
                        <a:pt x="1214255" y="412750"/>
                      </a:lnTo>
                      <a:lnTo>
                        <a:pt x="1178291" y="423914"/>
                      </a:lnTo>
                      <a:cubicBezTo>
                        <a:pt x="978323" y="508493"/>
                        <a:pt x="838012" y="706499"/>
                        <a:pt x="838012" y="937276"/>
                      </a:cubicBezTo>
                      <a:lnTo>
                        <a:pt x="376243" y="937276"/>
                      </a:lnTo>
                      <a:cubicBezTo>
                        <a:pt x="376243" y="706499"/>
                        <a:pt x="235932" y="508493"/>
                        <a:pt x="35964" y="423914"/>
                      </a:cubicBezTo>
                      <a:lnTo>
                        <a:pt x="0" y="41275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350">
                    <a:solidFill>
                      <a:srgbClr val="000000"/>
                    </a:solidFill>
                    <a:latin typeface="Calibri Light"/>
                  </a:endParaRPr>
                </a:p>
              </p:txBody>
            </p:sp>
            <p:sp>
              <p:nvSpPr>
                <p:cNvPr id="13" name="Freeform 304">
                  <a:extLst>
                    <a:ext uri="{FF2B5EF4-FFF2-40B4-BE49-F238E27FC236}">
                      <a16:creationId xmlns:a16="http://schemas.microsoft.com/office/drawing/2014/main" id="{5C07684F-E5EA-1C77-6013-225CAA737734}"/>
                    </a:ext>
                  </a:extLst>
                </p:cNvPr>
                <p:cNvSpPr/>
                <p:nvPr/>
              </p:nvSpPr>
              <p:spPr>
                <a:xfrm>
                  <a:off x="5735183" y="3606257"/>
                  <a:ext cx="727923" cy="727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707" h="432707">
                      <a:moveTo>
                        <a:pt x="185084" y="0"/>
                      </a:moveTo>
                      <a:lnTo>
                        <a:pt x="247624" y="0"/>
                      </a:lnTo>
                      <a:cubicBezTo>
                        <a:pt x="250253" y="0"/>
                        <a:pt x="252554" y="798"/>
                        <a:pt x="254525" y="2394"/>
                      </a:cubicBezTo>
                      <a:cubicBezTo>
                        <a:pt x="256498" y="3991"/>
                        <a:pt x="257578" y="6010"/>
                        <a:pt x="257765" y="8451"/>
                      </a:cubicBezTo>
                      <a:lnTo>
                        <a:pt x="265653" y="60286"/>
                      </a:lnTo>
                      <a:cubicBezTo>
                        <a:pt x="274855" y="63291"/>
                        <a:pt x="283306" y="66765"/>
                        <a:pt x="291006" y="70709"/>
                      </a:cubicBezTo>
                      <a:lnTo>
                        <a:pt x="331010" y="40566"/>
                      </a:lnTo>
                      <a:cubicBezTo>
                        <a:pt x="332700" y="38876"/>
                        <a:pt x="334953" y="38031"/>
                        <a:pt x="337771" y="38031"/>
                      </a:cubicBezTo>
                      <a:cubicBezTo>
                        <a:pt x="340212" y="38031"/>
                        <a:pt x="342560" y="38970"/>
                        <a:pt x="344814" y="40848"/>
                      </a:cubicBezTo>
                      <a:cubicBezTo>
                        <a:pt x="369041" y="63197"/>
                        <a:pt x="384535" y="79161"/>
                        <a:pt x="391295" y="88739"/>
                      </a:cubicBezTo>
                      <a:cubicBezTo>
                        <a:pt x="392610" y="90241"/>
                        <a:pt x="393268" y="92307"/>
                        <a:pt x="393268" y="94936"/>
                      </a:cubicBezTo>
                      <a:cubicBezTo>
                        <a:pt x="393268" y="97190"/>
                        <a:pt x="392516" y="99350"/>
                        <a:pt x="391014" y="101416"/>
                      </a:cubicBezTo>
                      <a:cubicBezTo>
                        <a:pt x="388197" y="105360"/>
                        <a:pt x="383408" y="111604"/>
                        <a:pt x="376647" y="120149"/>
                      </a:cubicBezTo>
                      <a:cubicBezTo>
                        <a:pt x="369885" y="128695"/>
                        <a:pt x="364815" y="135315"/>
                        <a:pt x="361434" y="140010"/>
                      </a:cubicBezTo>
                      <a:cubicBezTo>
                        <a:pt x="366317" y="149400"/>
                        <a:pt x="370168" y="158603"/>
                        <a:pt x="372985" y="167618"/>
                      </a:cubicBezTo>
                      <a:lnTo>
                        <a:pt x="424537" y="175506"/>
                      </a:lnTo>
                      <a:cubicBezTo>
                        <a:pt x="426979" y="175881"/>
                        <a:pt x="428951" y="177055"/>
                        <a:pt x="430453" y="179027"/>
                      </a:cubicBezTo>
                      <a:cubicBezTo>
                        <a:pt x="431956" y="180999"/>
                        <a:pt x="432707" y="183206"/>
                        <a:pt x="432707" y="185647"/>
                      </a:cubicBezTo>
                      <a:lnTo>
                        <a:pt x="432707" y="248187"/>
                      </a:lnTo>
                      <a:cubicBezTo>
                        <a:pt x="432707" y="250440"/>
                        <a:pt x="431956" y="252600"/>
                        <a:pt x="430453" y="254666"/>
                      </a:cubicBezTo>
                      <a:cubicBezTo>
                        <a:pt x="428951" y="256732"/>
                        <a:pt x="427072" y="257953"/>
                        <a:pt x="424819" y="258328"/>
                      </a:cubicBezTo>
                      <a:lnTo>
                        <a:pt x="372703" y="266216"/>
                      </a:lnTo>
                      <a:cubicBezTo>
                        <a:pt x="369134" y="276358"/>
                        <a:pt x="365472" y="284903"/>
                        <a:pt x="361716" y="291852"/>
                      </a:cubicBezTo>
                      <a:cubicBezTo>
                        <a:pt x="368289" y="301242"/>
                        <a:pt x="378337" y="314201"/>
                        <a:pt x="391859" y="330728"/>
                      </a:cubicBezTo>
                      <a:cubicBezTo>
                        <a:pt x="393737" y="332982"/>
                        <a:pt x="394676" y="335329"/>
                        <a:pt x="394676" y="337771"/>
                      </a:cubicBezTo>
                      <a:cubicBezTo>
                        <a:pt x="394676" y="340212"/>
                        <a:pt x="393832" y="342372"/>
                        <a:pt x="392140" y="344250"/>
                      </a:cubicBezTo>
                      <a:cubicBezTo>
                        <a:pt x="387070" y="351199"/>
                        <a:pt x="377773" y="361340"/>
                        <a:pt x="364251" y="374675"/>
                      </a:cubicBezTo>
                      <a:cubicBezTo>
                        <a:pt x="350729" y="388009"/>
                        <a:pt x="341903" y="394676"/>
                        <a:pt x="337771" y="394676"/>
                      </a:cubicBezTo>
                      <a:cubicBezTo>
                        <a:pt x="335517" y="394676"/>
                        <a:pt x="333075" y="393831"/>
                        <a:pt x="330446" y="392141"/>
                      </a:cubicBezTo>
                      <a:lnTo>
                        <a:pt x="291570" y="361716"/>
                      </a:lnTo>
                      <a:cubicBezTo>
                        <a:pt x="283306" y="366036"/>
                        <a:pt x="274762" y="369604"/>
                        <a:pt x="265934" y="372421"/>
                      </a:cubicBezTo>
                      <a:cubicBezTo>
                        <a:pt x="262929" y="397963"/>
                        <a:pt x="260206" y="415429"/>
                        <a:pt x="257765" y="424819"/>
                      </a:cubicBezTo>
                      <a:cubicBezTo>
                        <a:pt x="256450" y="430078"/>
                        <a:pt x="253070" y="432707"/>
                        <a:pt x="247624" y="432707"/>
                      </a:cubicBezTo>
                      <a:lnTo>
                        <a:pt x="185084" y="432707"/>
                      </a:lnTo>
                      <a:cubicBezTo>
                        <a:pt x="182454" y="432707"/>
                        <a:pt x="180153" y="431909"/>
                        <a:pt x="178182" y="430313"/>
                      </a:cubicBezTo>
                      <a:cubicBezTo>
                        <a:pt x="176210" y="428716"/>
                        <a:pt x="175130" y="426697"/>
                        <a:pt x="174942" y="424256"/>
                      </a:cubicBezTo>
                      <a:lnTo>
                        <a:pt x="167054" y="372421"/>
                      </a:lnTo>
                      <a:cubicBezTo>
                        <a:pt x="157852" y="369416"/>
                        <a:pt x="149401" y="365942"/>
                        <a:pt x="141700" y="361998"/>
                      </a:cubicBezTo>
                      <a:lnTo>
                        <a:pt x="101979" y="392141"/>
                      </a:lnTo>
                      <a:cubicBezTo>
                        <a:pt x="100101" y="393831"/>
                        <a:pt x="97753" y="394676"/>
                        <a:pt x="94936" y="394676"/>
                      </a:cubicBezTo>
                      <a:cubicBezTo>
                        <a:pt x="92307" y="394676"/>
                        <a:pt x="89959" y="393643"/>
                        <a:pt x="87893" y="391577"/>
                      </a:cubicBezTo>
                      <a:cubicBezTo>
                        <a:pt x="64230" y="370167"/>
                        <a:pt x="48735" y="354392"/>
                        <a:pt x="41411" y="344250"/>
                      </a:cubicBezTo>
                      <a:cubicBezTo>
                        <a:pt x="40097" y="342372"/>
                        <a:pt x="39439" y="340212"/>
                        <a:pt x="39439" y="337771"/>
                      </a:cubicBezTo>
                      <a:cubicBezTo>
                        <a:pt x="39439" y="335517"/>
                        <a:pt x="40191" y="333357"/>
                        <a:pt x="41694" y="331291"/>
                      </a:cubicBezTo>
                      <a:cubicBezTo>
                        <a:pt x="44510" y="327347"/>
                        <a:pt x="49299" y="321103"/>
                        <a:pt x="56060" y="312558"/>
                      </a:cubicBezTo>
                      <a:cubicBezTo>
                        <a:pt x="62821" y="304012"/>
                        <a:pt x="67892" y="297392"/>
                        <a:pt x="71273" y="292697"/>
                      </a:cubicBezTo>
                      <a:cubicBezTo>
                        <a:pt x="66202" y="283307"/>
                        <a:pt x="62352" y="274010"/>
                        <a:pt x="59723" y="264808"/>
                      </a:cubicBezTo>
                      <a:lnTo>
                        <a:pt x="8169" y="257202"/>
                      </a:lnTo>
                      <a:cubicBezTo>
                        <a:pt x="5728" y="256826"/>
                        <a:pt x="3756" y="255652"/>
                        <a:pt x="2254" y="253680"/>
                      </a:cubicBezTo>
                      <a:cubicBezTo>
                        <a:pt x="751" y="251708"/>
                        <a:pt x="0" y="249501"/>
                        <a:pt x="0" y="247060"/>
                      </a:cubicBezTo>
                      <a:lnTo>
                        <a:pt x="0" y="184520"/>
                      </a:lnTo>
                      <a:cubicBezTo>
                        <a:pt x="0" y="182267"/>
                        <a:pt x="751" y="180107"/>
                        <a:pt x="2254" y="178041"/>
                      </a:cubicBezTo>
                      <a:cubicBezTo>
                        <a:pt x="3756" y="175975"/>
                        <a:pt x="5540" y="174754"/>
                        <a:pt x="7606" y="174379"/>
                      </a:cubicBezTo>
                      <a:lnTo>
                        <a:pt x="60004" y="166491"/>
                      </a:lnTo>
                      <a:cubicBezTo>
                        <a:pt x="62633" y="157852"/>
                        <a:pt x="66295" y="149213"/>
                        <a:pt x="70991" y="140573"/>
                      </a:cubicBezTo>
                      <a:cubicBezTo>
                        <a:pt x="63478" y="129868"/>
                        <a:pt x="53431" y="116910"/>
                        <a:pt x="40848" y="101697"/>
                      </a:cubicBezTo>
                      <a:cubicBezTo>
                        <a:pt x="38970" y="99444"/>
                        <a:pt x="38030" y="97190"/>
                        <a:pt x="38030" y="94936"/>
                      </a:cubicBezTo>
                      <a:cubicBezTo>
                        <a:pt x="38030" y="93058"/>
                        <a:pt x="38876" y="90898"/>
                        <a:pt x="40567" y="88457"/>
                      </a:cubicBezTo>
                      <a:cubicBezTo>
                        <a:pt x="45449" y="81696"/>
                        <a:pt x="54699" y="71601"/>
                        <a:pt x="68314" y="58173"/>
                      </a:cubicBezTo>
                      <a:cubicBezTo>
                        <a:pt x="81931" y="44745"/>
                        <a:pt x="90805" y="38031"/>
                        <a:pt x="94936" y="38031"/>
                      </a:cubicBezTo>
                      <a:cubicBezTo>
                        <a:pt x="97377" y="38031"/>
                        <a:pt x="99819" y="38970"/>
                        <a:pt x="102260" y="40848"/>
                      </a:cubicBezTo>
                      <a:lnTo>
                        <a:pt x="141137" y="70991"/>
                      </a:lnTo>
                      <a:cubicBezTo>
                        <a:pt x="149401" y="66671"/>
                        <a:pt x="157945" y="63103"/>
                        <a:pt x="166773" y="60286"/>
                      </a:cubicBezTo>
                      <a:cubicBezTo>
                        <a:pt x="169777" y="34744"/>
                        <a:pt x="172501" y="17278"/>
                        <a:pt x="174942" y="7888"/>
                      </a:cubicBezTo>
                      <a:cubicBezTo>
                        <a:pt x="176257" y="2629"/>
                        <a:pt x="179637" y="0"/>
                        <a:pt x="185084" y="0"/>
                      </a:cubicBezTo>
                      <a:close/>
                      <a:moveTo>
                        <a:pt x="216354" y="144236"/>
                      </a:moveTo>
                      <a:cubicBezTo>
                        <a:pt x="196446" y="144236"/>
                        <a:pt x="179449" y="151278"/>
                        <a:pt x="165364" y="165364"/>
                      </a:cubicBezTo>
                      <a:cubicBezTo>
                        <a:pt x="151278" y="179449"/>
                        <a:pt x="144235" y="196446"/>
                        <a:pt x="144235" y="216354"/>
                      </a:cubicBezTo>
                      <a:cubicBezTo>
                        <a:pt x="144235" y="236261"/>
                        <a:pt x="151278" y="253258"/>
                        <a:pt x="165364" y="267343"/>
                      </a:cubicBezTo>
                      <a:cubicBezTo>
                        <a:pt x="179449" y="281429"/>
                        <a:pt x="196446" y="288471"/>
                        <a:pt x="216354" y="288471"/>
                      </a:cubicBezTo>
                      <a:cubicBezTo>
                        <a:pt x="236261" y="288471"/>
                        <a:pt x="253258" y="281429"/>
                        <a:pt x="267343" y="267343"/>
                      </a:cubicBezTo>
                      <a:cubicBezTo>
                        <a:pt x="281429" y="253258"/>
                        <a:pt x="288471" y="236261"/>
                        <a:pt x="288471" y="216354"/>
                      </a:cubicBezTo>
                      <a:cubicBezTo>
                        <a:pt x="288471" y="196446"/>
                        <a:pt x="281429" y="179449"/>
                        <a:pt x="267343" y="165364"/>
                      </a:cubicBezTo>
                      <a:cubicBezTo>
                        <a:pt x="253258" y="151278"/>
                        <a:pt x="236261" y="144236"/>
                        <a:pt x="216354" y="144236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013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14" name="Graphic 13" descr="Inpatient outline">
                  <a:extLst>
                    <a:ext uri="{FF2B5EF4-FFF2-40B4-BE49-F238E27FC236}">
                      <a16:creationId xmlns:a16="http://schemas.microsoft.com/office/drawing/2014/main" id="{24C54397-F475-BD1A-650E-0C11C7A8F3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38799" y="2114858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5" name="Graphic 14" descr="Dollar with solid fill">
                  <a:extLst>
                    <a:ext uri="{FF2B5EF4-FFF2-40B4-BE49-F238E27FC236}">
                      <a16:creationId xmlns:a16="http://schemas.microsoft.com/office/drawing/2014/main" id="{7CAEDC52-3C55-EA1E-A6ED-8BFD5BF841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19332" y="4102577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6" name="Graphic 15" descr="Scientific Thought outline">
                  <a:extLst>
                    <a:ext uri="{FF2B5EF4-FFF2-40B4-BE49-F238E27FC236}">
                      <a16:creationId xmlns:a16="http://schemas.microsoft.com/office/drawing/2014/main" id="{664A9172-4AD0-561F-6055-6AEAD49349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23741" y="4102577"/>
                  <a:ext cx="914400" cy="914400"/>
                </a:xfrm>
                <a:prstGeom prst="rect">
                  <a:avLst/>
                </a:prstGeom>
              </p:spPr>
            </p:pic>
          </p:grpSp>
        </p:grpSp>
        <p:pic>
          <p:nvPicPr>
            <p:cNvPr id="19" name="Graphic 18" descr="Checkmark with solid fill">
              <a:extLst>
                <a:ext uri="{FF2B5EF4-FFF2-40B4-BE49-F238E27FC236}">
                  <a16:creationId xmlns:a16="http://schemas.microsoft.com/office/drawing/2014/main" id="{C753DA08-F876-8E12-EB91-C488852AA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378888" y="3937672"/>
              <a:ext cx="246844" cy="246844"/>
            </a:xfrm>
            <a:prstGeom prst="rect">
              <a:avLst/>
            </a:prstGeom>
          </p:spPr>
        </p:pic>
        <p:pic>
          <p:nvPicPr>
            <p:cNvPr id="20" name="Graphic 19" descr="Checkmark with solid fill">
              <a:extLst>
                <a:ext uri="{FF2B5EF4-FFF2-40B4-BE49-F238E27FC236}">
                  <a16:creationId xmlns:a16="http://schemas.microsoft.com/office/drawing/2014/main" id="{F5CA8F25-0717-F461-1060-CABCB178C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1090252" y="2874290"/>
              <a:ext cx="246844" cy="246844"/>
            </a:xfrm>
            <a:prstGeom prst="rect">
              <a:avLst/>
            </a:prstGeom>
          </p:spPr>
        </p:pic>
        <p:pic>
          <p:nvPicPr>
            <p:cNvPr id="21" name="Graphic 20" descr="Checkmark with solid fill">
              <a:extLst>
                <a:ext uri="{FF2B5EF4-FFF2-40B4-BE49-F238E27FC236}">
                  <a16:creationId xmlns:a16="http://schemas.microsoft.com/office/drawing/2014/main" id="{412D05A5-F3D7-1A22-9985-FD487A41B7B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1094265" y="3958806"/>
              <a:ext cx="246844" cy="246844"/>
            </a:xfrm>
            <a:prstGeom prst="rect">
              <a:avLst/>
            </a:prstGeom>
          </p:spPr>
        </p:pic>
      </p:grpSp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43424373-9C49-C8B8-4788-671061B84D88}"/>
              </a:ext>
            </a:extLst>
          </p:cNvPr>
          <p:cNvSpPr/>
          <p:nvPr/>
        </p:nvSpPr>
        <p:spPr>
          <a:xfrm>
            <a:off x="4671674" y="265993"/>
            <a:ext cx="3806092" cy="1991651"/>
          </a:xfrm>
          <a:prstGeom prst="wedgeRoundRectCallout">
            <a:avLst>
              <a:gd name="adj1" fmla="val -66213"/>
              <a:gd name="adj2" fmla="val 9120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ysClr val="windowText" lastClr="000000"/>
                </a:solidFill>
              </a:rPr>
              <a:t>Key Takeaways: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ysClr val="windowText" lastClr="000000"/>
                </a:solidFill>
              </a:rPr>
              <a:t>Remind docs of the various analysis we’ve collected.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ysClr val="windowText" lastClr="000000"/>
                </a:solidFill>
              </a:rPr>
              <a:t>RVD latest clinical initiative demonstrating consistent performance regardless of length, location or morphology!</a:t>
            </a:r>
          </a:p>
        </p:txBody>
      </p:sp>
    </p:spTree>
    <p:extLst>
      <p:ext uri="{BB962C8B-B14F-4D97-AF65-F5344CB8AC3E}">
        <p14:creationId xmlns:p14="http://schemas.microsoft.com/office/powerpoint/2010/main" val="165577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7" descr="Sticky notes with question marks">
            <a:extLst>
              <a:ext uri="{FF2B5EF4-FFF2-40B4-BE49-F238E27FC236}">
                <a16:creationId xmlns:a16="http://schemas.microsoft.com/office/drawing/2014/main" id="{29E74DBF-6898-341D-3FB8-7F3E106AD7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50" r="16408"/>
          <a:stretch/>
        </p:blipFill>
        <p:spPr>
          <a:xfrm>
            <a:off x="4155310" y="10"/>
            <a:ext cx="4988689" cy="5143490"/>
          </a:xfrm>
          <a:custGeom>
            <a:avLst/>
            <a:gdLst>
              <a:gd name="connsiteX0" fmla="*/ 1677060 w 4988689"/>
              <a:gd name="connsiteY0" fmla="*/ 0 h 5143500"/>
              <a:gd name="connsiteX1" fmla="*/ 4988689 w 4988689"/>
              <a:gd name="connsiteY1" fmla="*/ 0 h 5143500"/>
              <a:gd name="connsiteX2" fmla="*/ 4988689 w 4988689"/>
              <a:gd name="connsiteY2" fmla="*/ 4031089 h 5143500"/>
              <a:gd name="connsiteX3" fmla="*/ 4936874 w 4988689"/>
              <a:gd name="connsiteY3" fmla="*/ 4127902 h 5143500"/>
              <a:gd name="connsiteX4" fmla="*/ 4295340 w 4988689"/>
              <a:gd name="connsiteY4" fmla="*/ 5007689 h 5143500"/>
              <a:gd name="connsiteX5" fmla="*/ 4162309 w 4988689"/>
              <a:gd name="connsiteY5" fmla="*/ 5143500 h 5143500"/>
              <a:gd name="connsiteX6" fmla="*/ 318917 w 4988689"/>
              <a:gd name="connsiteY6" fmla="*/ 5143500 h 5143500"/>
              <a:gd name="connsiteX7" fmla="*/ 281685 w 4988689"/>
              <a:gd name="connsiteY7" fmla="*/ 5075362 h 5143500"/>
              <a:gd name="connsiteX8" fmla="*/ 531424 w 4988689"/>
              <a:gd name="connsiteY8" fmla="*/ 1536433 h 5143500"/>
              <a:gd name="connsiteX9" fmla="*/ 1563365 w 4988689"/>
              <a:gd name="connsiteY9" fmla="*/ 103187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88689" h="5143500">
                <a:moveTo>
                  <a:pt x="1677060" y="0"/>
                </a:moveTo>
                <a:lnTo>
                  <a:pt x="4988689" y="0"/>
                </a:lnTo>
                <a:lnTo>
                  <a:pt x="4988689" y="4031089"/>
                </a:lnTo>
                <a:lnTo>
                  <a:pt x="4936874" y="4127902"/>
                </a:lnTo>
                <a:cubicBezTo>
                  <a:pt x="4747115" y="4454594"/>
                  <a:pt x="4530299" y="4749534"/>
                  <a:pt x="4295340" y="5007689"/>
                </a:cubicBezTo>
                <a:lnTo>
                  <a:pt x="4162309" y="5143500"/>
                </a:lnTo>
                <a:lnTo>
                  <a:pt x="318917" y="5143500"/>
                </a:lnTo>
                <a:lnTo>
                  <a:pt x="281685" y="5075362"/>
                </a:lnTo>
                <a:cubicBezTo>
                  <a:pt x="-153887" y="4156057"/>
                  <a:pt x="-94586" y="2809862"/>
                  <a:pt x="531424" y="1536433"/>
                </a:cubicBezTo>
                <a:cubicBezTo>
                  <a:pt x="808860" y="972073"/>
                  <a:pt x="1165593" y="487121"/>
                  <a:pt x="1563365" y="103187"/>
                </a:cubicBezTo>
                <a:close/>
              </a:path>
            </a:pathLst>
          </a:custGeom>
          <a:noFill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0A124638-6122-8C05-775D-38468FFEB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04" y="2122066"/>
            <a:ext cx="4208596" cy="1121837"/>
          </a:xfrm>
        </p:spPr>
        <p:txBody>
          <a:bodyPr anchor="b">
            <a:normAutofit fontScale="90000"/>
          </a:bodyPr>
          <a:lstStyle/>
          <a:p>
            <a:r>
              <a:rPr lang="en-US" sz="4400" b="1" i="1" dirty="0"/>
              <a:t>Questions and Discussion</a:t>
            </a: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8BAFD546-F430-B669-605A-81AF42F6C86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96464" y="4653096"/>
            <a:ext cx="259507" cy="273844"/>
          </a:xfrm>
        </p:spPr>
        <p:txBody>
          <a:bodyPr/>
          <a:lstStyle/>
          <a:p>
            <a:pPr>
              <a:spcAft>
                <a:spcPts val="600"/>
              </a:spcAft>
            </a:pPr>
            <a:fld id="{71A97FB1-E9D4-1640-BFE1-F6979E3D621B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1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C9F93-F002-EE58-20D3-8CDC228AA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Sales Process Discussion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9E8941-2068-2DEC-6299-13F1A40DDA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3404" y="1271451"/>
            <a:ext cx="3960000" cy="3381645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Opening the Conversation: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Do they see a difference in pts with smaller vessels? </a:t>
            </a:r>
          </a:p>
          <a:p>
            <a:pPr marL="465750" lvl="1" indent="-285750"/>
            <a:r>
              <a:rPr lang="en-US" sz="2000" dirty="0"/>
              <a:t>Why?</a:t>
            </a:r>
          </a:p>
          <a:p>
            <a:pPr marL="465750" lvl="1" indent="-285750"/>
            <a:r>
              <a:rPr lang="en-US" sz="2000" dirty="0"/>
              <a:t>How do they manage?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Do they present with different disease? </a:t>
            </a:r>
          </a:p>
          <a:p>
            <a:pPr marL="522900" lvl="1" indent="-342900"/>
            <a:r>
              <a:rPr lang="en-US" sz="2000" dirty="0"/>
              <a:t>Longer, diffuse?</a:t>
            </a:r>
          </a:p>
          <a:p>
            <a:pPr marL="522900" lvl="1" indent="-342900"/>
            <a:r>
              <a:rPr lang="en-US" sz="2000" dirty="0"/>
              <a:t>CA+?</a:t>
            </a:r>
          </a:p>
          <a:p>
            <a:pPr marL="522900" lvl="1" indent="-342900"/>
            <a:r>
              <a:rPr lang="en-US" sz="2000" dirty="0"/>
              <a:t>CTO?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2F9D5AF-25DB-B2C2-779C-6CD37B12EC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Potential Objections: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”Leave Nothing Behind” crowd may push back </a:t>
            </a:r>
          </a:p>
          <a:p>
            <a:pPr marL="465750" lvl="1" indent="-285750"/>
            <a:r>
              <a:rPr lang="en-US" sz="2000" dirty="0"/>
              <a:t>Atherectomy + POBA/DCB data set</a:t>
            </a:r>
          </a:p>
          <a:p>
            <a:pPr marL="465750" lvl="1" indent="-285750"/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 delineation by stent 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High risk = DES?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BED570-431C-1C7F-9D36-ACE97624F9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97FB1-E9D4-1640-BFE1-F6979E3D621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50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all painted with an arrow and a dartboard">
            <a:extLst>
              <a:ext uri="{FF2B5EF4-FFF2-40B4-BE49-F238E27FC236}">
                <a16:creationId xmlns:a16="http://schemas.microsoft.com/office/drawing/2014/main" id="{0A196DE5-DABF-235A-7724-C679422910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361" r="-1" b="-1"/>
          <a:stretch/>
        </p:blipFill>
        <p:spPr>
          <a:xfrm>
            <a:off x="5063066" y="9"/>
            <a:ext cx="5096934" cy="5960523"/>
          </a:xfrm>
          <a:custGeom>
            <a:avLst/>
            <a:gdLst>
              <a:gd name="connsiteX0" fmla="*/ 1228494 w 5225480"/>
              <a:gd name="connsiteY0" fmla="*/ 0 h 5143500"/>
              <a:gd name="connsiteX1" fmla="*/ 5001854 w 5225480"/>
              <a:gd name="connsiteY1" fmla="*/ 0 h 5143500"/>
              <a:gd name="connsiteX2" fmla="*/ 5063392 w 5225480"/>
              <a:gd name="connsiteY2" fmla="*/ 150813 h 5143500"/>
              <a:gd name="connsiteX3" fmla="*/ 4733873 w 5225480"/>
              <a:gd name="connsiteY3" fmla="*/ 3183210 h 5143500"/>
              <a:gd name="connsiteX4" fmla="*/ 3034140 w 5225480"/>
              <a:gd name="connsiteY4" fmla="*/ 5071619 h 5143500"/>
              <a:gd name="connsiteX5" fmla="*/ 2892267 w 5225480"/>
              <a:gd name="connsiteY5" fmla="*/ 5143500 h 5143500"/>
              <a:gd name="connsiteX6" fmla="*/ 917977 w 5225480"/>
              <a:gd name="connsiteY6" fmla="*/ 5143500 h 5143500"/>
              <a:gd name="connsiteX7" fmla="*/ 878557 w 5225480"/>
              <a:gd name="connsiteY7" fmla="*/ 5120371 h 5143500"/>
              <a:gd name="connsiteX8" fmla="*/ 491607 w 5225480"/>
              <a:gd name="connsiteY8" fmla="*/ 1097738 h 5143500"/>
              <a:gd name="connsiteX9" fmla="*/ 1092227 w 5225480"/>
              <a:gd name="connsiteY9" fmla="*/ 157454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25480" h="5143500">
                <a:moveTo>
                  <a:pt x="1228494" y="0"/>
                </a:moveTo>
                <a:lnTo>
                  <a:pt x="5001854" y="0"/>
                </a:lnTo>
                <a:lnTo>
                  <a:pt x="5063392" y="150813"/>
                </a:lnTo>
                <a:cubicBezTo>
                  <a:pt x="5353530" y="985729"/>
                  <a:pt x="5260332" y="2112286"/>
                  <a:pt x="4733873" y="3183210"/>
                </a:cubicBezTo>
                <a:cubicBezTo>
                  <a:pt x="4312705" y="4039950"/>
                  <a:pt x="3693993" y="4698870"/>
                  <a:pt x="3034140" y="5071619"/>
                </a:cubicBezTo>
                <a:lnTo>
                  <a:pt x="2892267" y="5143500"/>
                </a:lnTo>
                <a:lnTo>
                  <a:pt x="917977" y="5143500"/>
                </a:lnTo>
                <a:lnTo>
                  <a:pt x="878557" y="5120371"/>
                </a:lnTo>
                <a:cubicBezTo>
                  <a:pt x="-112932" y="4435684"/>
                  <a:pt x="-298083" y="2704126"/>
                  <a:pt x="491607" y="1097738"/>
                </a:cubicBezTo>
                <a:cubicBezTo>
                  <a:pt x="662707" y="749688"/>
                  <a:pt x="866409" y="434285"/>
                  <a:pt x="1092227" y="157454"/>
                </a:cubicBezTo>
                <a:close/>
              </a:path>
            </a:pathLst>
          </a:cu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277C2B-C3B0-669E-61A9-478A1E55E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549" y="253642"/>
            <a:ext cx="3132831" cy="926507"/>
          </a:xfrm>
        </p:spPr>
        <p:txBody>
          <a:bodyPr anchor="b">
            <a:normAutofit/>
          </a:bodyPr>
          <a:lstStyle/>
          <a:p>
            <a:r>
              <a:rPr lang="en-US" dirty="0"/>
              <a:t>TARGETING DISCUSSION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EC123C-86FB-138E-A615-DC74D62B75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96464" y="4653096"/>
            <a:ext cx="259507" cy="2738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1A97FB1-E9D4-1640-BFE1-F6979E3D621B}" type="slidenum">
              <a:rPr lang="en-US" smtClean="0"/>
              <a:pPr>
                <a:spcAft>
                  <a:spcPts val="600"/>
                </a:spcAft>
              </a:pPr>
              <a:t>23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72C388-FDCA-97AA-29E8-80E4F6E09A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4069" y="1410917"/>
            <a:ext cx="5096933" cy="3242179"/>
          </a:xfrm>
        </p:spPr>
        <p:txBody>
          <a:bodyPr>
            <a:normAutofit lnSpcReduction="10000"/>
          </a:bodyPr>
          <a:lstStyle/>
          <a:p>
            <a:pPr marL="179996"/>
            <a:r>
              <a:rPr lang="en-US" sz="2400" dirty="0"/>
              <a:t>Current: </a:t>
            </a:r>
          </a:p>
          <a:p>
            <a:pPr marL="702891" lvl="2" indent="-342900"/>
            <a:r>
              <a:rPr lang="en-US" sz="2400" dirty="0"/>
              <a:t>Reminder on complex lesion data</a:t>
            </a:r>
          </a:p>
          <a:p>
            <a:pPr marL="702891" lvl="2" indent="-342900"/>
            <a:r>
              <a:rPr lang="en-US" sz="2400" dirty="0"/>
              <a:t>Expanding indication/mindshare</a:t>
            </a:r>
          </a:p>
          <a:p>
            <a:pPr marL="702891" lvl="2" indent="-342900"/>
            <a:r>
              <a:rPr lang="en-US" sz="2400" dirty="0" err="1"/>
              <a:t>Supera</a:t>
            </a:r>
            <a:r>
              <a:rPr lang="en-US" sz="2400" dirty="0"/>
              <a:t> Splitters!</a:t>
            </a:r>
          </a:p>
          <a:p>
            <a:pPr marL="522896" lvl="1" indent="-342900">
              <a:buNone/>
            </a:pPr>
            <a:r>
              <a:rPr lang="en-US" sz="2400" dirty="0"/>
              <a:t>New Targets:</a:t>
            </a:r>
          </a:p>
          <a:p>
            <a:pPr marL="702891" lvl="2" indent="-342900"/>
            <a:r>
              <a:rPr lang="en-US" sz="2400" dirty="0"/>
              <a:t>Primary </a:t>
            </a:r>
            <a:r>
              <a:rPr lang="en-US" sz="2400" dirty="0" err="1"/>
              <a:t>Supera</a:t>
            </a:r>
            <a:r>
              <a:rPr lang="en-US" sz="2400" dirty="0"/>
              <a:t> Users</a:t>
            </a:r>
          </a:p>
          <a:p>
            <a:pPr marL="702891" lvl="2" indent="-342900"/>
            <a:r>
              <a:rPr lang="en-US" sz="2400" dirty="0"/>
              <a:t>Mounting evidence w/ targets</a:t>
            </a:r>
          </a:p>
          <a:p>
            <a:pPr marL="702891" lvl="2" indent="-342900"/>
            <a:r>
              <a:rPr lang="en-US" sz="2400" dirty="0"/>
              <a:t>Chance to re-engage cold targets</a:t>
            </a:r>
          </a:p>
        </p:txBody>
      </p:sp>
    </p:spTree>
    <p:extLst>
      <p:ext uri="{BB962C8B-B14F-4D97-AF65-F5344CB8AC3E}">
        <p14:creationId xmlns:p14="http://schemas.microsoft.com/office/powerpoint/2010/main" val="122402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itial angiogram shows total occlusion (TASC D) of the left... | Download  Scientific Diagram">
            <a:extLst>
              <a:ext uri="{FF2B5EF4-FFF2-40B4-BE49-F238E27FC236}">
                <a16:creationId xmlns:a16="http://schemas.microsoft.com/office/drawing/2014/main" id="{A98F8B80-6E48-B0EF-4D47-F7042FAE3B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312"/>
          <a:stretch/>
        </p:blipFill>
        <p:spPr bwMode="auto">
          <a:xfrm>
            <a:off x="4155310" y="10"/>
            <a:ext cx="4988689" cy="5143490"/>
          </a:xfrm>
          <a:custGeom>
            <a:avLst/>
            <a:gdLst>
              <a:gd name="connsiteX0" fmla="*/ 1677060 w 4988689"/>
              <a:gd name="connsiteY0" fmla="*/ 0 h 5143500"/>
              <a:gd name="connsiteX1" fmla="*/ 4988689 w 4988689"/>
              <a:gd name="connsiteY1" fmla="*/ 0 h 5143500"/>
              <a:gd name="connsiteX2" fmla="*/ 4988689 w 4988689"/>
              <a:gd name="connsiteY2" fmla="*/ 4031089 h 5143500"/>
              <a:gd name="connsiteX3" fmla="*/ 4936874 w 4988689"/>
              <a:gd name="connsiteY3" fmla="*/ 4127902 h 5143500"/>
              <a:gd name="connsiteX4" fmla="*/ 4295340 w 4988689"/>
              <a:gd name="connsiteY4" fmla="*/ 5007689 h 5143500"/>
              <a:gd name="connsiteX5" fmla="*/ 4162309 w 4988689"/>
              <a:gd name="connsiteY5" fmla="*/ 5143500 h 5143500"/>
              <a:gd name="connsiteX6" fmla="*/ 318917 w 4988689"/>
              <a:gd name="connsiteY6" fmla="*/ 5143500 h 5143500"/>
              <a:gd name="connsiteX7" fmla="*/ 281685 w 4988689"/>
              <a:gd name="connsiteY7" fmla="*/ 5075362 h 5143500"/>
              <a:gd name="connsiteX8" fmla="*/ 531424 w 4988689"/>
              <a:gd name="connsiteY8" fmla="*/ 1536433 h 5143500"/>
              <a:gd name="connsiteX9" fmla="*/ 1563365 w 4988689"/>
              <a:gd name="connsiteY9" fmla="*/ 103187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88689" h="5143500">
                <a:moveTo>
                  <a:pt x="1677060" y="0"/>
                </a:moveTo>
                <a:lnTo>
                  <a:pt x="4988689" y="0"/>
                </a:lnTo>
                <a:lnTo>
                  <a:pt x="4988689" y="4031089"/>
                </a:lnTo>
                <a:lnTo>
                  <a:pt x="4936874" y="4127902"/>
                </a:lnTo>
                <a:cubicBezTo>
                  <a:pt x="4747115" y="4454594"/>
                  <a:pt x="4530299" y="4749534"/>
                  <a:pt x="4295340" y="5007689"/>
                </a:cubicBezTo>
                <a:lnTo>
                  <a:pt x="4162309" y="5143500"/>
                </a:lnTo>
                <a:lnTo>
                  <a:pt x="318917" y="5143500"/>
                </a:lnTo>
                <a:lnTo>
                  <a:pt x="281685" y="5075362"/>
                </a:lnTo>
                <a:cubicBezTo>
                  <a:pt x="-153887" y="4156057"/>
                  <a:pt x="-94586" y="2809862"/>
                  <a:pt x="531424" y="1536433"/>
                </a:cubicBezTo>
                <a:cubicBezTo>
                  <a:pt x="808860" y="972073"/>
                  <a:pt x="1165593" y="487121"/>
                  <a:pt x="1563365" y="103187"/>
                </a:cubicBezTo>
                <a:close/>
              </a:path>
            </a:pathLst>
          </a:custGeom>
          <a:solidFill>
            <a:srgbClr val="FFFFFF"/>
          </a:solidFill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A943F2E-0B8D-24BE-D4CD-649881F59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04" y="1270728"/>
            <a:ext cx="4208596" cy="1121837"/>
          </a:xfrm>
        </p:spPr>
        <p:txBody>
          <a:bodyPr anchor="b">
            <a:normAutofit/>
          </a:bodyPr>
          <a:lstStyle/>
          <a:p>
            <a:r>
              <a:rPr lang="en-US" dirty="0"/>
              <a:t>What’s next??</a:t>
            </a:r>
          </a:p>
        </p:txBody>
      </p:sp>
      <p:sp>
        <p:nvSpPr>
          <p:cNvPr id="1031" name="Text Placeholder 3">
            <a:extLst>
              <a:ext uri="{FF2B5EF4-FFF2-40B4-BE49-F238E27FC236}">
                <a16:creationId xmlns:a16="http://schemas.microsoft.com/office/drawing/2014/main" id="{62D7724B-9086-E19F-8B0D-4D10584BCE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1829" y="2564315"/>
            <a:ext cx="3622293" cy="515257"/>
          </a:xfrm>
        </p:spPr>
        <p:txBody>
          <a:bodyPr>
            <a:normAutofit fontScale="92500"/>
          </a:bodyPr>
          <a:lstStyle/>
          <a:p>
            <a:r>
              <a:rPr lang="en-US" sz="3600" dirty="0"/>
              <a:t>A FOCUS ON TASC D</a:t>
            </a: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8A29B490-68F2-2065-5857-A6937A9DBE7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96464" y="4653096"/>
            <a:ext cx="259507" cy="273844"/>
          </a:xfrm>
        </p:spPr>
        <p:txBody>
          <a:bodyPr/>
          <a:lstStyle/>
          <a:p>
            <a:pPr>
              <a:spcAft>
                <a:spcPts val="600"/>
              </a:spcAft>
            </a:pPr>
            <a:fld id="{71A97FB1-E9D4-1640-BFE1-F6979E3D621B}" type="slidenum">
              <a:rPr lang="en-US" smtClean="0"/>
              <a:pPr>
                <a:spcAft>
                  <a:spcPts val="600"/>
                </a:spcAft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40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A124638-6122-8C05-775D-38468FFEB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316" y="3036467"/>
            <a:ext cx="4702505" cy="1121837"/>
          </a:xfrm>
        </p:spPr>
        <p:txBody>
          <a:bodyPr anchor="b">
            <a:normAutofit fontScale="90000"/>
          </a:bodyPr>
          <a:lstStyle/>
          <a:p>
            <a:r>
              <a:rPr lang="en-US" b="1" i="1" dirty="0"/>
              <a:t>A quick discussion on the latest news of the day</a:t>
            </a:r>
            <a:br>
              <a:rPr lang="en-US" b="1" i="1" dirty="0"/>
            </a:br>
            <a:br>
              <a:rPr lang="en-US" b="1" i="1" dirty="0"/>
            </a:br>
            <a:r>
              <a:rPr lang="en-US" b="1" i="1" dirty="0"/>
              <a:t>What are you hearing, what do we do with this?</a:t>
            </a: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8BAFD546-F430-B669-605A-81AF42F6C86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96464" y="4653096"/>
            <a:ext cx="259507" cy="273844"/>
          </a:xfrm>
        </p:spPr>
        <p:txBody>
          <a:bodyPr/>
          <a:lstStyle/>
          <a:p>
            <a:pPr>
              <a:spcAft>
                <a:spcPts val="600"/>
              </a:spcAft>
            </a:pPr>
            <a:fld id="{71A97FB1-E9D4-1640-BFE1-F6979E3D621B}" type="slidenum">
              <a:rPr lang="en-US" smtClean="0"/>
              <a:pPr>
                <a:spcAft>
                  <a:spcPts val="600"/>
                </a:spcAft>
              </a:pPr>
              <a:t>25</a:t>
            </a:fld>
            <a:endParaRPr lang="en-US"/>
          </a:p>
        </p:txBody>
      </p:sp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503300D7-A988-2F7C-0005-9F606FDA5F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907"/>
          <a:stretch/>
        </p:blipFill>
        <p:spPr>
          <a:xfrm>
            <a:off x="5133429" y="842798"/>
            <a:ext cx="3815255" cy="34579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0972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CE6FBCC-CA45-24B9-9083-3DF37356B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 the Campaign with KOLs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CA2F402-C6DF-9A53-EC7C-2E4585BE64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3406" y="1301326"/>
            <a:ext cx="5800328" cy="3351770"/>
          </a:xfrm>
        </p:spPr>
        <p:txBody>
          <a:bodyPr>
            <a:normAutofit lnSpcReduction="10000"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600" dirty="0"/>
              <a:t>Campaign approach lead to 85% increase in sales per day!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600" dirty="0"/>
              <a:t>Reduce focus in US to select national meetings</a:t>
            </a:r>
          </a:p>
          <a:p>
            <a:pPr marL="437171" lvl="1" indent="-257175"/>
            <a:r>
              <a:rPr lang="en-US" sz="1600" dirty="0"/>
              <a:t>ISET, NCVH, AMP, VIVA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600" dirty="0"/>
              <a:t>Each should be viewed as opportunity to either launch or reinforce clinical campaign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600" dirty="0"/>
              <a:t>Best way to keep KOLs engaged through the transition and keep support within the major societies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600" dirty="0"/>
              <a:t>Establish a Campaign strategy through 24 that allows smaller team time to develop and execute and sets expectations with KOLs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0866D6-B3E7-2546-F1D8-6C45A85477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97FB1-E9D4-1640-BFE1-F6979E3D621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B185CB-DDD2-56C0-04FA-83F5734CCA83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8B76491-29AD-9D42-A572-F68034FD3F68}" type="datetime1">
              <a:rPr lang="en-US" smtClean="0"/>
              <a:t>7/13/23</a:t>
            </a:fld>
            <a:endParaRPr lang="en-US" dirty="0"/>
          </a:p>
        </p:txBody>
      </p:sp>
      <p:pic>
        <p:nvPicPr>
          <p:cNvPr id="5" name="Graphic 4" descr="Teacher with solid fill">
            <a:extLst>
              <a:ext uri="{FF2B5EF4-FFF2-40B4-BE49-F238E27FC236}">
                <a16:creationId xmlns:a16="http://schemas.microsoft.com/office/drawing/2014/main" id="{165EBD25-2700-8952-6B79-8843FA43E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62372" y="102394"/>
            <a:ext cx="1235156" cy="1235156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177A6C50-447E-A5B0-7FBE-4B8F1C1239E7}"/>
              </a:ext>
            </a:extLst>
          </p:cNvPr>
          <p:cNvGrpSpPr/>
          <p:nvPr/>
        </p:nvGrpSpPr>
        <p:grpSpPr>
          <a:xfrm>
            <a:off x="6454336" y="2009614"/>
            <a:ext cx="2142129" cy="1594862"/>
            <a:chOff x="6129784" y="2130660"/>
            <a:chExt cx="5280000" cy="31680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7E13159-F4D0-5A7C-2153-4329F1107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29784" y="2130660"/>
              <a:ext cx="5280000" cy="3168000"/>
            </a:xfrm>
            <a:prstGeom prst="rect">
              <a:avLst/>
            </a:prstGeom>
            <a:noFill/>
          </p:spPr>
        </p:pic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F17688D-FAB4-75E3-1EEC-E9751AD52D17}"/>
                </a:ext>
              </a:extLst>
            </p:cNvPr>
            <p:cNvCxnSpPr/>
            <p:nvPr/>
          </p:nvCxnSpPr>
          <p:spPr>
            <a:xfrm flipV="1">
              <a:off x="7043351" y="3805881"/>
              <a:ext cx="1927654" cy="2594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7B0382D-2F9B-3581-483B-B498BEE6EB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71005" y="2862470"/>
              <a:ext cx="1991856" cy="9434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5-Point Star 17">
              <a:extLst>
                <a:ext uri="{FF2B5EF4-FFF2-40B4-BE49-F238E27FC236}">
                  <a16:creationId xmlns:a16="http://schemas.microsoft.com/office/drawing/2014/main" id="{DE7FAD45-24AE-309C-BAAD-3C811CA61181}"/>
                </a:ext>
              </a:extLst>
            </p:cNvPr>
            <p:cNvSpPr/>
            <p:nvPr/>
          </p:nvSpPr>
          <p:spPr>
            <a:xfrm>
              <a:off x="8865704" y="3498574"/>
              <a:ext cx="268357" cy="178904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5-Point Star 18">
              <a:extLst>
                <a:ext uri="{FF2B5EF4-FFF2-40B4-BE49-F238E27FC236}">
                  <a16:creationId xmlns:a16="http://schemas.microsoft.com/office/drawing/2014/main" id="{5654A9FD-D9F4-CE8C-6EBE-4236A8431E5C}"/>
                </a:ext>
              </a:extLst>
            </p:cNvPr>
            <p:cNvSpPr/>
            <p:nvPr/>
          </p:nvSpPr>
          <p:spPr>
            <a:xfrm>
              <a:off x="10180983" y="2862470"/>
              <a:ext cx="268357" cy="178904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5-Point Star 19">
              <a:extLst>
                <a:ext uri="{FF2B5EF4-FFF2-40B4-BE49-F238E27FC236}">
                  <a16:creationId xmlns:a16="http://schemas.microsoft.com/office/drawing/2014/main" id="{D1CDF00B-DD66-11C7-AE85-EF0C8A8BF881}"/>
                </a:ext>
              </a:extLst>
            </p:cNvPr>
            <p:cNvSpPr/>
            <p:nvPr/>
          </p:nvSpPr>
          <p:spPr>
            <a:xfrm>
              <a:off x="9538252" y="3244723"/>
              <a:ext cx="268357" cy="178904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58820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Title">
            <a:extLst>
              <a:ext uri="{FF2B5EF4-FFF2-40B4-BE49-F238E27FC236}">
                <a16:creationId xmlns:a16="http://schemas.microsoft.com/office/drawing/2014/main" id="{82336B3C-0982-49C2-85B3-D4D69E435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2023 BM3D US Sales and Marketing Initiatives – Proposed Cadence</a:t>
            </a:r>
          </a:p>
        </p:txBody>
      </p:sp>
      <p:grpSp>
        <p:nvGrpSpPr>
          <p:cNvPr id="13" name="Group 12" title="Year 4">
            <a:extLst>
              <a:ext uri="{FF2B5EF4-FFF2-40B4-BE49-F238E27FC236}">
                <a16:creationId xmlns:a16="http://schemas.microsoft.com/office/drawing/2014/main" id="{796A492B-A461-4DF4-829B-48E03DBB2D84}"/>
              </a:ext>
            </a:extLst>
          </p:cNvPr>
          <p:cNvGrpSpPr/>
          <p:nvPr/>
        </p:nvGrpSpPr>
        <p:grpSpPr>
          <a:xfrm>
            <a:off x="7023082" y="1088615"/>
            <a:ext cx="2088152" cy="421641"/>
            <a:chOff x="8481353" y="3119046"/>
            <a:chExt cx="3133180" cy="562188"/>
          </a:xfr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grpSpPr>
        <p:cxnSp>
          <p:nvCxnSpPr>
            <p:cNvPr id="132" name="Straight Connector 131" title="Q lines">
              <a:extLst>
                <a:ext uri="{FF2B5EF4-FFF2-40B4-BE49-F238E27FC236}">
                  <a16:creationId xmlns:a16="http://schemas.microsoft.com/office/drawing/2014/main" id="{DADF55DC-8614-46C4-AC8D-C017E79DF82C}"/>
                </a:ext>
              </a:extLst>
            </p:cNvPr>
            <p:cNvCxnSpPr>
              <a:cxnSpLocks/>
            </p:cNvCxnSpPr>
            <p:nvPr/>
          </p:nvCxnSpPr>
          <p:spPr>
            <a:xfrm>
              <a:off x="10785757" y="3119046"/>
              <a:ext cx="0" cy="165471"/>
            </a:xfrm>
            <a:prstGeom prst="line">
              <a:avLst/>
            </a:prstGeom>
            <a:grpFill/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 title="Q lines">
              <a:extLst>
                <a:ext uri="{FF2B5EF4-FFF2-40B4-BE49-F238E27FC236}">
                  <a16:creationId xmlns:a16="http://schemas.microsoft.com/office/drawing/2014/main" id="{1CC2C11B-DCA8-4886-9E58-AA89E8AF76AE}"/>
                </a:ext>
              </a:extLst>
            </p:cNvPr>
            <p:cNvCxnSpPr>
              <a:cxnSpLocks/>
            </p:cNvCxnSpPr>
            <p:nvPr/>
          </p:nvCxnSpPr>
          <p:spPr>
            <a:xfrm>
              <a:off x="9481202" y="3119046"/>
              <a:ext cx="0" cy="165471"/>
            </a:xfrm>
            <a:prstGeom prst="line">
              <a:avLst/>
            </a:prstGeom>
            <a:grpFill/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Arrow: Right 132" title="Year Arrow">
              <a:extLst>
                <a:ext uri="{FF2B5EF4-FFF2-40B4-BE49-F238E27FC236}">
                  <a16:creationId xmlns:a16="http://schemas.microsoft.com/office/drawing/2014/main" id="{A110A5D9-A956-42CB-B7D5-E146C9C54A57}"/>
                </a:ext>
              </a:extLst>
            </p:cNvPr>
            <p:cNvSpPr/>
            <p:nvPr/>
          </p:nvSpPr>
          <p:spPr>
            <a:xfrm>
              <a:off x="8481353" y="3325978"/>
              <a:ext cx="3133180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r>
                <a:rPr lang="en-US" b="1" dirty="0">
                  <a:solidFill>
                    <a:srgbClr val="000000"/>
                  </a:solidFill>
                  <a:latin typeface="Calibri Light"/>
                </a:rPr>
                <a:t>Q4</a:t>
              </a:r>
            </a:p>
          </p:txBody>
        </p:sp>
        <p:cxnSp>
          <p:nvCxnSpPr>
            <p:cNvPr id="56" name="Straight Connector 55" title="Q lines">
              <a:extLst>
                <a:ext uri="{FF2B5EF4-FFF2-40B4-BE49-F238E27FC236}">
                  <a16:creationId xmlns:a16="http://schemas.microsoft.com/office/drawing/2014/main" id="{D8CC268F-92F4-41DE-866F-F6BF296668DE}"/>
                </a:ext>
              </a:extLst>
            </p:cNvPr>
            <p:cNvCxnSpPr>
              <a:cxnSpLocks/>
            </p:cNvCxnSpPr>
            <p:nvPr/>
          </p:nvCxnSpPr>
          <p:spPr>
            <a:xfrm>
              <a:off x="10130964" y="3119046"/>
              <a:ext cx="0" cy="165471"/>
            </a:xfrm>
            <a:prstGeom prst="line">
              <a:avLst/>
            </a:prstGeom>
            <a:grpFill/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 title="Year 3">
            <a:extLst>
              <a:ext uri="{FF2B5EF4-FFF2-40B4-BE49-F238E27FC236}">
                <a16:creationId xmlns:a16="http://schemas.microsoft.com/office/drawing/2014/main" id="{3F285DE4-D4F7-46DA-AB4A-CA9A01C3467F}"/>
              </a:ext>
            </a:extLst>
          </p:cNvPr>
          <p:cNvGrpSpPr/>
          <p:nvPr/>
        </p:nvGrpSpPr>
        <p:grpSpPr>
          <a:xfrm>
            <a:off x="4795205" y="1088615"/>
            <a:ext cx="2088152" cy="420624"/>
            <a:chOff x="5886628" y="3119046"/>
            <a:chExt cx="2784204" cy="562188"/>
          </a:xfr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cxnSp>
          <p:nvCxnSpPr>
            <p:cNvPr id="118" name="Straight Connector 117" title="Q lines">
              <a:extLst>
                <a:ext uri="{FF2B5EF4-FFF2-40B4-BE49-F238E27FC236}">
                  <a16:creationId xmlns:a16="http://schemas.microsoft.com/office/drawing/2014/main" id="{41B307BB-3402-4094-9F33-C7024257652B}"/>
                </a:ext>
              </a:extLst>
            </p:cNvPr>
            <p:cNvCxnSpPr>
              <a:cxnSpLocks/>
            </p:cNvCxnSpPr>
            <p:nvPr/>
          </p:nvCxnSpPr>
          <p:spPr>
            <a:xfrm>
              <a:off x="6890490" y="3119046"/>
              <a:ext cx="0" cy="165471"/>
            </a:xfrm>
            <a:prstGeom prst="line">
              <a:avLst/>
            </a:prstGeom>
            <a:grpFill/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Arrow: Right 184" title="Year Arrow">
              <a:extLst>
                <a:ext uri="{FF2B5EF4-FFF2-40B4-BE49-F238E27FC236}">
                  <a16:creationId xmlns:a16="http://schemas.microsoft.com/office/drawing/2014/main" id="{A7D364CD-A62A-4E74-A3A3-D45CADD6DED2}"/>
                </a:ext>
              </a:extLst>
            </p:cNvPr>
            <p:cNvSpPr/>
            <p:nvPr/>
          </p:nvSpPr>
          <p:spPr>
            <a:xfrm>
              <a:off x="5886628" y="3325978"/>
              <a:ext cx="2784204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r>
                <a:rPr lang="en-US" b="1" dirty="0">
                  <a:solidFill>
                    <a:srgbClr val="000000"/>
                  </a:solidFill>
                  <a:latin typeface="Calibri Light"/>
                </a:rPr>
                <a:t>Q3 </a:t>
              </a:r>
            </a:p>
          </p:txBody>
        </p:sp>
        <p:cxnSp>
          <p:nvCxnSpPr>
            <p:cNvPr id="52" name="Straight Connector 51" title="Q lines">
              <a:extLst>
                <a:ext uri="{FF2B5EF4-FFF2-40B4-BE49-F238E27FC236}">
                  <a16:creationId xmlns:a16="http://schemas.microsoft.com/office/drawing/2014/main" id="{F54047B2-9C08-4A8C-A924-AA676C29FB41}"/>
                </a:ext>
              </a:extLst>
            </p:cNvPr>
            <p:cNvCxnSpPr>
              <a:cxnSpLocks/>
            </p:cNvCxnSpPr>
            <p:nvPr/>
          </p:nvCxnSpPr>
          <p:spPr>
            <a:xfrm>
              <a:off x="7541396" y="3119046"/>
              <a:ext cx="0" cy="165471"/>
            </a:xfrm>
            <a:prstGeom prst="line">
              <a:avLst/>
            </a:prstGeom>
            <a:grpFill/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 title="Q lines">
              <a:extLst>
                <a:ext uri="{FF2B5EF4-FFF2-40B4-BE49-F238E27FC236}">
                  <a16:creationId xmlns:a16="http://schemas.microsoft.com/office/drawing/2014/main" id="{1B503BE8-868F-4660-8AFA-BE353AB48B68}"/>
                </a:ext>
              </a:extLst>
            </p:cNvPr>
            <p:cNvCxnSpPr>
              <a:cxnSpLocks/>
            </p:cNvCxnSpPr>
            <p:nvPr/>
          </p:nvCxnSpPr>
          <p:spPr>
            <a:xfrm>
              <a:off x="8188788" y="3119046"/>
              <a:ext cx="0" cy="165471"/>
            </a:xfrm>
            <a:prstGeom prst="line">
              <a:avLst/>
            </a:prstGeom>
            <a:grpFill/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 title="Year 2">
            <a:extLst>
              <a:ext uri="{FF2B5EF4-FFF2-40B4-BE49-F238E27FC236}">
                <a16:creationId xmlns:a16="http://schemas.microsoft.com/office/drawing/2014/main" id="{08CFCDD2-2F04-4844-95B5-E9B4F725068A}"/>
              </a:ext>
            </a:extLst>
          </p:cNvPr>
          <p:cNvGrpSpPr/>
          <p:nvPr/>
        </p:nvGrpSpPr>
        <p:grpSpPr>
          <a:xfrm>
            <a:off x="2486205" y="1128848"/>
            <a:ext cx="2069397" cy="386211"/>
            <a:chOff x="3281554" y="3119046"/>
            <a:chExt cx="2759196" cy="514948"/>
          </a:xfr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grpSpPr>
        <p:sp>
          <p:nvSpPr>
            <p:cNvPr id="131" name="Arrow: Right 130" title="Year Arrow">
              <a:extLst>
                <a:ext uri="{FF2B5EF4-FFF2-40B4-BE49-F238E27FC236}">
                  <a16:creationId xmlns:a16="http://schemas.microsoft.com/office/drawing/2014/main" id="{263DB357-E526-408B-9B3F-F017605849ED}"/>
                </a:ext>
              </a:extLst>
            </p:cNvPr>
            <p:cNvSpPr/>
            <p:nvPr/>
          </p:nvSpPr>
          <p:spPr>
            <a:xfrm>
              <a:off x="3281554" y="3278738"/>
              <a:ext cx="2759196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r>
                <a:rPr lang="en-US" b="1" dirty="0">
                  <a:solidFill>
                    <a:srgbClr val="000000"/>
                  </a:solidFill>
                  <a:latin typeface="Calibri Light"/>
                </a:rPr>
                <a:t>Q2</a:t>
              </a:r>
            </a:p>
          </p:txBody>
        </p:sp>
        <p:cxnSp>
          <p:nvCxnSpPr>
            <p:cNvPr id="39" name="Straight Connector 38" title="Q lines">
              <a:extLst>
                <a:ext uri="{FF2B5EF4-FFF2-40B4-BE49-F238E27FC236}">
                  <a16:creationId xmlns:a16="http://schemas.microsoft.com/office/drawing/2014/main" id="{8CEE23F6-603B-4DB5-A968-8F086AA2AF53}"/>
                </a:ext>
              </a:extLst>
            </p:cNvPr>
            <p:cNvCxnSpPr>
              <a:cxnSpLocks/>
            </p:cNvCxnSpPr>
            <p:nvPr/>
          </p:nvCxnSpPr>
          <p:spPr>
            <a:xfrm>
              <a:off x="4304435" y="3119046"/>
              <a:ext cx="0" cy="165471"/>
            </a:xfrm>
            <a:prstGeom prst="line">
              <a:avLst/>
            </a:prstGeom>
            <a:grpFill/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 title="Q lines">
              <a:extLst>
                <a:ext uri="{FF2B5EF4-FFF2-40B4-BE49-F238E27FC236}">
                  <a16:creationId xmlns:a16="http://schemas.microsoft.com/office/drawing/2014/main" id="{B0EC7A32-A13D-40FD-8FCB-9A2616556D19}"/>
                </a:ext>
              </a:extLst>
            </p:cNvPr>
            <p:cNvCxnSpPr>
              <a:cxnSpLocks/>
            </p:cNvCxnSpPr>
            <p:nvPr/>
          </p:nvCxnSpPr>
          <p:spPr>
            <a:xfrm>
              <a:off x="4951827" y="3119046"/>
              <a:ext cx="0" cy="165471"/>
            </a:xfrm>
            <a:prstGeom prst="line">
              <a:avLst/>
            </a:prstGeom>
            <a:grpFill/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 title="Q lines">
              <a:extLst>
                <a:ext uri="{FF2B5EF4-FFF2-40B4-BE49-F238E27FC236}">
                  <a16:creationId xmlns:a16="http://schemas.microsoft.com/office/drawing/2014/main" id="{662638A0-3098-431F-BE5E-612EF4623E02}"/>
                </a:ext>
              </a:extLst>
            </p:cNvPr>
            <p:cNvCxnSpPr>
              <a:cxnSpLocks/>
            </p:cNvCxnSpPr>
            <p:nvPr/>
          </p:nvCxnSpPr>
          <p:spPr>
            <a:xfrm>
              <a:off x="5599219" y="3119046"/>
              <a:ext cx="0" cy="165471"/>
            </a:xfrm>
            <a:prstGeom prst="line">
              <a:avLst/>
            </a:prstGeom>
            <a:grpFill/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 title="Year 1">
            <a:extLst>
              <a:ext uri="{FF2B5EF4-FFF2-40B4-BE49-F238E27FC236}">
                <a16:creationId xmlns:a16="http://schemas.microsoft.com/office/drawing/2014/main" id="{3FE7C816-8C1F-4196-BD8D-ED7BD2BF863D}"/>
              </a:ext>
            </a:extLst>
          </p:cNvPr>
          <p:cNvGrpSpPr/>
          <p:nvPr/>
        </p:nvGrpSpPr>
        <p:grpSpPr>
          <a:xfrm>
            <a:off x="170637" y="1093747"/>
            <a:ext cx="2250003" cy="421313"/>
            <a:chOff x="791681" y="3119046"/>
            <a:chExt cx="2695434" cy="561751"/>
          </a:xfr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grpSpPr>
        <p:cxnSp>
          <p:nvCxnSpPr>
            <p:cNvPr id="113" name="Straight Connector 112" title="Q lines">
              <a:extLst>
                <a:ext uri="{FF2B5EF4-FFF2-40B4-BE49-F238E27FC236}">
                  <a16:creationId xmlns:a16="http://schemas.microsoft.com/office/drawing/2014/main" id="{75F70EA1-B891-4307-896D-A45153BF8E82}"/>
                </a:ext>
              </a:extLst>
            </p:cNvPr>
            <p:cNvCxnSpPr>
              <a:cxnSpLocks/>
            </p:cNvCxnSpPr>
            <p:nvPr/>
          </p:nvCxnSpPr>
          <p:spPr>
            <a:xfrm>
              <a:off x="1703309" y="3119046"/>
              <a:ext cx="0" cy="165471"/>
            </a:xfrm>
            <a:prstGeom prst="line">
              <a:avLst/>
            </a:prstGeom>
            <a:grpFill/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Arrow: Right 129" title="Year Arrow">
              <a:extLst>
                <a:ext uri="{FF2B5EF4-FFF2-40B4-BE49-F238E27FC236}">
                  <a16:creationId xmlns:a16="http://schemas.microsoft.com/office/drawing/2014/main" id="{87B1024A-9540-4EF2-9517-87E3BE7BCE76}"/>
                </a:ext>
              </a:extLst>
            </p:cNvPr>
            <p:cNvSpPr/>
            <p:nvPr/>
          </p:nvSpPr>
          <p:spPr>
            <a:xfrm>
              <a:off x="791681" y="3325541"/>
              <a:ext cx="2695434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r>
                <a:rPr lang="en-US" b="1" dirty="0">
                  <a:solidFill>
                    <a:srgbClr val="000000"/>
                  </a:solidFill>
                  <a:latin typeface="Calibri Light"/>
                </a:rPr>
                <a:t>Q1</a:t>
              </a:r>
            </a:p>
          </p:txBody>
        </p:sp>
        <p:cxnSp>
          <p:nvCxnSpPr>
            <p:cNvPr id="36" name="Straight Connector 35" title="Q lines">
              <a:extLst>
                <a:ext uri="{FF2B5EF4-FFF2-40B4-BE49-F238E27FC236}">
                  <a16:creationId xmlns:a16="http://schemas.microsoft.com/office/drawing/2014/main" id="{095D6F0B-DF34-40DB-AB6A-1DF127E26984}"/>
                </a:ext>
              </a:extLst>
            </p:cNvPr>
            <p:cNvCxnSpPr>
              <a:cxnSpLocks/>
            </p:cNvCxnSpPr>
            <p:nvPr/>
          </p:nvCxnSpPr>
          <p:spPr>
            <a:xfrm>
              <a:off x="2362259" y="3119046"/>
              <a:ext cx="0" cy="165471"/>
            </a:xfrm>
            <a:prstGeom prst="line">
              <a:avLst/>
            </a:prstGeom>
            <a:grpFill/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title="Q lines">
              <a:extLst>
                <a:ext uri="{FF2B5EF4-FFF2-40B4-BE49-F238E27FC236}">
                  <a16:creationId xmlns:a16="http://schemas.microsoft.com/office/drawing/2014/main" id="{4B8B0E64-F638-410E-B55B-23FF670F97FA}"/>
                </a:ext>
              </a:extLst>
            </p:cNvPr>
            <p:cNvCxnSpPr>
              <a:cxnSpLocks/>
            </p:cNvCxnSpPr>
            <p:nvPr/>
          </p:nvCxnSpPr>
          <p:spPr>
            <a:xfrm>
              <a:off x="3009651" y="3119046"/>
              <a:ext cx="0" cy="165471"/>
            </a:xfrm>
            <a:prstGeom prst="line">
              <a:avLst/>
            </a:prstGeom>
            <a:grpFill/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DABC3B2-05AF-6B4B-97BD-BB48A8235E75}"/>
              </a:ext>
            </a:extLst>
          </p:cNvPr>
          <p:cNvCxnSpPr/>
          <p:nvPr/>
        </p:nvCxnSpPr>
        <p:spPr>
          <a:xfrm>
            <a:off x="142153" y="2224617"/>
            <a:ext cx="882156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2F7435E-BC4A-FF45-BBA1-E6DDA0024A58}"/>
              </a:ext>
            </a:extLst>
          </p:cNvPr>
          <p:cNvCxnSpPr/>
          <p:nvPr/>
        </p:nvCxnSpPr>
        <p:spPr>
          <a:xfrm>
            <a:off x="84151" y="2596766"/>
            <a:ext cx="882156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AA66EDEB-93E9-234C-AD6C-9DE4B65D5DF5}"/>
              </a:ext>
            </a:extLst>
          </p:cNvPr>
          <p:cNvSpPr/>
          <p:nvPr/>
        </p:nvSpPr>
        <p:spPr>
          <a:xfrm>
            <a:off x="180766" y="1587395"/>
            <a:ext cx="2211515" cy="26876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350" dirty="0">
                <a:solidFill>
                  <a:srgbClr val="FFFFFF"/>
                </a:solidFill>
              </a:rPr>
              <a:t>BM3D Complex Lesions</a:t>
            </a:r>
          </a:p>
        </p:txBody>
      </p:sp>
      <p:sp>
        <p:nvSpPr>
          <p:cNvPr id="123" name="Rounded Rectangle 122">
            <a:extLst>
              <a:ext uri="{FF2B5EF4-FFF2-40B4-BE49-F238E27FC236}">
                <a16:creationId xmlns:a16="http://schemas.microsoft.com/office/drawing/2014/main" id="{72E20B86-C0BC-704C-94E0-BC2377EE91BF}"/>
              </a:ext>
            </a:extLst>
          </p:cNvPr>
          <p:cNvSpPr/>
          <p:nvPr/>
        </p:nvSpPr>
        <p:spPr>
          <a:xfrm>
            <a:off x="7017578" y="1575487"/>
            <a:ext cx="1930230" cy="26876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dirty="0">
                <a:solidFill>
                  <a:schemeClr val="tx1"/>
                </a:solidFill>
                <a:latin typeface="Calibri Light"/>
              </a:rPr>
              <a:t>TASC Comparison</a:t>
            </a:r>
          </a:p>
        </p:txBody>
      </p:sp>
      <p:sp>
        <p:nvSpPr>
          <p:cNvPr id="134" name="Rounded Rectangle 133">
            <a:extLst>
              <a:ext uri="{FF2B5EF4-FFF2-40B4-BE49-F238E27FC236}">
                <a16:creationId xmlns:a16="http://schemas.microsoft.com/office/drawing/2014/main" id="{C915392E-C677-EA41-842B-754A517A9C47}"/>
              </a:ext>
            </a:extLst>
          </p:cNvPr>
          <p:cNvSpPr/>
          <p:nvPr/>
        </p:nvSpPr>
        <p:spPr>
          <a:xfrm>
            <a:off x="4453770" y="1580881"/>
            <a:ext cx="2495516" cy="26876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dirty="0">
                <a:solidFill>
                  <a:srgbClr val="FFFFFF"/>
                </a:solidFill>
                <a:latin typeface="Calibri Light"/>
              </a:rPr>
              <a:t>BM3D Small Vessel Subgroup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283F7F6-EA14-A139-ED39-9A4F2FF15116}"/>
              </a:ext>
            </a:extLst>
          </p:cNvPr>
          <p:cNvSpPr/>
          <p:nvPr/>
        </p:nvSpPr>
        <p:spPr>
          <a:xfrm>
            <a:off x="115624" y="2267370"/>
            <a:ext cx="748703" cy="26876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dirty="0">
                <a:solidFill>
                  <a:srgbClr val="FFFFFF"/>
                </a:solidFill>
                <a:latin typeface="Calibri Light"/>
              </a:rPr>
              <a:t>ISET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0C20667-9D9C-DA04-16D1-811A8A188F69}"/>
              </a:ext>
            </a:extLst>
          </p:cNvPr>
          <p:cNvSpPr/>
          <p:nvPr/>
        </p:nvSpPr>
        <p:spPr>
          <a:xfrm>
            <a:off x="3250702" y="2273657"/>
            <a:ext cx="748703" cy="26876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dirty="0">
                <a:solidFill>
                  <a:schemeClr val="tx1"/>
                </a:solidFill>
                <a:latin typeface="Calibri Light"/>
              </a:rPr>
              <a:t>NCVH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34EFAE7-8AE1-A97C-7C0D-B8CACBEF05B7}"/>
              </a:ext>
            </a:extLst>
          </p:cNvPr>
          <p:cNvSpPr/>
          <p:nvPr/>
        </p:nvSpPr>
        <p:spPr>
          <a:xfrm>
            <a:off x="5372146" y="2267370"/>
            <a:ext cx="778475" cy="26876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dirty="0">
                <a:solidFill>
                  <a:schemeClr val="tx1"/>
                </a:solidFill>
                <a:latin typeface="Calibri Light"/>
              </a:rPr>
              <a:t>AMP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409259F-88BB-AD72-C083-D24C64FBE5DE}"/>
              </a:ext>
            </a:extLst>
          </p:cNvPr>
          <p:cNvSpPr/>
          <p:nvPr/>
        </p:nvSpPr>
        <p:spPr>
          <a:xfrm>
            <a:off x="6965203" y="2272554"/>
            <a:ext cx="748703" cy="26876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dirty="0">
                <a:solidFill>
                  <a:schemeClr val="tx1"/>
                </a:solidFill>
                <a:latin typeface="Calibri Light"/>
              </a:rPr>
              <a:t>VIVA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777AD94-DB0B-76C8-817C-0A44056F0B58}"/>
              </a:ext>
            </a:extLst>
          </p:cNvPr>
          <p:cNvCxnSpPr/>
          <p:nvPr/>
        </p:nvCxnSpPr>
        <p:spPr>
          <a:xfrm>
            <a:off x="109984" y="3016126"/>
            <a:ext cx="882156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5-Point Star 24">
            <a:extLst>
              <a:ext uri="{FF2B5EF4-FFF2-40B4-BE49-F238E27FC236}">
                <a16:creationId xmlns:a16="http://schemas.microsoft.com/office/drawing/2014/main" id="{8B9BEB96-0850-F99F-40C5-917B3CC29C8A}"/>
              </a:ext>
            </a:extLst>
          </p:cNvPr>
          <p:cNvSpPr/>
          <p:nvPr/>
        </p:nvSpPr>
        <p:spPr>
          <a:xfrm>
            <a:off x="5515646" y="3521715"/>
            <a:ext cx="280220" cy="228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5-Point Star 26">
            <a:extLst>
              <a:ext uri="{FF2B5EF4-FFF2-40B4-BE49-F238E27FC236}">
                <a16:creationId xmlns:a16="http://schemas.microsoft.com/office/drawing/2014/main" id="{13DA1445-0BE0-5276-7284-297C60DD59B1}"/>
              </a:ext>
            </a:extLst>
          </p:cNvPr>
          <p:cNvSpPr/>
          <p:nvPr/>
        </p:nvSpPr>
        <p:spPr>
          <a:xfrm>
            <a:off x="3944234" y="4014652"/>
            <a:ext cx="280220" cy="22860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29" name="5-Point Star 28">
            <a:extLst>
              <a:ext uri="{FF2B5EF4-FFF2-40B4-BE49-F238E27FC236}">
                <a16:creationId xmlns:a16="http://schemas.microsoft.com/office/drawing/2014/main" id="{A308B4F9-F9AC-F8E3-EF79-86A6C412F9B7}"/>
              </a:ext>
            </a:extLst>
          </p:cNvPr>
          <p:cNvSpPr/>
          <p:nvPr/>
        </p:nvSpPr>
        <p:spPr>
          <a:xfrm>
            <a:off x="162098" y="3346438"/>
            <a:ext cx="280220" cy="22860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3817B04-44E4-347E-7BF6-DDCA52850735}"/>
              </a:ext>
            </a:extLst>
          </p:cNvPr>
          <p:cNvSpPr txBox="1"/>
          <p:nvPr/>
        </p:nvSpPr>
        <p:spPr>
          <a:xfrm>
            <a:off x="2392280" y="3472261"/>
            <a:ext cx="109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CX-BM3D Complex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4734968-DA24-2E06-8B82-7E8736CC8437}"/>
              </a:ext>
            </a:extLst>
          </p:cNvPr>
          <p:cNvSpPr txBox="1"/>
          <p:nvPr/>
        </p:nvSpPr>
        <p:spPr>
          <a:xfrm>
            <a:off x="3678354" y="3463822"/>
            <a:ext cx="109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LINC-</a:t>
            </a:r>
            <a:r>
              <a:rPr lang="en-US" sz="1200" dirty="0" err="1"/>
              <a:t>Complex,SV</a:t>
            </a:r>
            <a:endParaRPr lang="en-US" sz="12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6EB8DFC-F7CE-99F9-5790-9C1CFAA69907}"/>
              </a:ext>
            </a:extLst>
          </p:cNvPr>
          <p:cNvSpPr txBox="1"/>
          <p:nvPr/>
        </p:nvSpPr>
        <p:spPr>
          <a:xfrm>
            <a:off x="3064979" y="3960603"/>
            <a:ext cx="879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NCVH Complex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DA5F07D-EA6A-2536-EA95-9769067EE981}"/>
              </a:ext>
            </a:extLst>
          </p:cNvPr>
          <p:cNvSpPr txBox="1"/>
          <p:nvPr/>
        </p:nvSpPr>
        <p:spPr>
          <a:xfrm>
            <a:off x="5866171" y="3438395"/>
            <a:ext cx="1283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SM RVD Subgroup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812A728-91B0-7015-BA25-9A2DB8DF2CAB}"/>
              </a:ext>
            </a:extLst>
          </p:cNvPr>
          <p:cNvSpPr txBox="1"/>
          <p:nvPr/>
        </p:nvSpPr>
        <p:spPr>
          <a:xfrm>
            <a:off x="542830" y="3333781"/>
            <a:ext cx="14476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ISET-BM3D Complex</a:t>
            </a:r>
          </a:p>
        </p:txBody>
      </p:sp>
      <p:sp>
        <p:nvSpPr>
          <p:cNvPr id="46" name="5-Point Star 45">
            <a:extLst>
              <a:ext uri="{FF2B5EF4-FFF2-40B4-BE49-F238E27FC236}">
                <a16:creationId xmlns:a16="http://schemas.microsoft.com/office/drawing/2014/main" id="{60F9336A-F4AA-3714-17D4-A3A835C340DA}"/>
              </a:ext>
            </a:extLst>
          </p:cNvPr>
          <p:cNvSpPr/>
          <p:nvPr/>
        </p:nvSpPr>
        <p:spPr>
          <a:xfrm>
            <a:off x="1562071" y="3694655"/>
            <a:ext cx="280220" cy="22860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A3E77B0-9B53-8E59-F2DE-48997C627E2D}"/>
              </a:ext>
            </a:extLst>
          </p:cNvPr>
          <p:cNvSpPr txBox="1"/>
          <p:nvPr/>
        </p:nvSpPr>
        <p:spPr>
          <a:xfrm>
            <a:off x="848263" y="3694656"/>
            <a:ext cx="7806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HPG Pack</a:t>
            </a:r>
          </a:p>
        </p:txBody>
      </p:sp>
      <p:sp>
        <p:nvSpPr>
          <p:cNvPr id="54" name="5-Point Star 53">
            <a:extLst>
              <a:ext uri="{FF2B5EF4-FFF2-40B4-BE49-F238E27FC236}">
                <a16:creationId xmlns:a16="http://schemas.microsoft.com/office/drawing/2014/main" id="{D214CAF0-2CFF-D902-153C-45468A98C341}"/>
              </a:ext>
            </a:extLst>
          </p:cNvPr>
          <p:cNvSpPr/>
          <p:nvPr/>
        </p:nvSpPr>
        <p:spPr>
          <a:xfrm>
            <a:off x="7449193" y="3401771"/>
            <a:ext cx="280220" cy="228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37BBF56-66F8-A4E3-453C-E60715EADB91}"/>
              </a:ext>
            </a:extLst>
          </p:cNvPr>
          <p:cNvSpPr txBox="1"/>
          <p:nvPr/>
        </p:nvSpPr>
        <p:spPr>
          <a:xfrm>
            <a:off x="7799718" y="3373273"/>
            <a:ext cx="831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VIVA-TASC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D2C5A1C-1AEF-8A4C-FBDD-F4ED8BC37FC8}"/>
              </a:ext>
            </a:extLst>
          </p:cNvPr>
          <p:cNvSpPr txBox="1"/>
          <p:nvPr/>
        </p:nvSpPr>
        <p:spPr>
          <a:xfrm>
            <a:off x="3264870" y="3132907"/>
            <a:ext cx="261049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AIR COVER-PROPOSED PROGAMS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6DE158BB-9883-46FD-EE59-514138D21016}"/>
              </a:ext>
            </a:extLst>
          </p:cNvPr>
          <p:cNvSpPr/>
          <p:nvPr/>
        </p:nvSpPr>
        <p:spPr>
          <a:xfrm>
            <a:off x="5239626" y="1910671"/>
            <a:ext cx="2495516" cy="26876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dirty="0">
                <a:solidFill>
                  <a:schemeClr val="tx1"/>
                </a:solidFill>
                <a:latin typeface="Calibri Light"/>
              </a:rPr>
              <a:t>BM3D Health/Econ analysis</a:t>
            </a:r>
          </a:p>
        </p:txBody>
      </p:sp>
      <p:sp>
        <p:nvSpPr>
          <p:cNvPr id="61" name="7-Point Star 60">
            <a:extLst>
              <a:ext uri="{FF2B5EF4-FFF2-40B4-BE49-F238E27FC236}">
                <a16:creationId xmlns:a16="http://schemas.microsoft.com/office/drawing/2014/main" id="{F4158D60-9A7B-FA45-DD0F-793984636CD0}"/>
              </a:ext>
            </a:extLst>
          </p:cNvPr>
          <p:cNvSpPr/>
          <p:nvPr/>
        </p:nvSpPr>
        <p:spPr>
          <a:xfrm>
            <a:off x="1834380" y="2780833"/>
            <a:ext cx="156097" cy="141632"/>
          </a:xfrm>
          <a:prstGeom prst="star7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2" name="7-Point Star 61">
            <a:extLst>
              <a:ext uri="{FF2B5EF4-FFF2-40B4-BE49-F238E27FC236}">
                <a16:creationId xmlns:a16="http://schemas.microsoft.com/office/drawing/2014/main" id="{F20C7F4C-91FA-B60D-FF5A-1B4657A0A0B5}"/>
              </a:ext>
            </a:extLst>
          </p:cNvPr>
          <p:cNvSpPr/>
          <p:nvPr/>
        </p:nvSpPr>
        <p:spPr>
          <a:xfrm>
            <a:off x="4385756" y="2778100"/>
            <a:ext cx="156097" cy="141632"/>
          </a:xfrm>
          <a:prstGeom prst="star7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3" name="7-Point Star 62">
            <a:extLst>
              <a:ext uri="{FF2B5EF4-FFF2-40B4-BE49-F238E27FC236}">
                <a16:creationId xmlns:a16="http://schemas.microsoft.com/office/drawing/2014/main" id="{9B880C82-20BF-1886-DBE5-358FE60AC2BC}"/>
              </a:ext>
            </a:extLst>
          </p:cNvPr>
          <p:cNvSpPr/>
          <p:nvPr/>
        </p:nvSpPr>
        <p:spPr>
          <a:xfrm>
            <a:off x="7017578" y="2778100"/>
            <a:ext cx="156097" cy="141632"/>
          </a:xfrm>
          <a:prstGeom prst="star7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6905059-B97E-D179-665F-55B1E911B0B2}"/>
              </a:ext>
            </a:extLst>
          </p:cNvPr>
          <p:cNvSpPr txBox="1"/>
          <p:nvPr/>
        </p:nvSpPr>
        <p:spPr>
          <a:xfrm>
            <a:off x="442318" y="2731120"/>
            <a:ext cx="14476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MIMICS3D 3Y Pub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319E393-FFC1-85FE-9CE9-3DE6CD885EEC}"/>
              </a:ext>
            </a:extLst>
          </p:cNvPr>
          <p:cNvSpPr txBox="1"/>
          <p:nvPr/>
        </p:nvSpPr>
        <p:spPr>
          <a:xfrm>
            <a:off x="2907196" y="2726342"/>
            <a:ext cx="1546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M3D 3Y CTO/CA+ Pub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38657FB-165E-1797-173B-021A7CD28E5F}"/>
              </a:ext>
            </a:extLst>
          </p:cNvPr>
          <p:cNvSpPr txBox="1"/>
          <p:nvPr/>
        </p:nvSpPr>
        <p:spPr>
          <a:xfrm>
            <a:off x="5672759" y="2727588"/>
            <a:ext cx="1314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M3D 3Y LL/SV Pub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F8F84FB-5F68-379B-5891-6726E200B7EF}"/>
              </a:ext>
            </a:extLst>
          </p:cNvPr>
          <p:cNvSpPr/>
          <p:nvPr/>
        </p:nvSpPr>
        <p:spPr>
          <a:xfrm>
            <a:off x="2486206" y="1913543"/>
            <a:ext cx="1513199" cy="26876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dirty="0">
                <a:solidFill>
                  <a:srgbClr val="FFFFFF"/>
                </a:solidFill>
                <a:latin typeface="Calibri Light"/>
              </a:rPr>
              <a:t>EXEC ROADSHOW</a:t>
            </a:r>
          </a:p>
        </p:txBody>
      </p:sp>
      <p:sp>
        <p:nvSpPr>
          <p:cNvPr id="4" name="5-Point Star 3">
            <a:extLst>
              <a:ext uri="{FF2B5EF4-FFF2-40B4-BE49-F238E27FC236}">
                <a16:creationId xmlns:a16="http://schemas.microsoft.com/office/drawing/2014/main" id="{7A05990F-90E4-E678-764E-FB590B61D159}"/>
              </a:ext>
            </a:extLst>
          </p:cNvPr>
          <p:cNvSpPr/>
          <p:nvPr/>
        </p:nvSpPr>
        <p:spPr>
          <a:xfrm>
            <a:off x="3110592" y="3575038"/>
            <a:ext cx="280220" cy="22860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5-Point Star 5">
            <a:extLst>
              <a:ext uri="{FF2B5EF4-FFF2-40B4-BE49-F238E27FC236}">
                <a16:creationId xmlns:a16="http://schemas.microsoft.com/office/drawing/2014/main" id="{0B37CBD3-EC79-DDBA-2868-A585B78804C9}"/>
              </a:ext>
            </a:extLst>
          </p:cNvPr>
          <p:cNvSpPr/>
          <p:nvPr/>
        </p:nvSpPr>
        <p:spPr>
          <a:xfrm>
            <a:off x="4700748" y="3533119"/>
            <a:ext cx="280220" cy="22860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5-Point Star 6">
            <a:extLst>
              <a:ext uri="{FF2B5EF4-FFF2-40B4-BE49-F238E27FC236}">
                <a16:creationId xmlns:a16="http://schemas.microsoft.com/office/drawing/2014/main" id="{27E92FB3-CE0C-584F-3561-52034EC7CE49}"/>
              </a:ext>
            </a:extLst>
          </p:cNvPr>
          <p:cNvSpPr/>
          <p:nvPr/>
        </p:nvSpPr>
        <p:spPr>
          <a:xfrm>
            <a:off x="4907383" y="4008131"/>
            <a:ext cx="280220" cy="228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A7DCCA-38A8-0F99-7A8E-6FD452AF539C}"/>
              </a:ext>
            </a:extLst>
          </p:cNvPr>
          <p:cNvSpPr txBox="1"/>
          <p:nvPr/>
        </p:nvSpPr>
        <p:spPr>
          <a:xfrm>
            <a:off x="5257908" y="3924811"/>
            <a:ext cx="1283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SM Complex Subgroup</a:t>
            </a:r>
          </a:p>
        </p:txBody>
      </p:sp>
    </p:spTree>
    <p:extLst>
      <p:ext uri="{BB962C8B-B14F-4D97-AF65-F5344CB8AC3E}">
        <p14:creationId xmlns:p14="http://schemas.microsoft.com/office/powerpoint/2010/main" val="289100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5D172D8-FA64-99DC-2540-E0EE85156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Aircover Update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287569B-09F0-08E0-310D-C07ED34F5C5A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514542585"/>
              </p:ext>
            </p:extLst>
          </p:nvPr>
        </p:nvGraphicFramePr>
        <p:xfrm>
          <a:off x="695568" y="895155"/>
          <a:ext cx="7248428" cy="3702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898">
                  <a:extLst>
                    <a:ext uri="{9D8B030D-6E8A-4147-A177-3AD203B41FA5}">
                      <a16:colId xmlns:a16="http://schemas.microsoft.com/office/drawing/2014/main" val="2137895343"/>
                    </a:ext>
                  </a:extLst>
                </a:gridCol>
                <a:gridCol w="1573113">
                  <a:extLst>
                    <a:ext uri="{9D8B030D-6E8A-4147-A177-3AD203B41FA5}">
                      <a16:colId xmlns:a16="http://schemas.microsoft.com/office/drawing/2014/main" val="2063451476"/>
                    </a:ext>
                  </a:extLst>
                </a:gridCol>
                <a:gridCol w="3293871">
                  <a:extLst>
                    <a:ext uri="{9D8B030D-6E8A-4147-A177-3AD203B41FA5}">
                      <a16:colId xmlns:a16="http://schemas.microsoft.com/office/drawing/2014/main" val="183072014"/>
                    </a:ext>
                  </a:extLst>
                </a:gridCol>
                <a:gridCol w="1013546">
                  <a:extLst>
                    <a:ext uri="{9D8B030D-6E8A-4147-A177-3AD203B41FA5}">
                      <a16:colId xmlns:a16="http://schemas.microsoft.com/office/drawing/2014/main" val="599955431"/>
                    </a:ext>
                  </a:extLst>
                </a:gridCol>
              </a:tblGrid>
              <a:tr h="411045">
                <a:tc>
                  <a:txBody>
                    <a:bodyPr/>
                    <a:lstStyle/>
                    <a:p>
                      <a:r>
                        <a:rPr lang="en-US" sz="800"/>
                        <a:t>Congress</a:t>
                      </a:r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Dates</a:t>
                      </a:r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Topic</a:t>
                      </a:r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Presenter</a:t>
                      </a:r>
                      <a:endParaRPr lang="en-GB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9033799"/>
                  </a:ext>
                </a:extLst>
              </a:tr>
              <a:tr h="352626">
                <a:tc>
                  <a:txBody>
                    <a:bodyPr/>
                    <a:lstStyle/>
                    <a:p>
                      <a:r>
                        <a:rPr lang="en-US" sz="800" dirty="0"/>
                        <a:t>ISET</a:t>
                      </a:r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16-19 Jan 2023</a:t>
                      </a:r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MIMICS-3D Complex lesions</a:t>
                      </a:r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R Beasley</a:t>
                      </a:r>
                      <a:endParaRPr lang="en-GB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056737"/>
                  </a:ext>
                </a:extLst>
              </a:tr>
              <a:tr h="423291">
                <a:tc>
                  <a:txBody>
                    <a:bodyPr/>
                    <a:lstStyle/>
                    <a:p>
                      <a:r>
                        <a:rPr lang="en-US" sz="800" dirty="0"/>
                        <a:t>CX</a:t>
                      </a:r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</a:rPr>
                        <a:t>25-27 April 2023</a:t>
                      </a:r>
                      <a:endParaRPr lang="en-GB" sz="800" dirty="0"/>
                    </a:p>
                    <a:p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MIMICS-3D   1. Complex lesions [CTO, calcium, LL]</a:t>
                      </a:r>
                    </a:p>
                    <a:p>
                      <a:r>
                        <a:rPr lang="en-US" sz="800" dirty="0"/>
                        <a:t>                        2. Swirling flow and DCB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 </a:t>
                      </a:r>
                      <a:r>
                        <a:rPr lang="en-US" sz="800" dirty="0" err="1"/>
                        <a:t>Rammos</a:t>
                      </a:r>
                      <a:endParaRPr lang="en-US" sz="800" dirty="0"/>
                    </a:p>
                    <a:p>
                      <a:r>
                        <a:rPr lang="en-US" sz="800" dirty="0"/>
                        <a:t>M </a:t>
                      </a:r>
                      <a:r>
                        <a:rPr lang="en-US" sz="800" dirty="0" err="1"/>
                        <a:t>Piorkowski</a:t>
                      </a:r>
                      <a:endParaRPr lang="en-US" sz="800" dirty="0"/>
                    </a:p>
                    <a:p>
                      <a:r>
                        <a:rPr lang="en-US" sz="800" dirty="0"/>
                        <a:t>M Lichtenberg</a:t>
                      </a:r>
                      <a:endParaRPr lang="en-GB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533999"/>
                  </a:ext>
                </a:extLst>
              </a:tr>
              <a:tr h="380076">
                <a:tc>
                  <a:txBody>
                    <a:bodyPr/>
                    <a:lstStyle/>
                    <a:p>
                      <a:r>
                        <a:rPr lang="en-US" sz="800" dirty="0"/>
                        <a:t>NCVH</a:t>
                      </a:r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30 May – 01 June 2023</a:t>
                      </a:r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MIMICS-3D   1.Complex lesions [CTO, calcium, 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J Yoho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9786625"/>
                  </a:ext>
                </a:extLst>
              </a:tr>
              <a:tr h="423291">
                <a:tc>
                  <a:txBody>
                    <a:bodyPr/>
                    <a:lstStyle/>
                    <a:p>
                      <a:r>
                        <a:rPr lang="en-US" sz="800" dirty="0"/>
                        <a:t>LINC</a:t>
                      </a:r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06-09 June 2023</a:t>
                      </a:r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MIMICS-3D   1. Complex lesions [CTO, calcium, LL]</a:t>
                      </a:r>
                    </a:p>
                    <a:p>
                      <a:r>
                        <a:rPr lang="en-US" sz="800" dirty="0"/>
                        <a:t>                        2. Swirling flow and DCB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 Rammos</a:t>
                      </a:r>
                    </a:p>
                    <a:p>
                      <a:r>
                        <a:rPr lang="en-US" sz="800" dirty="0"/>
                        <a:t>M Piorkowski</a:t>
                      </a:r>
                    </a:p>
                    <a:p>
                      <a:r>
                        <a:rPr lang="en-US" sz="800" dirty="0"/>
                        <a:t>M Lichtenberg</a:t>
                      </a:r>
                      <a:endParaRPr lang="en-GB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062290"/>
                  </a:ext>
                </a:extLst>
              </a:tr>
              <a:tr h="411045">
                <a:tc>
                  <a:txBody>
                    <a:bodyPr/>
                    <a:lstStyle/>
                    <a:p>
                      <a:r>
                        <a:rPr lang="en-US" sz="800" dirty="0"/>
                        <a:t>AMP</a:t>
                      </a:r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16-19 Aug 2023</a:t>
                      </a:r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MIMICS-3D   1. COMPLEX lesions [RVD]</a:t>
                      </a:r>
                      <a:endParaRPr lang="en-GB" sz="800" dirty="0"/>
                    </a:p>
                    <a:p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TBC</a:t>
                      </a:r>
                      <a:endParaRPr lang="en-GB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844795"/>
                  </a:ext>
                </a:extLst>
              </a:tr>
              <a:tr h="411045">
                <a:tc>
                  <a:txBody>
                    <a:bodyPr/>
                    <a:lstStyle/>
                    <a:p>
                      <a:r>
                        <a:rPr lang="en-US" sz="800"/>
                        <a:t>CIRSE</a:t>
                      </a:r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</a:rPr>
                        <a:t>09-13 Sept 2023</a:t>
                      </a:r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MIMICS-3D COMPLEX lesions [small diameter CTO, calcium, LL]</a:t>
                      </a:r>
                      <a:endParaRPr lang="en-GB" sz="800" dirty="0"/>
                    </a:p>
                    <a:p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TBC</a:t>
                      </a:r>
                      <a:endParaRPr lang="en-GB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1531405"/>
                  </a:ext>
                </a:extLst>
              </a:tr>
              <a:tr h="411045">
                <a:tc>
                  <a:txBody>
                    <a:bodyPr/>
                    <a:lstStyle/>
                    <a:p>
                      <a:r>
                        <a:rPr lang="en-US" sz="800"/>
                        <a:t>VIVA</a:t>
                      </a:r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30 Oct – 02 Nov 2023</a:t>
                      </a:r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MIMICS-3D   1. TASC D Clinical Comparison</a:t>
                      </a:r>
                    </a:p>
                    <a:p>
                      <a:r>
                        <a:rPr lang="en-US" sz="800" dirty="0"/>
                        <a:t>  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TBC</a:t>
                      </a:r>
                      <a:endParaRPr lang="en-GB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616317"/>
                  </a:ext>
                </a:extLst>
              </a:tr>
              <a:tr h="411045">
                <a:tc>
                  <a:txBody>
                    <a:bodyPr/>
                    <a:lstStyle/>
                    <a:p>
                      <a:r>
                        <a:rPr lang="en-US" sz="800"/>
                        <a:t>VEITH</a:t>
                      </a:r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15-18 Nov 2023 (TBC)</a:t>
                      </a:r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MIMICS-3D    1. Health economics</a:t>
                      </a:r>
                    </a:p>
                    <a:p>
                      <a:r>
                        <a:rPr lang="en-US" sz="800" dirty="0"/>
                        <a:t>                        2. BM3D vs BMS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TBC</a:t>
                      </a:r>
                      <a:endParaRPr lang="en-GB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36768"/>
                  </a:ext>
                </a:extLst>
              </a:tr>
            </a:tbl>
          </a:graphicData>
        </a:graphic>
      </p:graphicFrame>
      <p:pic>
        <p:nvPicPr>
          <p:cNvPr id="2" name="Graphic 1" descr="Checkmark with solid fill">
            <a:extLst>
              <a:ext uri="{FF2B5EF4-FFF2-40B4-BE49-F238E27FC236}">
                <a16:creationId xmlns:a16="http://schemas.microsoft.com/office/drawing/2014/main" id="{477E70F3-AF44-15F7-0575-111C40AA8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00003" y="1305148"/>
            <a:ext cx="335377" cy="335377"/>
          </a:xfrm>
          <a:prstGeom prst="rect">
            <a:avLst/>
          </a:prstGeom>
        </p:spPr>
      </p:pic>
      <p:pic>
        <p:nvPicPr>
          <p:cNvPr id="3" name="Graphic 2" descr="Checkmark with solid fill">
            <a:extLst>
              <a:ext uri="{FF2B5EF4-FFF2-40B4-BE49-F238E27FC236}">
                <a16:creationId xmlns:a16="http://schemas.microsoft.com/office/drawing/2014/main" id="{079B86F1-6E36-ED3B-CF08-098DA55728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00003" y="1683230"/>
            <a:ext cx="335377" cy="335377"/>
          </a:xfrm>
          <a:prstGeom prst="rect">
            <a:avLst/>
          </a:prstGeom>
        </p:spPr>
      </p:pic>
      <p:pic>
        <p:nvPicPr>
          <p:cNvPr id="4" name="Graphic 3" descr="Checkmark with solid fill">
            <a:extLst>
              <a:ext uri="{FF2B5EF4-FFF2-40B4-BE49-F238E27FC236}">
                <a16:creationId xmlns:a16="http://schemas.microsoft.com/office/drawing/2014/main" id="{30E85B31-041B-8BBA-7133-77C9443F2E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00003" y="2132883"/>
            <a:ext cx="335377" cy="335377"/>
          </a:xfrm>
          <a:prstGeom prst="rect">
            <a:avLst/>
          </a:prstGeom>
        </p:spPr>
      </p:pic>
      <p:pic>
        <p:nvPicPr>
          <p:cNvPr id="5" name="Graphic 4" descr="Checkmark with solid fill">
            <a:extLst>
              <a:ext uri="{FF2B5EF4-FFF2-40B4-BE49-F238E27FC236}">
                <a16:creationId xmlns:a16="http://schemas.microsoft.com/office/drawing/2014/main" id="{BCB0F30E-339E-221D-2579-3C1F2D6E4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00002" y="2555683"/>
            <a:ext cx="335377" cy="335377"/>
          </a:xfrm>
          <a:prstGeom prst="rect">
            <a:avLst/>
          </a:prstGeom>
        </p:spPr>
      </p:pic>
      <p:sp>
        <p:nvSpPr>
          <p:cNvPr id="7" name="Multiply 6">
            <a:extLst>
              <a:ext uri="{FF2B5EF4-FFF2-40B4-BE49-F238E27FC236}">
                <a16:creationId xmlns:a16="http://schemas.microsoft.com/office/drawing/2014/main" id="{F655E551-7989-6C3F-684B-970CF0C273CF}"/>
              </a:ext>
            </a:extLst>
          </p:cNvPr>
          <p:cNvSpPr/>
          <p:nvPr/>
        </p:nvSpPr>
        <p:spPr>
          <a:xfrm>
            <a:off x="1223450" y="3033514"/>
            <a:ext cx="290608" cy="28638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9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5B282-19D6-3948-0E03-B75B5FABC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RVD Subgroup Analysis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26B8B0-FE7A-0D9D-602F-19093E2344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Q3 Clinical Campaign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C9C13F-2C58-86FC-7091-C14237F005D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7.13.23</a:t>
            </a:r>
          </a:p>
        </p:txBody>
      </p:sp>
    </p:spTree>
    <p:extLst>
      <p:ext uri="{BB962C8B-B14F-4D97-AF65-F5344CB8AC3E}">
        <p14:creationId xmlns:p14="http://schemas.microsoft.com/office/powerpoint/2010/main" val="354412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3CB46-036D-0715-C49A-96B85E31D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 in Small SFAs – JVS,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0B0B82-583C-1D43-88F0-8F14CE6015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97FB1-E9D4-1640-BFE1-F6979E3D621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 descr="A screenshot of a medical report&#10;&#10;Description automatically generated">
            <a:extLst>
              <a:ext uri="{FF2B5EF4-FFF2-40B4-BE49-F238E27FC236}">
                <a16:creationId xmlns:a16="http://schemas.microsoft.com/office/drawing/2014/main" id="{94CE72CA-1C7D-015C-E2CF-00F465047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048" y="1248312"/>
            <a:ext cx="6013951" cy="318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17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3CB46-036D-0715-C49A-96B85E31D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 in Small SFAs – JVS,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0B0B82-583C-1D43-88F0-8F14CE6015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97FB1-E9D4-1640-BFE1-F6979E3D621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" name="Picture 9" descr="A text on a page&#10;&#10;Description automatically generated">
            <a:extLst>
              <a:ext uri="{FF2B5EF4-FFF2-40B4-BE49-F238E27FC236}">
                <a16:creationId xmlns:a16="http://schemas.microsoft.com/office/drawing/2014/main" id="{50E08076-CEA9-0F60-07DB-6EF55FF1C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341" y="1263649"/>
            <a:ext cx="5654919" cy="322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94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3CB46-036D-0715-C49A-96B85E31D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 in Small SFAs – JVS,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0B0B82-583C-1D43-88F0-8F14CE6015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97FB1-E9D4-1640-BFE1-F6979E3D621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 descr="A yellow text with white text&#10;&#10;Description automatically generated">
            <a:extLst>
              <a:ext uri="{FF2B5EF4-FFF2-40B4-BE49-F238E27FC236}">
                <a16:creationId xmlns:a16="http://schemas.microsoft.com/office/drawing/2014/main" id="{43C4C87C-4601-E994-858B-6E9B1C312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68" y="1146892"/>
            <a:ext cx="5406777" cy="3277964"/>
          </a:xfrm>
          <a:prstGeom prst="rect">
            <a:avLst/>
          </a:prstGeom>
        </p:spPr>
      </p:pic>
      <p:pic>
        <p:nvPicPr>
          <p:cNvPr id="7" name="Picture 6" descr="A graph showing a number of patients&#10;&#10;Description automatically generated">
            <a:extLst>
              <a:ext uri="{FF2B5EF4-FFF2-40B4-BE49-F238E27FC236}">
                <a16:creationId xmlns:a16="http://schemas.microsoft.com/office/drawing/2014/main" id="{41C7C073-7800-CB44-D87D-716AEBA0D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2271" y="1546772"/>
            <a:ext cx="3421729" cy="204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78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eryan 2020">
  <a:themeElements>
    <a:clrScheme name="Veryan">
      <a:dk1>
        <a:srgbClr val="000000"/>
      </a:dk1>
      <a:lt1>
        <a:srgbClr val="FFFFFF"/>
      </a:lt1>
      <a:dk2>
        <a:srgbClr val="036CB5"/>
      </a:dk2>
      <a:lt2>
        <a:srgbClr val="B0D0EF"/>
      </a:lt2>
      <a:accent1>
        <a:srgbClr val="758592"/>
      </a:accent1>
      <a:accent2>
        <a:srgbClr val="AF1D33"/>
      </a:accent2>
      <a:accent3>
        <a:srgbClr val="D1DFED"/>
      </a:accent3>
      <a:accent4>
        <a:srgbClr val="1E94F4"/>
      </a:accent4>
      <a:accent5>
        <a:srgbClr val="374659"/>
      </a:accent5>
      <a:accent6>
        <a:srgbClr val="000000"/>
      </a:accent6>
      <a:hlink>
        <a:srgbClr val="0563C1"/>
      </a:hlink>
      <a:folHlink>
        <a:srgbClr val="B01C33"/>
      </a:folHlink>
    </a:clrScheme>
    <a:fontScheme name="Test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6760743-A32A-E542-A1AF-8B067FA654CC}" vid="{E7A23186-16DE-9C4C-9D25-1E1BAA4F19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209FB94B30D46BB526986D28AD1D4" ma:contentTypeVersion="13" ma:contentTypeDescription="Create a new document." ma:contentTypeScope="" ma:versionID="604a52fd26c938a68534c976a0feebe8">
  <xsd:schema xmlns:xsd="http://www.w3.org/2001/XMLSchema" xmlns:xs="http://www.w3.org/2001/XMLSchema" xmlns:p="http://schemas.microsoft.com/office/2006/metadata/properties" xmlns:ns2="b7863cdd-6ce6-4e45-87ec-ad95804ddc93" xmlns:ns3="205864fe-f168-40af-a463-8dfcda9951fc" targetNamespace="http://schemas.microsoft.com/office/2006/metadata/properties" ma:root="true" ma:fieldsID="6e6713fd52e760b38bc89dc4da3be42d" ns2:_="" ns3:_="">
    <xsd:import namespace="b7863cdd-6ce6-4e45-87ec-ad95804ddc93"/>
    <xsd:import namespace="205864fe-f168-40af-a463-8dfcda9951f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863cdd-6ce6-4e45-87ec-ad95804ddc9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5864fe-f168-40af-a463-8dfcda9951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7863cdd-6ce6-4e45-87ec-ad95804ddc93">DJ45ZNFCPKMD-561489882-20733</_dlc_DocId>
    <_dlc_DocIdUrl xmlns="b7863cdd-6ce6-4e45-87ec-ad95804ddc93">
      <Url>https://veryanmed.sharepoint.com/Commercial/_layouts/15/DocIdRedir.aspx?ID=DJ45ZNFCPKMD-561489882-20733</Url>
      <Description>DJ45ZNFCPKMD-561489882-20733</Description>
    </_dlc_DocIdUrl>
    <SharedWithUsers xmlns="b7863cdd-6ce6-4e45-87ec-ad95804ddc93">
      <UserInfo>
        <DisplayName>Brian Chambless</DisplayName>
        <AccountId>2061</AccountId>
        <AccountType/>
      </UserInfo>
      <UserInfo>
        <DisplayName>Myriam Stieler</DisplayName>
        <AccountId>3083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D9E58F70-1901-4403-9E2E-902E345C590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A9AE26-2E8F-4D21-90CD-65E725BC93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863cdd-6ce6-4e45-87ec-ad95804ddc93"/>
    <ds:schemaRef ds:uri="205864fe-f168-40af-a463-8dfcda9951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77B3DE-1451-4AF5-9B16-D785C8C0C07C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BFCD0CEB-CFBF-444C-89CE-A92208C0B3D9}">
  <ds:schemaRefs>
    <ds:schemaRef ds:uri="http://purl.org/dc/elements/1.1/"/>
    <ds:schemaRef ds:uri="http://schemas.microsoft.com/office/infopath/2007/PartnerControls"/>
    <ds:schemaRef ds:uri="http://purl.org/dc/dcmitype/"/>
    <ds:schemaRef ds:uri="http://www.w3.org/XML/1998/namespace"/>
    <ds:schemaRef ds:uri="http://purl.org/dc/terms/"/>
    <ds:schemaRef ds:uri="http://schemas.microsoft.com/office/2006/documentManagement/types"/>
    <ds:schemaRef ds:uri="b7863cdd-6ce6-4e45-87ec-ad95804ddc93"/>
    <ds:schemaRef ds:uri="205864fe-f168-40af-a463-8dfcda9951fc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Veryan_PPT_Template - Master template_110321</Template>
  <TotalTime>433</TotalTime>
  <Words>2053</Words>
  <Application>Microsoft Macintosh PowerPoint</Application>
  <PresentationFormat>On-screen Show (16:9)</PresentationFormat>
  <Paragraphs>422</Paragraphs>
  <Slides>25</Slides>
  <Notes>7</Notes>
  <HiddenSlides>0</HiddenSlides>
  <MMClips>4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Arial</vt:lpstr>
      <vt:lpstr>Bahnschrift</vt:lpstr>
      <vt:lpstr>Calibri</vt:lpstr>
      <vt:lpstr>Calibri </vt:lpstr>
      <vt:lpstr>Calibri Light</vt:lpstr>
      <vt:lpstr>Helvetica</vt:lpstr>
      <vt:lpstr>Myriad Pro</vt:lpstr>
      <vt:lpstr>Myriad Pro Light</vt:lpstr>
      <vt:lpstr>System Font</vt:lpstr>
      <vt:lpstr>Times</vt:lpstr>
      <vt:lpstr>Times New Roman</vt:lpstr>
      <vt:lpstr>Webdings</vt:lpstr>
      <vt:lpstr>Veryan 2020</vt:lpstr>
      <vt:lpstr>2023 Q3 Sales and Marketing Discussion</vt:lpstr>
      <vt:lpstr>PowerPoint Presentation</vt:lpstr>
      <vt:lpstr>Continue the Campaign with KOLs</vt:lpstr>
      <vt:lpstr>2023 BM3D US Sales and Marketing Initiatives – Proposed Cadence</vt:lpstr>
      <vt:lpstr>Aircover Update</vt:lpstr>
      <vt:lpstr>RVD Subgroup Analysis</vt:lpstr>
      <vt:lpstr>Outcomes in Small SFAs – JVS, 2020</vt:lpstr>
      <vt:lpstr>Outcomes in Small SFAs – JVS, 2020</vt:lpstr>
      <vt:lpstr>Outcomes in Small SFAs – JVS, 2020</vt:lpstr>
      <vt:lpstr>A few key takeaways</vt:lpstr>
      <vt:lpstr>PowerPoint Presentation</vt:lpstr>
      <vt:lpstr>Comparing outcomes in SMALL VESSEL SFA/Pop lesions</vt:lpstr>
      <vt:lpstr>PowerPoint Presentation</vt:lpstr>
      <vt:lpstr>PowerPoint Presentation</vt:lpstr>
      <vt:lpstr>PowerPoint Presentation</vt:lpstr>
      <vt:lpstr>Design Intent – Subgroup Analysis</vt:lpstr>
      <vt:lpstr>Lesion Characteristics</vt:lpstr>
      <vt:lpstr>3-Year FF Loss Of Primary Patency</vt:lpstr>
      <vt:lpstr>3-Year Freedom From Clinically-Driven Target Lesion Revascularization</vt:lpstr>
      <vt:lpstr>Summary</vt:lpstr>
      <vt:lpstr>Questions and Discussion</vt:lpstr>
      <vt:lpstr>Sales Process Discussion</vt:lpstr>
      <vt:lpstr>TARGETING DISCUSSION</vt:lpstr>
      <vt:lpstr>What’s next??</vt:lpstr>
      <vt:lpstr>A quick discussion on the latest news of the day  What are you hearing, what do we do with this?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Vanessa Lee</dc:creator>
  <cp:keywords/>
  <dc:description/>
  <cp:lastModifiedBy>Brian Chambless</cp:lastModifiedBy>
  <cp:revision>39</cp:revision>
  <dcterms:created xsi:type="dcterms:W3CDTF">2023-06-14T14:46:00Z</dcterms:created>
  <dcterms:modified xsi:type="dcterms:W3CDTF">2023-07-13T15:01:23Z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0x0101007C1209FB94B30D46BB526986D28AD1D4</vt:lpwstr>
  </property>
  <property fmtid="{D5CDD505-2E9C-101B-9397-08002B2CF9AE}" pid="3" name="_dlc_DocIdItemGuid">
    <vt:lpwstr>f0879e42-03e6-4c90-a852-3d7e54e717f0</vt:lpwstr>
  </property>
  <property fmtid="{D5CDD505-2E9C-101B-9397-08002B2CF9AE}" pid="4" name="MSIP_Label_0b812acf-6adf-41e1-98c9-fd44a1a464e9_Enabled">
    <vt:lpwstr>true</vt:lpwstr>
  </property>
  <property fmtid="{D5CDD505-2E9C-101B-9397-08002B2CF9AE}" pid="5" name="MSIP_Label_0b812acf-6adf-41e1-98c9-fd44a1a464e9_SetDate">
    <vt:lpwstr>2023-06-14T14:58:38Z</vt:lpwstr>
  </property>
  <property fmtid="{D5CDD505-2E9C-101B-9397-08002B2CF9AE}" pid="6" name="MSIP_Label_0b812acf-6adf-41e1-98c9-fd44a1a464e9_Method">
    <vt:lpwstr>Standard</vt:lpwstr>
  </property>
  <property fmtid="{D5CDD505-2E9C-101B-9397-08002B2CF9AE}" pid="7" name="MSIP_Label_0b812acf-6adf-41e1-98c9-fd44a1a464e9_Name">
    <vt:lpwstr>defa4170-0d19-0005-0004-bc88714345d2</vt:lpwstr>
  </property>
  <property fmtid="{D5CDD505-2E9C-101B-9397-08002B2CF9AE}" pid="8" name="MSIP_Label_0b812acf-6adf-41e1-98c9-fd44a1a464e9_SiteId">
    <vt:lpwstr>9b5ff73c-dec1-4c6b-91ed-daff5251cb55</vt:lpwstr>
  </property>
  <property fmtid="{D5CDD505-2E9C-101B-9397-08002B2CF9AE}" pid="9" name="MSIP_Label_0b812acf-6adf-41e1-98c9-fd44a1a464e9_ActionId">
    <vt:lpwstr>3c3ff03c-0737-4474-9bf3-417ac03e6a00</vt:lpwstr>
  </property>
  <property fmtid="{D5CDD505-2E9C-101B-9397-08002B2CF9AE}" pid="10" name="MSIP_Label_0b812acf-6adf-41e1-98c9-fd44a1a464e9_ContentBits">
    <vt:lpwstr>0</vt:lpwstr>
  </property>
</Properties>
</file>