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82" r:id="rId6"/>
    <p:sldMasterId id="2147483727" r:id="rId7"/>
  </p:sldMasterIdLst>
  <p:notesMasterIdLst>
    <p:notesMasterId r:id="rId26"/>
  </p:notesMasterIdLst>
  <p:sldIdLst>
    <p:sldId id="2313" r:id="rId8"/>
    <p:sldId id="2352" r:id="rId9"/>
    <p:sldId id="2356" r:id="rId10"/>
    <p:sldId id="2353" r:id="rId11"/>
    <p:sldId id="2359" r:id="rId12"/>
    <p:sldId id="2378" r:id="rId13"/>
    <p:sldId id="1901" r:id="rId14"/>
    <p:sldId id="2374" r:id="rId15"/>
    <p:sldId id="2373" r:id="rId16"/>
    <p:sldId id="1888" r:id="rId17"/>
    <p:sldId id="2381" r:id="rId18"/>
    <p:sldId id="2371" r:id="rId19"/>
    <p:sldId id="2383" r:id="rId20"/>
    <p:sldId id="2345" r:id="rId21"/>
    <p:sldId id="2349" r:id="rId22"/>
    <p:sldId id="2348" r:id="rId23"/>
    <p:sldId id="2258" r:id="rId24"/>
    <p:sldId id="23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28FB04-4EE7-B5C8-EB8A-B914DDE3E0E9}" name="Peter Gaines" initials="PG" userId="S::peter.gaines@veryanmed.com::f50816d7-ed2b-4a94-9cbf-867fa5ae938a" providerId="AD"/>
  <p188:author id="{9B7A7F1E-7D6D-D794-E8CD-9B8BAFFEB4C3}" name="Vanessa Lee" initials="VL" userId="S::vanessa.lee@veryanmed.com::d974803c-22ef-4e42-9f8b-11ddefdf48e8" providerId="AD"/>
  <p188:author id="{39B74027-64F1-C913-1787-F838C402410A}" name="Nick Yeo" initials="NY" userId="S::nick.yeo@veryanmed.com::4e664249-1222-433c-a086-5fb05522ba5b" providerId="AD"/>
  <p188:author id="{17AC9F2D-7A87-8C9B-CD60-8484BAC7ECB7}" name="Leona Moylan" initials="LM" userId="S::Leona.Moylan@veryanmed.com::3f201d8e-58a4-444e-a34c-3666178bfd0d" providerId="AD"/>
  <p188:author id="{17B8364E-B4C1-01F4-7E11-7FB5D40E5AE8}" name="Brian Chambless" initials="BC" userId="S::brian.chambless@veryanmed.com::9adc511e-18c4-4941-8739-86b77c1cf2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36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p:restoredTop sz="93475" autoAdjust="0"/>
  </p:normalViewPr>
  <p:slideViewPr>
    <p:cSldViewPr snapToGrid="0" snapToObjects="1">
      <p:cViewPr varScale="1">
        <p:scale>
          <a:sx n="102" d="100"/>
          <a:sy n="102" d="100"/>
        </p:scale>
        <p:origin x="1120" y="184"/>
      </p:cViewPr>
      <p:guideLst/>
    </p:cSldViewPr>
  </p:slideViewPr>
  <p:notesTextViewPr>
    <p:cViewPr>
      <p:scale>
        <a:sx n="1" d="1"/>
        <a:sy n="1" d="1"/>
      </p:scale>
      <p:origin x="0" y="0"/>
    </p:cViewPr>
  </p:notesTextViewPr>
  <p:notesViewPr>
    <p:cSldViewPr snapToGrid="0" snapToObjects="1">
      <p:cViewPr varScale="1">
        <p:scale>
          <a:sx n="85" d="100"/>
          <a:sy n="85" d="100"/>
        </p:scale>
        <p:origin x="392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40BFF-1D4D-40BD-B1A5-61ABD612A7A5}" type="doc">
      <dgm:prSet loTypeId="urn:microsoft.com/office/officeart/2005/8/layout/hierarchy2" loCatId="hierarchy" qsTypeId="urn:microsoft.com/office/officeart/2005/8/quickstyle/3d2" qsCatId="3D" csTypeId="urn:microsoft.com/office/officeart/2005/8/colors/colorful1" csCatId="colorful" phldr="1"/>
      <dgm:spPr/>
      <dgm:t>
        <a:bodyPr/>
        <a:lstStyle/>
        <a:p>
          <a:endParaRPr lang="en-US"/>
        </a:p>
      </dgm:t>
    </dgm:pt>
    <dgm:pt modelId="{924DF112-C54B-4D82-8191-4E61E1A69C6D}">
      <dgm:prSet/>
      <dgm:spPr/>
      <dgm:t>
        <a:bodyPr/>
        <a:lstStyle/>
        <a:p>
          <a:r>
            <a:rPr lang="en-US" dirty="0"/>
            <a:t>Forces impacting interventional strategy</a:t>
          </a:r>
        </a:p>
      </dgm:t>
    </dgm:pt>
    <dgm:pt modelId="{AB1FCD72-FB25-4C54-85BD-812F2A3ECF7E}" type="parTrans" cxnId="{2AE1C53B-BE4E-4F41-ACA4-D9A8AF8F5FDF}">
      <dgm:prSet/>
      <dgm:spPr/>
      <dgm:t>
        <a:bodyPr/>
        <a:lstStyle/>
        <a:p>
          <a:endParaRPr lang="en-US"/>
        </a:p>
      </dgm:t>
    </dgm:pt>
    <dgm:pt modelId="{3C78E50F-A12F-4D46-A932-F433EA321CAF}" type="sibTrans" cxnId="{2AE1C53B-BE4E-4F41-ACA4-D9A8AF8F5FDF}">
      <dgm:prSet/>
      <dgm:spPr/>
      <dgm:t>
        <a:bodyPr/>
        <a:lstStyle/>
        <a:p>
          <a:endParaRPr lang="en-US"/>
        </a:p>
      </dgm:t>
    </dgm:pt>
    <dgm:pt modelId="{8D2C6E14-B026-4857-8C9D-C07D78E9C0BF}">
      <dgm:prSet/>
      <dgm:spPr/>
      <dgm:t>
        <a:bodyPr/>
        <a:lstStyle/>
        <a:p>
          <a:r>
            <a:rPr lang="en-US"/>
            <a:t>Compression</a:t>
          </a:r>
        </a:p>
      </dgm:t>
    </dgm:pt>
    <dgm:pt modelId="{BCA8BC44-7B3D-4483-8A71-A4347A09518C}" type="parTrans" cxnId="{80255A02-1C90-456F-9822-544F750A17D8}">
      <dgm:prSet/>
      <dgm:spPr/>
      <dgm:t>
        <a:bodyPr/>
        <a:lstStyle/>
        <a:p>
          <a:endParaRPr lang="en-US"/>
        </a:p>
      </dgm:t>
    </dgm:pt>
    <dgm:pt modelId="{4D05F17E-1A59-45EE-BF77-BF6C88628006}" type="sibTrans" cxnId="{80255A02-1C90-456F-9822-544F750A17D8}">
      <dgm:prSet/>
      <dgm:spPr/>
      <dgm:t>
        <a:bodyPr/>
        <a:lstStyle/>
        <a:p>
          <a:endParaRPr lang="en-US"/>
        </a:p>
      </dgm:t>
    </dgm:pt>
    <dgm:pt modelId="{C1FD9644-BBF6-4B4D-9790-AF20FE9C0102}">
      <dgm:prSet/>
      <dgm:spPr/>
      <dgm:t>
        <a:bodyPr/>
        <a:lstStyle/>
        <a:p>
          <a:r>
            <a:rPr lang="en-US"/>
            <a:t>Elongation</a:t>
          </a:r>
        </a:p>
      </dgm:t>
    </dgm:pt>
    <dgm:pt modelId="{4A931FAD-E1DA-4803-8BC4-8B31410928BD}" type="parTrans" cxnId="{B06F06BF-731D-4A8B-86CC-03E125A72092}">
      <dgm:prSet/>
      <dgm:spPr/>
      <dgm:t>
        <a:bodyPr/>
        <a:lstStyle/>
        <a:p>
          <a:endParaRPr lang="en-US"/>
        </a:p>
      </dgm:t>
    </dgm:pt>
    <dgm:pt modelId="{8E37A7DE-2C87-42F8-B73E-22847666F927}" type="sibTrans" cxnId="{B06F06BF-731D-4A8B-86CC-03E125A72092}">
      <dgm:prSet/>
      <dgm:spPr/>
      <dgm:t>
        <a:bodyPr/>
        <a:lstStyle/>
        <a:p>
          <a:endParaRPr lang="en-US"/>
        </a:p>
      </dgm:t>
    </dgm:pt>
    <dgm:pt modelId="{0981AC93-9C34-4CCE-9F2D-23D624EE424F}">
      <dgm:prSet/>
      <dgm:spPr/>
      <dgm:t>
        <a:bodyPr/>
        <a:lstStyle/>
        <a:p>
          <a:r>
            <a:rPr lang="en-US"/>
            <a:t>Torsion</a:t>
          </a:r>
        </a:p>
      </dgm:t>
    </dgm:pt>
    <dgm:pt modelId="{02577F22-C3CD-4258-B626-6E76BD19D5F6}" type="parTrans" cxnId="{B342F567-FCFE-4956-8F42-DE88C13E5516}">
      <dgm:prSet/>
      <dgm:spPr/>
      <dgm:t>
        <a:bodyPr/>
        <a:lstStyle/>
        <a:p>
          <a:endParaRPr lang="en-US"/>
        </a:p>
      </dgm:t>
    </dgm:pt>
    <dgm:pt modelId="{BB9D9D4E-EB25-4A20-900D-4D6F83371529}" type="sibTrans" cxnId="{B342F567-FCFE-4956-8F42-DE88C13E5516}">
      <dgm:prSet/>
      <dgm:spPr/>
      <dgm:t>
        <a:bodyPr/>
        <a:lstStyle/>
        <a:p>
          <a:endParaRPr lang="en-US"/>
        </a:p>
      </dgm:t>
    </dgm:pt>
    <dgm:pt modelId="{F4B66342-C13A-498C-B1F3-13A8DAE209D8}">
      <dgm:prSet/>
      <dgm:spPr/>
      <dgm:t>
        <a:bodyPr/>
        <a:lstStyle/>
        <a:p>
          <a:r>
            <a:rPr lang="en-US"/>
            <a:t>Bending</a:t>
          </a:r>
        </a:p>
      </dgm:t>
    </dgm:pt>
    <dgm:pt modelId="{FAA59E3C-841F-4529-976E-EB21C756498A}" type="parTrans" cxnId="{1D1E4803-0DB4-497D-9D28-B209F48B28BC}">
      <dgm:prSet/>
      <dgm:spPr/>
      <dgm:t>
        <a:bodyPr/>
        <a:lstStyle/>
        <a:p>
          <a:endParaRPr lang="en-US"/>
        </a:p>
      </dgm:t>
    </dgm:pt>
    <dgm:pt modelId="{2C830963-86A4-4AA9-AE81-A4F56CD990CA}" type="sibTrans" cxnId="{1D1E4803-0DB4-497D-9D28-B209F48B28BC}">
      <dgm:prSet/>
      <dgm:spPr/>
      <dgm:t>
        <a:bodyPr/>
        <a:lstStyle/>
        <a:p>
          <a:endParaRPr lang="en-US"/>
        </a:p>
      </dgm:t>
    </dgm:pt>
    <dgm:pt modelId="{E5185AA5-D3AE-8943-844B-7339F6D2CC35}" type="pres">
      <dgm:prSet presAssocID="{1D940BFF-1D4D-40BD-B1A5-61ABD612A7A5}" presName="diagram" presStyleCnt="0">
        <dgm:presLayoutVars>
          <dgm:chPref val="1"/>
          <dgm:dir/>
          <dgm:animOne val="branch"/>
          <dgm:animLvl val="lvl"/>
          <dgm:resizeHandles val="exact"/>
        </dgm:presLayoutVars>
      </dgm:prSet>
      <dgm:spPr/>
    </dgm:pt>
    <dgm:pt modelId="{CF1CB742-4EFA-9E4C-96B9-E812D1A0B8F6}" type="pres">
      <dgm:prSet presAssocID="{924DF112-C54B-4D82-8191-4E61E1A69C6D}" presName="root1" presStyleCnt="0"/>
      <dgm:spPr/>
    </dgm:pt>
    <dgm:pt modelId="{CC295C63-51F7-2D46-8442-CCD3EEF14BED}" type="pres">
      <dgm:prSet presAssocID="{924DF112-C54B-4D82-8191-4E61E1A69C6D}" presName="LevelOneTextNode" presStyleLbl="node0" presStyleIdx="0" presStyleCnt="1">
        <dgm:presLayoutVars>
          <dgm:chPref val="3"/>
        </dgm:presLayoutVars>
      </dgm:prSet>
      <dgm:spPr/>
    </dgm:pt>
    <dgm:pt modelId="{6609FD31-110B-2F4E-AE82-EF77E6202810}" type="pres">
      <dgm:prSet presAssocID="{924DF112-C54B-4D82-8191-4E61E1A69C6D}" presName="level2hierChild" presStyleCnt="0"/>
      <dgm:spPr/>
    </dgm:pt>
    <dgm:pt modelId="{A7AB78E5-53AC-5640-854C-E4A7422C7AA9}" type="pres">
      <dgm:prSet presAssocID="{BCA8BC44-7B3D-4483-8A71-A4347A09518C}" presName="conn2-1" presStyleLbl="parChTrans1D2" presStyleIdx="0" presStyleCnt="4"/>
      <dgm:spPr/>
    </dgm:pt>
    <dgm:pt modelId="{6C83BCE7-3232-5D44-B087-22E51448BB9E}" type="pres">
      <dgm:prSet presAssocID="{BCA8BC44-7B3D-4483-8A71-A4347A09518C}" presName="connTx" presStyleLbl="parChTrans1D2" presStyleIdx="0" presStyleCnt="4"/>
      <dgm:spPr/>
    </dgm:pt>
    <dgm:pt modelId="{9650750B-243F-A04D-BEED-EB22FAA99CFE}" type="pres">
      <dgm:prSet presAssocID="{8D2C6E14-B026-4857-8C9D-C07D78E9C0BF}" presName="root2" presStyleCnt="0"/>
      <dgm:spPr/>
    </dgm:pt>
    <dgm:pt modelId="{03B4EEB5-681D-254C-B008-A17F1326059B}" type="pres">
      <dgm:prSet presAssocID="{8D2C6E14-B026-4857-8C9D-C07D78E9C0BF}" presName="LevelTwoTextNode" presStyleLbl="node2" presStyleIdx="0" presStyleCnt="4">
        <dgm:presLayoutVars>
          <dgm:chPref val="3"/>
        </dgm:presLayoutVars>
      </dgm:prSet>
      <dgm:spPr/>
    </dgm:pt>
    <dgm:pt modelId="{9FCAF39E-06F1-2C42-83F2-2F1249A78642}" type="pres">
      <dgm:prSet presAssocID="{8D2C6E14-B026-4857-8C9D-C07D78E9C0BF}" presName="level3hierChild" presStyleCnt="0"/>
      <dgm:spPr/>
    </dgm:pt>
    <dgm:pt modelId="{C2B7F515-5634-8C49-8C02-6EC8C103EB73}" type="pres">
      <dgm:prSet presAssocID="{4A931FAD-E1DA-4803-8BC4-8B31410928BD}" presName="conn2-1" presStyleLbl="parChTrans1D2" presStyleIdx="1" presStyleCnt="4"/>
      <dgm:spPr/>
    </dgm:pt>
    <dgm:pt modelId="{936D3CAD-B524-9B41-8DC7-E7E03430C513}" type="pres">
      <dgm:prSet presAssocID="{4A931FAD-E1DA-4803-8BC4-8B31410928BD}" presName="connTx" presStyleLbl="parChTrans1D2" presStyleIdx="1" presStyleCnt="4"/>
      <dgm:spPr/>
    </dgm:pt>
    <dgm:pt modelId="{E393405D-CC71-B24E-B875-438EE03C6E6C}" type="pres">
      <dgm:prSet presAssocID="{C1FD9644-BBF6-4B4D-9790-AF20FE9C0102}" presName="root2" presStyleCnt="0"/>
      <dgm:spPr/>
    </dgm:pt>
    <dgm:pt modelId="{BA45551C-9B6F-574B-A6D5-01A6678F1DE2}" type="pres">
      <dgm:prSet presAssocID="{C1FD9644-BBF6-4B4D-9790-AF20FE9C0102}" presName="LevelTwoTextNode" presStyleLbl="node2" presStyleIdx="1" presStyleCnt="4">
        <dgm:presLayoutVars>
          <dgm:chPref val="3"/>
        </dgm:presLayoutVars>
      </dgm:prSet>
      <dgm:spPr/>
    </dgm:pt>
    <dgm:pt modelId="{B1744DA4-BC6F-F64B-85AC-89F3F43DDC46}" type="pres">
      <dgm:prSet presAssocID="{C1FD9644-BBF6-4B4D-9790-AF20FE9C0102}" presName="level3hierChild" presStyleCnt="0"/>
      <dgm:spPr/>
    </dgm:pt>
    <dgm:pt modelId="{A0E283D9-412F-2D4C-BE71-1A479EC37079}" type="pres">
      <dgm:prSet presAssocID="{02577F22-C3CD-4258-B626-6E76BD19D5F6}" presName="conn2-1" presStyleLbl="parChTrans1D2" presStyleIdx="2" presStyleCnt="4"/>
      <dgm:spPr/>
    </dgm:pt>
    <dgm:pt modelId="{57A2B101-D291-D44E-8D96-0B2FE6256230}" type="pres">
      <dgm:prSet presAssocID="{02577F22-C3CD-4258-B626-6E76BD19D5F6}" presName="connTx" presStyleLbl="parChTrans1D2" presStyleIdx="2" presStyleCnt="4"/>
      <dgm:spPr/>
    </dgm:pt>
    <dgm:pt modelId="{7BD25868-22E3-0C4C-AC2B-9DA3B7E4FB6F}" type="pres">
      <dgm:prSet presAssocID="{0981AC93-9C34-4CCE-9F2D-23D624EE424F}" presName="root2" presStyleCnt="0"/>
      <dgm:spPr/>
    </dgm:pt>
    <dgm:pt modelId="{CA833481-7E26-0941-952B-32629CB1FB8A}" type="pres">
      <dgm:prSet presAssocID="{0981AC93-9C34-4CCE-9F2D-23D624EE424F}" presName="LevelTwoTextNode" presStyleLbl="node2" presStyleIdx="2" presStyleCnt="4">
        <dgm:presLayoutVars>
          <dgm:chPref val="3"/>
        </dgm:presLayoutVars>
      </dgm:prSet>
      <dgm:spPr/>
    </dgm:pt>
    <dgm:pt modelId="{5A31AF81-8D74-4543-B9D2-FA1B433716D5}" type="pres">
      <dgm:prSet presAssocID="{0981AC93-9C34-4CCE-9F2D-23D624EE424F}" presName="level3hierChild" presStyleCnt="0"/>
      <dgm:spPr/>
    </dgm:pt>
    <dgm:pt modelId="{69E3C588-4BBB-6C4B-A5C9-90BE53C2899F}" type="pres">
      <dgm:prSet presAssocID="{FAA59E3C-841F-4529-976E-EB21C756498A}" presName="conn2-1" presStyleLbl="parChTrans1D2" presStyleIdx="3" presStyleCnt="4"/>
      <dgm:spPr/>
    </dgm:pt>
    <dgm:pt modelId="{75E5C7DE-7377-5F45-A672-1BD1C3D2BB4A}" type="pres">
      <dgm:prSet presAssocID="{FAA59E3C-841F-4529-976E-EB21C756498A}" presName="connTx" presStyleLbl="parChTrans1D2" presStyleIdx="3" presStyleCnt="4"/>
      <dgm:spPr/>
    </dgm:pt>
    <dgm:pt modelId="{F9321F84-9834-0E41-90A9-C1945515791A}" type="pres">
      <dgm:prSet presAssocID="{F4B66342-C13A-498C-B1F3-13A8DAE209D8}" presName="root2" presStyleCnt="0"/>
      <dgm:spPr/>
    </dgm:pt>
    <dgm:pt modelId="{89869498-B908-DE4D-B656-390AAB1B8A02}" type="pres">
      <dgm:prSet presAssocID="{F4B66342-C13A-498C-B1F3-13A8DAE209D8}" presName="LevelTwoTextNode" presStyleLbl="node2" presStyleIdx="3" presStyleCnt="4">
        <dgm:presLayoutVars>
          <dgm:chPref val="3"/>
        </dgm:presLayoutVars>
      </dgm:prSet>
      <dgm:spPr/>
    </dgm:pt>
    <dgm:pt modelId="{56394CBC-38F6-DC4C-A7AD-37686A2C812E}" type="pres">
      <dgm:prSet presAssocID="{F4B66342-C13A-498C-B1F3-13A8DAE209D8}" presName="level3hierChild" presStyleCnt="0"/>
      <dgm:spPr/>
    </dgm:pt>
  </dgm:ptLst>
  <dgm:cxnLst>
    <dgm:cxn modelId="{80255A02-1C90-456F-9822-544F750A17D8}" srcId="{924DF112-C54B-4D82-8191-4E61E1A69C6D}" destId="{8D2C6E14-B026-4857-8C9D-C07D78E9C0BF}" srcOrd="0" destOrd="0" parTransId="{BCA8BC44-7B3D-4483-8A71-A4347A09518C}" sibTransId="{4D05F17E-1A59-45EE-BF77-BF6C88628006}"/>
    <dgm:cxn modelId="{1D1E4803-0DB4-497D-9D28-B209F48B28BC}" srcId="{924DF112-C54B-4D82-8191-4E61E1A69C6D}" destId="{F4B66342-C13A-498C-B1F3-13A8DAE209D8}" srcOrd="3" destOrd="0" parTransId="{FAA59E3C-841F-4529-976E-EB21C756498A}" sibTransId="{2C830963-86A4-4AA9-AE81-A4F56CD990CA}"/>
    <dgm:cxn modelId="{FD04300A-3523-B649-866B-A0A767AECF11}" type="presOf" srcId="{8D2C6E14-B026-4857-8C9D-C07D78E9C0BF}" destId="{03B4EEB5-681D-254C-B008-A17F1326059B}" srcOrd="0" destOrd="0" presId="urn:microsoft.com/office/officeart/2005/8/layout/hierarchy2"/>
    <dgm:cxn modelId="{2AE1C53B-BE4E-4F41-ACA4-D9A8AF8F5FDF}" srcId="{1D940BFF-1D4D-40BD-B1A5-61ABD612A7A5}" destId="{924DF112-C54B-4D82-8191-4E61E1A69C6D}" srcOrd="0" destOrd="0" parTransId="{AB1FCD72-FB25-4C54-85BD-812F2A3ECF7E}" sibTransId="{3C78E50F-A12F-4D46-A932-F433EA321CAF}"/>
    <dgm:cxn modelId="{2B598443-7FD4-394A-80F1-9E18FD7FFF2D}" type="presOf" srcId="{C1FD9644-BBF6-4B4D-9790-AF20FE9C0102}" destId="{BA45551C-9B6F-574B-A6D5-01A6678F1DE2}" srcOrd="0" destOrd="0" presId="urn:microsoft.com/office/officeart/2005/8/layout/hierarchy2"/>
    <dgm:cxn modelId="{7F53204D-97E9-0748-9E01-BC2416F70843}" type="presOf" srcId="{FAA59E3C-841F-4529-976E-EB21C756498A}" destId="{69E3C588-4BBB-6C4B-A5C9-90BE53C2899F}" srcOrd="0" destOrd="0" presId="urn:microsoft.com/office/officeart/2005/8/layout/hierarchy2"/>
    <dgm:cxn modelId="{B342F567-FCFE-4956-8F42-DE88C13E5516}" srcId="{924DF112-C54B-4D82-8191-4E61E1A69C6D}" destId="{0981AC93-9C34-4CCE-9F2D-23D624EE424F}" srcOrd="2" destOrd="0" parTransId="{02577F22-C3CD-4258-B626-6E76BD19D5F6}" sibTransId="{BB9D9D4E-EB25-4A20-900D-4D6F83371529}"/>
    <dgm:cxn modelId="{1B119568-983C-A049-BCBD-7AF9CD68BBA1}" type="presOf" srcId="{02577F22-C3CD-4258-B626-6E76BD19D5F6}" destId="{57A2B101-D291-D44E-8D96-0B2FE6256230}" srcOrd="1" destOrd="0" presId="urn:microsoft.com/office/officeart/2005/8/layout/hierarchy2"/>
    <dgm:cxn modelId="{8F14FE7C-2BFA-CD46-A252-290BF81F0641}" type="presOf" srcId="{BCA8BC44-7B3D-4483-8A71-A4347A09518C}" destId="{6C83BCE7-3232-5D44-B087-22E51448BB9E}" srcOrd="1" destOrd="0" presId="urn:microsoft.com/office/officeart/2005/8/layout/hierarchy2"/>
    <dgm:cxn modelId="{0FDDFC88-D17A-4944-A784-8A68B187291F}" type="presOf" srcId="{4A931FAD-E1DA-4803-8BC4-8B31410928BD}" destId="{936D3CAD-B524-9B41-8DC7-E7E03430C513}" srcOrd="1" destOrd="0" presId="urn:microsoft.com/office/officeart/2005/8/layout/hierarchy2"/>
    <dgm:cxn modelId="{A92F7C8A-1CFC-9846-B190-F0E167FF3DA0}" type="presOf" srcId="{BCA8BC44-7B3D-4483-8A71-A4347A09518C}" destId="{A7AB78E5-53AC-5640-854C-E4A7422C7AA9}" srcOrd="0" destOrd="0" presId="urn:microsoft.com/office/officeart/2005/8/layout/hierarchy2"/>
    <dgm:cxn modelId="{2BFB1A8B-DA90-E847-86D8-5E4A7D6EF9FB}" type="presOf" srcId="{0981AC93-9C34-4CCE-9F2D-23D624EE424F}" destId="{CA833481-7E26-0941-952B-32629CB1FB8A}" srcOrd="0" destOrd="0" presId="urn:microsoft.com/office/officeart/2005/8/layout/hierarchy2"/>
    <dgm:cxn modelId="{D5E09CA9-5593-674C-8DA2-9951B232F319}" type="presOf" srcId="{F4B66342-C13A-498C-B1F3-13A8DAE209D8}" destId="{89869498-B908-DE4D-B656-390AAB1B8A02}" srcOrd="0" destOrd="0" presId="urn:microsoft.com/office/officeart/2005/8/layout/hierarchy2"/>
    <dgm:cxn modelId="{B06F06BF-731D-4A8B-86CC-03E125A72092}" srcId="{924DF112-C54B-4D82-8191-4E61E1A69C6D}" destId="{C1FD9644-BBF6-4B4D-9790-AF20FE9C0102}" srcOrd="1" destOrd="0" parTransId="{4A931FAD-E1DA-4803-8BC4-8B31410928BD}" sibTransId="{8E37A7DE-2C87-42F8-B73E-22847666F927}"/>
    <dgm:cxn modelId="{967956C3-9BD0-D34B-9E3A-A9C3EFF2C980}" type="presOf" srcId="{FAA59E3C-841F-4529-976E-EB21C756498A}" destId="{75E5C7DE-7377-5F45-A672-1BD1C3D2BB4A}" srcOrd="1" destOrd="0" presId="urn:microsoft.com/office/officeart/2005/8/layout/hierarchy2"/>
    <dgm:cxn modelId="{7C7614D4-9DF7-F743-AD6A-9C68836A04CB}" type="presOf" srcId="{924DF112-C54B-4D82-8191-4E61E1A69C6D}" destId="{CC295C63-51F7-2D46-8442-CCD3EEF14BED}" srcOrd="0" destOrd="0" presId="urn:microsoft.com/office/officeart/2005/8/layout/hierarchy2"/>
    <dgm:cxn modelId="{1B4AB3DF-E319-2147-9622-29D72C12B99C}" type="presOf" srcId="{1D940BFF-1D4D-40BD-B1A5-61ABD612A7A5}" destId="{E5185AA5-D3AE-8943-844B-7339F6D2CC35}" srcOrd="0" destOrd="0" presId="urn:microsoft.com/office/officeart/2005/8/layout/hierarchy2"/>
    <dgm:cxn modelId="{56A1FBF3-628E-C94F-9530-84073C6E536B}" type="presOf" srcId="{02577F22-C3CD-4258-B626-6E76BD19D5F6}" destId="{A0E283D9-412F-2D4C-BE71-1A479EC37079}" srcOrd="0" destOrd="0" presId="urn:microsoft.com/office/officeart/2005/8/layout/hierarchy2"/>
    <dgm:cxn modelId="{08D9EEFA-FCDE-4642-BD91-B3F2725984E8}" type="presOf" srcId="{4A931FAD-E1DA-4803-8BC4-8B31410928BD}" destId="{C2B7F515-5634-8C49-8C02-6EC8C103EB73}" srcOrd="0" destOrd="0" presId="urn:microsoft.com/office/officeart/2005/8/layout/hierarchy2"/>
    <dgm:cxn modelId="{81D700CC-ABA5-D04C-94D1-4C684C3BB7A1}" type="presParOf" srcId="{E5185AA5-D3AE-8943-844B-7339F6D2CC35}" destId="{CF1CB742-4EFA-9E4C-96B9-E812D1A0B8F6}" srcOrd="0" destOrd="0" presId="urn:microsoft.com/office/officeart/2005/8/layout/hierarchy2"/>
    <dgm:cxn modelId="{70DF9C6E-01A1-6A4D-B57C-B0A7BAC4BE4A}" type="presParOf" srcId="{CF1CB742-4EFA-9E4C-96B9-E812D1A0B8F6}" destId="{CC295C63-51F7-2D46-8442-CCD3EEF14BED}" srcOrd="0" destOrd="0" presId="urn:microsoft.com/office/officeart/2005/8/layout/hierarchy2"/>
    <dgm:cxn modelId="{EEF70170-7455-BA48-8E11-8AE1D87B9275}" type="presParOf" srcId="{CF1CB742-4EFA-9E4C-96B9-E812D1A0B8F6}" destId="{6609FD31-110B-2F4E-AE82-EF77E6202810}" srcOrd="1" destOrd="0" presId="urn:microsoft.com/office/officeart/2005/8/layout/hierarchy2"/>
    <dgm:cxn modelId="{A9311197-9C6E-284E-AD92-9FB893D8452C}" type="presParOf" srcId="{6609FD31-110B-2F4E-AE82-EF77E6202810}" destId="{A7AB78E5-53AC-5640-854C-E4A7422C7AA9}" srcOrd="0" destOrd="0" presId="urn:microsoft.com/office/officeart/2005/8/layout/hierarchy2"/>
    <dgm:cxn modelId="{337A14FC-C119-8347-A2B8-7F64EEB82058}" type="presParOf" srcId="{A7AB78E5-53AC-5640-854C-E4A7422C7AA9}" destId="{6C83BCE7-3232-5D44-B087-22E51448BB9E}" srcOrd="0" destOrd="0" presId="urn:microsoft.com/office/officeart/2005/8/layout/hierarchy2"/>
    <dgm:cxn modelId="{DDA68F8C-8A05-104F-A27D-B62E367EE7A9}" type="presParOf" srcId="{6609FD31-110B-2F4E-AE82-EF77E6202810}" destId="{9650750B-243F-A04D-BEED-EB22FAA99CFE}" srcOrd="1" destOrd="0" presId="urn:microsoft.com/office/officeart/2005/8/layout/hierarchy2"/>
    <dgm:cxn modelId="{06E9DC3D-766F-9D42-BF3D-D45E41E034FD}" type="presParOf" srcId="{9650750B-243F-A04D-BEED-EB22FAA99CFE}" destId="{03B4EEB5-681D-254C-B008-A17F1326059B}" srcOrd="0" destOrd="0" presId="urn:microsoft.com/office/officeart/2005/8/layout/hierarchy2"/>
    <dgm:cxn modelId="{156B4E82-CCCD-6D41-82A7-8F363A204F65}" type="presParOf" srcId="{9650750B-243F-A04D-BEED-EB22FAA99CFE}" destId="{9FCAF39E-06F1-2C42-83F2-2F1249A78642}" srcOrd="1" destOrd="0" presId="urn:microsoft.com/office/officeart/2005/8/layout/hierarchy2"/>
    <dgm:cxn modelId="{B509F3DC-97A4-DF43-AC6C-882131FDEA7E}" type="presParOf" srcId="{6609FD31-110B-2F4E-AE82-EF77E6202810}" destId="{C2B7F515-5634-8C49-8C02-6EC8C103EB73}" srcOrd="2" destOrd="0" presId="urn:microsoft.com/office/officeart/2005/8/layout/hierarchy2"/>
    <dgm:cxn modelId="{7F9181D3-4287-A847-AE63-435170B83C7B}" type="presParOf" srcId="{C2B7F515-5634-8C49-8C02-6EC8C103EB73}" destId="{936D3CAD-B524-9B41-8DC7-E7E03430C513}" srcOrd="0" destOrd="0" presId="urn:microsoft.com/office/officeart/2005/8/layout/hierarchy2"/>
    <dgm:cxn modelId="{8CC6E702-7666-6B4B-8615-5B26FB45A02B}" type="presParOf" srcId="{6609FD31-110B-2F4E-AE82-EF77E6202810}" destId="{E393405D-CC71-B24E-B875-438EE03C6E6C}" srcOrd="3" destOrd="0" presId="urn:microsoft.com/office/officeart/2005/8/layout/hierarchy2"/>
    <dgm:cxn modelId="{E2BE0793-FF2F-3043-B837-03A8F2C207DA}" type="presParOf" srcId="{E393405D-CC71-B24E-B875-438EE03C6E6C}" destId="{BA45551C-9B6F-574B-A6D5-01A6678F1DE2}" srcOrd="0" destOrd="0" presId="urn:microsoft.com/office/officeart/2005/8/layout/hierarchy2"/>
    <dgm:cxn modelId="{E0853D7A-FBB7-B648-8766-7743B3F50B45}" type="presParOf" srcId="{E393405D-CC71-B24E-B875-438EE03C6E6C}" destId="{B1744DA4-BC6F-F64B-85AC-89F3F43DDC46}" srcOrd="1" destOrd="0" presId="urn:microsoft.com/office/officeart/2005/8/layout/hierarchy2"/>
    <dgm:cxn modelId="{A43BE319-2EC7-D440-8F98-F91C16C43413}" type="presParOf" srcId="{6609FD31-110B-2F4E-AE82-EF77E6202810}" destId="{A0E283D9-412F-2D4C-BE71-1A479EC37079}" srcOrd="4" destOrd="0" presId="urn:microsoft.com/office/officeart/2005/8/layout/hierarchy2"/>
    <dgm:cxn modelId="{2A97C6EB-1AA0-2949-B327-587E34C165C8}" type="presParOf" srcId="{A0E283D9-412F-2D4C-BE71-1A479EC37079}" destId="{57A2B101-D291-D44E-8D96-0B2FE6256230}" srcOrd="0" destOrd="0" presId="urn:microsoft.com/office/officeart/2005/8/layout/hierarchy2"/>
    <dgm:cxn modelId="{55BABA82-DD5A-584E-B221-B295A4DC9A47}" type="presParOf" srcId="{6609FD31-110B-2F4E-AE82-EF77E6202810}" destId="{7BD25868-22E3-0C4C-AC2B-9DA3B7E4FB6F}" srcOrd="5" destOrd="0" presId="urn:microsoft.com/office/officeart/2005/8/layout/hierarchy2"/>
    <dgm:cxn modelId="{5C0BA7DA-9698-6B4F-8D09-02593E0A00F6}" type="presParOf" srcId="{7BD25868-22E3-0C4C-AC2B-9DA3B7E4FB6F}" destId="{CA833481-7E26-0941-952B-32629CB1FB8A}" srcOrd="0" destOrd="0" presId="urn:microsoft.com/office/officeart/2005/8/layout/hierarchy2"/>
    <dgm:cxn modelId="{CC0BCEAD-3501-F643-95E1-312010CE072B}" type="presParOf" srcId="{7BD25868-22E3-0C4C-AC2B-9DA3B7E4FB6F}" destId="{5A31AF81-8D74-4543-B9D2-FA1B433716D5}" srcOrd="1" destOrd="0" presId="urn:microsoft.com/office/officeart/2005/8/layout/hierarchy2"/>
    <dgm:cxn modelId="{9C1A7581-70E3-E647-A7B5-ED193BD59744}" type="presParOf" srcId="{6609FD31-110B-2F4E-AE82-EF77E6202810}" destId="{69E3C588-4BBB-6C4B-A5C9-90BE53C2899F}" srcOrd="6" destOrd="0" presId="urn:microsoft.com/office/officeart/2005/8/layout/hierarchy2"/>
    <dgm:cxn modelId="{4786CAB5-41A0-D34D-A9A7-3F204429FFDC}" type="presParOf" srcId="{69E3C588-4BBB-6C4B-A5C9-90BE53C2899F}" destId="{75E5C7DE-7377-5F45-A672-1BD1C3D2BB4A}" srcOrd="0" destOrd="0" presId="urn:microsoft.com/office/officeart/2005/8/layout/hierarchy2"/>
    <dgm:cxn modelId="{78D22E8E-5BD1-214E-9222-7C4B438703CA}" type="presParOf" srcId="{6609FD31-110B-2F4E-AE82-EF77E6202810}" destId="{F9321F84-9834-0E41-90A9-C1945515791A}" srcOrd="7" destOrd="0" presId="urn:microsoft.com/office/officeart/2005/8/layout/hierarchy2"/>
    <dgm:cxn modelId="{36555522-3FAB-9641-9EE0-326BCA38C356}" type="presParOf" srcId="{F9321F84-9834-0E41-90A9-C1945515791A}" destId="{89869498-B908-DE4D-B656-390AAB1B8A02}" srcOrd="0" destOrd="0" presId="urn:microsoft.com/office/officeart/2005/8/layout/hierarchy2"/>
    <dgm:cxn modelId="{55E78FA6-A5F2-C540-962F-6B79A029B019}" type="presParOf" srcId="{F9321F84-9834-0E41-90A9-C1945515791A}" destId="{56394CBC-38F6-DC4C-A7AD-37686A2C812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95C63-51F7-2D46-8442-CCD3EEF14BED}">
      <dsp:nvSpPr>
        <dsp:cNvPr id="0" name=""/>
        <dsp:cNvSpPr/>
      </dsp:nvSpPr>
      <dsp:spPr>
        <a:xfrm>
          <a:off x="583856" y="1462778"/>
          <a:ext cx="1694906" cy="84745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Forces impacting interventional strategy</a:t>
          </a:r>
        </a:p>
      </dsp:txBody>
      <dsp:txXfrm>
        <a:off x="608677" y="1487599"/>
        <a:ext cx="1645264" cy="797811"/>
      </dsp:txXfrm>
    </dsp:sp>
    <dsp:sp modelId="{A7AB78E5-53AC-5640-854C-E4A7422C7AA9}">
      <dsp:nvSpPr>
        <dsp:cNvPr id="0" name=""/>
        <dsp:cNvSpPr/>
      </dsp:nvSpPr>
      <dsp:spPr>
        <a:xfrm rot="17692822">
          <a:off x="1812037" y="1135361"/>
          <a:ext cx="1611415" cy="40429"/>
        </a:xfrm>
        <a:custGeom>
          <a:avLst/>
          <a:gdLst/>
          <a:ahLst/>
          <a:cxnLst/>
          <a:rect l="0" t="0" r="0" b="0"/>
          <a:pathLst>
            <a:path>
              <a:moveTo>
                <a:pt x="0" y="20214"/>
              </a:moveTo>
              <a:lnTo>
                <a:pt x="1611415" y="2021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7459" y="1115291"/>
        <a:ext cx="80570" cy="80570"/>
      </dsp:txXfrm>
    </dsp:sp>
    <dsp:sp modelId="{03B4EEB5-681D-254C-B008-A17F1326059B}">
      <dsp:nvSpPr>
        <dsp:cNvPr id="0" name=""/>
        <dsp:cNvSpPr/>
      </dsp:nvSpPr>
      <dsp:spPr>
        <a:xfrm>
          <a:off x="2956726" y="921"/>
          <a:ext cx="1694906" cy="8474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Compression</a:t>
          </a:r>
        </a:p>
      </dsp:txBody>
      <dsp:txXfrm>
        <a:off x="2981547" y="25742"/>
        <a:ext cx="1645264" cy="797811"/>
      </dsp:txXfrm>
    </dsp:sp>
    <dsp:sp modelId="{C2B7F515-5634-8C49-8C02-6EC8C103EB73}">
      <dsp:nvSpPr>
        <dsp:cNvPr id="0" name=""/>
        <dsp:cNvSpPr/>
      </dsp:nvSpPr>
      <dsp:spPr>
        <a:xfrm rot="19457599">
          <a:off x="2200288" y="1622647"/>
          <a:ext cx="834913" cy="40429"/>
        </a:xfrm>
        <a:custGeom>
          <a:avLst/>
          <a:gdLst/>
          <a:ahLst/>
          <a:cxnLst/>
          <a:rect l="0" t="0" r="0" b="0"/>
          <a:pathLst>
            <a:path>
              <a:moveTo>
                <a:pt x="0" y="20214"/>
              </a:moveTo>
              <a:lnTo>
                <a:pt x="834913" y="2021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6872" y="1621989"/>
        <a:ext cx="41745" cy="41745"/>
      </dsp:txXfrm>
    </dsp:sp>
    <dsp:sp modelId="{BA45551C-9B6F-574B-A6D5-01A6678F1DE2}">
      <dsp:nvSpPr>
        <dsp:cNvPr id="0" name=""/>
        <dsp:cNvSpPr/>
      </dsp:nvSpPr>
      <dsp:spPr>
        <a:xfrm>
          <a:off x="2956726" y="975492"/>
          <a:ext cx="1694906" cy="8474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Elongation</a:t>
          </a:r>
        </a:p>
      </dsp:txBody>
      <dsp:txXfrm>
        <a:off x="2981547" y="1000313"/>
        <a:ext cx="1645264" cy="797811"/>
      </dsp:txXfrm>
    </dsp:sp>
    <dsp:sp modelId="{A0E283D9-412F-2D4C-BE71-1A479EC37079}">
      <dsp:nvSpPr>
        <dsp:cNvPr id="0" name=""/>
        <dsp:cNvSpPr/>
      </dsp:nvSpPr>
      <dsp:spPr>
        <a:xfrm rot="2142401">
          <a:off x="2200288" y="2109933"/>
          <a:ext cx="834913" cy="40429"/>
        </a:xfrm>
        <a:custGeom>
          <a:avLst/>
          <a:gdLst/>
          <a:ahLst/>
          <a:cxnLst/>
          <a:rect l="0" t="0" r="0" b="0"/>
          <a:pathLst>
            <a:path>
              <a:moveTo>
                <a:pt x="0" y="20214"/>
              </a:moveTo>
              <a:lnTo>
                <a:pt x="834913" y="2021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6872" y="2109275"/>
        <a:ext cx="41745" cy="41745"/>
      </dsp:txXfrm>
    </dsp:sp>
    <dsp:sp modelId="{CA833481-7E26-0941-952B-32629CB1FB8A}">
      <dsp:nvSpPr>
        <dsp:cNvPr id="0" name=""/>
        <dsp:cNvSpPr/>
      </dsp:nvSpPr>
      <dsp:spPr>
        <a:xfrm>
          <a:off x="2956726" y="1950064"/>
          <a:ext cx="1694906" cy="8474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Torsion</a:t>
          </a:r>
        </a:p>
      </dsp:txBody>
      <dsp:txXfrm>
        <a:off x="2981547" y="1974885"/>
        <a:ext cx="1645264" cy="797811"/>
      </dsp:txXfrm>
    </dsp:sp>
    <dsp:sp modelId="{69E3C588-4BBB-6C4B-A5C9-90BE53C2899F}">
      <dsp:nvSpPr>
        <dsp:cNvPr id="0" name=""/>
        <dsp:cNvSpPr/>
      </dsp:nvSpPr>
      <dsp:spPr>
        <a:xfrm rot="3907178">
          <a:off x="1812037" y="2597218"/>
          <a:ext cx="1611415" cy="40429"/>
        </a:xfrm>
        <a:custGeom>
          <a:avLst/>
          <a:gdLst/>
          <a:ahLst/>
          <a:cxnLst/>
          <a:rect l="0" t="0" r="0" b="0"/>
          <a:pathLst>
            <a:path>
              <a:moveTo>
                <a:pt x="0" y="20214"/>
              </a:moveTo>
              <a:lnTo>
                <a:pt x="1611415" y="2021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7459" y="2577148"/>
        <a:ext cx="80570" cy="80570"/>
      </dsp:txXfrm>
    </dsp:sp>
    <dsp:sp modelId="{89869498-B908-DE4D-B656-390AAB1B8A02}">
      <dsp:nvSpPr>
        <dsp:cNvPr id="0" name=""/>
        <dsp:cNvSpPr/>
      </dsp:nvSpPr>
      <dsp:spPr>
        <a:xfrm>
          <a:off x="2956726" y="2924635"/>
          <a:ext cx="1694906" cy="8474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Bending</a:t>
          </a:r>
        </a:p>
      </dsp:txBody>
      <dsp:txXfrm>
        <a:off x="2981547" y="2949456"/>
        <a:ext cx="1645264" cy="7978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52772-96DC-F445-A8CB-F79AEBB8B5CE}" type="datetimeFigureOut">
              <a:rPr lang="en-US" smtClean="0"/>
              <a:t>1/22/22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DB2DB-F2DB-9E47-8501-78AC5A9614CF}" type="slidenum">
              <a:rPr lang="en-US" smtClean="0"/>
              <a:t>‹#›</a:t>
            </a:fld>
            <a:endParaRPr lang="en-US"/>
          </a:p>
        </p:txBody>
      </p:sp>
    </p:spTree>
    <p:extLst>
      <p:ext uri="{BB962C8B-B14F-4D97-AF65-F5344CB8AC3E}">
        <p14:creationId xmlns:p14="http://schemas.microsoft.com/office/powerpoint/2010/main" val="366703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C5DB2DB-F2DB-9E47-8501-78AC5A9614CF}" type="slidenum">
              <a:rPr lang="en-US" smtClean="0"/>
              <a:t>1</a:t>
            </a:fld>
            <a:endParaRPr lang="en-US"/>
          </a:p>
        </p:txBody>
      </p:sp>
    </p:spTree>
    <p:extLst>
      <p:ext uri="{BB962C8B-B14F-4D97-AF65-F5344CB8AC3E}">
        <p14:creationId xmlns:p14="http://schemas.microsoft.com/office/powerpoint/2010/main" val="254958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Focus on MIMICS3D study, a real world 500+ patient study with 3 year follow up</a:t>
            </a:r>
          </a:p>
        </p:txBody>
      </p:sp>
      <p:sp>
        <p:nvSpPr>
          <p:cNvPr id="4" name="Slide Number Placeholder 3"/>
          <p:cNvSpPr>
            <a:spLocks noGrp="1"/>
          </p:cNvSpPr>
          <p:nvPr>
            <p:ph type="sldNum" sz="quarter" idx="5"/>
          </p:nvPr>
        </p:nvSpPr>
        <p:spPr/>
        <p:txBody>
          <a:bodyPr/>
          <a:lstStyle/>
          <a:p>
            <a:fld id="{6C5DB2DB-F2DB-9E47-8501-78AC5A9614CF}" type="slidenum">
              <a:rPr lang="en-US" smtClean="0"/>
              <a:t>10</a:t>
            </a:fld>
            <a:endParaRPr lang="en-US"/>
          </a:p>
        </p:txBody>
      </p:sp>
    </p:spTree>
    <p:extLst>
      <p:ext uri="{BB962C8B-B14F-4D97-AF65-F5344CB8AC3E}">
        <p14:creationId xmlns:p14="http://schemas.microsoft.com/office/powerpoint/2010/main" val="186226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Goal: Reinforce the OVERALL results that were JUST presented at ISET.  Highlight overall challenging lesion characteristics and impressive FF Loss of Patency and FF from CDTLR through 3 year follow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7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Given the prevalence of distal lesions, wanted to do a subgroup analysis to determine if there was a difference in 3 year outcomes with patients treated is the distal segment compared to those treated in the proximal segment.</a:t>
            </a:r>
          </a:p>
        </p:txBody>
      </p:sp>
      <p:sp>
        <p:nvSpPr>
          <p:cNvPr id="4" name="Slide Number Placeholder 3"/>
          <p:cNvSpPr>
            <a:spLocks noGrp="1"/>
          </p:cNvSpPr>
          <p:nvPr>
            <p:ph type="sldNum" sz="quarter" idx="5"/>
          </p:nvPr>
        </p:nvSpPr>
        <p:spPr/>
        <p:txBody>
          <a:bodyPr/>
          <a:lstStyle/>
          <a:p>
            <a:fld id="{6C5DB2DB-F2DB-9E47-8501-78AC5A9614CF}" type="slidenum">
              <a:rPr lang="en-US" smtClean="0"/>
              <a:t>12</a:t>
            </a:fld>
            <a:endParaRPr lang="en-US"/>
          </a:p>
        </p:txBody>
      </p:sp>
    </p:spTree>
    <p:extLst>
      <p:ext uri="{BB962C8B-B14F-4D97-AF65-F5344CB8AC3E}">
        <p14:creationId xmlns:p14="http://schemas.microsoft.com/office/powerpoint/2010/main" val="1983526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Highlight the extensive # of patients, prevalence of occlusions and significant ca+ in the distal cohort</a:t>
            </a:r>
          </a:p>
        </p:txBody>
      </p:sp>
      <p:sp>
        <p:nvSpPr>
          <p:cNvPr id="4" name="Slide Number Placeholder 3"/>
          <p:cNvSpPr>
            <a:spLocks noGrp="1"/>
          </p:cNvSpPr>
          <p:nvPr>
            <p:ph type="sldNum" sz="quarter" idx="5"/>
          </p:nvPr>
        </p:nvSpPr>
        <p:spPr/>
        <p:txBody>
          <a:bodyPr/>
          <a:lstStyle/>
          <a:p>
            <a:fld id="{6C5DB2DB-F2DB-9E47-8501-78AC5A9614CF}" type="slidenum">
              <a:rPr lang="en-US" smtClean="0"/>
              <a:t>13</a:t>
            </a:fld>
            <a:endParaRPr lang="en-US"/>
          </a:p>
        </p:txBody>
      </p:sp>
    </p:spTree>
    <p:extLst>
      <p:ext uri="{BB962C8B-B14F-4D97-AF65-F5344CB8AC3E}">
        <p14:creationId xmlns:p14="http://schemas.microsoft.com/office/powerpoint/2010/main" val="3056910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Highlight the extensive # of patients, prevalence of occlusions and significant ca+ in the distal cohort</a:t>
            </a:r>
          </a:p>
        </p:txBody>
      </p:sp>
      <p:sp>
        <p:nvSpPr>
          <p:cNvPr id="4" name="Slide Number Placeholder 3"/>
          <p:cNvSpPr>
            <a:spLocks noGrp="1"/>
          </p:cNvSpPr>
          <p:nvPr>
            <p:ph type="sldNum" sz="quarter" idx="5"/>
          </p:nvPr>
        </p:nvSpPr>
        <p:spPr/>
        <p:txBody>
          <a:bodyPr/>
          <a:lstStyle/>
          <a:p>
            <a:fld id="{6C5DB2DB-F2DB-9E47-8501-78AC5A9614CF}" type="slidenum">
              <a:rPr lang="en-US" smtClean="0"/>
              <a:t>14</a:t>
            </a:fld>
            <a:endParaRPr lang="en-US"/>
          </a:p>
        </p:txBody>
      </p:sp>
    </p:spTree>
    <p:extLst>
      <p:ext uri="{BB962C8B-B14F-4D97-AF65-F5344CB8AC3E}">
        <p14:creationId xmlns:p14="http://schemas.microsoft.com/office/powerpoint/2010/main" val="502519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Highlight that at each interval and at 3 years, there is no difference in Primary Patency between these two cohorts, with an impressive 75.6% Primary Patency at 3 year follow up</a:t>
            </a:r>
          </a:p>
        </p:txBody>
      </p:sp>
      <p:sp>
        <p:nvSpPr>
          <p:cNvPr id="4" name="Slide Number Placeholder 3"/>
          <p:cNvSpPr>
            <a:spLocks noGrp="1"/>
          </p:cNvSpPr>
          <p:nvPr>
            <p:ph type="sldNum" sz="quarter" idx="5"/>
          </p:nvPr>
        </p:nvSpPr>
        <p:spPr/>
        <p:txBody>
          <a:bodyPr/>
          <a:lstStyle/>
          <a:p>
            <a:fld id="{6C5DB2DB-F2DB-9E47-8501-78AC5A9614CF}" type="slidenum">
              <a:rPr lang="en-US" smtClean="0"/>
              <a:t>15</a:t>
            </a:fld>
            <a:endParaRPr lang="en-US"/>
          </a:p>
        </p:txBody>
      </p:sp>
    </p:spTree>
    <p:extLst>
      <p:ext uri="{BB962C8B-B14F-4D97-AF65-F5344CB8AC3E}">
        <p14:creationId xmlns:p14="http://schemas.microsoft.com/office/powerpoint/2010/main" val="1673989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Highlight that at each interval and through 3 years there is no difference in outcomes b/w these cohorts with an impressive 81.8% FF CDTLR at 3 years</a:t>
            </a:r>
          </a:p>
          <a:p>
            <a:endParaRPr lang="en-US" dirty="0"/>
          </a:p>
        </p:txBody>
      </p:sp>
      <p:sp>
        <p:nvSpPr>
          <p:cNvPr id="4" name="Slide Number Placeholder 3"/>
          <p:cNvSpPr>
            <a:spLocks noGrp="1"/>
          </p:cNvSpPr>
          <p:nvPr>
            <p:ph type="sldNum" sz="quarter" idx="5"/>
          </p:nvPr>
        </p:nvSpPr>
        <p:spPr/>
        <p:txBody>
          <a:bodyPr/>
          <a:lstStyle/>
          <a:p>
            <a:fld id="{6C5DB2DB-F2DB-9E47-8501-78AC5A9614CF}" type="slidenum">
              <a:rPr lang="en-US" smtClean="0"/>
              <a:t>16</a:t>
            </a:fld>
            <a:endParaRPr lang="en-US"/>
          </a:p>
        </p:txBody>
      </p:sp>
    </p:spTree>
    <p:extLst>
      <p:ext uri="{BB962C8B-B14F-4D97-AF65-F5344CB8AC3E}">
        <p14:creationId xmlns:p14="http://schemas.microsoft.com/office/powerpoint/2010/main" val="2316693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Reinforce overall results in challenging lesions.  Focus on subgroup analysis. High % of patients in this distal segment, no difference in outcomes at 3year with impressive patency and CDTLR and only 1% fracture rate through 3 years in this highly dynamic segment. </a:t>
            </a:r>
          </a:p>
        </p:txBody>
      </p:sp>
      <p:sp>
        <p:nvSpPr>
          <p:cNvPr id="4" name="Slide Number Placeholder 3"/>
          <p:cNvSpPr>
            <a:spLocks noGrp="1"/>
          </p:cNvSpPr>
          <p:nvPr>
            <p:ph type="sldNum" sz="quarter" idx="5"/>
          </p:nvPr>
        </p:nvSpPr>
        <p:spPr/>
        <p:txBody>
          <a:bodyPr/>
          <a:lstStyle/>
          <a:p>
            <a:fld id="{6C5DB2DB-F2DB-9E47-8501-78AC5A9614CF}" type="slidenum">
              <a:rPr lang="en-US" smtClean="0"/>
              <a:t>17</a:t>
            </a:fld>
            <a:endParaRPr lang="en-US"/>
          </a:p>
        </p:txBody>
      </p:sp>
    </p:spTree>
    <p:extLst>
      <p:ext uri="{BB962C8B-B14F-4D97-AF65-F5344CB8AC3E}">
        <p14:creationId xmlns:p14="http://schemas.microsoft.com/office/powerpoint/2010/main" val="2374155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Use this slide to reinforce the two unique MOAs that should help address where BM3D is uniquely suited to help their patients. Close for understanding, agreement and next steps.</a:t>
            </a:r>
          </a:p>
        </p:txBody>
      </p:sp>
      <p:sp>
        <p:nvSpPr>
          <p:cNvPr id="4" name="Slide Number Placeholder 3"/>
          <p:cNvSpPr>
            <a:spLocks noGrp="1"/>
          </p:cNvSpPr>
          <p:nvPr>
            <p:ph type="sldNum" sz="quarter" idx="5"/>
          </p:nvPr>
        </p:nvSpPr>
        <p:spPr/>
        <p:txBody>
          <a:bodyPr/>
          <a:lstStyle/>
          <a:p>
            <a:fld id="{6C5DB2DB-F2DB-9E47-8501-78AC5A9614CF}" type="slidenum">
              <a:rPr lang="en-US" smtClean="0"/>
              <a:t>18</a:t>
            </a:fld>
            <a:endParaRPr lang="en-US"/>
          </a:p>
        </p:txBody>
      </p:sp>
    </p:spTree>
    <p:extLst>
      <p:ext uri="{BB962C8B-B14F-4D97-AF65-F5344CB8AC3E}">
        <p14:creationId xmlns:p14="http://schemas.microsoft.com/office/powerpoint/2010/main" val="97525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the forces that are uniquely challenging in the distal </a:t>
            </a:r>
            <a:r>
              <a:rPr lang="en-US" dirty="0" err="1"/>
              <a:t>sfa</a:t>
            </a:r>
            <a:r>
              <a:rPr lang="en-US" dirty="0"/>
              <a:t> and proximal popliteal.  The goal is to gain agreement that these forces make interventional strategies more complex in this area of the </a:t>
            </a:r>
            <a:r>
              <a:rPr lang="en-US" dirty="0" err="1"/>
              <a:t>fempop</a:t>
            </a:r>
            <a:r>
              <a:rPr lang="en-US" dirty="0"/>
              <a:t> segment</a:t>
            </a:r>
          </a:p>
        </p:txBody>
      </p:sp>
      <p:sp>
        <p:nvSpPr>
          <p:cNvPr id="4" name="Slide Number Placeholder 3"/>
          <p:cNvSpPr>
            <a:spLocks noGrp="1"/>
          </p:cNvSpPr>
          <p:nvPr>
            <p:ph type="sldNum" sz="quarter" idx="5"/>
          </p:nvPr>
        </p:nvSpPr>
        <p:spPr/>
        <p:txBody>
          <a:bodyPr/>
          <a:lstStyle/>
          <a:p>
            <a:fld id="{6C5DB2DB-F2DB-9E47-8501-78AC5A9614CF}" type="slidenum">
              <a:rPr lang="en-US" smtClean="0"/>
              <a:t>2</a:t>
            </a:fld>
            <a:endParaRPr lang="en-US"/>
          </a:p>
        </p:txBody>
      </p:sp>
    </p:spTree>
    <p:extLst>
      <p:ext uri="{BB962C8B-B14F-4D97-AF65-F5344CB8AC3E}">
        <p14:creationId xmlns:p14="http://schemas.microsoft.com/office/powerpoint/2010/main" val="19265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quantify that actual impact of those forces on this segment from a cadaver study done by </a:t>
            </a:r>
            <a:r>
              <a:rPr lang="en-US" dirty="0" err="1"/>
              <a:t>Smouse</a:t>
            </a:r>
            <a:r>
              <a:rPr lang="en-US" dirty="0"/>
              <a:t> et al.  Reinforcing that the majority of the compression actually occurs in the distal </a:t>
            </a:r>
            <a:r>
              <a:rPr lang="en-US" dirty="0" err="1"/>
              <a:t>sfa</a:t>
            </a:r>
            <a:r>
              <a:rPr lang="en-US" dirty="0"/>
              <a:t> and the popliteal artery above the knee</a:t>
            </a:r>
          </a:p>
        </p:txBody>
      </p:sp>
      <p:sp>
        <p:nvSpPr>
          <p:cNvPr id="4" name="Slide Number Placeholder 3"/>
          <p:cNvSpPr>
            <a:spLocks noGrp="1"/>
          </p:cNvSpPr>
          <p:nvPr>
            <p:ph type="sldNum" sz="quarter" idx="5"/>
          </p:nvPr>
        </p:nvSpPr>
        <p:spPr/>
        <p:txBody>
          <a:bodyPr/>
          <a:lstStyle/>
          <a:p>
            <a:fld id="{6C5DB2DB-F2DB-9E47-8501-78AC5A9614CF}" type="slidenum">
              <a:rPr lang="en-US" smtClean="0"/>
              <a:t>3</a:t>
            </a:fld>
            <a:endParaRPr lang="en-US"/>
          </a:p>
        </p:txBody>
      </p:sp>
    </p:spTree>
    <p:extLst>
      <p:ext uri="{BB962C8B-B14F-4D97-AF65-F5344CB8AC3E}">
        <p14:creationId xmlns:p14="http://schemas.microsoft.com/office/powerpoint/2010/main" val="395840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Goal is to show the impact of those forces on traditional slotted tube designs.  In a native artery, knee flexion leads to compression that creates to a kink in the distal segment.  Once a straight stent is implanted, that biomechanical incompatibility actually makes matters worse as depicted on the </a:t>
            </a:r>
            <a:r>
              <a:rPr lang="en-GB" dirty="0" err="1"/>
              <a:t>angio</a:t>
            </a:r>
            <a:r>
              <a:rPr lang="en-GB" dirty="0"/>
              <a:t> to the right.  That incompatibility can lead to arterial kinking or damage, stent fatigue/fracture, perhaps both!  All of that can potentially lead to restenosis of the stented segment or distal vessel.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9F8B2A-5557-4297-973E-1213F2031BE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08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show that this segment has not been well studied in the contemporary fem pop stent studies</a:t>
            </a:r>
          </a:p>
        </p:txBody>
      </p:sp>
      <p:sp>
        <p:nvSpPr>
          <p:cNvPr id="4" name="Slide Number Placeholder 3"/>
          <p:cNvSpPr>
            <a:spLocks noGrp="1"/>
          </p:cNvSpPr>
          <p:nvPr>
            <p:ph type="sldNum" sz="quarter" idx="5"/>
          </p:nvPr>
        </p:nvSpPr>
        <p:spPr/>
        <p:txBody>
          <a:bodyPr/>
          <a:lstStyle/>
          <a:p>
            <a:fld id="{6C5DB2DB-F2DB-9E47-8501-78AC5A9614CF}" type="slidenum">
              <a:rPr lang="en-US" smtClean="0"/>
              <a:t>5</a:t>
            </a:fld>
            <a:endParaRPr lang="en-US"/>
          </a:p>
        </p:txBody>
      </p:sp>
    </p:spTree>
    <p:extLst>
      <p:ext uri="{BB962C8B-B14F-4D97-AF65-F5344CB8AC3E}">
        <p14:creationId xmlns:p14="http://schemas.microsoft.com/office/powerpoint/2010/main" val="99149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Should have already introduced the the MOA in the Intro to </a:t>
            </a:r>
            <a:r>
              <a:rPr lang="en-US" dirty="0" err="1"/>
              <a:t>Veryan</a:t>
            </a:r>
            <a:r>
              <a:rPr lang="en-US" dirty="0"/>
              <a:t> deck.  As a result, here we will be focusing on the mimetic nature of the stent that makes it uniquely suited for the forces that are enacted on this segment </a:t>
            </a:r>
          </a:p>
        </p:txBody>
      </p:sp>
      <p:sp>
        <p:nvSpPr>
          <p:cNvPr id="4" name="Slide Number Placeholder 3"/>
          <p:cNvSpPr>
            <a:spLocks noGrp="1"/>
          </p:cNvSpPr>
          <p:nvPr>
            <p:ph type="sldNum" sz="quarter" idx="5"/>
          </p:nvPr>
        </p:nvSpPr>
        <p:spPr/>
        <p:txBody>
          <a:bodyPr/>
          <a:lstStyle/>
          <a:p>
            <a:fld id="{6C5DB2DB-F2DB-9E47-8501-78AC5A9614CF}" type="slidenum">
              <a:rPr lang="en-US" smtClean="0"/>
              <a:t>6</a:t>
            </a:fld>
            <a:endParaRPr lang="en-US"/>
          </a:p>
        </p:txBody>
      </p:sp>
    </p:spTree>
    <p:extLst>
      <p:ext uri="{BB962C8B-B14F-4D97-AF65-F5344CB8AC3E}">
        <p14:creationId xmlns:p14="http://schemas.microsoft.com/office/powerpoint/2010/main" val="341572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demonstrate the difference in biomechanical compatibility b/w BM3D and slotted tubes from our own cadaver study, which nicely illustrates the arterial kinking distal to the straight stent that occurs with knee flexion.  BM3D doesn’t transmit those forces distal to the stent</a:t>
            </a:r>
          </a:p>
        </p:txBody>
      </p:sp>
      <p:sp>
        <p:nvSpPr>
          <p:cNvPr id="4" name="Slide Number Placeholder 3"/>
          <p:cNvSpPr>
            <a:spLocks noGrp="1"/>
          </p:cNvSpPr>
          <p:nvPr>
            <p:ph type="sldNum" sz="quarter" idx="5"/>
          </p:nvPr>
        </p:nvSpPr>
        <p:spPr/>
        <p:txBody>
          <a:bodyPr/>
          <a:lstStyle/>
          <a:p>
            <a:fld id="{6C5DB2DB-F2DB-9E47-8501-78AC5A9614CF}" type="slidenum">
              <a:rPr lang="en-US" smtClean="0"/>
              <a:t>7</a:t>
            </a:fld>
            <a:endParaRPr lang="en-US"/>
          </a:p>
        </p:txBody>
      </p:sp>
    </p:spTree>
    <p:extLst>
      <p:ext uri="{BB962C8B-B14F-4D97-AF65-F5344CB8AC3E}">
        <p14:creationId xmlns:p14="http://schemas.microsoft.com/office/powerpoint/2010/main" val="346145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this model is intended to mimic the show the impact on stent designs as the stent exits the adductor canal into the popliteal fossa.  That transition creates significant compression on each standard slotted tube design as you can see illustrated to the right.  Regardless of whether it’s BMS or DES.</a:t>
            </a:r>
          </a:p>
          <a:p>
            <a:endParaRPr lang="en-US" dirty="0"/>
          </a:p>
        </p:txBody>
      </p:sp>
      <p:sp>
        <p:nvSpPr>
          <p:cNvPr id="4" name="Slide Number Placeholder 3"/>
          <p:cNvSpPr>
            <a:spLocks noGrp="1"/>
          </p:cNvSpPr>
          <p:nvPr>
            <p:ph type="sldNum" sz="quarter" idx="5"/>
          </p:nvPr>
        </p:nvSpPr>
        <p:spPr/>
        <p:txBody>
          <a:bodyPr/>
          <a:lstStyle/>
          <a:p>
            <a:fld id="{6C5DB2DB-F2DB-9E47-8501-78AC5A9614CF}" type="slidenum">
              <a:rPr lang="en-US" smtClean="0"/>
              <a:t>8</a:t>
            </a:fld>
            <a:endParaRPr lang="en-US"/>
          </a:p>
        </p:txBody>
      </p:sp>
    </p:spTree>
    <p:extLst>
      <p:ext uri="{BB962C8B-B14F-4D97-AF65-F5344CB8AC3E}">
        <p14:creationId xmlns:p14="http://schemas.microsoft.com/office/powerpoint/2010/main" val="247435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By comparison the MIMICS clinical program has an extensive amount of experience with patients in the distal segment demonstrating durable outcomes. </a:t>
            </a:r>
          </a:p>
        </p:txBody>
      </p:sp>
      <p:sp>
        <p:nvSpPr>
          <p:cNvPr id="4" name="Slide Number Placeholder 3"/>
          <p:cNvSpPr>
            <a:spLocks noGrp="1"/>
          </p:cNvSpPr>
          <p:nvPr>
            <p:ph type="sldNum" sz="quarter" idx="5"/>
          </p:nvPr>
        </p:nvSpPr>
        <p:spPr/>
        <p:txBody>
          <a:bodyPr/>
          <a:lstStyle/>
          <a:p>
            <a:fld id="{6C5DB2DB-F2DB-9E47-8501-78AC5A9614CF}" type="slidenum">
              <a:rPr lang="en-US" smtClean="0"/>
              <a:t>9</a:t>
            </a:fld>
            <a:endParaRPr lang="en-US"/>
          </a:p>
        </p:txBody>
      </p:sp>
    </p:spTree>
    <p:extLst>
      <p:ext uri="{BB962C8B-B14F-4D97-AF65-F5344CB8AC3E}">
        <p14:creationId xmlns:p14="http://schemas.microsoft.com/office/powerpoint/2010/main" val="2403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515600" cy="600668"/>
          </a:xfrm>
          <a:prstGeom prst="rect">
            <a:avLst/>
          </a:prstGeom>
        </p:spPr>
        <p:txBody>
          <a:bodyPr lIns="0" tIns="0" rIns="0" bIns="0" anchor="t" anchorCtr="0">
            <a:noAutofit/>
          </a:bodyPr>
          <a:lstStyle>
            <a:lvl1pPr>
              <a:defRPr sz="4267">
                <a:solidFill>
                  <a:schemeClr val="tx2"/>
                </a:solidFill>
              </a:defRPr>
            </a:lvl1pPr>
          </a:lstStyle>
          <a:p>
            <a:r>
              <a:rPr lang="en-GB" dirty="0"/>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dirty="0"/>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39" y="1279589"/>
            <a:ext cx="11301061" cy="4430929"/>
          </a:xfrm>
          <a:prstGeom prst="rect">
            <a:avLst/>
          </a:prstGeom>
        </p:spPr>
        <p:txBody>
          <a:bodyPr lIns="0" tIns="0" rIns="0" bIns="0"/>
          <a:lstStyle>
            <a:lvl1pPr marL="0" indent="0">
              <a:lnSpc>
                <a:spcPct val="105000"/>
              </a:lnSpc>
              <a:spcBef>
                <a:spcPts val="0"/>
              </a:spcBef>
              <a:spcAft>
                <a:spcPts val="800"/>
              </a:spcAft>
              <a:buFontTx/>
              <a:buNone/>
              <a:defRPr sz="2667"/>
            </a:lvl1pPr>
            <a:lvl2pPr marL="239994" indent="-239994">
              <a:lnSpc>
                <a:spcPct val="105000"/>
              </a:lnSpc>
              <a:spcBef>
                <a:spcPts val="0"/>
              </a:spcBef>
              <a:spcAft>
                <a:spcPts val="800"/>
              </a:spcAft>
              <a:buClr>
                <a:schemeClr val="tx2"/>
              </a:buClr>
              <a:buFont typeface="Arial" panose="020B0604020202020204" pitchFamily="34" charset="0"/>
              <a:buChar char="•"/>
              <a:defRPr sz="2667"/>
            </a:lvl2pPr>
            <a:lvl3pPr marL="479988" indent="-239994">
              <a:lnSpc>
                <a:spcPct val="105000"/>
              </a:lnSpc>
              <a:spcBef>
                <a:spcPts val="0"/>
              </a:spcBef>
              <a:spcAft>
                <a:spcPts val="333"/>
              </a:spcAft>
              <a:buClr>
                <a:schemeClr val="tx2"/>
              </a:buClr>
              <a:buSzPct val="100000"/>
              <a:buFont typeface="System Font"/>
              <a:buChar char="‣"/>
              <a:defRPr sz="2667"/>
            </a:lvl3pPr>
            <a:lvl4pPr marL="719982" indent="-239994">
              <a:lnSpc>
                <a:spcPct val="105000"/>
              </a:lnSpc>
              <a:spcBef>
                <a:spcPts val="0"/>
              </a:spcBef>
              <a:spcAft>
                <a:spcPts val="333"/>
              </a:spcAft>
              <a:buClr>
                <a:schemeClr val="tx2"/>
              </a:buClr>
              <a:defRPr sz="2000"/>
            </a:lvl4pPr>
            <a:lvl5pPr marL="959976" indent="-239994">
              <a:lnSpc>
                <a:spcPct val="105000"/>
              </a:lnSpc>
              <a:spcBef>
                <a:spcPts val="0"/>
              </a:spcBef>
              <a:spcAft>
                <a:spcPts val="133"/>
              </a:spcAft>
              <a:buClr>
                <a:schemeClr val="tx2"/>
              </a:buCl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157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custom bg 4">
    <p:spTree>
      <p:nvGrpSpPr>
        <p:cNvPr id="1" name=""/>
        <p:cNvGrpSpPr/>
        <p:nvPr/>
      </p:nvGrpSpPr>
      <p:grpSpPr>
        <a:xfrm>
          <a:off x="0" y="0"/>
          <a:ext cx="0" cy="0"/>
          <a:chOff x="0" y="0"/>
          <a:chExt cx="0" cy="0"/>
        </a:xfrm>
      </p:grpSpPr>
      <p:sp>
        <p:nvSpPr>
          <p:cNvPr id="4" name="AutoShape 1"/>
          <p:cNvSpPr>
            <a:spLocks/>
          </p:cNvSpPr>
          <p:nvPr/>
        </p:nvSpPr>
        <p:spPr bwMode="auto">
          <a:xfrm>
            <a:off x="4362450" y="-7144"/>
            <a:ext cx="7862094" cy="6900069"/>
          </a:xfrm>
          <a:custGeom>
            <a:avLst/>
            <a:gdLst>
              <a:gd name="T0" fmla="*/ 7862094 w 21600"/>
              <a:gd name="T1" fmla="*/ 6900069 h 21600"/>
              <a:gd name="T2" fmla="*/ 7862094 w 21600"/>
              <a:gd name="T3" fmla="*/ 6900069 h 21600"/>
              <a:gd name="T4" fmla="*/ 7862094 w 21600"/>
              <a:gd name="T5" fmla="*/ 6900069 h 21600"/>
              <a:gd name="T6" fmla="*/ 7862094 w 21600"/>
              <a:gd name="T7" fmla="*/ 6900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246" y="23"/>
                </a:moveTo>
                <a:lnTo>
                  <a:pt x="21530" y="0"/>
                </a:lnTo>
                <a:lnTo>
                  <a:pt x="21600" y="21600"/>
                </a:lnTo>
                <a:lnTo>
                  <a:pt x="0" y="21547"/>
                </a:lnTo>
                <a:lnTo>
                  <a:pt x="9246" y="23"/>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0" marR="0" lvl="0" indent="0" eaLnBrk="1" latinLnBrk="0">
              <a:lnSpc>
                <a:spcPct val="100000"/>
              </a:lnSpc>
              <a:buClrTx/>
              <a:buSzTx/>
              <a:buFontTx/>
              <a:buNone/>
              <a:tabLst/>
            </a:pPr>
            <a:endParaRPr kumimoji="0" lang="en-US" sz="900" b="0" i="0" u="none" strike="noStrike" cap="none" normalizeH="0" baseline="0" dirty="0">
              <a:ln>
                <a:noFill/>
              </a:ln>
              <a:effectLst/>
              <a:latin typeface="+mj-lt"/>
              <a:cs typeface="Arial" panose="020B0604020202020204" pitchFamily="34" charset="0"/>
            </a:endParaRPr>
          </a:p>
        </p:txBody>
      </p:sp>
      <p:sp>
        <p:nvSpPr>
          <p:cNvPr id="8"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152837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custom bg 1">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
        <p:nvSpPr>
          <p:cNvPr id="4" name="AutoShape 5"/>
          <p:cNvSpPr>
            <a:spLocks/>
          </p:cNvSpPr>
          <p:nvPr/>
        </p:nvSpPr>
        <p:spPr bwMode="auto">
          <a:xfrm>
            <a:off x="0" y="5041900"/>
            <a:ext cx="12192000" cy="1816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0" marR="0" lvl="0" indent="0" eaLnBrk="1" latinLnBrk="0">
              <a:lnSpc>
                <a:spcPct val="100000"/>
              </a:lnSpc>
              <a:buClrTx/>
              <a:buSzTx/>
              <a:buFontTx/>
              <a:buNone/>
              <a:tabLst/>
            </a:pPr>
            <a:endParaRPr kumimoji="0" lang="en-US" sz="900" b="0" i="0" u="none" strike="noStrike" cap="none" normalizeH="0" baseline="0" dirty="0">
              <a:ln>
                <a:noFill/>
              </a:ln>
              <a:effectLst/>
              <a:latin typeface="+mj-lt"/>
              <a:cs typeface="Arial" panose="020B0604020202020204" pitchFamily="34" charset="0"/>
            </a:endParaRPr>
          </a:p>
        </p:txBody>
      </p:sp>
    </p:spTree>
    <p:extLst>
      <p:ext uri="{BB962C8B-B14F-4D97-AF65-F5344CB8AC3E}">
        <p14:creationId xmlns:p14="http://schemas.microsoft.com/office/powerpoint/2010/main" val="2427469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1781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3966329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3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1596156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ustom bg 3">
    <p:spTree>
      <p:nvGrpSpPr>
        <p:cNvPr id="1" name=""/>
        <p:cNvGrpSpPr/>
        <p:nvPr/>
      </p:nvGrpSpPr>
      <p:grpSpPr>
        <a:xfrm>
          <a:off x="0" y="0"/>
          <a:ext cx="0" cy="0"/>
          <a:chOff x="0" y="0"/>
          <a:chExt cx="0" cy="0"/>
        </a:xfrm>
      </p:grpSpPr>
      <p:sp>
        <p:nvSpPr>
          <p:cNvPr id="11" name="AutoShape 1"/>
          <p:cNvSpPr>
            <a:spLocks/>
          </p:cNvSpPr>
          <p:nvPr/>
        </p:nvSpPr>
        <p:spPr bwMode="auto">
          <a:xfrm>
            <a:off x="6115050" y="0"/>
            <a:ext cx="6083300" cy="685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0" marR="0" lvl="0" indent="0" eaLnBrk="1" latinLnBrk="0">
              <a:lnSpc>
                <a:spcPct val="100000"/>
              </a:lnSpc>
              <a:buClrTx/>
              <a:buSzTx/>
              <a:buFontTx/>
              <a:buNone/>
              <a:tabLst/>
            </a:pPr>
            <a:r>
              <a:rPr kumimoji="0" lang="en-US" sz="900" b="0" i="0" u="none" strike="noStrike" cap="none" normalizeH="0" baseline="0" dirty="0">
                <a:ln>
                  <a:noFill/>
                </a:ln>
                <a:effectLst/>
                <a:latin typeface="+mj-lt"/>
                <a:cs typeface="Arial" panose="020B0604020202020204" pitchFamily="34" charset="0"/>
              </a:rPr>
              <a:t> </a:t>
            </a:r>
          </a:p>
        </p:txBody>
      </p:sp>
      <p:sp>
        <p:nvSpPr>
          <p:cNvPr id="8"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2443853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426628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5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107059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6_Blank">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Tree>
    <p:extLst>
      <p:ext uri="{BB962C8B-B14F-4D97-AF65-F5344CB8AC3E}">
        <p14:creationId xmlns:p14="http://schemas.microsoft.com/office/powerpoint/2010/main" val="269121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site placeholder 5">
    <p:spTree>
      <p:nvGrpSpPr>
        <p:cNvPr id="1" name=""/>
        <p:cNvGrpSpPr/>
        <p:nvPr/>
      </p:nvGrpSpPr>
      <p:grpSpPr>
        <a:xfrm>
          <a:off x="0" y="0"/>
          <a:ext cx="0" cy="0"/>
          <a:chOff x="0" y="0"/>
          <a:chExt cx="0" cy="0"/>
        </a:xfrm>
      </p:grpSpPr>
      <p:sp>
        <p:nvSpPr>
          <p:cNvPr id="3" name="Tytuł 7"/>
          <p:cNvSpPr>
            <a:spLocks noGrp="1"/>
          </p:cNvSpPr>
          <p:nvPr>
            <p:ph type="title" hasCustomPrompt="1"/>
          </p:nvPr>
        </p:nvSpPr>
        <p:spPr>
          <a:xfrm>
            <a:off x="659396" y="437074"/>
            <a:ext cx="2964273" cy="701731"/>
          </a:xfrm>
          <a:prstGeom prst="rect">
            <a:avLst/>
          </a:prstGeom>
        </p:spPr>
        <p:txBody>
          <a:bodyPr wrap="none">
            <a:spAutoFit/>
          </a:bodyPr>
          <a:lstStyle>
            <a:lvl1pPr>
              <a:defRPr>
                <a:solidFill>
                  <a:schemeClr val="tx1"/>
                </a:solidFill>
              </a:defRPr>
            </a:lvl1pPr>
          </a:lstStyle>
          <a:p>
            <a:r>
              <a:rPr lang="en-US" dirty="0"/>
              <a:t>Sample Title</a:t>
            </a:r>
          </a:p>
        </p:txBody>
      </p:sp>
      <p:sp>
        <p:nvSpPr>
          <p:cNvPr id="4" name="Picture Placeholder 3"/>
          <p:cNvSpPr>
            <a:spLocks noGrp="1"/>
          </p:cNvSpPr>
          <p:nvPr>
            <p:ph type="pic" sz="quarter" idx="10" hasCustomPrompt="1"/>
          </p:nvPr>
        </p:nvSpPr>
        <p:spPr>
          <a:xfrm>
            <a:off x="6292953" y="2324100"/>
            <a:ext cx="1757363" cy="3121025"/>
          </a:xfrm>
          <a:prstGeom prst="rect">
            <a:avLst/>
          </a:prstGeom>
        </p:spPr>
        <p:txBody>
          <a:bodyPr/>
          <a:lstStyle/>
          <a:p>
            <a:r>
              <a:rPr lang="en-US" dirty="0"/>
              <a:t> </a:t>
            </a:r>
          </a:p>
        </p:txBody>
      </p:sp>
      <p:sp>
        <p:nvSpPr>
          <p:cNvPr id="5" name="Picture Placeholder 3"/>
          <p:cNvSpPr>
            <a:spLocks noGrp="1"/>
          </p:cNvSpPr>
          <p:nvPr>
            <p:ph type="pic" sz="quarter" idx="11" hasCustomPrompt="1"/>
          </p:nvPr>
        </p:nvSpPr>
        <p:spPr>
          <a:xfrm>
            <a:off x="4106013" y="2324100"/>
            <a:ext cx="1757363" cy="3121025"/>
          </a:xfrm>
          <a:prstGeom prst="rect">
            <a:avLst/>
          </a:prstGeom>
        </p:spPr>
        <p:txBody>
          <a:bodyPr/>
          <a:lstStyle/>
          <a:p>
            <a:r>
              <a:rPr lang="en-US" dirty="0"/>
              <a:t> </a:t>
            </a:r>
          </a:p>
        </p:txBody>
      </p:sp>
    </p:spTree>
    <p:extLst>
      <p:ext uri="{BB962C8B-B14F-4D97-AF65-F5344CB8AC3E}">
        <p14:creationId xmlns:p14="http://schemas.microsoft.com/office/powerpoint/2010/main" val="236399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hasCustomPrompt="1"/>
          </p:nvPr>
        </p:nvSpPr>
        <p:spPr>
          <a:xfrm>
            <a:off x="484539" y="519928"/>
            <a:ext cx="7682308" cy="1129585"/>
          </a:xfrm>
          <a:prstGeom prst="rect">
            <a:avLst/>
          </a:prstGeom>
        </p:spPr>
        <p:txBody>
          <a:bodyPr lIns="0" tIns="0" rIns="0" bIns="0" anchor="t" anchorCtr="0">
            <a:noAutofit/>
          </a:bodyPr>
          <a:lstStyle>
            <a:lvl1pPr>
              <a:defRPr sz="4267">
                <a:solidFill>
                  <a:schemeClr val="tx2"/>
                </a:solidFill>
              </a:defRPr>
            </a:lvl1pPr>
          </a:lstStyle>
          <a:p>
            <a:r>
              <a:rPr lang="en-GB" dirty="0"/>
              <a:t>Click to edit Master long title style across two lines like this</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dirty="0"/>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39" y="1766054"/>
            <a:ext cx="10977413" cy="3967997"/>
          </a:xfrm>
          <a:prstGeom prst="rect">
            <a:avLst/>
          </a:prstGeom>
        </p:spPr>
        <p:txBody>
          <a:bodyPr lIns="0" tIns="0" rIns="0" bIns="0"/>
          <a:lstStyle>
            <a:lvl1pPr marL="0" indent="0">
              <a:lnSpc>
                <a:spcPct val="105000"/>
              </a:lnSpc>
              <a:spcBef>
                <a:spcPts val="0"/>
              </a:spcBef>
              <a:spcAft>
                <a:spcPts val="333"/>
              </a:spcAft>
              <a:buFontTx/>
              <a:buNone/>
              <a:defRPr sz="2000"/>
            </a:lvl1pPr>
            <a:lvl2pPr marL="239994" indent="-239994">
              <a:lnSpc>
                <a:spcPct val="105000"/>
              </a:lnSpc>
              <a:spcBef>
                <a:spcPts val="0"/>
              </a:spcBef>
              <a:spcAft>
                <a:spcPts val="333"/>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1823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035" y="1510843"/>
            <a:ext cx="10972800" cy="1143000"/>
          </a:xfrm>
          <a:prstGeom prst="rect">
            <a:avLst/>
          </a:prstGeom>
        </p:spPr>
        <p:txBody>
          <a:bodyPr/>
          <a:lstStyle>
            <a:lvl1pPr algn="l">
              <a:defRPr sz="2133" b="1">
                <a:solidFill>
                  <a:srgbClr val="B41A2A"/>
                </a:solidFill>
                <a:latin typeface="Myriad Pro"/>
                <a:cs typeface="Myriad Pro"/>
              </a:defRPr>
            </a:lvl1pPr>
          </a:lstStyle>
          <a:p>
            <a:r>
              <a:rPr lang="en-GB" dirty="0"/>
              <a:t>CLICK TO EDIT MASTER TITLE STYLE</a:t>
            </a:r>
            <a:endParaRPr lang="en-US" dirty="0"/>
          </a:p>
        </p:txBody>
      </p:sp>
      <p:sp>
        <p:nvSpPr>
          <p:cNvPr id="3" name="Content Placeholder 2"/>
          <p:cNvSpPr>
            <a:spLocks noGrp="1"/>
          </p:cNvSpPr>
          <p:nvPr>
            <p:ph idx="1"/>
          </p:nvPr>
        </p:nvSpPr>
        <p:spPr>
          <a:xfrm>
            <a:off x="801425" y="2489658"/>
            <a:ext cx="10972800" cy="2892397"/>
          </a:xfrm>
          <a:prstGeom prst="rect">
            <a:avLst/>
          </a:prstGeom>
        </p:spPr>
        <p:txBody>
          <a:bodyPr/>
          <a:lstStyle>
            <a:lvl1pPr>
              <a:defRPr sz="1867">
                <a:latin typeface="Myriad Pro"/>
                <a:cs typeface="Myriad Pro"/>
              </a:defRPr>
            </a:lvl1pPr>
            <a:lvl2pPr>
              <a:defRPr sz="1600">
                <a:latin typeface="Myriad Pro"/>
                <a:cs typeface="Myriad Pro"/>
              </a:defRPr>
            </a:lvl2pPr>
            <a:lvl3pPr>
              <a:defRPr sz="1600">
                <a:latin typeface="Myriad Pro"/>
                <a:cs typeface="Myriad Pro"/>
              </a:defRPr>
            </a:lvl3pPr>
            <a:lvl4pPr>
              <a:defRPr sz="1600">
                <a:latin typeface="Myriad Pro"/>
                <a:cs typeface="Myriad Pro"/>
              </a:defRPr>
            </a:lvl4pPr>
            <a:lvl5pPr>
              <a:defRPr sz="1600">
                <a:latin typeface="Myriad Pro"/>
                <a:cs typeface="Myriad P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29956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21101" y="455448"/>
            <a:ext cx="11219176" cy="1156138"/>
          </a:xfrm>
        </p:spPr>
        <p:txBody>
          <a:bodyPr/>
          <a:lstStyle>
            <a:lvl1pPr>
              <a:defRPr>
                <a:solidFill>
                  <a:schemeClr val="tx1"/>
                </a:solidFill>
              </a:defRPr>
            </a:lvl1pPr>
          </a:lstStyle>
          <a:p>
            <a:r>
              <a:rPr lang="de-DE" dirty="0"/>
              <a:t>Mastertitelformat bearbeiten</a:t>
            </a:r>
          </a:p>
        </p:txBody>
      </p:sp>
      <p:sp>
        <p:nvSpPr>
          <p:cNvPr id="3" name="Untertitel 2"/>
          <p:cNvSpPr>
            <a:spLocks noGrp="1"/>
          </p:cNvSpPr>
          <p:nvPr>
            <p:ph type="subTitle" idx="1"/>
          </p:nvPr>
        </p:nvSpPr>
        <p:spPr>
          <a:xfrm>
            <a:off x="621101" y="1783664"/>
            <a:ext cx="11219176" cy="4576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Tree>
    <p:extLst>
      <p:ext uri="{BB962C8B-B14F-4D97-AF65-F5344CB8AC3E}">
        <p14:creationId xmlns:p14="http://schemas.microsoft.com/office/powerpoint/2010/main" val="1750995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Righ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1" name="Picture 10">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7" name="Picture Placeholder 6">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bg1"/>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pPr algn="r"/>
            <a:fld id="{71A97FB1-E9D4-1640-BFE1-F6979E3D621B}" type="slidenum">
              <a:rPr lang="en-GB" smtClean="0"/>
              <a:pPr algn="r"/>
              <a:t>‹#›</a:t>
            </a:fld>
            <a:endParaRPr lang="en-GB"/>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333"/>
              </a:spcAft>
              <a:buClr>
                <a:schemeClr val="bg1"/>
              </a:buClr>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16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empt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3021486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735102"/>
            <a:ext cx="10932761" cy="4015249"/>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3606726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
        <p:nvSpPr>
          <p:cNvPr id="5" name="Content Placeholder 4"/>
          <p:cNvSpPr>
            <a:spLocks noGrp="1"/>
          </p:cNvSpPr>
          <p:nvPr>
            <p:ph sz="quarter" idx="12" hasCustomPrompt="1"/>
          </p:nvPr>
        </p:nvSpPr>
        <p:spPr>
          <a:xfrm>
            <a:off x="484539" y="1735101"/>
            <a:ext cx="10934400" cy="4015249"/>
          </a:xfrm>
          <a:prstGeom prst="rect">
            <a:avLst/>
          </a:prstGeom>
        </p:spPr>
        <p:txBody>
          <a:bodyPr lIns="0" tIns="0" rIns="0" bIns="0"/>
          <a:lstStyle>
            <a:lvl1pPr marL="0" indent="0">
              <a:lnSpc>
                <a:spcPct val="105000"/>
              </a:lnSpc>
              <a:spcBef>
                <a:spcPts val="0"/>
              </a:spcBef>
              <a:spcAft>
                <a:spcPts val="533"/>
              </a:spcAft>
              <a:buNone/>
              <a:defRPr sz="2400" baseline="0"/>
            </a:lvl1pPr>
            <a:lvl2pPr marL="243411" indent="-243411">
              <a:lnSpc>
                <a:spcPct val="105000"/>
              </a:lnSpc>
              <a:spcBef>
                <a:spcPts val="0"/>
              </a:spcBef>
              <a:spcAft>
                <a:spcPts val="533"/>
              </a:spcAft>
              <a:defRPr sz="2400"/>
            </a:lvl2pPr>
            <a:lvl3pPr marL="620984" indent="-380990">
              <a:lnSpc>
                <a:spcPct val="105000"/>
              </a:lnSpc>
              <a:spcBef>
                <a:spcPts val="0"/>
              </a:spcBef>
              <a:spcAft>
                <a:spcPts val="333"/>
              </a:spcAft>
              <a:buClr>
                <a:schemeClr val="tx2"/>
              </a:buClr>
              <a:buFont typeface="Webdings" panose="05030102010509060703" pitchFamily="18" charset="2"/>
              <a:buChar char="4"/>
              <a:defRPr lang="en-US" sz="2133" kern="1200" dirty="0" smtClean="0">
                <a:solidFill>
                  <a:schemeClr val="tx1"/>
                </a:solidFill>
                <a:latin typeface="+mn-lt"/>
                <a:ea typeface="+mn-ea"/>
                <a:cs typeface="+mn-cs"/>
              </a:defRPr>
            </a:lvl3pPr>
            <a:lvl4pPr marL="860978" indent="-380990">
              <a:lnSpc>
                <a:spcPct val="105000"/>
              </a:lnSpc>
              <a:defRPr lang="en-US" sz="1867" kern="1200" dirty="0" smtClean="0">
                <a:solidFill>
                  <a:schemeClr val="tx1"/>
                </a:solidFill>
                <a:latin typeface="+mn-lt"/>
                <a:ea typeface="+mn-ea"/>
                <a:cs typeface="+mn-cs"/>
              </a:defRPr>
            </a:lvl4pPr>
            <a:lvl5pPr marL="1100972" indent="-380990">
              <a:lnSpc>
                <a:spcPct val="105000"/>
              </a:lnSpc>
              <a:defRPr lang="en-GB" sz="1600" kern="1200" dirty="0">
                <a:solidFill>
                  <a:schemeClr val="tx1"/>
                </a:solidFill>
                <a:latin typeface="+mn-lt"/>
                <a:ea typeface="+mn-ea"/>
                <a:cs typeface="+mn-cs"/>
              </a:defRPr>
            </a:lvl5pPr>
          </a:lstStyle>
          <a:p>
            <a:pPr lvl="0"/>
            <a:r>
              <a:rPr lang="en-US" dirty="0"/>
              <a:t>Click icon to add table / chart / Image / SmartArt / picture / video</a:t>
            </a:r>
          </a:p>
          <a:p>
            <a:pPr lvl="1"/>
            <a:r>
              <a:rPr lang="en-US" dirty="0"/>
              <a:t>Second level</a:t>
            </a:r>
          </a:p>
          <a:p>
            <a:pPr marL="479988" lvl="2" indent="-239994" algn="l" defTabSz="914377" rtl="0" eaLnBrk="1" latinLnBrk="0" hangingPunct="1">
              <a:lnSpc>
                <a:spcPct val="100000"/>
              </a:lnSpc>
              <a:spcBef>
                <a:spcPts val="0"/>
              </a:spcBef>
              <a:spcAft>
                <a:spcPts val="333"/>
              </a:spcAft>
              <a:buClr>
                <a:schemeClr val="tx2"/>
              </a:buClr>
              <a:buSzPct val="100000"/>
              <a:buFont typeface="System Font"/>
              <a:buChar char="‣"/>
            </a:pPr>
            <a:r>
              <a:rPr lang="en-US" dirty="0"/>
              <a:t>Third level</a:t>
            </a:r>
          </a:p>
          <a:p>
            <a:pPr marL="719982" lvl="3" indent="-239994" algn="l" defTabSz="914377" rtl="0" eaLnBrk="1" latinLnBrk="0" hangingPunct="1">
              <a:lnSpc>
                <a:spcPct val="100000"/>
              </a:lnSpc>
              <a:spcBef>
                <a:spcPts val="0"/>
              </a:spcBef>
              <a:spcAft>
                <a:spcPts val="333"/>
              </a:spcAft>
              <a:buClr>
                <a:schemeClr val="tx2"/>
              </a:buClr>
              <a:buFont typeface="Arial" panose="020B0604020202020204" pitchFamily="34" charset="0"/>
              <a:buChar char="•"/>
            </a:pPr>
            <a:r>
              <a:rPr lang="en-US" dirty="0"/>
              <a:t>Fourth level</a:t>
            </a:r>
          </a:p>
          <a:p>
            <a:pPr marL="959976" lvl="4" indent="-239994" algn="l" defTabSz="914377" rtl="0" eaLnBrk="1" latinLnBrk="0" hangingPunct="1">
              <a:lnSpc>
                <a:spcPct val="100000"/>
              </a:lnSpc>
              <a:spcBef>
                <a:spcPts val="0"/>
              </a:spcBef>
              <a:spcAft>
                <a:spcPts val="133"/>
              </a:spcAft>
              <a:buClr>
                <a:schemeClr val="tx2"/>
              </a:buClr>
              <a:buFont typeface="Arial" panose="020B0604020202020204" pitchFamily="34" charset="0"/>
              <a:buChar char="•"/>
            </a:pPr>
            <a:r>
              <a:rPr lang="en-US" dirty="0"/>
              <a:t>Fifth level</a:t>
            </a:r>
            <a:endParaRPr lang="en-GB" dirty="0"/>
          </a:p>
        </p:txBody>
      </p:sp>
    </p:spTree>
    <p:extLst>
      <p:ext uri="{BB962C8B-B14F-4D97-AF65-F5344CB8AC3E}">
        <p14:creationId xmlns:p14="http://schemas.microsoft.com/office/powerpoint/2010/main" val="2418508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221936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empt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3558456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Line Title and Text">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9" name="Picture 8">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0" name="Straight Connector 9">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hasCustomPrompt="1"/>
          </p:nvPr>
        </p:nvSpPr>
        <p:spPr>
          <a:xfrm>
            <a:off x="484537" y="519928"/>
            <a:ext cx="10933712" cy="1129585"/>
          </a:xfrm>
          <a:prstGeom prst="rect">
            <a:avLst/>
          </a:prstGeom>
        </p:spPr>
        <p:txBody>
          <a:bodyPr lIns="0" tIns="0" rIns="0" bIns="0" anchor="t" anchorCtr="0">
            <a:noAutofit/>
          </a:bodyPr>
          <a:lstStyle>
            <a:lvl1pPr>
              <a:defRPr sz="4267">
                <a:solidFill>
                  <a:schemeClr val="tx2"/>
                </a:solidFill>
              </a:defRPr>
            </a:lvl1pPr>
          </a:lstStyle>
          <a:p>
            <a:r>
              <a:rPr lang="en-GB" dirty="0"/>
              <a:t>Click to edit Master long title style across two lines like this</a:t>
            </a:r>
            <a:endParaRPr lang="en-US" dirty="0"/>
          </a:p>
        </p:txBody>
      </p:sp>
      <p:sp>
        <p:nvSpPr>
          <p:cNvPr id="6"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905001"/>
            <a:ext cx="10932761" cy="3845351"/>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639270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Tex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5" name="Text Placeholder 16">
            <a:extLst>
              <a:ext uri="{FF2B5EF4-FFF2-40B4-BE49-F238E27FC236}">
                <a16:creationId xmlns:a16="http://schemas.microsoft.com/office/drawing/2014/main" id="{53898211-958E-9C40-A607-E10B3F04D96D}"/>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0247"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255841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515600" cy="600668"/>
          </a:xfrm>
          <a:prstGeom prst="rect">
            <a:avLst/>
          </a:prstGeom>
        </p:spPr>
        <p:txBody>
          <a:bodyPr lIns="0" tIns="0" rIns="0" bIns="0" anchor="t" anchorCtr="0">
            <a:noAutofit/>
          </a:bodyPr>
          <a:lstStyle>
            <a:lvl1pPr>
              <a:defRPr sz="4267">
                <a:solidFill>
                  <a:schemeClr val="tx2"/>
                </a:solidFill>
              </a:defRPr>
            </a:lvl1pPr>
          </a:lstStyle>
          <a:p>
            <a:r>
              <a:rPr lang="en-GB" dirty="0"/>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dirty="0"/>
          </a:p>
        </p:txBody>
      </p:sp>
      <p:sp>
        <p:nvSpPr>
          <p:cNvPr id="5" name="Text Placeholder 16">
            <a:extLst>
              <a:ext uri="{FF2B5EF4-FFF2-40B4-BE49-F238E27FC236}">
                <a16:creationId xmlns:a16="http://schemas.microsoft.com/office/drawing/2014/main" id="{53898211-958E-9C40-A607-E10B3F04D96D}"/>
              </a:ext>
            </a:extLst>
          </p:cNvPr>
          <p:cNvSpPr>
            <a:spLocks noGrp="1"/>
          </p:cNvSpPr>
          <p:nvPr>
            <p:ph type="body" sz="quarter" idx="12"/>
          </p:nvPr>
        </p:nvSpPr>
        <p:spPr>
          <a:xfrm>
            <a:off x="484539" y="1279589"/>
            <a:ext cx="5440509" cy="4454463"/>
          </a:xfrm>
          <a:prstGeom prst="rect">
            <a:avLst/>
          </a:prstGeom>
        </p:spPr>
        <p:txBody>
          <a:bodyPr lIns="0" tIns="0" rIns="0" bIns="0"/>
          <a:lstStyle>
            <a:lvl1pPr marL="0" indent="0">
              <a:lnSpc>
                <a:spcPct val="105000"/>
              </a:lnSpc>
              <a:spcBef>
                <a:spcPts val="0"/>
              </a:spcBef>
              <a:spcAft>
                <a:spcPts val="333"/>
              </a:spcAft>
              <a:buFontTx/>
              <a:buNone/>
              <a:defRPr sz="2000"/>
            </a:lvl1pPr>
            <a:lvl2pPr marL="239994" indent="-239994">
              <a:lnSpc>
                <a:spcPct val="105000"/>
              </a:lnSpc>
              <a:spcBef>
                <a:spcPts val="0"/>
              </a:spcBef>
              <a:spcAft>
                <a:spcPts val="333"/>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266773" y="1279589"/>
            <a:ext cx="5195179" cy="4454463"/>
          </a:xfrm>
          <a:prstGeom prst="rect">
            <a:avLst/>
          </a:prstGeom>
        </p:spPr>
        <p:txBody>
          <a:bodyPr lIns="0" tIns="0" rIns="0" bIns="0"/>
          <a:lstStyle>
            <a:lvl1pPr marL="0" indent="0">
              <a:lnSpc>
                <a:spcPct val="105000"/>
              </a:lnSpc>
              <a:spcBef>
                <a:spcPts val="0"/>
              </a:spcBef>
              <a:spcAft>
                <a:spcPts val="333"/>
              </a:spcAft>
              <a:buFontTx/>
              <a:buNone/>
              <a:defRPr sz="2000"/>
            </a:lvl1pPr>
            <a:lvl2pPr marL="239994" indent="-239994">
              <a:lnSpc>
                <a:spcPct val="105000"/>
              </a:lnSpc>
              <a:spcBef>
                <a:spcPts val="0"/>
              </a:spcBef>
              <a:spcAft>
                <a:spcPts val="333"/>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6897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Objec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3712"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lvl1pPr>
          </a:lstStyle>
          <a:p>
            <a:fld id="{71A97FB1-E9D4-1640-BFE1-F6979E3D621B}" type="slidenum">
              <a:rPr lang="en-US" smtClean="0"/>
              <a:pPr/>
              <a:t>‹#›</a:t>
            </a:fld>
            <a:endParaRPr lang="en-US" dirty="0"/>
          </a:p>
        </p:txBody>
      </p:sp>
      <p:sp>
        <p:nvSpPr>
          <p:cNvPr id="4" name="Content Placeholder 3">
            <a:extLst>
              <a:ext uri="{FF2B5EF4-FFF2-40B4-BE49-F238E27FC236}">
                <a16:creationId xmlns:a16="http://schemas.microsoft.com/office/drawing/2014/main" id="{81D89015-1A59-A946-B69C-72260DFAC588}"/>
              </a:ext>
            </a:extLst>
          </p:cNvPr>
          <p:cNvSpPr>
            <a:spLocks noGrp="1"/>
          </p:cNvSpPr>
          <p:nvPr>
            <p:ph sz="quarter" idx="15"/>
          </p:nvPr>
        </p:nvSpPr>
        <p:spPr>
          <a:xfrm>
            <a:off x="6129784" y="1695269"/>
            <a:ext cx="5280000" cy="4038783"/>
          </a:xfrm>
          <a:prstGeom prst="rect">
            <a:avLst/>
          </a:prstGeom>
        </p:spPr>
        <p:txBody>
          <a:bodyPr/>
          <a:lstStyle/>
          <a:p>
            <a:pPr lvl="0"/>
            <a:r>
              <a:rPr lang="en-US"/>
              <a:t>Click to edit Master text styles</a:t>
            </a:r>
          </a:p>
        </p:txBody>
      </p:sp>
      <p:sp>
        <p:nvSpPr>
          <p:cNvPr id="8" name="Text Placeholder 16">
            <a:extLst>
              <a:ext uri="{FF2B5EF4-FFF2-40B4-BE49-F238E27FC236}">
                <a16:creationId xmlns:a16="http://schemas.microsoft.com/office/drawing/2014/main" id="{02F0D21E-989B-5243-9CB4-B53304765FBE}"/>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333"/>
              </a:spcAft>
              <a:buFontTx/>
              <a:buNone/>
              <a:defRPr sz="2133"/>
            </a:lvl1pPr>
            <a:lvl2pPr marL="239994" indent="-239994">
              <a:lnSpc>
                <a:spcPct val="105000"/>
              </a:lnSpc>
              <a:spcBef>
                <a:spcPts val="0"/>
              </a:spcBef>
              <a:spcAft>
                <a:spcPts val="333"/>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0673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icture and Tex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pPr algn="r"/>
            <a:fld id="{71A97FB1-E9D4-1640-BFE1-F6979E3D621B}" type="slidenum">
              <a:rPr lang="en-GB" smtClean="0"/>
              <a:pPr algn="r"/>
              <a:t>‹#›</a:t>
            </a:fld>
            <a:endParaRPr lang="en-GB" dirty="0"/>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1540"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178" indent="-239178">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B45E3EFF-2F16-1E4A-8AB8-7D7A15BA4370}"/>
              </a:ext>
            </a:extLst>
          </p:cNvPr>
          <p:cNvSpPr>
            <a:spLocks noGrp="1"/>
          </p:cNvSpPr>
          <p:nvPr>
            <p:ph type="pic" sz="quarter" idx="14"/>
          </p:nvPr>
        </p:nvSpPr>
        <p:spPr>
          <a:xfrm>
            <a:off x="484717" y="1695269"/>
            <a:ext cx="5280000" cy="4038783"/>
          </a:xfrm>
          <a:prstGeom prst="rect">
            <a:avLst/>
          </a:prstGeom>
          <a:pattFill prst="pct5">
            <a:fgClr>
              <a:schemeClr val="accent1"/>
            </a:fgClr>
            <a:bgClr>
              <a:schemeClr val="accent4">
                <a:lumMod val="20000"/>
                <a:lumOff val="80000"/>
              </a:schemeClr>
            </a:bgClr>
          </a:pattFill>
        </p:spPr>
        <p:txBody>
          <a:bodyPr/>
          <a:lstStyle/>
          <a:p>
            <a:r>
              <a:rPr lang="en-US"/>
              <a:t>Click icon to add picture</a:t>
            </a:r>
            <a:endParaRPr lang="en-US" dirty="0"/>
          </a:p>
        </p:txBody>
      </p:sp>
    </p:spTree>
    <p:extLst>
      <p:ext uri="{BB962C8B-B14F-4D97-AF65-F5344CB8AC3E}">
        <p14:creationId xmlns:p14="http://schemas.microsoft.com/office/powerpoint/2010/main" val="1885767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COV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tx2"/>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0A93C5D3-4390-C142-A0B2-7CB6B68F164D}"/>
              </a:ext>
            </a:extLst>
          </p:cNvPr>
          <p:cNvPicPr>
            <a:picLocks noChangeAspect="1"/>
          </p:cNvPicPr>
          <p:nvPr userDrawn="1"/>
        </p:nvPicPr>
        <p:blipFill>
          <a:blip r:embed="rId3"/>
          <a:srcRect/>
          <a:stretch/>
        </p:blipFill>
        <p:spPr>
          <a:xfrm>
            <a:off x="199692" y="422768"/>
            <a:ext cx="2537369" cy="1271536"/>
          </a:xfrm>
          <a:prstGeom prst="rect">
            <a:avLst/>
          </a:prstGeom>
        </p:spPr>
      </p:pic>
      <p:sp>
        <p:nvSpPr>
          <p:cNvPr id="11" name="Text Placeholder 3">
            <a:extLst>
              <a:ext uri="{FF2B5EF4-FFF2-40B4-BE49-F238E27FC236}">
                <a16:creationId xmlns:a16="http://schemas.microsoft.com/office/drawing/2014/main" id="{BAF4A855-B580-DB4A-B886-29BD1E877E63}"/>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dirty="0"/>
              <a:t>Sub-title</a:t>
            </a:r>
          </a:p>
        </p:txBody>
      </p:sp>
      <p:sp>
        <p:nvSpPr>
          <p:cNvPr id="12" name="Text Placeholder 3">
            <a:extLst>
              <a:ext uri="{FF2B5EF4-FFF2-40B4-BE49-F238E27FC236}">
                <a16:creationId xmlns:a16="http://schemas.microsoft.com/office/drawing/2014/main" id="{4F844DAC-F774-7048-B488-87944EF57BFF}"/>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dirty="0"/>
              <a:t>Date etc</a:t>
            </a:r>
          </a:p>
        </p:txBody>
      </p:sp>
    </p:spTree>
    <p:extLst>
      <p:ext uri="{BB962C8B-B14F-4D97-AF65-F5344CB8AC3E}">
        <p14:creationId xmlns:p14="http://schemas.microsoft.com/office/powerpoint/2010/main" val="2725356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COVER - Image">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055875" cy="1495783"/>
          </a:xfrm>
          <a:prstGeom prst="rect">
            <a:avLst/>
          </a:prstGeom>
        </p:spPr>
        <p:txBody>
          <a:bodyPr lIns="0" tIns="0" rIns="0" bIns="0" anchor="b" anchorCtr="0">
            <a:noAutofit/>
          </a:bodyPr>
          <a:lstStyle>
            <a:lvl1pPr>
              <a:defRPr sz="5333">
                <a:solidFill>
                  <a:schemeClr val="tx2"/>
                </a:solidFill>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endParaRPr lang="en-US" dirty="0"/>
          </a:p>
        </p:txBody>
      </p:sp>
      <p:sp>
        <p:nvSpPr>
          <p:cNvPr id="4" name="Text Placeholder 3">
            <a:extLst>
              <a:ext uri="{FF2B5EF4-FFF2-40B4-BE49-F238E27FC236}">
                <a16:creationId xmlns:a16="http://schemas.microsoft.com/office/drawing/2014/main" id="{09BA95B1-1FB5-CB4E-8829-EA3BF69DC810}"/>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dirty="0"/>
              <a:t>Sub-title</a:t>
            </a:r>
          </a:p>
        </p:txBody>
      </p:sp>
      <p:sp>
        <p:nvSpPr>
          <p:cNvPr id="17" name="Text Placeholder 3">
            <a:extLst>
              <a:ext uri="{FF2B5EF4-FFF2-40B4-BE49-F238E27FC236}">
                <a16:creationId xmlns:a16="http://schemas.microsoft.com/office/drawing/2014/main" id="{66EDBEB1-9E1F-994B-ABB8-751D545181B4}"/>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dirty="0"/>
              <a:t>Date etc</a:t>
            </a:r>
          </a:p>
        </p:txBody>
      </p:sp>
      <p:pic>
        <p:nvPicPr>
          <p:cNvPr id="9" name="Picture 8">
            <a:extLst>
              <a:ext uri="{FF2B5EF4-FFF2-40B4-BE49-F238E27FC236}">
                <a16:creationId xmlns:a16="http://schemas.microsoft.com/office/drawing/2014/main" id="{0A93C5D3-4390-C142-A0B2-7CB6B68F164D}"/>
              </a:ext>
            </a:extLst>
          </p:cNvPr>
          <p:cNvPicPr>
            <a:picLocks noChangeAspect="1"/>
          </p:cNvPicPr>
          <p:nvPr userDrawn="1"/>
        </p:nvPicPr>
        <p:blipFill>
          <a:blip r:embed="rId2"/>
          <a:srcRect/>
          <a:stretch/>
        </p:blipFill>
        <p:spPr>
          <a:xfrm>
            <a:off x="199692" y="422768"/>
            <a:ext cx="2537369" cy="1271536"/>
          </a:xfrm>
          <a:prstGeom prst="rect">
            <a:avLst/>
          </a:prstGeom>
        </p:spPr>
      </p:pic>
    </p:spTree>
    <p:extLst>
      <p:ext uri="{BB962C8B-B14F-4D97-AF65-F5344CB8AC3E}">
        <p14:creationId xmlns:p14="http://schemas.microsoft.com/office/powerpoint/2010/main" val="842079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DIVIDER">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4" name="Picture 13"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8244" t="24704" r="11772"/>
          <a:stretch/>
        </p:blipFill>
        <p:spPr>
          <a:xfrm rot="10800000">
            <a:off x="0" y="0"/>
            <a:ext cx="8093413" cy="6858000"/>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tx2"/>
                </a:solidFill>
              </a:defRPr>
            </a:lvl1pPr>
          </a:lstStyle>
          <a:p>
            <a:r>
              <a:rPr lang="en-US"/>
              <a:t>Click to edit Master title style</a:t>
            </a:r>
            <a:endParaRPr lang="en-US" dirty="0"/>
          </a:p>
        </p:txBody>
      </p:sp>
      <p:pic>
        <p:nvPicPr>
          <p:cNvPr id="17" name="Picture 16">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588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DIVIDER - Image">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2" name="Picture 11">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6" name="Straight Connector 15">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3730FAA-6BF2-7E46-B004-B1C83316D488}"/>
              </a:ext>
            </a:extLst>
          </p:cNvPr>
          <p:cNvSpPr/>
          <p:nvPr userDrawn="1"/>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979479" y="2530257"/>
            <a:ext cx="4829405" cy="2007816"/>
          </a:xfrm>
          <a:prstGeom prst="rect">
            <a:avLst/>
          </a:prstGeom>
        </p:spPr>
        <p:txBody>
          <a:bodyPr lIns="0" tIns="0" rIns="0" bIns="0" anchor="ctr" anchorCtr="0">
            <a:noAutofit/>
          </a:bodyPr>
          <a:lstStyle>
            <a:lvl1pPr>
              <a:defRPr sz="5333">
                <a:solidFill>
                  <a:schemeClr val="tx2"/>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endParaRPr lang="en-US" dirty="0"/>
          </a:p>
        </p:txBody>
      </p:sp>
      <p:sp>
        <p:nvSpPr>
          <p:cNvPr id="17"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948535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eft - White">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8" name="Picture 17">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43730FAA-6BF2-7E46-B004-B1C83316D488}"/>
              </a:ext>
            </a:extLst>
          </p:cNvPr>
          <p:cNvSpPr/>
          <p:nvPr userDrawn="1"/>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tx2"/>
                </a:solidFill>
              </a:defRPr>
            </a:lvl1pPr>
          </a:lstStyle>
          <a:p>
            <a:r>
              <a:rPr lang="en-US"/>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pPr algn="r"/>
            <a:fld id="{71A97FB1-E9D4-1640-BFE1-F6979E3D621B}" type="slidenum">
              <a:rPr lang="en-GB" smtClean="0"/>
              <a:pPr algn="r"/>
              <a:t>‹#›</a:t>
            </a:fld>
            <a:endParaRPr lang="en-GB" dirty="0"/>
          </a:p>
        </p:txBody>
      </p:sp>
      <p:sp>
        <p:nvSpPr>
          <p:cNvPr id="9" name="Picture Placeholder 8">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endParaRPr lang="en-US" dirty="0"/>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63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 White">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7" name="Picture 16">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8" name="Straight Connector 17">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A7C2D06-36B5-884C-86F3-1E5EF6658F79}"/>
              </a:ext>
            </a:extLst>
          </p:cNvPr>
          <p:cNvSpPr/>
          <p:nvPr userDrawn="1"/>
        </p:nvSpPr>
        <p:spPr>
          <a:xfrm rot="19645883">
            <a:off x="-321007" y="1903439"/>
            <a:ext cx="3402437" cy="6036919"/>
          </a:xfrm>
          <a:custGeom>
            <a:avLst/>
            <a:gdLst>
              <a:gd name="connsiteX0" fmla="*/ 1655332 w 2551828"/>
              <a:gd name="connsiteY0" fmla="*/ 76782 h 4527689"/>
              <a:gd name="connsiteX1" fmla="*/ 2551828 w 2551828"/>
              <a:gd name="connsiteY1" fmla="*/ 2574746 h 4527689"/>
              <a:gd name="connsiteX2" fmla="*/ 2178122 w 2551828"/>
              <a:gd name="connsiteY2" fmla="*/ 4424222 h 4527689"/>
              <a:gd name="connsiteX3" fmla="*/ 2122587 w 2551828"/>
              <a:gd name="connsiteY3" fmla="*/ 4527689 h 4527689"/>
              <a:gd name="connsiteX4" fmla="*/ 37725 w 2551828"/>
              <a:gd name="connsiteY4" fmla="*/ 3195972 h 4527689"/>
              <a:gd name="connsiteX5" fmla="*/ 25922 w 2551828"/>
              <a:gd name="connsiteY5" fmla="*/ 3101872 h 4527689"/>
              <a:gd name="connsiteX6" fmla="*/ 0 w 2551828"/>
              <a:gd name="connsiteY6" fmla="*/ 2574746 h 4527689"/>
              <a:gd name="connsiteX7" fmla="*/ 6056 w 2551828"/>
              <a:gd name="connsiteY7" fmla="*/ 2328880 h 4527689"/>
              <a:gd name="connsiteX8" fmla="*/ 1493641 w 2551828"/>
              <a:gd name="connsiteY8" fmla="*/ 0 h 4527689"/>
              <a:gd name="connsiteX9" fmla="*/ 1533055 w 2551828"/>
              <a:gd name="connsiteY9" fmla="*/ 12331 h 4527689"/>
              <a:gd name="connsiteX10" fmla="*/ 1655332 w 2551828"/>
              <a:gd name="connsiteY10" fmla="*/ 76782 h 45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828" h="4527689">
                <a:moveTo>
                  <a:pt x="1655332" y="76782"/>
                </a:moveTo>
                <a:cubicBezTo>
                  <a:pt x="2174716" y="407941"/>
                  <a:pt x="2551828" y="1401065"/>
                  <a:pt x="2551828" y="2574746"/>
                </a:cubicBezTo>
                <a:cubicBezTo>
                  <a:pt x="2551828" y="3297012"/>
                  <a:pt x="2409017" y="3950900"/>
                  <a:pt x="2178122" y="4424222"/>
                </a:cubicBezTo>
                <a:lnTo>
                  <a:pt x="2122587" y="4527689"/>
                </a:lnTo>
                <a:lnTo>
                  <a:pt x="37725" y="3195972"/>
                </a:lnTo>
                <a:lnTo>
                  <a:pt x="25922" y="3101872"/>
                </a:lnTo>
                <a:cubicBezTo>
                  <a:pt x="8926" y="2931606"/>
                  <a:pt x="0" y="2755313"/>
                  <a:pt x="0" y="2574746"/>
                </a:cubicBezTo>
                <a:lnTo>
                  <a:pt x="6056" y="2328880"/>
                </a:lnTo>
                <a:lnTo>
                  <a:pt x="1493641" y="0"/>
                </a:lnTo>
                <a:lnTo>
                  <a:pt x="1533055" y="12331"/>
                </a:lnTo>
                <a:cubicBezTo>
                  <a:pt x="1574585" y="29752"/>
                  <a:pt x="1615379" y="51308"/>
                  <a:pt x="1655332" y="76782"/>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sp>
        <p:nvSpPr>
          <p:cNvPr id="8" name="Picture Placeholder 7">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endParaRPr lang="en-US" dirty="0"/>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tx2"/>
                </a:solidFill>
              </a:defRPr>
            </a:lvl1pPr>
          </a:lstStyle>
          <a:p>
            <a:r>
              <a:rPr lang="en-US"/>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pPr algn="r"/>
            <a:fld id="{71A97FB1-E9D4-1640-BFE1-F6979E3D621B}" type="slidenum">
              <a:rPr lang="en-GB" smtClean="0"/>
              <a:pPr algn="r"/>
              <a:t>‹#›</a:t>
            </a:fld>
            <a:endParaRPr lang="en-GB" dirty="0"/>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9790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 Whit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pic>
        <p:nvPicPr>
          <p:cNvPr id="6" name="Picture 5">
            <a:extLst>
              <a:ext uri="{FF2B5EF4-FFF2-40B4-BE49-F238E27FC236}">
                <a16:creationId xmlns:a16="http://schemas.microsoft.com/office/drawing/2014/main" id="{0A93C5D3-4390-C142-A0B2-7CB6B68F164D}"/>
              </a:ext>
            </a:extLst>
          </p:cNvPr>
          <p:cNvPicPr>
            <a:picLocks noChangeAspect="1"/>
          </p:cNvPicPr>
          <p:nvPr userDrawn="1"/>
        </p:nvPicPr>
        <p:blipFill>
          <a:blip r:embed="rId3"/>
          <a:srcRect/>
          <a:stretch/>
        </p:blipFill>
        <p:spPr>
          <a:xfrm>
            <a:off x="199691" y="422767"/>
            <a:ext cx="4238855" cy="2124191"/>
          </a:xfrm>
          <a:prstGeom prst="rect">
            <a:avLst/>
          </a:prstGeom>
        </p:spPr>
      </p:pic>
      <p:sp>
        <p:nvSpPr>
          <p:cNvPr id="4" name="TextBox 3"/>
          <p:cNvSpPr txBox="1"/>
          <p:nvPr userDrawn="1"/>
        </p:nvSpPr>
        <p:spPr>
          <a:xfrm>
            <a:off x="1245876" y="4296409"/>
            <a:ext cx="2537369" cy="1505027"/>
          </a:xfrm>
          <a:prstGeom prst="rect">
            <a:avLst/>
          </a:prstGeom>
          <a:noFill/>
        </p:spPr>
        <p:txBody>
          <a:bodyPr wrap="square" rtlCol="0">
            <a:spAutoFit/>
          </a:bodyPr>
          <a:lstStyle/>
          <a:p>
            <a:pPr>
              <a:lnSpc>
                <a:spcPct val="105000"/>
              </a:lnSpc>
            </a:pPr>
            <a:r>
              <a:rPr lang="en-GB" sz="1467" dirty="0"/>
              <a:t>2 Grove House, Foundry Lane, Horsham, West Sussex,</a:t>
            </a:r>
          </a:p>
          <a:p>
            <a:pPr>
              <a:lnSpc>
                <a:spcPct val="105000"/>
              </a:lnSpc>
            </a:pPr>
            <a:r>
              <a:rPr lang="en-GB" sz="1467" dirty="0"/>
              <a:t>RH13 5PL</a:t>
            </a:r>
          </a:p>
          <a:p>
            <a:pPr>
              <a:lnSpc>
                <a:spcPct val="105000"/>
              </a:lnSpc>
            </a:pPr>
            <a:r>
              <a:rPr lang="de-DE" sz="1467" dirty="0">
                <a:solidFill>
                  <a:schemeClr val="tx2"/>
                </a:solidFill>
              </a:rPr>
              <a:t>t: +44 (0)1403 258984 </a:t>
            </a:r>
          </a:p>
          <a:p>
            <a:pPr>
              <a:lnSpc>
                <a:spcPct val="105000"/>
              </a:lnSpc>
            </a:pPr>
            <a:r>
              <a:rPr lang="de-DE" sz="1467" dirty="0">
                <a:solidFill>
                  <a:schemeClr val="tx2"/>
                </a:solidFill>
              </a:rPr>
              <a:t>e: info@veryanmed.com www.veryanmed.com</a:t>
            </a:r>
            <a:endParaRPr lang="en-GB" sz="1467" dirty="0">
              <a:solidFill>
                <a:schemeClr val="tx2"/>
              </a:solidFill>
            </a:endParaRPr>
          </a:p>
        </p:txBody>
      </p:sp>
    </p:spTree>
    <p:extLst>
      <p:ext uri="{BB962C8B-B14F-4D97-AF65-F5344CB8AC3E}">
        <p14:creationId xmlns:p14="http://schemas.microsoft.com/office/powerpoint/2010/main" val="1989368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5F71708D-63B7-2641-9948-94CF6C59B3F5}"/>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dirty="0"/>
              <a:t>Sub-title</a:t>
            </a:r>
          </a:p>
        </p:txBody>
      </p:sp>
      <p:sp>
        <p:nvSpPr>
          <p:cNvPr id="11" name="Text Placeholder 3">
            <a:extLst>
              <a:ext uri="{FF2B5EF4-FFF2-40B4-BE49-F238E27FC236}">
                <a16:creationId xmlns:a16="http://schemas.microsoft.com/office/drawing/2014/main" id="{75E46DDD-6EA7-2D4E-8893-5D7BF7E0C952}"/>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dirty="0"/>
              <a:t>Date etc</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84900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0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515600" cy="600668"/>
          </a:xfrm>
          <a:prstGeom prst="rect">
            <a:avLst/>
          </a:prstGeom>
        </p:spPr>
        <p:txBody>
          <a:bodyPr lIns="0" tIns="0" rIns="0" bIns="0" anchor="t" anchorCtr="0">
            <a:noAutofit/>
          </a:bodyPr>
          <a:lstStyle>
            <a:lvl1pPr>
              <a:defRPr sz="4267">
                <a:solidFill>
                  <a:schemeClr val="tx2"/>
                </a:solidFill>
              </a:defRPr>
            </a:lvl1pPr>
          </a:lstStyle>
          <a:p>
            <a:r>
              <a:rPr lang="en-GB" dirty="0"/>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dirty="0"/>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266773" y="1279589"/>
            <a:ext cx="5542955" cy="4454463"/>
          </a:xfrm>
          <a:prstGeom prst="rect">
            <a:avLst/>
          </a:prstGeom>
        </p:spPr>
        <p:txBody>
          <a:bodyPr lIns="0" tIns="0" rIns="0" bIns="0"/>
          <a:lstStyle>
            <a:lvl1pPr marL="0" indent="0">
              <a:lnSpc>
                <a:spcPct val="105000"/>
              </a:lnSpc>
              <a:spcBef>
                <a:spcPts val="0"/>
              </a:spcBef>
              <a:spcAft>
                <a:spcPts val="333"/>
              </a:spcAft>
              <a:buFontTx/>
              <a:buNone/>
              <a:defRPr sz="2000"/>
            </a:lvl1pPr>
            <a:lvl2pPr marL="0" indent="-239994">
              <a:lnSpc>
                <a:spcPct val="105000"/>
              </a:lnSpc>
              <a:spcBef>
                <a:spcPts val="0"/>
              </a:spcBef>
              <a:spcAft>
                <a:spcPts val="333"/>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Picture Placeholder 2">
            <a:extLst>
              <a:ext uri="{FF2B5EF4-FFF2-40B4-BE49-F238E27FC236}">
                <a16:creationId xmlns:a16="http://schemas.microsoft.com/office/drawing/2014/main" id="{B45E3EFF-2F16-1E4A-8AB8-7D7A15BA4370}"/>
              </a:ext>
            </a:extLst>
          </p:cNvPr>
          <p:cNvSpPr>
            <a:spLocks noGrp="1"/>
          </p:cNvSpPr>
          <p:nvPr>
            <p:ph type="pic" sz="quarter" idx="14"/>
          </p:nvPr>
        </p:nvSpPr>
        <p:spPr>
          <a:xfrm>
            <a:off x="484718" y="1279589"/>
            <a:ext cx="5440511" cy="4454463"/>
          </a:xfrm>
          <a:prstGeom prst="rect">
            <a:avLst/>
          </a:prstGeom>
        </p:spPr>
        <p:txBody>
          <a:bodyPr/>
          <a:lstStyle/>
          <a:p>
            <a:endParaRPr lang="en-US"/>
          </a:p>
        </p:txBody>
      </p:sp>
    </p:spTree>
    <p:extLst>
      <p:ext uri="{BB962C8B-B14F-4D97-AF65-F5344CB8AC3E}">
        <p14:creationId xmlns:p14="http://schemas.microsoft.com/office/powerpoint/2010/main" val="2361622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COVER - Imag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05338B3-480E-D84B-8042-BC6AE42B71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endParaRPr lang="en-US" dirty="0"/>
          </a:p>
        </p:txBody>
      </p:sp>
      <p:sp>
        <p:nvSpPr>
          <p:cNvPr id="9" name="Title 13">
            <a:extLst>
              <a:ext uri="{FF2B5EF4-FFF2-40B4-BE49-F238E27FC236}">
                <a16:creationId xmlns:a16="http://schemas.microsoft.com/office/drawing/2014/main" id="{BEC94CFF-F4C3-A94E-B63A-69672A884A55}"/>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33E8F018-E5B1-7445-AB30-16655B888C07}"/>
              </a:ext>
            </a:extLst>
          </p:cNvPr>
          <p:cNvSpPr>
            <a:spLocks noGrp="1"/>
          </p:cNvSpPr>
          <p:nvPr>
            <p:ph type="body" sz="quarter" idx="15" hasCustomPrompt="1"/>
          </p:nvPr>
        </p:nvSpPr>
        <p:spPr>
          <a:xfrm>
            <a:off x="469106" y="3419088"/>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dirty="0"/>
              <a:t>Sub-title</a:t>
            </a:r>
          </a:p>
        </p:txBody>
      </p:sp>
      <p:sp>
        <p:nvSpPr>
          <p:cNvPr id="13" name="Text Placeholder 3">
            <a:extLst>
              <a:ext uri="{FF2B5EF4-FFF2-40B4-BE49-F238E27FC236}">
                <a16:creationId xmlns:a16="http://schemas.microsoft.com/office/drawing/2014/main" id="{E118152F-325D-4E44-A6EB-C26895A574DE}"/>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dirty="0"/>
              <a:t>Date etc</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458585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flipH="1" flipV="1">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71A97FB1-E9D4-1640-BFE1-F6979E3D621B}" type="slidenum">
              <a:rPr lang="en-US" smtClean="0"/>
              <a:pPr/>
              <a:t>‹#›</a:t>
            </a:fld>
            <a:endParaRPr lang="en-US" dirty="0"/>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bg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041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DIVIDER - Imag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71A97FB1-E9D4-1640-BFE1-F6979E3D621B}" type="slidenum">
              <a:rPr lang="en-US" smtClean="0"/>
              <a:pPr/>
              <a:t>‹#›</a:t>
            </a:fld>
            <a:endParaRPr lang="en-US" dirty="0"/>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endParaRPr lang="en-US" dirty="0"/>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0257"/>
            <a:ext cx="4829405" cy="2006400"/>
          </a:xfrm>
          <a:prstGeom prst="rect">
            <a:avLst/>
          </a:prstGeom>
        </p:spPr>
        <p:txBody>
          <a:bodyPr lIns="0" tIns="0" rIns="0" bIns="0" anchor="ctr" anchorCtr="0">
            <a:noAutofit/>
          </a:bodyPr>
          <a:lstStyle>
            <a:lvl1pPr>
              <a:defRPr sz="5333">
                <a:solidFill>
                  <a:schemeClr val="bg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945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Lef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bg1"/>
                </a:solidFill>
              </a:defRPr>
            </a:lvl1pPr>
          </a:lstStyle>
          <a:p>
            <a:r>
              <a:rPr lang="en-US"/>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pPr algn="r"/>
            <a:fld id="{71A97FB1-E9D4-1640-BFE1-F6979E3D621B}" type="slidenum">
              <a:rPr lang="en-GB" smtClean="0"/>
              <a:pPr algn="r"/>
              <a:t>‹#›</a:t>
            </a:fld>
            <a:endParaRPr lang="en-GB" dirty="0"/>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endParaRPr lang="en-US" dirty="0"/>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333"/>
              </a:spcAft>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397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Righ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1" name="Picture 10">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7" name="Picture Placeholder 6">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endParaRPr lang="en-US" dirty="0"/>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bg1"/>
                </a:solidFill>
              </a:defRPr>
            </a:lvl1pPr>
          </a:lstStyle>
          <a:p>
            <a:r>
              <a:rPr lang="en-US"/>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pPr algn="r"/>
            <a:fld id="{71A97FB1-E9D4-1640-BFE1-F6979E3D621B}" type="slidenum">
              <a:rPr lang="en-GB" smtClean="0"/>
              <a:pPr algn="r"/>
              <a:t>‹#›</a:t>
            </a:fld>
            <a:endParaRPr lang="en-GB" dirty="0"/>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333"/>
              </a:spcAft>
              <a:buClr>
                <a:schemeClr val="bg1"/>
              </a:buClr>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437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393" y="420557"/>
            <a:ext cx="4248227" cy="2126400"/>
          </a:xfrm>
          <a:prstGeom prst="rect">
            <a:avLst/>
          </a:prstGeom>
        </p:spPr>
      </p:pic>
      <p:sp>
        <p:nvSpPr>
          <p:cNvPr id="6" name="TextBox 5">
            <a:extLst>
              <a:ext uri="{FF2B5EF4-FFF2-40B4-BE49-F238E27FC236}">
                <a16:creationId xmlns:a16="http://schemas.microsoft.com/office/drawing/2014/main" id="{FF5B4CCC-B47B-44D7-A805-F8556CAE54C8}"/>
              </a:ext>
            </a:extLst>
          </p:cNvPr>
          <p:cNvSpPr txBox="1"/>
          <p:nvPr userDrawn="1"/>
        </p:nvSpPr>
        <p:spPr>
          <a:xfrm>
            <a:off x="1245876" y="4296409"/>
            <a:ext cx="2537369" cy="1505027"/>
          </a:xfrm>
          <a:prstGeom prst="rect">
            <a:avLst/>
          </a:prstGeom>
          <a:noFill/>
        </p:spPr>
        <p:txBody>
          <a:bodyPr wrap="square" rtlCol="0">
            <a:spAutoFit/>
          </a:bodyPr>
          <a:lstStyle/>
          <a:p>
            <a:pPr>
              <a:lnSpc>
                <a:spcPct val="105000"/>
              </a:lnSpc>
            </a:pPr>
            <a:r>
              <a:rPr lang="en-GB" sz="1467" dirty="0"/>
              <a:t>2 Grove House, Foundry Lane, Horsham, West Sussex,</a:t>
            </a:r>
          </a:p>
          <a:p>
            <a:pPr>
              <a:lnSpc>
                <a:spcPct val="105000"/>
              </a:lnSpc>
            </a:pPr>
            <a:r>
              <a:rPr lang="en-GB" sz="1467" dirty="0"/>
              <a:t>RH13 5PL</a:t>
            </a:r>
          </a:p>
          <a:p>
            <a:pPr>
              <a:lnSpc>
                <a:spcPct val="105000"/>
              </a:lnSpc>
            </a:pPr>
            <a:r>
              <a:rPr lang="de-DE" sz="1467" dirty="0">
                <a:solidFill>
                  <a:schemeClr val="bg1">
                    <a:lumMod val="95000"/>
                  </a:schemeClr>
                </a:solidFill>
              </a:rPr>
              <a:t>t: +44 (0)1403 258984 </a:t>
            </a:r>
          </a:p>
          <a:p>
            <a:pPr>
              <a:lnSpc>
                <a:spcPct val="105000"/>
              </a:lnSpc>
            </a:pPr>
            <a:r>
              <a:rPr lang="de-DE" sz="1467" dirty="0">
                <a:solidFill>
                  <a:schemeClr val="bg1">
                    <a:lumMod val="95000"/>
                  </a:schemeClr>
                </a:solidFill>
              </a:rPr>
              <a:t>e: info@veryanmed.com www.veryanmed.com</a:t>
            </a:r>
            <a:endParaRPr lang="en-GB" sz="1467" dirty="0">
              <a:solidFill>
                <a:schemeClr val="bg1">
                  <a:lumMod val="95000"/>
                </a:schemeClr>
              </a:solidFill>
            </a:endParaRPr>
          </a:p>
        </p:txBody>
      </p:sp>
    </p:spTree>
    <p:extLst>
      <p:ext uri="{BB962C8B-B14F-4D97-AF65-F5344CB8AC3E}">
        <p14:creationId xmlns:p14="http://schemas.microsoft.com/office/powerpoint/2010/main" val="2056789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2355315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Slide 01">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515600" cy="600668"/>
          </a:xfrm>
          <a:prstGeom prst="rect">
            <a:avLst/>
          </a:prstGeom>
        </p:spPr>
        <p:txBody>
          <a:bodyPr lIns="0" tIns="0" rIns="0" bIns="0" anchor="t" anchorCtr="0">
            <a:noAutofit/>
          </a:bodyPr>
          <a:lstStyle>
            <a:lvl1pPr>
              <a:defRPr sz="4267">
                <a:solidFill>
                  <a:schemeClr val="tx2"/>
                </a:solidFill>
              </a:defRPr>
            </a:lvl1pPr>
          </a:lstStyle>
          <a:p>
            <a:r>
              <a:rPr lang="en-GB" dirty="0"/>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dirty="0"/>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39" y="1279589"/>
            <a:ext cx="11301061" cy="4430929"/>
          </a:xfrm>
          <a:prstGeom prst="rect">
            <a:avLst/>
          </a:prstGeom>
        </p:spPr>
        <p:txBody>
          <a:bodyPr lIns="0" tIns="0" rIns="0" bIns="0"/>
          <a:lstStyle>
            <a:lvl1pPr marL="0" indent="0">
              <a:lnSpc>
                <a:spcPct val="105000"/>
              </a:lnSpc>
              <a:spcBef>
                <a:spcPts val="0"/>
              </a:spcBef>
              <a:spcAft>
                <a:spcPts val="800"/>
              </a:spcAft>
              <a:buFontTx/>
              <a:buNone/>
              <a:defRPr sz="2667"/>
            </a:lvl1pPr>
            <a:lvl2pPr marL="239994" indent="-239994">
              <a:lnSpc>
                <a:spcPct val="105000"/>
              </a:lnSpc>
              <a:spcBef>
                <a:spcPts val="0"/>
              </a:spcBef>
              <a:spcAft>
                <a:spcPts val="800"/>
              </a:spcAft>
              <a:buClr>
                <a:schemeClr val="tx2"/>
              </a:buClr>
              <a:buFont typeface="Arial" panose="020B0604020202020204" pitchFamily="34" charset="0"/>
              <a:buChar char="•"/>
              <a:defRPr sz="2667"/>
            </a:lvl2pPr>
            <a:lvl3pPr marL="479988" indent="-239994">
              <a:lnSpc>
                <a:spcPct val="105000"/>
              </a:lnSpc>
              <a:spcBef>
                <a:spcPts val="0"/>
              </a:spcBef>
              <a:spcAft>
                <a:spcPts val="333"/>
              </a:spcAft>
              <a:buClr>
                <a:schemeClr val="tx2"/>
              </a:buClr>
              <a:buSzPct val="100000"/>
              <a:buFont typeface="System Font"/>
              <a:buChar char="‣"/>
              <a:defRPr sz="2667"/>
            </a:lvl3pPr>
            <a:lvl4pPr marL="719982" indent="-239994">
              <a:lnSpc>
                <a:spcPct val="105000"/>
              </a:lnSpc>
              <a:spcBef>
                <a:spcPts val="0"/>
              </a:spcBef>
              <a:spcAft>
                <a:spcPts val="333"/>
              </a:spcAft>
              <a:buClr>
                <a:schemeClr val="tx2"/>
              </a:buClr>
              <a:defRPr sz="2000"/>
            </a:lvl4pPr>
            <a:lvl5pPr marL="959976" indent="-239994">
              <a:lnSpc>
                <a:spcPct val="105000"/>
              </a:lnSpc>
              <a:spcBef>
                <a:spcPts val="0"/>
              </a:spcBef>
              <a:spcAft>
                <a:spcPts val="133"/>
              </a:spcAft>
              <a:buClr>
                <a:schemeClr val="tx2"/>
              </a:buCl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46262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4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0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515600" cy="600668"/>
          </a:xfrm>
          <a:prstGeom prst="rect">
            <a:avLst/>
          </a:prstGeom>
        </p:spPr>
        <p:txBody>
          <a:bodyPr lIns="0" tIns="0" rIns="0" bIns="0" anchor="t" anchorCtr="0">
            <a:noAutofit/>
          </a:bodyPr>
          <a:lstStyle>
            <a:lvl1pPr>
              <a:defRPr sz="4267">
                <a:solidFill>
                  <a:schemeClr val="tx2"/>
                </a:solidFill>
              </a:defRPr>
            </a:lvl1pPr>
          </a:lstStyle>
          <a:p>
            <a:r>
              <a:rPr lang="en-GB" dirty="0"/>
              <a:t>Click to edit Master title style</a:t>
            </a:r>
            <a:endParaRPr lang="en-US" dirty="0"/>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dirty="0"/>
          </a:p>
        </p:txBody>
      </p:sp>
      <p:sp>
        <p:nvSpPr>
          <p:cNvPr id="4" name="Content Placeholder 3">
            <a:extLst>
              <a:ext uri="{FF2B5EF4-FFF2-40B4-BE49-F238E27FC236}">
                <a16:creationId xmlns:a16="http://schemas.microsoft.com/office/drawing/2014/main" id="{81D89015-1A59-A946-B69C-72260DFAC588}"/>
              </a:ext>
            </a:extLst>
          </p:cNvPr>
          <p:cNvSpPr>
            <a:spLocks noGrp="1"/>
          </p:cNvSpPr>
          <p:nvPr>
            <p:ph sz="quarter" idx="15"/>
          </p:nvPr>
        </p:nvSpPr>
        <p:spPr>
          <a:xfrm>
            <a:off x="6267368" y="1279589"/>
            <a:ext cx="5542955" cy="4454463"/>
          </a:xfrm>
          <a:prstGeom prst="rect">
            <a:avLst/>
          </a:prstGeom>
        </p:spPr>
        <p:txBody>
          <a:bodyPr/>
          <a:lstStyle/>
          <a:p>
            <a:pPr lvl="0"/>
            <a:endParaRPr lang="en-US" dirty="0"/>
          </a:p>
        </p:txBody>
      </p:sp>
      <p:sp>
        <p:nvSpPr>
          <p:cNvPr id="8" name="Text Placeholder 16">
            <a:extLst>
              <a:ext uri="{FF2B5EF4-FFF2-40B4-BE49-F238E27FC236}">
                <a16:creationId xmlns:a16="http://schemas.microsoft.com/office/drawing/2014/main" id="{02F0D21E-989B-5243-9CB4-B53304765FBE}"/>
              </a:ext>
            </a:extLst>
          </p:cNvPr>
          <p:cNvSpPr>
            <a:spLocks noGrp="1"/>
          </p:cNvSpPr>
          <p:nvPr>
            <p:ph type="body" sz="quarter" idx="12"/>
          </p:nvPr>
        </p:nvSpPr>
        <p:spPr>
          <a:xfrm>
            <a:off x="484539" y="1279589"/>
            <a:ext cx="5440509" cy="4454463"/>
          </a:xfrm>
          <a:prstGeom prst="rect">
            <a:avLst/>
          </a:prstGeom>
        </p:spPr>
        <p:txBody>
          <a:bodyPr lIns="0" tIns="0" rIns="0" bIns="0"/>
          <a:lstStyle>
            <a:lvl1pPr marL="0" indent="0">
              <a:lnSpc>
                <a:spcPct val="105000"/>
              </a:lnSpc>
              <a:spcBef>
                <a:spcPts val="0"/>
              </a:spcBef>
              <a:spcAft>
                <a:spcPts val="333"/>
              </a:spcAft>
              <a:buFontTx/>
              <a:buNone/>
              <a:defRPr sz="2000"/>
            </a:lvl1pPr>
            <a:lvl2pPr marL="239994" indent="-239994">
              <a:lnSpc>
                <a:spcPct val="105000"/>
              </a:lnSpc>
              <a:spcBef>
                <a:spcPts val="0"/>
              </a:spcBef>
              <a:spcAft>
                <a:spcPts val="333"/>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333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White Cover 01 - Shap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0A93C5D3-4390-C142-A0B2-7CB6B68F164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99820" y="422768"/>
            <a:ext cx="2361512" cy="1029512"/>
          </a:xfrm>
          <a:prstGeom prst="rect">
            <a:avLst/>
          </a:prstGeom>
        </p:spPr>
      </p:pic>
      <p:sp>
        <p:nvSpPr>
          <p:cNvPr id="9" name="Text Placeholder 3">
            <a:extLst>
              <a:ext uri="{FF2B5EF4-FFF2-40B4-BE49-F238E27FC236}">
                <a16:creationId xmlns:a16="http://schemas.microsoft.com/office/drawing/2014/main" id="{5F71708D-63B7-2641-9948-94CF6C59B3F5}"/>
              </a:ext>
            </a:extLst>
          </p:cNvPr>
          <p:cNvSpPr>
            <a:spLocks noGrp="1"/>
          </p:cNvSpPr>
          <p:nvPr>
            <p:ph type="body" sz="quarter" idx="15" hasCustomPrompt="1"/>
          </p:nvPr>
        </p:nvSpPr>
        <p:spPr>
          <a:xfrm>
            <a:off x="469106" y="3400682"/>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dirty="0"/>
              <a:t>Sub-title</a:t>
            </a:r>
          </a:p>
        </p:txBody>
      </p:sp>
      <p:sp>
        <p:nvSpPr>
          <p:cNvPr id="11" name="Text Placeholder 3">
            <a:extLst>
              <a:ext uri="{FF2B5EF4-FFF2-40B4-BE49-F238E27FC236}">
                <a16:creationId xmlns:a16="http://schemas.microsoft.com/office/drawing/2014/main" id="{75E46DDD-6EA7-2D4E-8893-5D7BF7E0C952}"/>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dirty="0"/>
              <a:t>Date etc</a:t>
            </a:r>
          </a:p>
        </p:txBody>
      </p:sp>
    </p:spTree>
    <p:extLst>
      <p:ext uri="{BB962C8B-B14F-4D97-AF65-F5344CB8AC3E}">
        <p14:creationId xmlns:p14="http://schemas.microsoft.com/office/powerpoint/2010/main" val="207308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2248B-34D0-49E5-AFA4-56044081DC61}"/>
              </a:ext>
            </a:extLst>
          </p:cNvPr>
          <p:cNvSpPr>
            <a:spLocks noGrp="1"/>
          </p:cNvSpPr>
          <p:nvPr>
            <p:ph type="dt" sz="half" idx="10"/>
          </p:nvPr>
        </p:nvSpPr>
        <p:spPr/>
        <p:txBody>
          <a:bodyPr/>
          <a:lstStyle/>
          <a:p>
            <a:fld id="{9D8B4BAC-70F2-4275-B8EF-67A2A51968ED}" type="datetimeFigureOut">
              <a:rPr lang="en-US" smtClean="0"/>
              <a:t>1/22/22</a:t>
            </a:fld>
            <a:endParaRPr lang="en-US"/>
          </a:p>
        </p:txBody>
      </p:sp>
      <p:sp>
        <p:nvSpPr>
          <p:cNvPr id="3" name="Footer Placeholder 2">
            <a:extLst>
              <a:ext uri="{FF2B5EF4-FFF2-40B4-BE49-F238E27FC236}">
                <a16:creationId xmlns:a16="http://schemas.microsoft.com/office/drawing/2014/main" id="{7CA38BA1-96AC-49EF-AFEF-2B3C44DB4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B2A2CE-908D-4A71-BCE1-82C8EFDBB67B}"/>
              </a:ext>
            </a:extLst>
          </p:cNvPr>
          <p:cNvSpPr>
            <a:spLocks noGrp="1"/>
          </p:cNvSpPr>
          <p:nvPr>
            <p:ph type="sldNum" sz="quarter" idx="12"/>
          </p:nvPr>
        </p:nvSpPr>
        <p:spPr/>
        <p:txBody>
          <a:bodyPr/>
          <a:lstStyle/>
          <a:p>
            <a:fld id="{49096E6A-1741-4463-9DF5-1C38829ACCF3}" type="slidenum">
              <a:rPr lang="en-US" smtClean="0"/>
              <a:t>‹#›</a:t>
            </a:fld>
            <a:endParaRPr lang="en-US"/>
          </a:p>
        </p:txBody>
      </p:sp>
    </p:spTree>
    <p:extLst>
      <p:ext uri="{BB962C8B-B14F-4D97-AF65-F5344CB8AC3E}">
        <p14:creationId xmlns:p14="http://schemas.microsoft.com/office/powerpoint/2010/main" val="12393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US"/>
              <a:t>Click to edit Master title style</a:t>
            </a:r>
            <a:endParaRPr lang="en-US" dirty="0"/>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Tree>
    <p:extLst>
      <p:ext uri="{BB962C8B-B14F-4D97-AF65-F5344CB8AC3E}">
        <p14:creationId xmlns:p14="http://schemas.microsoft.com/office/powerpoint/2010/main" val="211056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custom bg 2">
    <p:spTree>
      <p:nvGrpSpPr>
        <p:cNvPr id="1" name=""/>
        <p:cNvGrpSpPr/>
        <p:nvPr/>
      </p:nvGrpSpPr>
      <p:grpSpPr>
        <a:xfrm>
          <a:off x="0" y="0"/>
          <a:ext cx="0" cy="0"/>
          <a:chOff x="0" y="0"/>
          <a:chExt cx="0" cy="0"/>
        </a:xfrm>
      </p:grpSpPr>
      <p:sp>
        <p:nvSpPr>
          <p:cNvPr id="5" name="AutoShape 5"/>
          <p:cNvSpPr>
            <a:spLocks/>
          </p:cNvSpPr>
          <p:nvPr/>
        </p:nvSpPr>
        <p:spPr bwMode="auto">
          <a:xfrm>
            <a:off x="-38100" y="5041900"/>
            <a:ext cx="12274550" cy="1892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tx1">
              <a:lumMod val="75000"/>
              <a:alpha val="7000"/>
            </a:schemeClr>
          </a:solidFill>
          <a:ln w="25400" cap="flat" cmpd="sng" algn="ctr">
            <a:noFill/>
            <a:prstDash val="solid"/>
            <a:miter lim="0"/>
            <a:headEnd type="none" w="med" len="med"/>
            <a:tailEnd type="none" w="med" len="med"/>
          </a:ln>
          <a:effectLst/>
        </p:spPr>
        <p:txBody>
          <a:bodyPr rot="0" spcFirstLastPara="0" vertOverflow="overflow" horzOverflow="overflow" vert="horz" wrap="square" lIns="25400" tIns="25400" rIns="25400" bIns="25400" numCol="1" spcCol="0" rtlCol="0" fromWordArt="0" anchor="ctr" anchorCtr="0" forceAA="0" compatLnSpc="1">
            <a:prstTxWarp prst="textNoShape">
              <a:avLst/>
            </a:prstTxWarp>
            <a:noAutofit/>
          </a:bodyPr>
          <a:lstStyle/>
          <a:p>
            <a:pPr marL="171450" marR="0" lvl="0" indent="0" eaLnBrk="1" latinLnBrk="0">
              <a:lnSpc>
                <a:spcPct val="100000"/>
              </a:lnSpc>
              <a:buClrTx/>
              <a:buSzTx/>
              <a:buFontTx/>
              <a:buNone/>
              <a:tabLst/>
            </a:pPr>
            <a:endParaRPr kumimoji="0" lang="en-US" sz="900" b="0" i="0" u="none" strike="noStrike" cap="none" normalizeH="0" baseline="0" dirty="0">
              <a:ln>
                <a:noFill/>
              </a:ln>
              <a:effectLst/>
              <a:latin typeface="+mj-lt"/>
              <a:cs typeface="Arial" panose="020B0604020202020204" pitchFamily="34" charset="0"/>
            </a:endParaRPr>
          </a:p>
        </p:txBody>
      </p:sp>
      <p:sp>
        <p:nvSpPr>
          <p:cNvPr id="6" name="Symbol zastępczy tekstu 3"/>
          <p:cNvSpPr>
            <a:spLocks noGrp="1"/>
          </p:cNvSpPr>
          <p:nvPr>
            <p:ph type="body" sz="quarter" idx="10" hasCustomPrompt="1"/>
          </p:nvPr>
        </p:nvSpPr>
        <p:spPr>
          <a:xfrm>
            <a:off x="3128976" y="6043039"/>
            <a:ext cx="5940399" cy="540184"/>
          </a:xfrm>
          <a:prstGeom prst="rect">
            <a:avLst/>
          </a:prstGeom>
        </p:spPr>
        <p:txBody>
          <a:bodyPr>
            <a:noAutofit/>
          </a:bodyPr>
          <a:lstStyle>
            <a:lvl1pPr algn="ctr">
              <a:defRPr sz="2200" b="1" baseline="0">
                <a:solidFill>
                  <a:schemeClr val="tx1"/>
                </a:solidFill>
                <a:latin typeface="Aleo" panose="020F0502020204030203" pitchFamily="34" charset="0"/>
              </a:defRPr>
            </a:lvl1pPr>
            <a:lvl2pPr algn="ctr">
              <a:defRPr/>
            </a:lvl2pPr>
            <a:lvl3pPr algn="ctr">
              <a:defRPr/>
            </a:lvl3pPr>
            <a:lvl4pPr algn="ctr">
              <a:defRPr/>
            </a:lvl4pPr>
            <a:lvl5pPr algn="ctr">
              <a:defRPr/>
            </a:lvl5pPr>
          </a:lstStyle>
          <a:p>
            <a:pPr lvl="0"/>
            <a:r>
              <a:rPr lang="en-US" dirty="0"/>
              <a:t>Click here to add your own subtitle</a:t>
            </a:r>
            <a:endParaRPr lang="pl-PL" dirty="0"/>
          </a:p>
        </p:txBody>
      </p:sp>
      <p:sp>
        <p:nvSpPr>
          <p:cNvPr id="9" name="Tytuł 8"/>
          <p:cNvSpPr>
            <a:spLocks noGrp="1"/>
          </p:cNvSpPr>
          <p:nvPr>
            <p:ph type="title" hasCustomPrompt="1"/>
          </p:nvPr>
        </p:nvSpPr>
        <p:spPr>
          <a:xfrm>
            <a:off x="4617039" y="5237695"/>
            <a:ext cx="2964273" cy="701731"/>
          </a:xfrm>
          <a:prstGeom prst="rect">
            <a:avLst/>
          </a:prstGeom>
        </p:spPr>
        <p:txBody>
          <a:bodyPr wrap="none">
            <a:spAutoFit/>
          </a:bodyPr>
          <a:lstStyle>
            <a:lvl1pPr algn="ctr">
              <a:defRPr baseline="0">
                <a:solidFill>
                  <a:schemeClr val="tx1"/>
                </a:solidFill>
              </a:defRPr>
            </a:lvl1pPr>
          </a:lstStyle>
          <a:p>
            <a:r>
              <a:rPr lang="en-US" dirty="0"/>
              <a:t>Sample Title</a:t>
            </a:r>
          </a:p>
        </p:txBody>
      </p:sp>
    </p:spTree>
    <p:extLst>
      <p:ext uri="{BB962C8B-B14F-4D97-AF65-F5344CB8AC3E}">
        <p14:creationId xmlns:p14="http://schemas.microsoft.com/office/powerpoint/2010/main" val="242175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3.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5"/>
          <a:stretch>
            <a:fillRect/>
          </a:stretch>
        </p:blipFill>
        <p:spPr>
          <a:xfrm>
            <a:off x="6910970" y="5858257"/>
            <a:ext cx="5503333" cy="3843867"/>
          </a:xfrm>
          <a:prstGeom prst="rect">
            <a:avLst/>
          </a:prstGeom>
        </p:spPr>
      </p:pic>
      <p:sp>
        <p:nvSpPr>
          <p:cNvPr id="12" name="Oval 11">
            <a:extLst>
              <a:ext uri="{FF2B5EF4-FFF2-40B4-BE49-F238E27FC236}">
                <a16:creationId xmlns:a16="http://schemas.microsoft.com/office/drawing/2014/main" id="{B0572F4E-104B-1446-A8CB-D5B47A5175FE}"/>
              </a:ext>
            </a:extLst>
          </p:cNvPr>
          <p:cNvSpPr/>
          <p:nvPr userDrawn="1"/>
        </p:nvSpPr>
        <p:spPr>
          <a:xfrm rot="19645883">
            <a:off x="-692918" y="-1627536"/>
            <a:ext cx="5176365" cy="10611269"/>
          </a:xfrm>
          <a:prstGeom prst="ellipse">
            <a:avLst/>
          </a:pr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p>
        </p:txBody>
      </p:sp>
      <p:pic>
        <p:nvPicPr>
          <p:cNvPr id="8" name="Picture 7">
            <a:extLst>
              <a:ext uri="{FF2B5EF4-FFF2-40B4-BE49-F238E27FC236}">
                <a16:creationId xmlns:a16="http://schemas.microsoft.com/office/drawing/2014/main" id="{F41F2E6A-C4A3-AF47-9415-D63B7821B616}"/>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sp>
        <p:nvSpPr>
          <p:cNvPr id="6" name="Slide Number Placeholder 5"/>
          <p:cNvSpPr>
            <a:spLocks noGrp="1"/>
          </p:cNvSpPr>
          <p:nvPr>
            <p:ph type="sldNum" sz="quarter" idx="4"/>
          </p:nvPr>
        </p:nvSpPr>
        <p:spPr>
          <a:xfrm>
            <a:off x="11461953" y="6204128"/>
            <a:ext cx="346009" cy="365125"/>
          </a:xfrm>
          <a:prstGeom prst="rect">
            <a:avLst/>
          </a:prstGeom>
        </p:spPr>
        <p:txBody>
          <a:bodyPr vert="horz" lIns="91440" tIns="0" rIns="0" bIns="0" rtlCol="0" anchor="ctr"/>
          <a:lstStyle>
            <a:lvl1pPr algn="r">
              <a:defRPr sz="1067">
                <a:solidFill>
                  <a:schemeClr val="accent5">
                    <a:lumMod val="75000"/>
                  </a:schemeClr>
                </a:solidFill>
              </a:defRPr>
            </a:lvl1pPr>
          </a:lstStyle>
          <a:p>
            <a:fld id="{71A97FB1-E9D4-1640-BFE1-F6979E3D621B}" type="slidenum">
              <a:rPr lang="en-US" smtClean="0"/>
              <a:pPr/>
              <a:t>‹#›</a:t>
            </a:fld>
            <a:endParaRPr lang="en-US" dirty="0"/>
          </a:p>
        </p:txBody>
      </p:sp>
      <p:cxnSp>
        <p:nvCxnSpPr>
          <p:cNvPr id="10" name="Straight Connector 9">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505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24" r:id="rId20"/>
    <p:sldLayoutId id="2147483725" r:id="rId21"/>
    <p:sldLayoutId id="2147483730" r:id="rId22"/>
    <p:sldLayoutId id="2147483733" r:id="rId23"/>
  </p:sldLayoutIdLst>
  <p:hf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579">
          <p15:clr>
            <a:srgbClr val="F26B43"/>
          </p15:clr>
        </p15:guide>
        <p15:guide id="3" orient="horz" pos="27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4">
            <a:extLst>
              <a:ext uri="{FF2B5EF4-FFF2-40B4-BE49-F238E27FC236}">
                <a16:creationId xmlns:a16="http://schemas.microsoft.com/office/drawing/2014/main" id="{3E7B4CC8-0449-9843-9844-158D6A4F277E}"/>
              </a:ext>
            </a:extLst>
          </p:cNvPr>
          <p:cNvSpPr>
            <a:spLocks noGrp="1"/>
          </p:cNvSpPr>
          <p:nvPr>
            <p:ph type="sldNum" sz="quarter" idx="4"/>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dirty="0"/>
          </a:p>
        </p:txBody>
      </p:sp>
      <p:sp>
        <p:nvSpPr>
          <p:cNvPr id="2" name="Text Placeholder 1"/>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Placeholder 3"/>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423862292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732"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31" r:id="rId24"/>
  </p:sldLayoutIdLst>
  <p:hf hdr="0" ftr="0" dt="0"/>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237061" indent="-237061" algn="l" defTabSz="914377" rtl="0" eaLnBrk="1" latinLnBrk="0" hangingPunct="1">
        <a:lnSpc>
          <a:spcPct val="10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579">
          <p15:clr>
            <a:srgbClr val="F26B43"/>
          </p15:clr>
        </p15:guide>
        <p15:guide id="3" orient="horz" pos="270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PT template_genera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605732"/>
      </p:ext>
    </p:extLst>
  </p:cSld>
  <p:clrMap bg1="lt1" tx1="dk1" bg2="lt2" tx2="dk2" accent1="accent1" accent2="accent2" accent3="accent3" accent4="accent4" accent5="accent5" accent6="accent6" hlink="hlink" folHlink="folHlink"/>
  <p:sldLayoutIdLst>
    <p:sldLayoutId id="214748372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1.mp4"/><Relationship Id="rId7"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2.mp4"/><Relationship Id="rId11" Type="http://schemas.openxmlformats.org/officeDocument/2006/relationships/image" Target="../media/image20.png"/><Relationship Id="rId5" Type="http://schemas.microsoft.com/office/2007/relationships/media" Target="../media/media2.mp4"/><Relationship Id="rId10" Type="http://schemas.openxmlformats.org/officeDocument/2006/relationships/image" Target="../media/image19.png"/><Relationship Id="rId4" Type="http://schemas.openxmlformats.org/officeDocument/2006/relationships/video" Target="../media/media1.mp4"/><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12" Type="http://schemas.openxmlformats.org/officeDocument/2006/relationships/image" Target="../media/image31.pdf"/><Relationship Id="rId2" Type="http://schemas.openxmlformats.org/officeDocument/2006/relationships/notesSlide" Target="../notesSlides/notesSlide4.xml"/><Relationship Id="rId1" Type="http://schemas.openxmlformats.org/officeDocument/2006/relationships/slideLayout" Target="../slideLayouts/slideLayout1.xml"/><Relationship Id="rId15" Type="http://schemas.openxmlformats.org/officeDocument/2006/relationships/image" Target="../media/image17.png"/><Relationship Id="rId1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1.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9.png"/><Relationship Id="rId5" Type="http://schemas.microsoft.com/office/2007/relationships/media" Target="../media/media3.mp4"/><Relationship Id="rId10" Type="http://schemas.openxmlformats.org/officeDocument/2006/relationships/notesSlide" Target="../notesSlides/notesSlide6.xml"/><Relationship Id="rId4" Type="http://schemas.openxmlformats.org/officeDocument/2006/relationships/video" Target="../media/media2.mp4"/><Relationship Id="rId9" Type="http://schemas.openxmlformats.org/officeDocument/2006/relationships/slideLayout" Target="../slideLayouts/slideLayout27.xml"/><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lothing, dressed, clothes&#10;&#10;Description automatically generated">
            <a:extLst>
              <a:ext uri="{FF2B5EF4-FFF2-40B4-BE49-F238E27FC236}">
                <a16:creationId xmlns:a16="http://schemas.microsoft.com/office/drawing/2014/main" id="{4E2A395E-D714-4CFC-872B-9A966F10494E}"/>
              </a:ext>
            </a:extLst>
          </p:cNvPr>
          <p:cNvPicPr>
            <a:picLocks noChangeAspect="1"/>
          </p:cNvPicPr>
          <p:nvPr/>
        </p:nvPicPr>
        <p:blipFill>
          <a:blip r:embed="rId3"/>
          <a:stretch>
            <a:fillRect/>
          </a:stretch>
        </p:blipFill>
        <p:spPr>
          <a:xfrm>
            <a:off x="0" y="12357"/>
            <a:ext cx="12192000" cy="685800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4">
            <a:extLst>
              <a:ext uri="{FF2B5EF4-FFF2-40B4-BE49-F238E27FC236}">
                <a16:creationId xmlns:a16="http://schemas.microsoft.com/office/drawing/2014/main" id="{6B604A36-063C-0B4B-B566-0C3CF24C10F2}"/>
              </a:ext>
            </a:extLst>
          </p:cNvPr>
          <p:cNvSpPr>
            <a:spLocks noGrp="1"/>
          </p:cNvSpPr>
          <p:nvPr>
            <p:ph type="title"/>
          </p:nvPr>
        </p:nvSpPr>
        <p:spPr>
          <a:xfrm>
            <a:off x="8218760" y="3787007"/>
            <a:ext cx="3458561" cy="1334815"/>
          </a:xfrm>
        </p:spPr>
        <p:txBody>
          <a:bodyPr vert="horz" lIns="91440" tIns="45720" rIns="91440" bIns="45720" rtlCol="0" anchor="b">
            <a:normAutofit fontScale="90000"/>
          </a:bodyPr>
          <a:lstStyle/>
          <a:p>
            <a:pPr algn="ctr" defTabSz="914400"/>
            <a:r>
              <a:rPr lang="en-US" sz="2800" b="1" dirty="0">
                <a:solidFill>
                  <a:schemeClr val="tx1"/>
                </a:solidFill>
                <a:latin typeface="Calibri" panose="020F0502020204030204" pitchFamily="34" charset="0"/>
                <a:ea typeface="Lato Black" panose="020F0502020204030203" pitchFamily="34" charset="0"/>
                <a:cs typeface="Calibri" panose="020F0502020204030204" pitchFamily="34" charset="0"/>
              </a:rPr>
              <a:t>Challenges of treating the Distal SFA and Proximal Popliteal Segment</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90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E246895A-DF47-45B6-BCF1-8587099C54D7}"/>
              </a:ext>
            </a:extLst>
          </p:cNvPr>
          <p:cNvPicPr>
            <a:picLocks noChangeAspect="1"/>
          </p:cNvPicPr>
          <p:nvPr/>
        </p:nvPicPr>
        <p:blipFill>
          <a:blip r:embed="rId3"/>
          <a:stretch>
            <a:fillRect/>
          </a:stretch>
        </p:blipFill>
        <p:spPr>
          <a:xfrm>
            <a:off x="0" y="1684818"/>
            <a:ext cx="12192000" cy="2988816"/>
          </a:xfrm>
          <a:prstGeom prst="rect">
            <a:avLst/>
          </a:prstGeom>
        </p:spPr>
      </p:pic>
      <p:sp>
        <p:nvSpPr>
          <p:cNvPr id="13" name="Title 12">
            <a:extLst>
              <a:ext uri="{FF2B5EF4-FFF2-40B4-BE49-F238E27FC236}">
                <a16:creationId xmlns:a16="http://schemas.microsoft.com/office/drawing/2014/main" id="{788C5E3C-CB85-B448-B1D3-2BFF0B35C379}"/>
              </a:ext>
            </a:extLst>
          </p:cNvPr>
          <p:cNvSpPr>
            <a:spLocks noGrp="1"/>
          </p:cNvSpPr>
          <p:nvPr>
            <p:ph type="title"/>
          </p:nvPr>
        </p:nvSpPr>
        <p:spPr>
          <a:xfrm>
            <a:off x="2421552" y="183984"/>
            <a:ext cx="7425096" cy="776125"/>
          </a:xfrm>
        </p:spPr>
        <p:txBody>
          <a:bodyPr>
            <a:noAutofit/>
          </a:bodyPr>
          <a:lstStyle/>
          <a:p>
            <a:pPr algn="ctr"/>
            <a:r>
              <a:rPr lang="en-US" sz="4200" b="1" spc="300" dirty="0">
                <a:cs typeface="Calibri" panose="020F0502020204030204" pitchFamily="34" charset="0"/>
              </a:rPr>
              <a:t>The MIMICS</a:t>
            </a:r>
            <a:r>
              <a:rPr lang="en-US" sz="4200" b="1" spc="300" dirty="0"/>
              <a:t> Clinical Program</a:t>
            </a:r>
          </a:p>
        </p:txBody>
      </p:sp>
      <p:sp>
        <p:nvSpPr>
          <p:cNvPr id="8" name="TextBox 7">
            <a:extLst>
              <a:ext uri="{FF2B5EF4-FFF2-40B4-BE49-F238E27FC236}">
                <a16:creationId xmlns:a16="http://schemas.microsoft.com/office/drawing/2014/main" id="{3338E974-85A9-47ED-B9F5-08906BE02102}"/>
              </a:ext>
            </a:extLst>
          </p:cNvPr>
          <p:cNvSpPr txBox="1"/>
          <p:nvPr/>
        </p:nvSpPr>
        <p:spPr>
          <a:xfrm>
            <a:off x="1680495" y="5473240"/>
            <a:ext cx="1712991" cy="913199"/>
          </a:xfrm>
          <a:prstGeom prst="rect">
            <a:avLst/>
          </a:prstGeom>
          <a:noFill/>
          <a:ln>
            <a:noFill/>
          </a:ln>
        </p:spPr>
        <p:txBody>
          <a:bodyPr wrap="square" rtlCol="0">
            <a:spAutoFit/>
          </a:bodyPr>
          <a:lstStyle/>
          <a:p>
            <a:pPr defTabSz="914377">
              <a:defRPr/>
            </a:pPr>
            <a:r>
              <a:rPr lang="en-GB" sz="2667" b="1">
                <a:solidFill>
                  <a:srgbClr val="FFFFFF"/>
                </a:solidFill>
                <a:latin typeface="Calibri Light"/>
              </a:rPr>
              <a:t>1750+ patients</a:t>
            </a:r>
          </a:p>
        </p:txBody>
      </p:sp>
      <p:pic>
        <p:nvPicPr>
          <p:cNvPr id="38" name="Graphic 37">
            <a:extLst>
              <a:ext uri="{FF2B5EF4-FFF2-40B4-BE49-F238E27FC236}">
                <a16:creationId xmlns:a16="http://schemas.microsoft.com/office/drawing/2014/main" id="{C110D4A2-4810-9740-92DA-5805413D9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037696"/>
            <a:ext cx="2043421" cy="1820304"/>
          </a:xfrm>
          <a:prstGeom prst="rect">
            <a:avLst/>
          </a:prstGeom>
          <a:effectLst>
            <a:outerShdw blurRad="279400" dist="38100" dir="16200000" rotWithShape="0">
              <a:srgbClr val="0D4E9D">
                <a:alpha val="40000"/>
              </a:srgbClr>
            </a:outerShdw>
          </a:effectLst>
        </p:spPr>
      </p:pic>
      <p:sp>
        <p:nvSpPr>
          <p:cNvPr id="2" name="Rounded Rectangle 1">
            <a:extLst>
              <a:ext uri="{FF2B5EF4-FFF2-40B4-BE49-F238E27FC236}">
                <a16:creationId xmlns:a16="http://schemas.microsoft.com/office/drawing/2014/main" id="{3F35CA5B-0121-5F4E-B1CE-85B2F1B6EA47}"/>
              </a:ext>
            </a:extLst>
          </p:cNvPr>
          <p:cNvSpPr/>
          <p:nvPr/>
        </p:nvSpPr>
        <p:spPr>
          <a:xfrm>
            <a:off x="6096000" y="1555845"/>
            <a:ext cx="2038597" cy="3166280"/>
          </a:xfrm>
          <a:prstGeom prst="round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262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309A714-9701-7D43-983E-AC66A3B085D8}"/>
              </a:ext>
            </a:extLst>
          </p:cNvPr>
          <p:cNvSpPr/>
          <p:nvPr/>
        </p:nvSpPr>
        <p:spPr>
          <a:xfrm>
            <a:off x="6247330" y="3811122"/>
            <a:ext cx="5315054" cy="1047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a:solidFill>
                <a:srgbClr val="FFFFFF"/>
              </a:solidFill>
              <a:latin typeface="Calibri Light"/>
            </a:endParaRPr>
          </a:p>
        </p:txBody>
      </p:sp>
      <p:sp>
        <p:nvSpPr>
          <p:cNvPr id="41" name="Rectangle 40">
            <a:extLst>
              <a:ext uri="{FF2B5EF4-FFF2-40B4-BE49-F238E27FC236}">
                <a16:creationId xmlns:a16="http://schemas.microsoft.com/office/drawing/2014/main" id="{BF8E2922-02D4-0241-9DD9-A9750B79BC1D}"/>
              </a:ext>
            </a:extLst>
          </p:cNvPr>
          <p:cNvSpPr/>
          <p:nvPr/>
        </p:nvSpPr>
        <p:spPr>
          <a:xfrm>
            <a:off x="-2408" y="1805051"/>
            <a:ext cx="12192000" cy="36159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srgbClr val="FFFFFF"/>
              </a:solidFill>
              <a:latin typeface="Calibri Light"/>
            </a:endParaRPr>
          </a:p>
        </p:txBody>
      </p:sp>
      <p:sp>
        <p:nvSpPr>
          <p:cNvPr id="16" name="Rectangle 15">
            <a:extLst>
              <a:ext uri="{FF2B5EF4-FFF2-40B4-BE49-F238E27FC236}">
                <a16:creationId xmlns:a16="http://schemas.microsoft.com/office/drawing/2014/main" id="{ADEE94C5-3B3D-FB4A-8770-D53BB4EF6AC7}"/>
              </a:ext>
            </a:extLst>
          </p:cNvPr>
          <p:cNvSpPr/>
          <p:nvPr/>
        </p:nvSpPr>
        <p:spPr>
          <a:xfrm>
            <a:off x="7480578" y="2524957"/>
            <a:ext cx="5052551" cy="4321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spcBef>
                <a:spcPts val="900"/>
              </a:spcBef>
              <a:defRPr/>
            </a:pPr>
            <a:endParaRPr lang="en-GB">
              <a:solidFill>
                <a:srgbClr val="0D4E9D"/>
              </a:solidFill>
              <a:latin typeface="Calibri Light"/>
            </a:endParaRPr>
          </a:p>
        </p:txBody>
      </p:sp>
      <p:sp>
        <p:nvSpPr>
          <p:cNvPr id="3" name="Title 2">
            <a:extLst>
              <a:ext uri="{FF2B5EF4-FFF2-40B4-BE49-F238E27FC236}">
                <a16:creationId xmlns:a16="http://schemas.microsoft.com/office/drawing/2014/main" id="{AFAF2AF8-15B7-8043-8FF0-7D7140BE473D}"/>
              </a:ext>
            </a:extLst>
          </p:cNvPr>
          <p:cNvSpPr>
            <a:spLocks noGrp="1"/>
          </p:cNvSpPr>
          <p:nvPr>
            <p:ph type="title"/>
          </p:nvPr>
        </p:nvSpPr>
        <p:spPr>
          <a:prstGeom prst="rect">
            <a:avLst/>
          </a:prstGeom>
        </p:spPr>
        <p:txBody>
          <a:bodyPr>
            <a:noAutofit/>
          </a:bodyPr>
          <a:lstStyle/>
          <a:p>
            <a:r>
              <a:rPr lang="en-US" sz="4200" dirty="0">
                <a:solidFill>
                  <a:schemeClr val="tx2"/>
                </a:solidFill>
              </a:rPr>
              <a:t>MIMICS-3D European Registry Results </a:t>
            </a:r>
            <a:br>
              <a:rPr lang="en-US" sz="4200" b="1" i="1" spc="300" dirty="0">
                <a:cs typeface="Calibri" panose="020F0502020204030204" pitchFamily="34" charset="0"/>
              </a:rPr>
            </a:br>
            <a:endParaRPr lang="en-US" sz="4200" b="1" spc="300" dirty="0">
              <a:cs typeface="Calibri" panose="020F0502020204030204" pitchFamily="34" charset="0"/>
            </a:endParaRPr>
          </a:p>
        </p:txBody>
      </p:sp>
      <p:sp>
        <p:nvSpPr>
          <p:cNvPr id="12" name="TextBox 11">
            <a:extLst>
              <a:ext uri="{FF2B5EF4-FFF2-40B4-BE49-F238E27FC236}">
                <a16:creationId xmlns:a16="http://schemas.microsoft.com/office/drawing/2014/main" id="{14158C4D-8AFC-462A-90A1-3D71311C4D63}"/>
              </a:ext>
            </a:extLst>
          </p:cNvPr>
          <p:cNvSpPr txBox="1"/>
          <p:nvPr/>
        </p:nvSpPr>
        <p:spPr>
          <a:xfrm>
            <a:off x="190501" y="1959249"/>
            <a:ext cx="392228" cy="461665"/>
          </a:xfrm>
          <a:prstGeom prst="rect">
            <a:avLst/>
          </a:prstGeom>
          <a:noFill/>
        </p:spPr>
        <p:txBody>
          <a:bodyPr wrap="square" rtlCol="0">
            <a:spAutoFit/>
          </a:bodyPr>
          <a:lstStyle/>
          <a:p>
            <a:pPr defTabSz="609585"/>
            <a:endParaRPr lang="en-GB" sz="2400">
              <a:solidFill>
                <a:srgbClr val="000000"/>
              </a:solidFill>
              <a:latin typeface="Calibri Light"/>
            </a:endParaRPr>
          </a:p>
        </p:txBody>
      </p:sp>
      <p:sp>
        <p:nvSpPr>
          <p:cNvPr id="22" name="TextBox 21">
            <a:extLst>
              <a:ext uri="{FF2B5EF4-FFF2-40B4-BE49-F238E27FC236}">
                <a16:creationId xmlns:a16="http://schemas.microsoft.com/office/drawing/2014/main" id="{8F5B297E-EEFB-9D4F-BD59-C7BEF034409B}"/>
              </a:ext>
            </a:extLst>
          </p:cNvPr>
          <p:cNvSpPr txBox="1"/>
          <p:nvPr/>
        </p:nvSpPr>
        <p:spPr>
          <a:xfrm>
            <a:off x="5973192" y="5143985"/>
            <a:ext cx="5720705" cy="276999"/>
          </a:xfrm>
          <a:prstGeom prst="rect">
            <a:avLst/>
          </a:prstGeom>
          <a:noFill/>
        </p:spPr>
        <p:txBody>
          <a:bodyPr wrap="square" rtlCol="0">
            <a:spAutoFit/>
          </a:bodyPr>
          <a:lstStyle/>
          <a:p>
            <a:pPr algn="ctr" defTabSz="609585">
              <a:defRPr/>
            </a:pPr>
            <a:r>
              <a:rPr lang="en-US" sz="1200">
                <a:solidFill>
                  <a:srgbClr val="0D4E9D"/>
                </a:solidFill>
                <a:latin typeface="Calibri Light"/>
              </a:rPr>
              <a:t>TIME IN DAYS</a:t>
            </a:r>
          </a:p>
        </p:txBody>
      </p:sp>
      <p:graphicFrame>
        <p:nvGraphicFramePr>
          <p:cNvPr id="23" name="Table 21">
            <a:extLst>
              <a:ext uri="{FF2B5EF4-FFF2-40B4-BE49-F238E27FC236}">
                <a16:creationId xmlns:a16="http://schemas.microsoft.com/office/drawing/2014/main" id="{CDFE903C-2E10-514F-8A81-14A52515C37B}"/>
              </a:ext>
            </a:extLst>
          </p:cNvPr>
          <p:cNvGraphicFramePr>
            <a:graphicFrameLocks noGrp="1"/>
          </p:cNvGraphicFramePr>
          <p:nvPr/>
        </p:nvGraphicFramePr>
        <p:xfrm>
          <a:off x="6089062" y="4887618"/>
          <a:ext cx="5647990" cy="300255"/>
        </p:xfrm>
        <a:graphic>
          <a:graphicData uri="http://schemas.openxmlformats.org/drawingml/2006/table">
            <a:tbl>
              <a:tblPr firstRow="1" bandRow="1">
                <a:tableStyleId>{5C22544A-7EE6-4342-B048-85BDC9FD1C3A}</a:tableStyleId>
              </a:tblPr>
              <a:tblGrid>
                <a:gridCol w="332403">
                  <a:extLst>
                    <a:ext uri="{9D8B030D-6E8A-4147-A177-3AD203B41FA5}">
                      <a16:colId xmlns:a16="http://schemas.microsoft.com/office/drawing/2014/main" val="1707530162"/>
                    </a:ext>
                  </a:extLst>
                </a:gridCol>
                <a:gridCol w="407611">
                  <a:extLst>
                    <a:ext uri="{9D8B030D-6E8A-4147-A177-3AD203B41FA5}">
                      <a16:colId xmlns:a16="http://schemas.microsoft.com/office/drawing/2014/main" val="53778319"/>
                    </a:ext>
                  </a:extLst>
                </a:gridCol>
                <a:gridCol w="407611">
                  <a:extLst>
                    <a:ext uri="{9D8B030D-6E8A-4147-A177-3AD203B41FA5}">
                      <a16:colId xmlns:a16="http://schemas.microsoft.com/office/drawing/2014/main" val="56902011"/>
                    </a:ext>
                  </a:extLst>
                </a:gridCol>
                <a:gridCol w="466085">
                  <a:extLst>
                    <a:ext uri="{9D8B030D-6E8A-4147-A177-3AD203B41FA5}">
                      <a16:colId xmlns:a16="http://schemas.microsoft.com/office/drawing/2014/main" val="1644755686"/>
                    </a:ext>
                  </a:extLst>
                </a:gridCol>
                <a:gridCol w="403428">
                  <a:extLst>
                    <a:ext uri="{9D8B030D-6E8A-4147-A177-3AD203B41FA5}">
                      <a16:colId xmlns:a16="http://schemas.microsoft.com/office/drawing/2014/main" val="2678153817"/>
                    </a:ext>
                  </a:extLst>
                </a:gridCol>
                <a:gridCol w="403428">
                  <a:extLst>
                    <a:ext uri="{9D8B030D-6E8A-4147-A177-3AD203B41FA5}">
                      <a16:colId xmlns:a16="http://schemas.microsoft.com/office/drawing/2014/main" val="3114920117"/>
                    </a:ext>
                  </a:extLst>
                </a:gridCol>
                <a:gridCol w="403428">
                  <a:extLst>
                    <a:ext uri="{9D8B030D-6E8A-4147-A177-3AD203B41FA5}">
                      <a16:colId xmlns:a16="http://schemas.microsoft.com/office/drawing/2014/main" val="1825700441"/>
                    </a:ext>
                  </a:extLst>
                </a:gridCol>
                <a:gridCol w="403428">
                  <a:extLst>
                    <a:ext uri="{9D8B030D-6E8A-4147-A177-3AD203B41FA5}">
                      <a16:colId xmlns:a16="http://schemas.microsoft.com/office/drawing/2014/main" val="2937193377"/>
                    </a:ext>
                  </a:extLst>
                </a:gridCol>
                <a:gridCol w="403428">
                  <a:extLst>
                    <a:ext uri="{9D8B030D-6E8A-4147-A177-3AD203B41FA5}">
                      <a16:colId xmlns:a16="http://schemas.microsoft.com/office/drawing/2014/main" val="3843176806"/>
                    </a:ext>
                  </a:extLst>
                </a:gridCol>
                <a:gridCol w="403428">
                  <a:extLst>
                    <a:ext uri="{9D8B030D-6E8A-4147-A177-3AD203B41FA5}">
                      <a16:colId xmlns:a16="http://schemas.microsoft.com/office/drawing/2014/main" val="2368951402"/>
                    </a:ext>
                  </a:extLst>
                </a:gridCol>
                <a:gridCol w="403428">
                  <a:extLst>
                    <a:ext uri="{9D8B030D-6E8A-4147-A177-3AD203B41FA5}">
                      <a16:colId xmlns:a16="http://schemas.microsoft.com/office/drawing/2014/main" val="593135174"/>
                    </a:ext>
                  </a:extLst>
                </a:gridCol>
                <a:gridCol w="403428">
                  <a:extLst>
                    <a:ext uri="{9D8B030D-6E8A-4147-A177-3AD203B41FA5}">
                      <a16:colId xmlns:a16="http://schemas.microsoft.com/office/drawing/2014/main" val="3584422122"/>
                    </a:ext>
                  </a:extLst>
                </a:gridCol>
                <a:gridCol w="403428">
                  <a:extLst>
                    <a:ext uri="{9D8B030D-6E8A-4147-A177-3AD203B41FA5}">
                      <a16:colId xmlns:a16="http://schemas.microsoft.com/office/drawing/2014/main" val="1943338838"/>
                    </a:ext>
                  </a:extLst>
                </a:gridCol>
                <a:gridCol w="403428">
                  <a:extLst>
                    <a:ext uri="{9D8B030D-6E8A-4147-A177-3AD203B41FA5}">
                      <a16:colId xmlns:a16="http://schemas.microsoft.com/office/drawing/2014/main" val="4207895770"/>
                    </a:ext>
                  </a:extLst>
                </a:gridCol>
              </a:tblGrid>
              <a:tr h="300255">
                <a:tc>
                  <a:txBody>
                    <a:bodyPr/>
                    <a:lstStyle/>
                    <a:p>
                      <a:pPr algn="ctr"/>
                      <a:r>
                        <a:rPr lang="en-US" sz="1100" b="0">
                          <a:solidFill>
                            <a:srgbClr val="0D4E9D"/>
                          </a:solidFill>
                        </a:rPr>
                        <a:t>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90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180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270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360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450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540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630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720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810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900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990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a:solidFill>
                            <a:srgbClr val="0D4E9D"/>
                          </a:solidFill>
                        </a:rPr>
                        <a:t>1080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a:solidFill>
                            <a:srgbClr val="0D4E9D"/>
                          </a:solidFill>
                        </a:rPr>
                        <a:t>1170</a:t>
                      </a:r>
                    </a:p>
                  </a:txBody>
                  <a:tcPr marL="0" marR="0" marT="37019" marB="37019">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0117183"/>
                  </a:ext>
                </a:extLst>
              </a:tr>
            </a:tbl>
          </a:graphicData>
        </a:graphic>
      </p:graphicFrame>
      <p:sp>
        <p:nvSpPr>
          <p:cNvPr id="24" name="TextBox 23">
            <a:extLst>
              <a:ext uri="{FF2B5EF4-FFF2-40B4-BE49-F238E27FC236}">
                <a16:creationId xmlns:a16="http://schemas.microsoft.com/office/drawing/2014/main" id="{2EBC54F9-5A9D-5B4D-8362-8226C002C03B}"/>
              </a:ext>
            </a:extLst>
          </p:cNvPr>
          <p:cNvSpPr txBox="1"/>
          <p:nvPr/>
        </p:nvSpPr>
        <p:spPr>
          <a:xfrm rot="16200000">
            <a:off x="4412374" y="3239220"/>
            <a:ext cx="2652415" cy="307777"/>
          </a:xfrm>
          <a:prstGeom prst="rect">
            <a:avLst/>
          </a:prstGeom>
          <a:noFill/>
        </p:spPr>
        <p:txBody>
          <a:bodyPr wrap="square" rtlCol="0">
            <a:spAutoFit/>
          </a:bodyPr>
          <a:lstStyle/>
          <a:p>
            <a:pPr defTabSz="609585">
              <a:defRPr/>
            </a:pPr>
            <a:r>
              <a:rPr lang="en-US" sz="1400">
                <a:solidFill>
                  <a:srgbClr val="0D4E9D"/>
                </a:solidFill>
                <a:latin typeface="Calibri Light"/>
              </a:rPr>
              <a:t>FREEDOM FROM CDTLR (%)</a:t>
            </a:r>
          </a:p>
        </p:txBody>
      </p:sp>
      <p:graphicFrame>
        <p:nvGraphicFramePr>
          <p:cNvPr id="25" name="Table 20">
            <a:extLst>
              <a:ext uri="{FF2B5EF4-FFF2-40B4-BE49-F238E27FC236}">
                <a16:creationId xmlns:a16="http://schemas.microsoft.com/office/drawing/2014/main" id="{193E9D53-0644-A343-8144-AAC5257D6B48}"/>
              </a:ext>
            </a:extLst>
          </p:cNvPr>
          <p:cNvGraphicFramePr>
            <a:graphicFrameLocks noGrp="1"/>
          </p:cNvGraphicFramePr>
          <p:nvPr/>
        </p:nvGraphicFramePr>
        <p:xfrm>
          <a:off x="5806369" y="2096695"/>
          <a:ext cx="308481" cy="3047563"/>
        </p:xfrm>
        <a:graphic>
          <a:graphicData uri="http://schemas.openxmlformats.org/drawingml/2006/table">
            <a:tbl>
              <a:tblPr firstRow="1" bandRow="1">
                <a:tableStyleId>{5C22544A-7EE6-4342-B048-85BDC9FD1C3A}</a:tableStyleId>
              </a:tblPr>
              <a:tblGrid>
                <a:gridCol w="308481">
                  <a:extLst>
                    <a:ext uri="{9D8B030D-6E8A-4147-A177-3AD203B41FA5}">
                      <a16:colId xmlns:a16="http://schemas.microsoft.com/office/drawing/2014/main" val="662264186"/>
                    </a:ext>
                  </a:extLst>
                </a:gridCol>
              </a:tblGrid>
              <a:tr h="269156">
                <a:tc>
                  <a:txBody>
                    <a:bodyPr/>
                    <a:lstStyle/>
                    <a:p>
                      <a:pPr algn="r"/>
                      <a:r>
                        <a:rPr lang="en-US" sz="1100" b="0">
                          <a:solidFill>
                            <a:srgbClr val="0D4E9D"/>
                          </a:solidFill>
                        </a:rPr>
                        <a:t>100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2650206"/>
                  </a:ext>
                </a:extLst>
              </a:tr>
              <a:tr h="269156">
                <a:tc>
                  <a:txBody>
                    <a:bodyPr/>
                    <a:lstStyle/>
                    <a:p>
                      <a:pPr algn="r"/>
                      <a:r>
                        <a:rPr lang="en-US" sz="1100" b="0">
                          <a:solidFill>
                            <a:srgbClr val="0D4E9D"/>
                          </a:solidFill>
                        </a:rPr>
                        <a:t>90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728716"/>
                  </a:ext>
                </a:extLst>
              </a:tr>
              <a:tr h="356003">
                <a:tc>
                  <a:txBody>
                    <a:bodyPr/>
                    <a:lstStyle/>
                    <a:p>
                      <a:pPr algn="r"/>
                      <a:r>
                        <a:rPr lang="en-US" sz="1100" b="0">
                          <a:solidFill>
                            <a:srgbClr val="0D4E9D"/>
                          </a:solidFill>
                        </a:rPr>
                        <a:t>80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4153152"/>
                  </a:ext>
                </a:extLst>
              </a:tr>
              <a:tr h="269156">
                <a:tc>
                  <a:txBody>
                    <a:bodyPr/>
                    <a:lstStyle/>
                    <a:p>
                      <a:pPr algn="r"/>
                      <a:r>
                        <a:rPr lang="en-US" sz="1100" b="0">
                          <a:solidFill>
                            <a:srgbClr val="0D4E9D"/>
                          </a:solidFill>
                        </a:rPr>
                        <a:t>70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1520669"/>
                  </a:ext>
                </a:extLst>
              </a:tr>
              <a:tr h="269156">
                <a:tc>
                  <a:txBody>
                    <a:bodyPr/>
                    <a:lstStyle/>
                    <a:p>
                      <a:pPr algn="r"/>
                      <a:r>
                        <a:rPr lang="en-US" sz="1100" b="0">
                          <a:solidFill>
                            <a:srgbClr val="0D4E9D"/>
                          </a:solidFill>
                        </a:rPr>
                        <a:t>60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095283"/>
                  </a:ext>
                </a:extLst>
              </a:tr>
              <a:tr h="269156">
                <a:tc>
                  <a:txBody>
                    <a:bodyPr/>
                    <a:lstStyle/>
                    <a:p>
                      <a:pPr algn="r"/>
                      <a:r>
                        <a:rPr lang="en-US" sz="1100" b="0">
                          <a:solidFill>
                            <a:srgbClr val="0D4E9D"/>
                          </a:solidFill>
                        </a:rPr>
                        <a:t>50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914496"/>
                  </a:ext>
                </a:extLst>
              </a:tr>
              <a:tr h="269156">
                <a:tc>
                  <a:txBody>
                    <a:bodyPr/>
                    <a:lstStyle/>
                    <a:p>
                      <a:pPr algn="r"/>
                      <a:r>
                        <a:rPr lang="en-US" sz="1100" b="0">
                          <a:solidFill>
                            <a:srgbClr val="0D4E9D"/>
                          </a:solidFill>
                        </a:rPr>
                        <a:t>40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37500"/>
                  </a:ext>
                </a:extLst>
              </a:tr>
              <a:tr h="269156">
                <a:tc>
                  <a:txBody>
                    <a:bodyPr/>
                    <a:lstStyle/>
                    <a:p>
                      <a:pPr algn="r"/>
                      <a:r>
                        <a:rPr lang="en-US" sz="1100" b="0">
                          <a:solidFill>
                            <a:srgbClr val="0D4E9D"/>
                          </a:solidFill>
                        </a:rPr>
                        <a:t>30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1141052"/>
                  </a:ext>
                </a:extLst>
              </a:tr>
              <a:tr h="269156">
                <a:tc>
                  <a:txBody>
                    <a:bodyPr/>
                    <a:lstStyle/>
                    <a:p>
                      <a:pPr algn="r"/>
                      <a:r>
                        <a:rPr lang="en-US" sz="1100" b="0">
                          <a:solidFill>
                            <a:srgbClr val="0D4E9D"/>
                          </a:solidFill>
                        </a:rPr>
                        <a:t>20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8120398"/>
                  </a:ext>
                </a:extLst>
              </a:tr>
              <a:tr h="269156">
                <a:tc>
                  <a:txBody>
                    <a:bodyPr/>
                    <a:lstStyle/>
                    <a:p>
                      <a:pPr algn="r"/>
                      <a:r>
                        <a:rPr lang="en-US" sz="1100" b="0">
                          <a:solidFill>
                            <a:srgbClr val="0D4E9D"/>
                          </a:solidFill>
                        </a:rPr>
                        <a:t>10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4502257"/>
                  </a:ext>
                </a:extLst>
              </a:tr>
              <a:tr h="269156">
                <a:tc>
                  <a:txBody>
                    <a:bodyPr/>
                    <a:lstStyle/>
                    <a:p>
                      <a:pPr algn="r"/>
                      <a:r>
                        <a:rPr lang="en-US" sz="1100" b="0">
                          <a:solidFill>
                            <a:srgbClr val="0D4E9D"/>
                          </a:solidFill>
                        </a:rPr>
                        <a:t>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097369"/>
                  </a:ext>
                </a:extLst>
              </a:tr>
            </a:tbl>
          </a:graphicData>
        </a:graphic>
      </p:graphicFrame>
      <p:sp>
        <p:nvSpPr>
          <p:cNvPr id="36" name="Rectangle 35">
            <a:extLst>
              <a:ext uri="{FF2B5EF4-FFF2-40B4-BE49-F238E27FC236}">
                <a16:creationId xmlns:a16="http://schemas.microsoft.com/office/drawing/2014/main" id="{57EB5AA1-BF4E-684F-9499-A3CA6AC0AE2E}"/>
              </a:ext>
            </a:extLst>
          </p:cNvPr>
          <p:cNvSpPr/>
          <p:nvPr/>
        </p:nvSpPr>
        <p:spPr>
          <a:xfrm>
            <a:off x="539063" y="1870341"/>
            <a:ext cx="4457683" cy="461665"/>
          </a:xfrm>
          <a:prstGeom prst="rect">
            <a:avLst/>
          </a:prstGeom>
        </p:spPr>
        <p:txBody>
          <a:bodyPr wrap="square">
            <a:spAutoFit/>
          </a:bodyPr>
          <a:lstStyle/>
          <a:p>
            <a:pPr defTabSz="609585">
              <a:spcBef>
                <a:spcPts val="451"/>
              </a:spcBef>
              <a:defRPr/>
            </a:pPr>
            <a:r>
              <a:rPr lang="en-GB" sz="2400" b="1" i="1" dirty="0">
                <a:solidFill>
                  <a:srgbClr val="036CB5"/>
                </a:solidFill>
                <a:latin typeface="Calibri Light"/>
              </a:rPr>
              <a:t>Key baseline and procedural data</a:t>
            </a:r>
          </a:p>
        </p:txBody>
      </p:sp>
      <p:graphicFrame>
        <p:nvGraphicFramePr>
          <p:cNvPr id="37" name="Table 4">
            <a:extLst>
              <a:ext uri="{FF2B5EF4-FFF2-40B4-BE49-F238E27FC236}">
                <a16:creationId xmlns:a16="http://schemas.microsoft.com/office/drawing/2014/main" id="{18E903B7-DC4E-7349-9A42-3378E9706208}"/>
              </a:ext>
            </a:extLst>
          </p:cNvPr>
          <p:cNvGraphicFramePr>
            <a:graphicFrameLocks noGrp="1"/>
          </p:cNvGraphicFramePr>
          <p:nvPr>
            <p:extLst>
              <p:ext uri="{D42A27DB-BD31-4B8C-83A1-F6EECF244321}">
                <p14:modId xmlns:p14="http://schemas.microsoft.com/office/powerpoint/2010/main" val="4258166261"/>
              </p:ext>
            </p:extLst>
          </p:nvPr>
        </p:nvGraphicFramePr>
        <p:xfrm>
          <a:off x="81023" y="2329197"/>
          <a:ext cx="5301553" cy="2558421"/>
        </p:xfrm>
        <a:graphic>
          <a:graphicData uri="http://schemas.openxmlformats.org/drawingml/2006/table">
            <a:tbl>
              <a:tblPr bandRow="1">
                <a:tableStyleId>{E929F9F4-4A8F-4326-A1B4-22849713DDAB}</a:tableStyleId>
              </a:tblPr>
              <a:tblGrid>
                <a:gridCol w="2882576">
                  <a:extLst>
                    <a:ext uri="{9D8B030D-6E8A-4147-A177-3AD203B41FA5}">
                      <a16:colId xmlns:a16="http://schemas.microsoft.com/office/drawing/2014/main" val="1891128936"/>
                    </a:ext>
                  </a:extLst>
                </a:gridCol>
                <a:gridCol w="2418977">
                  <a:extLst>
                    <a:ext uri="{9D8B030D-6E8A-4147-A177-3AD203B41FA5}">
                      <a16:colId xmlns:a16="http://schemas.microsoft.com/office/drawing/2014/main" val="215534246"/>
                    </a:ext>
                  </a:extLst>
                </a:gridCol>
              </a:tblGrid>
              <a:tr h="492929">
                <a:tc>
                  <a:txBody>
                    <a:bodyPr/>
                    <a:lstStyle/>
                    <a:p>
                      <a:pPr algn="l"/>
                      <a:r>
                        <a:rPr lang="en-GB" sz="2400" b="1" dirty="0">
                          <a:solidFill>
                            <a:schemeClr val="bg1"/>
                          </a:solidFill>
                        </a:rPr>
                        <a:t>Mean lesion length</a:t>
                      </a:r>
                    </a:p>
                  </a:txBody>
                  <a:tcPr anchor="ctr"/>
                </a:tc>
                <a:tc>
                  <a:txBody>
                    <a:bodyPr/>
                    <a:lstStyle/>
                    <a:p>
                      <a:r>
                        <a:rPr lang="en-GB" sz="2400" b="1" dirty="0">
                          <a:solidFill>
                            <a:schemeClr val="bg1"/>
                          </a:solidFill>
                        </a:rPr>
                        <a:t>125.9mm </a:t>
                      </a:r>
                      <a:r>
                        <a:rPr lang="en-GB" sz="2000" b="1" dirty="0">
                          <a:solidFill>
                            <a:schemeClr val="bg1"/>
                          </a:solidFill>
                        </a:rPr>
                        <a:t>+/-</a:t>
                      </a:r>
                      <a:r>
                        <a:rPr lang="en-GB" sz="1800" b="1" dirty="0">
                          <a:solidFill>
                            <a:schemeClr val="bg1"/>
                          </a:solidFill>
                        </a:rPr>
                        <a:t>91mm</a:t>
                      </a:r>
                      <a:endParaRPr lang="en-GB" sz="2400" b="1" dirty="0">
                        <a:solidFill>
                          <a:schemeClr val="bg1"/>
                        </a:solidFill>
                      </a:endParaRPr>
                    </a:p>
                  </a:txBody>
                  <a:tcPr/>
                </a:tc>
                <a:extLst>
                  <a:ext uri="{0D108BD9-81ED-4DB2-BD59-A6C34878D82A}">
                    <a16:rowId xmlns:a16="http://schemas.microsoft.com/office/drawing/2014/main" val="3870725407"/>
                  </a:ext>
                </a:extLst>
              </a:tr>
              <a:tr h="516373">
                <a:tc>
                  <a:txBody>
                    <a:bodyPr/>
                    <a:lstStyle/>
                    <a:p>
                      <a:r>
                        <a:rPr lang="en-GB" sz="2400" b="1">
                          <a:solidFill>
                            <a:schemeClr val="bg1"/>
                          </a:solidFill>
                        </a:rPr>
                        <a:t>% CTO</a:t>
                      </a:r>
                    </a:p>
                  </a:txBody>
                  <a:tcPr/>
                </a:tc>
                <a:tc>
                  <a:txBody>
                    <a:bodyPr/>
                    <a:lstStyle/>
                    <a:p>
                      <a:r>
                        <a:rPr lang="en-GB" sz="2400" b="1" dirty="0">
                          <a:solidFill>
                            <a:schemeClr val="bg1"/>
                          </a:solidFill>
                        </a:rPr>
                        <a:t>57%</a:t>
                      </a:r>
                    </a:p>
                  </a:txBody>
                  <a:tcPr/>
                </a:tc>
                <a:extLst>
                  <a:ext uri="{0D108BD9-81ED-4DB2-BD59-A6C34878D82A}">
                    <a16:rowId xmlns:a16="http://schemas.microsoft.com/office/drawing/2014/main" val="1052433140"/>
                  </a:ext>
                </a:extLst>
              </a:tr>
              <a:tr h="516373">
                <a:tc>
                  <a:txBody>
                    <a:bodyPr/>
                    <a:lstStyle/>
                    <a:p>
                      <a:r>
                        <a:rPr lang="en-GB" sz="2400" b="1">
                          <a:solidFill>
                            <a:schemeClr val="bg1"/>
                          </a:solidFill>
                        </a:rPr>
                        <a:t>% Mod/Severe Ca++</a:t>
                      </a:r>
                    </a:p>
                  </a:txBody>
                  <a:tcPr/>
                </a:tc>
                <a:tc>
                  <a:txBody>
                    <a:bodyPr/>
                    <a:lstStyle/>
                    <a:p>
                      <a:r>
                        <a:rPr lang="en-GB" sz="2400" b="1" dirty="0">
                          <a:solidFill>
                            <a:schemeClr val="bg1"/>
                          </a:solidFill>
                        </a:rPr>
                        <a:t>38%</a:t>
                      </a:r>
                    </a:p>
                  </a:txBody>
                  <a:tcPr/>
                </a:tc>
                <a:extLst>
                  <a:ext uri="{0D108BD9-81ED-4DB2-BD59-A6C34878D82A}">
                    <a16:rowId xmlns:a16="http://schemas.microsoft.com/office/drawing/2014/main" val="3972573547"/>
                  </a:ext>
                </a:extLst>
              </a:tr>
              <a:tr h="516373">
                <a:tc>
                  <a:txBody>
                    <a:bodyPr/>
                    <a:lstStyle/>
                    <a:p>
                      <a:r>
                        <a:rPr lang="en-GB" sz="2400" b="1">
                          <a:solidFill>
                            <a:schemeClr val="bg1"/>
                          </a:solidFill>
                        </a:rPr>
                        <a:t>% CLI</a:t>
                      </a:r>
                    </a:p>
                  </a:txBody>
                  <a:tcPr/>
                </a:tc>
                <a:tc>
                  <a:txBody>
                    <a:bodyPr/>
                    <a:lstStyle/>
                    <a:p>
                      <a:r>
                        <a:rPr lang="en-GB" sz="2400" b="1" dirty="0">
                          <a:solidFill>
                            <a:schemeClr val="bg1"/>
                          </a:solidFill>
                        </a:rPr>
                        <a:t>24%</a:t>
                      </a:r>
                    </a:p>
                  </a:txBody>
                  <a:tcPr/>
                </a:tc>
                <a:extLst>
                  <a:ext uri="{0D108BD9-81ED-4DB2-BD59-A6C34878D82A}">
                    <a16:rowId xmlns:a16="http://schemas.microsoft.com/office/drawing/2014/main" val="2775602014"/>
                  </a:ext>
                </a:extLst>
              </a:tr>
              <a:tr h="516373">
                <a:tc>
                  <a:txBody>
                    <a:bodyPr/>
                    <a:lstStyle/>
                    <a:p>
                      <a:r>
                        <a:rPr lang="en-GB" sz="2400" b="1" dirty="0">
                          <a:solidFill>
                            <a:schemeClr val="bg1"/>
                          </a:solidFill>
                        </a:rPr>
                        <a:t>3-yr Primary Patency*</a:t>
                      </a:r>
                    </a:p>
                  </a:txBody>
                  <a:tcPr/>
                </a:tc>
                <a:tc>
                  <a:txBody>
                    <a:bodyPr/>
                    <a:lstStyle/>
                    <a:p>
                      <a:r>
                        <a:rPr lang="en-GB" sz="2400" b="1" dirty="0">
                          <a:solidFill>
                            <a:schemeClr val="bg1"/>
                          </a:solidFill>
                        </a:rPr>
                        <a:t>71.4%</a:t>
                      </a:r>
                    </a:p>
                  </a:txBody>
                  <a:tcPr/>
                </a:tc>
                <a:extLst>
                  <a:ext uri="{0D108BD9-81ED-4DB2-BD59-A6C34878D82A}">
                    <a16:rowId xmlns:a16="http://schemas.microsoft.com/office/drawing/2014/main" val="3957167723"/>
                  </a:ext>
                </a:extLst>
              </a:tr>
            </a:tbl>
          </a:graphicData>
        </a:graphic>
      </p:graphicFrame>
      <p:sp>
        <p:nvSpPr>
          <p:cNvPr id="38" name="TextBox 37">
            <a:extLst>
              <a:ext uri="{FF2B5EF4-FFF2-40B4-BE49-F238E27FC236}">
                <a16:creationId xmlns:a16="http://schemas.microsoft.com/office/drawing/2014/main" id="{D8054A7D-D187-3345-8D2A-6B1A8D985647}"/>
              </a:ext>
            </a:extLst>
          </p:cNvPr>
          <p:cNvSpPr txBox="1"/>
          <p:nvPr/>
        </p:nvSpPr>
        <p:spPr>
          <a:xfrm>
            <a:off x="-1" y="6108554"/>
            <a:ext cx="10207443" cy="974882"/>
          </a:xfrm>
          <a:prstGeom prst="rect">
            <a:avLst/>
          </a:prstGeom>
          <a:noFill/>
        </p:spPr>
        <p:txBody>
          <a:bodyPr wrap="square" lIns="91440" tIns="45720" rIns="91440" bIns="45720" anchor="t">
            <a:spAutoFit/>
          </a:bodyPr>
          <a:lstStyle/>
          <a:p>
            <a:pPr>
              <a:lnSpc>
                <a:spcPct val="107000"/>
              </a:lnSpc>
            </a:pPr>
            <a:r>
              <a:rPr lang="en-US" sz="900" dirty="0"/>
              <a:t>*ITT population. KM FF Loss of  Patency at 36 mos. </a:t>
            </a:r>
            <a:r>
              <a:rPr lang="en-GB" sz="900" i="1" dirty="0">
                <a:cs typeface="Arial"/>
              </a:rPr>
              <a:t>PSVR &gt;2.4 </a:t>
            </a:r>
          </a:p>
          <a:p>
            <a:pPr>
              <a:lnSpc>
                <a:spcPct val="107000"/>
              </a:lnSpc>
            </a:pPr>
            <a:r>
              <a:rPr lang="en-US" sz="900" dirty="0">
                <a:effectLst/>
              </a:rPr>
              <a:t>Patency is defined as the composite of:</a:t>
            </a:r>
          </a:p>
          <a:p>
            <a:pPr>
              <a:lnSpc>
                <a:spcPct val="107000"/>
              </a:lnSpc>
            </a:pPr>
            <a:r>
              <a:rPr lang="en-US" sz="900" dirty="0">
                <a:effectLst/>
              </a:rPr>
              <a:t>(1) freedom from more than 50% restenosis within the stented segment as observed by DUS or angiography and</a:t>
            </a:r>
            <a:br>
              <a:rPr lang="en-US" sz="900" dirty="0">
                <a:effectLst/>
              </a:rPr>
            </a:br>
            <a:r>
              <a:rPr lang="en-US" sz="900" dirty="0">
                <a:effectLst/>
              </a:rPr>
              <a:t>(2) freedom from clinically-driven target lesion revascularization (TLR)</a:t>
            </a:r>
          </a:p>
          <a:p>
            <a:pPr>
              <a:lnSpc>
                <a:spcPct val="107000"/>
              </a:lnSpc>
            </a:pPr>
            <a:r>
              <a:rPr lang="en-US" sz="900" dirty="0"/>
              <a:t>. 						 </a:t>
            </a:r>
            <a:r>
              <a:rPr lang="en-GB" sz="900" dirty="0">
                <a:cs typeface="Arial"/>
              </a:rPr>
              <a:t>Data on file at Veryan Medical</a:t>
            </a:r>
          </a:p>
          <a:p>
            <a:pPr>
              <a:lnSpc>
                <a:spcPct val="107000"/>
              </a:lnSpc>
            </a:pPr>
            <a:endParaRPr lang="en-GB" sz="900" dirty="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D19C0C1-7D6D-5841-A972-2B935EF48864}"/>
              </a:ext>
            </a:extLst>
          </p:cNvPr>
          <p:cNvSpPr txBox="1"/>
          <p:nvPr/>
        </p:nvSpPr>
        <p:spPr>
          <a:xfrm>
            <a:off x="5973192" y="1295781"/>
            <a:ext cx="5841773" cy="461665"/>
          </a:xfrm>
          <a:prstGeom prst="rect">
            <a:avLst/>
          </a:prstGeom>
          <a:noFill/>
        </p:spPr>
        <p:txBody>
          <a:bodyPr wrap="square">
            <a:spAutoFit/>
          </a:bodyPr>
          <a:lstStyle/>
          <a:p>
            <a:pPr algn="ctr"/>
            <a:r>
              <a:rPr lang="en-GB" sz="2400" b="1" dirty="0">
                <a:solidFill>
                  <a:schemeClr val="bg2">
                    <a:lumMod val="50000"/>
                  </a:schemeClr>
                </a:solidFill>
                <a:latin typeface="+mj-lt"/>
              </a:rPr>
              <a:t>Freedom from Clinically-Driven TLR at 3 Years </a:t>
            </a:r>
          </a:p>
        </p:txBody>
      </p:sp>
      <p:sp>
        <p:nvSpPr>
          <p:cNvPr id="4" name="Rectangle 2">
            <a:extLst>
              <a:ext uri="{FF2B5EF4-FFF2-40B4-BE49-F238E27FC236}">
                <a16:creationId xmlns:a16="http://schemas.microsoft.com/office/drawing/2014/main" id="{B960084E-1517-7E44-B23E-9FC78069226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060752A2-2737-DE4B-830A-DAB2226B2582}"/>
              </a:ext>
            </a:extLst>
          </p:cNvPr>
          <p:cNvSpPr>
            <a:spLocks noChangeArrowheads="1"/>
          </p:cNvSpPr>
          <p:nvPr/>
        </p:nvSpPr>
        <p:spPr bwMode="auto">
          <a:xfrm>
            <a:off x="0" y="3937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638B0A45-675B-A64B-9158-901266CF17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60" r="9837" b="12966"/>
          <a:stretch/>
        </p:blipFill>
        <p:spPr bwMode="auto">
          <a:xfrm>
            <a:off x="6247329" y="2066900"/>
            <a:ext cx="5647987" cy="27369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8954692-7FEF-4BC1-9998-AAC68D7824D9}"/>
              </a:ext>
            </a:extLst>
          </p:cNvPr>
          <p:cNvCxnSpPr>
            <a:cxnSpLocks/>
          </p:cNvCxnSpPr>
          <p:nvPr/>
        </p:nvCxnSpPr>
        <p:spPr>
          <a:xfrm flipV="1">
            <a:off x="7906871" y="2141750"/>
            <a:ext cx="0" cy="266210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7A6B98B-0D37-4F98-8489-16D1AFED3674}"/>
              </a:ext>
            </a:extLst>
          </p:cNvPr>
          <p:cNvCxnSpPr>
            <a:cxnSpLocks/>
          </p:cNvCxnSpPr>
          <p:nvPr/>
        </p:nvCxnSpPr>
        <p:spPr>
          <a:xfrm flipV="1">
            <a:off x="9521333" y="2096695"/>
            <a:ext cx="0" cy="270716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9332DC-47E7-4B1B-9249-0E1553F7D964}"/>
              </a:ext>
            </a:extLst>
          </p:cNvPr>
          <p:cNvCxnSpPr>
            <a:cxnSpLocks/>
          </p:cNvCxnSpPr>
          <p:nvPr/>
        </p:nvCxnSpPr>
        <p:spPr>
          <a:xfrm flipV="1">
            <a:off x="11134981" y="2086482"/>
            <a:ext cx="0" cy="269779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B706880-7980-E74B-9EB4-54E0DA5EF8BF}"/>
              </a:ext>
            </a:extLst>
          </p:cNvPr>
          <p:cNvGrpSpPr/>
          <p:nvPr/>
        </p:nvGrpSpPr>
        <p:grpSpPr>
          <a:xfrm>
            <a:off x="7348098" y="3892462"/>
            <a:ext cx="4533522" cy="843570"/>
            <a:chOff x="6014980" y="2119066"/>
            <a:chExt cx="3663954" cy="1216294"/>
          </a:xfrm>
          <a:effectLst>
            <a:outerShdw blurRad="165100" sx="102000" sy="102000" algn="ctr" rotWithShape="0">
              <a:prstClr val="black">
                <a:alpha val="40000"/>
              </a:prstClr>
            </a:outerShdw>
          </a:effectLst>
        </p:grpSpPr>
        <p:sp>
          <p:nvSpPr>
            <p:cNvPr id="43" name="Freeform 42">
              <a:extLst>
                <a:ext uri="{FF2B5EF4-FFF2-40B4-BE49-F238E27FC236}">
                  <a16:creationId xmlns:a16="http://schemas.microsoft.com/office/drawing/2014/main" id="{F6174DBF-B72A-144C-91AD-3A6580D55287}"/>
                </a:ext>
              </a:extLst>
            </p:cNvPr>
            <p:cNvSpPr/>
            <p:nvPr/>
          </p:nvSpPr>
          <p:spPr>
            <a:xfrm>
              <a:off x="7181976" y="2217636"/>
              <a:ext cx="1114974" cy="1004606"/>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224791" rIns="91440" bIns="224791" numCol="1" spcCol="1270" anchor="ctr" anchorCtr="0">
              <a:noAutofit/>
            </a:bodyPr>
            <a:lstStyle/>
            <a:p>
              <a:pPr algn="ctr" defTabSz="2622485">
                <a:spcBef>
                  <a:spcPct val="0"/>
                </a:spcBef>
                <a:defRPr/>
              </a:pPr>
              <a:r>
                <a:rPr lang="en-GB" sz="2133" dirty="0">
                  <a:solidFill>
                    <a:srgbClr val="FFFFFF"/>
                  </a:solidFill>
                  <a:latin typeface="Calibri Light"/>
                  <a:ea typeface="Open Sans" panose="020B0606030504020204" pitchFamily="34" charset="0"/>
                  <a:cs typeface="Open Sans" panose="020B0606030504020204" pitchFamily="34" charset="0"/>
                </a:rPr>
                <a:t>2-years</a:t>
              </a:r>
            </a:p>
            <a:p>
              <a:pPr algn="ctr" defTabSz="2622485">
                <a:spcBef>
                  <a:spcPct val="0"/>
                </a:spcBef>
                <a:defRPr/>
              </a:pPr>
              <a:r>
                <a:rPr lang="en-GB" sz="2133" dirty="0">
                  <a:solidFill>
                    <a:srgbClr val="FFFFFF"/>
                  </a:solidFill>
                  <a:latin typeface="Calibri Light"/>
                  <a:ea typeface="Open Sans" panose="020B0606030504020204" pitchFamily="34" charset="0"/>
                  <a:cs typeface="Open Sans" panose="020B0606030504020204" pitchFamily="34" charset="0"/>
                </a:rPr>
                <a:t>82%</a:t>
              </a:r>
            </a:p>
          </p:txBody>
        </p:sp>
        <p:sp>
          <p:nvSpPr>
            <p:cNvPr id="44" name="Freeform 43">
              <a:extLst>
                <a:ext uri="{FF2B5EF4-FFF2-40B4-BE49-F238E27FC236}">
                  <a16:creationId xmlns:a16="http://schemas.microsoft.com/office/drawing/2014/main" id="{4107FB00-CF87-F246-B15F-08CCEFF62137}"/>
                </a:ext>
              </a:extLst>
            </p:cNvPr>
            <p:cNvSpPr/>
            <p:nvPr/>
          </p:nvSpPr>
          <p:spPr>
            <a:xfrm>
              <a:off x="8464132" y="2119066"/>
              <a:ext cx="1214802" cy="1216294"/>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224791" rIns="91440" bIns="224791" numCol="1" spcCol="1270" anchor="ctr" anchorCtr="0">
              <a:noAutofit/>
            </a:bodyPr>
            <a:lstStyle/>
            <a:p>
              <a:pPr algn="ctr" defTabSz="2622485">
                <a:spcBef>
                  <a:spcPct val="0"/>
                </a:spcBef>
                <a:defRPr/>
              </a:pPr>
              <a:r>
                <a:rPr lang="en-GB" sz="2400" b="1" dirty="0">
                  <a:solidFill>
                    <a:srgbClr val="FFFFFF"/>
                  </a:solidFill>
                  <a:latin typeface="Calibri Light"/>
                  <a:ea typeface="Open Sans" panose="020B0606030504020204" pitchFamily="34" charset="0"/>
                  <a:cs typeface="Open Sans" panose="020B0606030504020204" pitchFamily="34" charset="0"/>
                </a:rPr>
                <a:t>3-years</a:t>
              </a:r>
            </a:p>
            <a:p>
              <a:pPr algn="ctr" defTabSz="2622485">
                <a:spcBef>
                  <a:spcPct val="0"/>
                </a:spcBef>
                <a:defRPr/>
              </a:pPr>
              <a:r>
                <a:rPr lang="en-GB" sz="3200" b="1" dirty="0">
                  <a:solidFill>
                    <a:srgbClr val="FFFFFF"/>
                  </a:solidFill>
                  <a:latin typeface="Calibri Light"/>
                  <a:ea typeface="Open Sans" panose="020B0606030504020204" pitchFamily="34" charset="0"/>
                  <a:cs typeface="Open Sans" panose="020B0606030504020204" pitchFamily="34" charset="0"/>
                </a:rPr>
                <a:t>78%</a:t>
              </a:r>
            </a:p>
          </p:txBody>
        </p:sp>
        <p:sp>
          <p:nvSpPr>
            <p:cNvPr id="42" name="Freeform 41">
              <a:extLst>
                <a:ext uri="{FF2B5EF4-FFF2-40B4-BE49-F238E27FC236}">
                  <a16:creationId xmlns:a16="http://schemas.microsoft.com/office/drawing/2014/main" id="{510AB486-8067-9A45-B261-A2D520DE8FFF}"/>
                </a:ext>
              </a:extLst>
            </p:cNvPr>
            <p:cNvSpPr/>
            <p:nvPr/>
          </p:nvSpPr>
          <p:spPr>
            <a:xfrm>
              <a:off x="6014980" y="2281824"/>
              <a:ext cx="987139" cy="890778"/>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224791" rIns="91440" bIns="224791" numCol="1" spcCol="1270" anchor="ctr" anchorCtr="0">
              <a:noAutofit/>
            </a:bodyPr>
            <a:lstStyle/>
            <a:p>
              <a:pPr algn="ctr" defTabSz="2622485">
                <a:spcBef>
                  <a:spcPct val="0"/>
                </a:spcBef>
                <a:defRPr/>
              </a:pPr>
              <a:r>
                <a:rPr lang="en-GB" sz="1867" dirty="0">
                  <a:solidFill>
                    <a:srgbClr val="FFFFFF"/>
                  </a:solidFill>
                  <a:latin typeface="Calibri Light"/>
                  <a:ea typeface="Open Sans" panose="020B0606030504020204" pitchFamily="34" charset="0"/>
                  <a:cs typeface="Open Sans" panose="020B0606030504020204" pitchFamily="34" charset="0"/>
                </a:rPr>
                <a:t>1 year</a:t>
              </a:r>
            </a:p>
            <a:p>
              <a:pPr algn="ctr" defTabSz="2622485">
                <a:spcBef>
                  <a:spcPct val="0"/>
                </a:spcBef>
                <a:defRPr/>
              </a:pPr>
              <a:r>
                <a:rPr lang="en-GB" sz="1867" dirty="0">
                  <a:solidFill>
                    <a:srgbClr val="FFFFFF"/>
                  </a:solidFill>
                  <a:latin typeface="Calibri Light"/>
                  <a:ea typeface="Open Sans" panose="020B0606030504020204" pitchFamily="34" charset="0"/>
                  <a:cs typeface="Open Sans" panose="020B0606030504020204" pitchFamily="34" charset="0"/>
                </a:rPr>
                <a:t>90%</a:t>
              </a:r>
              <a:endParaRPr lang="en-US" sz="1867" dirty="0">
                <a:solidFill>
                  <a:srgbClr val="FFFFFF"/>
                </a:solidFill>
                <a:latin typeface="Calibri Light"/>
              </a:endParaRPr>
            </a:p>
          </p:txBody>
        </p:sp>
      </p:grpSp>
    </p:spTree>
    <p:extLst>
      <p:ext uri="{BB962C8B-B14F-4D97-AF65-F5344CB8AC3E}">
        <p14:creationId xmlns:p14="http://schemas.microsoft.com/office/powerpoint/2010/main" val="230572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261297-CFBB-2448-BAA1-9DAD3D4AEBE1}"/>
              </a:ext>
            </a:extLst>
          </p:cNvPr>
          <p:cNvSpPr>
            <a:spLocks noGrp="1"/>
          </p:cNvSpPr>
          <p:nvPr>
            <p:ph type="title"/>
          </p:nvPr>
        </p:nvSpPr>
        <p:spPr/>
        <p:txBody>
          <a:bodyPr/>
          <a:lstStyle/>
          <a:p>
            <a:r>
              <a:rPr lang="en-US" sz="4200" dirty="0"/>
              <a:t>Design Intent – Subgroup Analysis</a:t>
            </a:r>
          </a:p>
        </p:txBody>
      </p:sp>
      <p:sp>
        <p:nvSpPr>
          <p:cNvPr id="3" name="Slide Number Placeholder 2">
            <a:extLst>
              <a:ext uri="{FF2B5EF4-FFF2-40B4-BE49-F238E27FC236}">
                <a16:creationId xmlns:a16="http://schemas.microsoft.com/office/drawing/2014/main" id="{43C63D85-FB79-A74C-A73E-74A136D2E445}"/>
              </a:ext>
            </a:extLst>
          </p:cNvPr>
          <p:cNvSpPr>
            <a:spLocks noGrp="1"/>
          </p:cNvSpPr>
          <p:nvPr>
            <p:ph type="sldNum" sz="quarter" idx="10"/>
          </p:nvPr>
        </p:nvSpPr>
        <p:spPr/>
        <p:txBody>
          <a:bodyPr/>
          <a:lstStyle/>
          <a:p>
            <a:fld id="{71A97FB1-E9D4-1640-BFE1-F6979E3D621B}" type="slidenum">
              <a:rPr lang="en-US" smtClean="0"/>
              <a:pPr/>
              <a:t>12</a:t>
            </a:fld>
            <a:endParaRPr lang="en-US" dirty="0"/>
          </a:p>
        </p:txBody>
      </p:sp>
      <p:sp>
        <p:nvSpPr>
          <p:cNvPr id="6" name="Text Placeholder 5">
            <a:extLst>
              <a:ext uri="{FF2B5EF4-FFF2-40B4-BE49-F238E27FC236}">
                <a16:creationId xmlns:a16="http://schemas.microsoft.com/office/drawing/2014/main" id="{60C30B13-0197-B346-BF97-3ED25BE8415B}"/>
              </a:ext>
            </a:extLst>
          </p:cNvPr>
          <p:cNvSpPr>
            <a:spLocks noGrp="1"/>
          </p:cNvSpPr>
          <p:nvPr>
            <p:ph type="body" sz="quarter" idx="11"/>
          </p:nvPr>
        </p:nvSpPr>
        <p:spPr>
          <a:xfrm>
            <a:off x="484539" y="1279589"/>
            <a:ext cx="7303627" cy="4430929"/>
          </a:xfrm>
        </p:spPr>
        <p:txBody>
          <a:bodyPr/>
          <a:lstStyle/>
          <a:p>
            <a:pPr marL="457200" indent="-457200">
              <a:buFont typeface="Arial" panose="020B0604020202020204" pitchFamily="34" charset="0"/>
              <a:buChar char="•"/>
            </a:pPr>
            <a:r>
              <a:rPr lang="en-US" sz="2800" dirty="0"/>
              <a:t>As part of the 3-year follow up, a separate analysis was conducted to determine:</a:t>
            </a:r>
          </a:p>
          <a:p>
            <a:pPr marL="697194" lvl="1" indent="-457200"/>
            <a:endParaRPr lang="en-US" sz="2800" dirty="0"/>
          </a:p>
          <a:p>
            <a:pPr marL="697194" lvl="1" indent="-457200"/>
            <a:r>
              <a:rPr lang="en-US" sz="2800" dirty="0"/>
              <a:t>Lesion location and morphology</a:t>
            </a:r>
          </a:p>
          <a:p>
            <a:pPr marL="697194" lvl="1" indent="-457200"/>
            <a:r>
              <a:rPr lang="en-US" sz="2800" dirty="0"/>
              <a:t>Primary patency</a:t>
            </a:r>
          </a:p>
          <a:p>
            <a:pPr marL="697194" lvl="1" indent="-457200"/>
            <a:r>
              <a:rPr lang="en-US" sz="2800" dirty="0"/>
              <a:t>Freedom from clinically-driven TLR </a:t>
            </a:r>
          </a:p>
          <a:p>
            <a:pPr marL="697194" lvl="1" indent="-457200"/>
            <a:r>
              <a:rPr lang="en-US" sz="2800" dirty="0"/>
              <a:t>Freedom from stent fracture</a:t>
            </a:r>
          </a:p>
        </p:txBody>
      </p:sp>
      <p:grpSp>
        <p:nvGrpSpPr>
          <p:cNvPr id="7" name="Group 6">
            <a:extLst>
              <a:ext uri="{FF2B5EF4-FFF2-40B4-BE49-F238E27FC236}">
                <a16:creationId xmlns:a16="http://schemas.microsoft.com/office/drawing/2014/main" id="{76EF5483-C7E8-7448-96D1-D8A782F34B19}"/>
              </a:ext>
            </a:extLst>
          </p:cNvPr>
          <p:cNvGrpSpPr/>
          <p:nvPr/>
        </p:nvGrpSpPr>
        <p:grpSpPr>
          <a:xfrm>
            <a:off x="7825144" y="977629"/>
            <a:ext cx="3174995" cy="4902741"/>
            <a:chOff x="4253415" y="132633"/>
            <a:chExt cx="3685169" cy="6592734"/>
          </a:xfrm>
        </p:grpSpPr>
        <p:pic>
          <p:nvPicPr>
            <p:cNvPr id="8" name="Picture 7" descr="Diagram&#10;&#10;Description automatically generated">
              <a:extLst>
                <a:ext uri="{FF2B5EF4-FFF2-40B4-BE49-F238E27FC236}">
                  <a16:creationId xmlns:a16="http://schemas.microsoft.com/office/drawing/2014/main" id="{766DF3F7-D50D-4146-AA82-7DF011FBA8ED}"/>
                </a:ext>
              </a:extLst>
            </p:cNvPr>
            <p:cNvPicPr>
              <a:picLocks noChangeAspect="1"/>
            </p:cNvPicPr>
            <p:nvPr/>
          </p:nvPicPr>
          <p:blipFill>
            <a:blip r:embed="rId3"/>
            <a:stretch>
              <a:fillRect/>
            </a:stretch>
          </p:blipFill>
          <p:spPr>
            <a:xfrm>
              <a:off x="4253415" y="132633"/>
              <a:ext cx="3685169" cy="6592734"/>
            </a:xfrm>
            <a:prstGeom prst="rect">
              <a:avLst/>
            </a:prstGeom>
          </p:spPr>
        </p:pic>
        <p:sp>
          <p:nvSpPr>
            <p:cNvPr id="9" name="Left Brace 8">
              <a:extLst>
                <a:ext uri="{FF2B5EF4-FFF2-40B4-BE49-F238E27FC236}">
                  <a16:creationId xmlns:a16="http://schemas.microsoft.com/office/drawing/2014/main" id="{80966CA1-34BF-AE48-9BEB-955C2902A1FD}"/>
                </a:ext>
              </a:extLst>
            </p:cNvPr>
            <p:cNvSpPr/>
            <p:nvPr/>
          </p:nvSpPr>
          <p:spPr>
            <a:xfrm>
              <a:off x="5319131" y="4572000"/>
              <a:ext cx="234175" cy="51295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 name="Left Brace 9">
              <a:extLst>
                <a:ext uri="{FF2B5EF4-FFF2-40B4-BE49-F238E27FC236}">
                  <a16:creationId xmlns:a16="http://schemas.microsoft.com/office/drawing/2014/main" id="{0E7982DE-AAA6-6D48-8791-2BE00332740B}"/>
                </a:ext>
              </a:extLst>
            </p:cNvPr>
            <p:cNvSpPr/>
            <p:nvPr/>
          </p:nvSpPr>
          <p:spPr>
            <a:xfrm>
              <a:off x="5315417" y="5092389"/>
              <a:ext cx="234175" cy="51295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11" name="Left Brace 10">
              <a:extLst>
                <a:ext uri="{FF2B5EF4-FFF2-40B4-BE49-F238E27FC236}">
                  <a16:creationId xmlns:a16="http://schemas.microsoft.com/office/drawing/2014/main" id="{7BD46281-02CF-6241-83AF-5EAFEBC78105}"/>
                </a:ext>
              </a:extLst>
            </p:cNvPr>
            <p:cNvSpPr/>
            <p:nvPr/>
          </p:nvSpPr>
          <p:spPr>
            <a:xfrm>
              <a:off x="5317278" y="5631364"/>
              <a:ext cx="234175" cy="51295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DE5A2318-F187-534F-99DD-FB0D71D72DD2}"/>
                </a:ext>
              </a:extLst>
            </p:cNvPr>
            <p:cNvSpPr txBox="1"/>
            <p:nvPr/>
          </p:nvSpPr>
          <p:spPr>
            <a:xfrm>
              <a:off x="4997605" y="4643812"/>
              <a:ext cx="490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mn-cs"/>
                </a:rPr>
                <a:t>P1</a:t>
              </a:r>
            </a:p>
          </p:txBody>
        </p:sp>
        <p:sp>
          <p:nvSpPr>
            <p:cNvPr id="13" name="TextBox 12">
              <a:extLst>
                <a:ext uri="{FF2B5EF4-FFF2-40B4-BE49-F238E27FC236}">
                  <a16:creationId xmlns:a16="http://schemas.microsoft.com/office/drawing/2014/main" id="{99B7E5A9-3532-5C41-B009-4DC1CEBBB60B}"/>
                </a:ext>
              </a:extLst>
            </p:cNvPr>
            <p:cNvSpPr txBox="1"/>
            <p:nvPr/>
          </p:nvSpPr>
          <p:spPr>
            <a:xfrm>
              <a:off x="5009685" y="5164201"/>
              <a:ext cx="490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mn-cs"/>
                </a:rPr>
                <a:t>P2</a:t>
              </a:r>
            </a:p>
          </p:txBody>
        </p:sp>
        <p:sp>
          <p:nvSpPr>
            <p:cNvPr id="14" name="Rectangle 13">
              <a:extLst>
                <a:ext uri="{FF2B5EF4-FFF2-40B4-BE49-F238E27FC236}">
                  <a16:creationId xmlns:a16="http://schemas.microsoft.com/office/drawing/2014/main" id="{4F647E74-56E8-CD41-A92A-01C46B18E624}"/>
                </a:ext>
              </a:extLst>
            </p:cNvPr>
            <p:cNvSpPr/>
            <p:nvPr/>
          </p:nvSpPr>
          <p:spPr>
            <a:xfrm>
              <a:off x="4348976" y="5631364"/>
              <a:ext cx="814039" cy="75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5" name="TextBox 14">
              <a:extLst>
                <a:ext uri="{FF2B5EF4-FFF2-40B4-BE49-F238E27FC236}">
                  <a16:creationId xmlns:a16="http://schemas.microsoft.com/office/drawing/2014/main" id="{1B7760AF-92A4-044A-A4DE-C20EF5059413}"/>
                </a:ext>
              </a:extLst>
            </p:cNvPr>
            <p:cNvSpPr txBox="1"/>
            <p:nvPr/>
          </p:nvSpPr>
          <p:spPr>
            <a:xfrm>
              <a:off x="4997605" y="5698863"/>
              <a:ext cx="490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mn-cs"/>
                </a:rPr>
                <a:t>P3</a:t>
              </a:r>
            </a:p>
          </p:txBody>
        </p:sp>
        <p:sp>
          <p:nvSpPr>
            <p:cNvPr id="16" name="TextBox 15">
              <a:extLst>
                <a:ext uri="{FF2B5EF4-FFF2-40B4-BE49-F238E27FC236}">
                  <a16:creationId xmlns:a16="http://schemas.microsoft.com/office/drawing/2014/main" id="{BF0F6959-38C0-7148-A80D-5BCBBA6EE1FF}"/>
                </a:ext>
              </a:extLst>
            </p:cNvPr>
            <p:cNvSpPr txBox="1"/>
            <p:nvPr/>
          </p:nvSpPr>
          <p:spPr>
            <a:xfrm>
              <a:off x="4538702" y="6105953"/>
              <a:ext cx="1315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Light"/>
                  <a:ea typeface="+mn-ea"/>
                  <a:cs typeface="+mn-cs"/>
                </a:rPr>
                <a:t>Anterior Tibial</a:t>
              </a:r>
            </a:p>
          </p:txBody>
        </p:sp>
      </p:grpSp>
      <p:sp>
        <p:nvSpPr>
          <p:cNvPr id="17" name="Oval 16">
            <a:extLst>
              <a:ext uri="{FF2B5EF4-FFF2-40B4-BE49-F238E27FC236}">
                <a16:creationId xmlns:a16="http://schemas.microsoft.com/office/drawing/2014/main" id="{1CB517A9-01D6-1F44-9940-6E28FF758DA3}"/>
              </a:ext>
            </a:extLst>
          </p:cNvPr>
          <p:cNvSpPr/>
          <p:nvPr/>
        </p:nvSpPr>
        <p:spPr>
          <a:xfrm rot="1240029">
            <a:off x="9132571" y="3844516"/>
            <a:ext cx="235613" cy="1074967"/>
          </a:xfrm>
          <a:prstGeom prst="ellipse">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8" name="TextBox 17">
            <a:extLst>
              <a:ext uri="{FF2B5EF4-FFF2-40B4-BE49-F238E27FC236}">
                <a16:creationId xmlns:a16="http://schemas.microsoft.com/office/drawing/2014/main" id="{5488A2D5-BD89-47EF-A574-A23B409185C7}"/>
              </a:ext>
            </a:extLst>
          </p:cNvPr>
          <p:cNvSpPr txBox="1"/>
          <p:nvPr/>
        </p:nvSpPr>
        <p:spPr>
          <a:xfrm>
            <a:off x="81905" y="6397617"/>
            <a:ext cx="7058482" cy="230832"/>
          </a:xfrm>
          <a:prstGeom prst="rect">
            <a:avLst/>
          </a:prstGeom>
          <a:noFill/>
        </p:spPr>
        <p:txBody>
          <a:bodyPr wrap="square">
            <a:spAutoFit/>
          </a:bodyPr>
          <a:lstStyle/>
          <a:p>
            <a:r>
              <a:rPr lang="en-GB" sz="900" dirty="0">
                <a:cs typeface="Arial"/>
              </a:rPr>
              <a:t>Data on file at Veryan Medical</a:t>
            </a:r>
            <a:endParaRPr lang="en-GB" sz="900" dirty="0"/>
          </a:p>
        </p:txBody>
      </p:sp>
    </p:spTree>
    <p:extLst>
      <p:ext uri="{BB962C8B-B14F-4D97-AF65-F5344CB8AC3E}">
        <p14:creationId xmlns:p14="http://schemas.microsoft.com/office/powerpoint/2010/main" val="34006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3EE3F7-D736-41C5-BC59-D1A0E0071EE0}"/>
              </a:ext>
            </a:extLst>
          </p:cNvPr>
          <p:cNvSpPr/>
          <p:nvPr/>
        </p:nvSpPr>
        <p:spPr>
          <a:xfrm>
            <a:off x="9008734" y="5697415"/>
            <a:ext cx="2759432" cy="1160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EB6CC5A-8CCA-D248-A25E-9CB8877979A3}"/>
              </a:ext>
            </a:extLst>
          </p:cNvPr>
          <p:cNvSpPr>
            <a:spLocks noGrp="1"/>
          </p:cNvSpPr>
          <p:nvPr>
            <p:ph type="title"/>
          </p:nvPr>
        </p:nvSpPr>
        <p:spPr/>
        <p:txBody>
          <a:bodyPr/>
          <a:lstStyle/>
          <a:p>
            <a:pPr lvl="0"/>
            <a:r>
              <a:rPr lang="en-US" sz="4200" dirty="0"/>
              <a:t> Patient Demographics and Medical History</a:t>
            </a:r>
            <a:br>
              <a:rPr lang="en-US" sz="4200" dirty="0"/>
            </a:br>
            <a:endParaRPr lang="en-US" sz="4200" dirty="0"/>
          </a:p>
        </p:txBody>
      </p:sp>
      <p:sp>
        <p:nvSpPr>
          <p:cNvPr id="3" name="Slide Number Placeholder 2">
            <a:extLst>
              <a:ext uri="{FF2B5EF4-FFF2-40B4-BE49-F238E27FC236}">
                <a16:creationId xmlns:a16="http://schemas.microsoft.com/office/drawing/2014/main" id="{640B4E4B-208A-1949-A73C-C2215F755D81}"/>
              </a:ext>
            </a:extLst>
          </p:cNvPr>
          <p:cNvSpPr>
            <a:spLocks noGrp="1"/>
          </p:cNvSpPr>
          <p:nvPr>
            <p:ph type="sldNum" sz="quarter" idx="10"/>
          </p:nvPr>
        </p:nvSpPr>
        <p:spPr/>
        <p:txBody>
          <a:bodyPr vert="horz" lIns="91440" tIns="45720" rIns="91440" bIns="45720" rtlCol="0" anchor="ctr">
            <a:normAutofit/>
          </a:bodyPr>
          <a:lstStyle/>
          <a:p>
            <a:pPr>
              <a:spcAft>
                <a:spcPts val="600"/>
              </a:spcAft>
            </a:pPr>
            <a:fld id="{71A97FB1-E9D4-1640-BFE1-F6979E3D621B}" type="slidenum">
              <a:rPr lang="en-US" sz="1200" smtClean="0">
                <a:solidFill>
                  <a:schemeClr val="tx1">
                    <a:tint val="75000"/>
                  </a:schemeClr>
                </a:solidFill>
              </a:rPr>
              <a:pPr>
                <a:spcAft>
                  <a:spcPts val="600"/>
                </a:spcAft>
              </a:pPr>
              <a:t>13</a:t>
            </a:fld>
            <a:endParaRPr lang="en-US" sz="1200">
              <a:solidFill>
                <a:schemeClr val="tx1">
                  <a:tint val="75000"/>
                </a:schemeClr>
              </a:solidFill>
            </a:endParaRPr>
          </a:p>
        </p:txBody>
      </p:sp>
      <p:sp>
        <p:nvSpPr>
          <p:cNvPr id="10" name="TextBox 9">
            <a:extLst>
              <a:ext uri="{FF2B5EF4-FFF2-40B4-BE49-F238E27FC236}">
                <a16:creationId xmlns:a16="http://schemas.microsoft.com/office/drawing/2014/main" id="{1B5C0A0A-A822-284E-B277-14C9BA46A330}"/>
              </a:ext>
            </a:extLst>
          </p:cNvPr>
          <p:cNvSpPr txBox="1"/>
          <p:nvPr/>
        </p:nvSpPr>
        <p:spPr>
          <a:xfrm>
            <a:off x="0" y="6540814"/>
            <a:ext cx="9779358" cy="382156"/>
          </a:xfrm>
          <a:prstGeom prst="rect">
            <a:avLst/>
          </a:prstGeom>
          <a:noFill/>
        </p:spPr>
        <p:txBody>
          <a:bodyPr wrap="square" lIns="91440" tIns="45720" rIns="91440" bIns="45720" anchor="t">
            <a:spAutoFit/>
          </a:bodyPr>
          <a:lstStyle/>
          <a:p>
            <a:pPr>
              <a:lnSpc>
                <a:spcPct val="107000"/>
              </a:lnSpc>
            </a:pPr>
            <a:r>
              <a:rPr lang="en-GB" sz="900" i="1" dirty="0">
                <a:cs typeface="Arial"/>
              </a:rPr>
              <a:t>Data on file with Veryan Medical</a:t>
            </a:r>
          </a:p>
          <a:p>
            <a:pPr>
              <a:lnSpc>
                <a:spcPct val="107000"/>
              </a:lnSpc>
            </a:pPr>
            <a:endParaRPr lang="en-GB" sz="900" dirty="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C1162B05-E6D4-4B98-BEBD-298C631117FF}"/>
              </a:ext>
            </a:extLst>
          </p:cNvPr>
          <p:cNvGraphicFramePr>
            <a:graphicFrameLocks noGrp="1"/>
          </p:cNvGraphicFramePr>
          <p:nvPr>
            <p:extLst>
              <p:ext uri="{D42A27DB-BD31-4B8C-83A1-F6EECF244321}">
                <p14:modId xmlns:p14="http://schemas.microsoft.com/office/powerpoint/2010/main" val="3677121446"/>
              </p:ext>
            </p:extLst>
          </p:nvPr>
        </p:nvGraphicFramePr>
        <p:xfrm>
          <a:off x="665509" y="1268961"/>
          <a:ext cx="9847385" cy="5063702"/>
        </p:xfrm>
        <a:graphic>
          <a:graphicData uri="http://schemas.openxmlformats.org/drawingml/2006/table">
            <a:tbl>
              <a:tblPr>
                <a:tableStyleId>{5C22544A-7EE6-4342-B048-85BDC9FD1C3A}</a:tableStyleId>
              </a:tblPr>
              <a:tblGrid>
                <a:gridCol w="3130398">
                  <a:extLst>
                    <a:ext uri="{9D8B030D-6E8A-4147-A177-3AD203B41FA5}">
                      <a16:colId xmlns:a16="http://schemas.microsoft.com/office/drawing/2014/main" val="2588631954"/>
                    </a:ext>
                  </a:extLst>
                </a:gridCol>
                <a:gridCol w="873051">
                  <a:extLst>
                    <a:ext uri="{9D8B030D-6E8A-4147-A177-3AD203B41FA5}">
                      <a16:colId xmlns:a16="http://schemas.microsoft.com/office/drawing/2014/main" val="2020544701"/>
                    </a:ext>
                  </a:extLst>
                </a:gridCol>
                <a:gridCol w="2524769">
                  <a:extLst>
                    <a:ext uri="{9D8B030D-6E8A-4147-A177-3AD203B41FA5}">
                      <a16:colId xmlns:a16="http://schemas.microsoft.com/office/drawing/2014/main" val="3593146684"/>
                    </a:ext>
                  </a:extLst>
                </a:gridCol>
                <a:gridCol w="2524769">
                  <a:extLst>
                    <a:ext uri="{9D8B030D-6E8A-4147-A177-3AD203B41FA5}">
                      <a16:colId xmlns:a16="http://schemas.microsoft.com/office/drawing/2014/main" val="2771919548"/>
                    </a:ext>
                  </a:extLst>
                </a:gridCol>
                <a:gridCol w="794398">
                  <a:extLst>
                    <a:ext uri="{9D8B030D-6E8A-4147-A177-3AD203B41FA5}">
                      <a16:colId xmlns:a16="http://schemas.microsoft.com/office/drawing/2014/main" val="1138133267"/>
                    </a:ext>
                  </a:extLst>
                </a:gridCol>
              </a:tblGrid>
              <a:tr h="252892">
                <a:tc gridSpan="2">
                  <a:txBody>
                    <a:bodyPr/>
                    <a:lstStyle/>
                    <a:p>
                      <a:pPr algn="ctr">
                        <a:lnSpc>
                          <a:spcPct val="107000"/>
                        </a:lnSpc>
                      </a:pPr>
                      <a:r>
                        <a:rPr lang="en-US" sz="1400" dirty="0">
                          <a:solidFill>
                            <a:schemeClr val="bg1"/>
                          </a:solidFill>
                          <a:effectLst/>
                        </a:rPr>
                        <a:t> </a:t>
                      </a:r>
                      <a:endParaRPr lang="en-GB"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tx2"/>
                    </a:solidFill>
                  </a:tcPr>
                </a:tc>
                <a:tc hMerge="1">
                  <a:txBody>
                    <a:bodyPr/>
                    <a:lstStyle/>
                    <a:p>
                      <a:endParaRPr lang="en-GB"/>
                    </a:p>
                  </a:txBody>
                  <a:tcPr/>
                </a:tc>
                <a:tc>
                  <a:txBody>
                    <a:bodyPr/>
                    <a:lstStyle/>
                    <a:p>
                      <a:pPr algn="ctr">
                        <a:lnSpc>
                          <a:spcPct val="107000"/>
                        </a:lnSpc>
                      </a:pPr>
                      <a:r>
                        <a:rPr lang="en-US" sz="1600" dirty="0">
                          <a:solidFill>
                            <a:schemeClr val="bg1"/>
                          </a:solidFill>
                          <a:effectLst/>
                        </a:rPr>
                        <a:t>Distal SFA – Proximal Pop</a:t>
                      </a:r>
                      <a:endParaRPr lang="en-GB"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tx2"/>
                    </a:solidFill>
                  </a:tcPr>
                </a:tc>
                <a:tc>
                  <a:txBody>
                    <a:bodyPr/>
                    <a:lstStyle/>
                    <a:p>
                      <a:pPr algn="ctr">
                        <a:lnSpc>
                          <a:spcPct val="107000"/>
                        </a:lnSpc>
                      </a:pPr>
                      <a:r>
                        <a:rPr lang="en-US" sz="1600" dirty="0">
                          <a:solidFill>
                            <a:schemeClr val="bg1"/>
                          </a:solidFill>
                          <a:effectLst/>
                        </a:rPr>
                        <a:t>Proximal – Mid SFA</a:t>
                      </a:r>
                      <a:endParaRPr lang="en-GB"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tx2"/>
                    </a:solidFill>
                  </a:tcPr>
                </a:tc>
                <a:tc>
                  <a:txBody>
                    <a:bodyPr/>
                    <a:lstStyle/>
                    <a:p>
                      <a:pPr algn="ctr">
                        <a:lnSpc>
                          <a:spcPct val="107000"/>
                        </a:lnSpc>
                      </a:pPr>
                      <a:r>
                        <a:rPr lang="en-US" sz="1600" dirty="0">
                          <a:solidFill>
                            <a:schemeClr val="bg1"/>
                          </a:solidFill>
                          <a:effectLst/>
                        </a:rPr>
                        <a:t>P-value</a:t>
                      </a:r>
                      <a:endParaRPr lang="en-GB"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2484087875"/>
                  </a:ext>
                </a:extLst>
              </a:tr>
              <a:tr h="518811">
                <a:tc>
                  <a:txBody>
                    <a:bodyPr/>
                    <a:lstStyle/>
                    <a:p>
                      <a:pPr>
                        <a:lnSpc>
                          <a:spcPct val="107000"/>
                        </a:lnSpc>
                      </a:pPr>
                      <a:r>
                        <a:rPr lang="en-US" sz="1400">
                          <a:effectLst/>
                        </a:rPr>
                        <a:t>Age (years)</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Mean±SD (n)</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dirty="0">
                          <a:effectLst/>
                        </a:rPr>
                        <a:t>71.5 ± 9.6 (177)</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68.5 ± 9.4 (105)</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dirty="0">
                          <a:effectLst/>
                        </a:rPr>
                        <a:t>0.0100</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25075424"/>
                  </a:ext>
                </a:extLst>
              </a:tr>
              <a:tr h="252892">
                <a:tc>
                  <a:txBody>
                    <a:bodyPr/>
                    <a:lstStyle/>
                    <a:p>
                      <a:pPr>
                        <a:lnSpc>
                          <a:spcPct val="107000"/>
                        </a:lnSpc>
                      </a:pPr>
                      <a:r>
                        <a:rPr lang="en-US" sz="1400" dirty="0">
                          <a:effectLst/>
                        </a:rPr>
                        <a:t>Gender: Male</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n/N (%)</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107 / 177 (60.5%)</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74 / 105 (70.5%)</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0.0964</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609887607"/>
                  </a:ext>
                </a:extLst>
              </a:tr>
              <a:tr h="518811">
                <a:tc>
                  <a:txBody>
                    <a:bodyPr/>
                    <a:lstStyle/>
                    <a:p>
                      <a:pPr>
                        <a:lnSpc>
                          <a:spcPct val="107000"/>
                        </a:lnSpc>
                      </a:pPr>
                      <a:r>
                        <a:rPr lang="en-US" sz="1400" dirty="0">
                          <a:effectLst/>
                        </a:rPr>
                        <a:t>BMI</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dirty="0" err="1">
                          <a:effectLst/>
                        </a:rPr>
                        <a:t>Mean±SD</a:t>
                      </a:r>
                      <a:r>
                        <a:rPr lang="en-US" sz="1400" dirty="0">
                          <a:effectLst/>
                        </a:rPr>
                        <a:t> (n)</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26.7 ± 4.4 (175)</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27.0 ± 4.7 (105)</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0.6868</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65471437"/>
                  </a:ext>
                </a:extLst>
              </a:tr>
              <a:tr h="252892">
                <a:tc>
                  <a:txBody>
                    <a:bodyPr/>
                    <a:lstStyle/>
                    <a:p>
                      <a:pPr>
                        <a:lnSpc>
                          <a:spcPct val="107000"/>
                        </a:lnSpc>
                      </a:pPr>
                      <a:r>
                        <a:rPr lang="en-US" sz="1400" dirty="0">
                          <a:effectLst/>
                        </a:rPr>
                        <a:t>CVA or TIA</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n/N (%)</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15 / 177 (8.5%)</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8 / 105 (7.6%)</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1.0000</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669339291"/>
                  </a:ext>
                </a:extLst>
              </a:tr>
              <a:tr h="252892">
                <a:tc>
                  <a:txBody>
                    <a:bodyPr/>
                    <a:lstStyle/>
                    <a:p>
                      <a:pPr>
                        <a:lnSpc>
                          <a:spcPct val="107000"/>
                        </a:lnSpc>
                      </a:pPr>
                      <a:r>
                        <a:rPr lang="en-US" sz="1400">
                          <a:effectLst/>
                        </a:rPr>
                        <a:t>Hypertension</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147 / 177 (83.1%)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92 / 105 (87.6%)</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0.3918</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32350025"/>
                  </a:ext>
                </a:extLst>
              </a:tr>
              <a:tr h="252892">
                <a:tc>
                  <a:txBody>
                    <a:bodyPr/>
                    <a:lstStyle/>
                    <a:p>
                      <a:pPr>
                        <a:lnSpc>
                          <a:spcPct val="107000"/>
                        </a:lnSpc>
                      </a:pPr>
                      <a:r>
                        <a:rPr lang="en-US" sz="1400">
                          <a:effectLst/>
                        </a:rPr>
                        <a:t>Hypercholesterolemia / dyslipidemia</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108 / 177 (61.0%)</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69 / 105 (65.7%)</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0.4474</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4271740525"/>
                  </a:ext>
                </a:extLst>
              </a:tr>
              <a:tr h="252892">
                <a:tc>
                  <a:txBody>
                    <a:bodyPr/>
                    <a:lstStyle/>
                    <a:p>
                      <a:pPr>
                        <a:lnSpc>
                          <a:spcPct val="107000"/>
                        </a:lnSpc>
                      </a:pPr>
                      <a:r>
                        <a:rPr lang="en-US" sz="1400">
                          <a:effectLst/>
                        </a:rPr>
                        <a:t>MI, CABG, PCI or coronary artery disease</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61 / 177 (34.5%)</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35 / 105 (33.3%)</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0.8969</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29683696"/>
                  </a:ext>
                </a:extLst>
              </a:tr>
              <a:tr h="252892">
                <a:tc>
                  <a:txBody>
                    <a:bodyPr/>
                    <a:lstStyle/>
                    <a:p>
                      <a:pPr>
                        <a:lnSpc>
                          <a:spcPct val="107000"/>
                        </a:lnSpc>
                      </a:pPr>
                      <a:r>
                        <a:rPr lang="en-US" sz="1400" dirty="0">
                          <a:effectLst/>
                        </a:rPr>
                        <a:t>Premature atherosclerotic disease</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21 / 177 (11.9%)</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14 / 105 (13.3%)</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0.7127</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317113602"/>
                  </a:ext>
                </a:extLst>
              </a:tr>
              <a:tr h="252892">
                <a:tc>
                  <a:txBody>
                    <a:bodyPr/>
                    <a:lstStyle/>
                    <a:p>
                      <a:pPr>
                        <a:lnSpc>
                          <a:spcPct val="107000"/>
                        </a:lnSpc>
                      </a:pPr>
                      <a:r>
                        <a:rPr lang="en-US" sz="1400">
                          <a:effectLst/>
                        </a:rPr>
                        <a:t>Bleeding diathesis or coagulopathy</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3 / 177 (1.7%)</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0 / 105 (0.0%)</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0.2964</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10135980"/>
                  </a:ext>
                </a:extLst>
              </a:tr>
              <a:tr h="252892">
                <a:tc>
                  <a:txBody>
                    <a:bodyPr/>
                    <a:lstStyle/>
                    <a:p>
                      <a:pPr>
                        <a:lnSpc>
                          <a:spcPct val="107000"/>
                        </a:lnSpc>
                      </a:pPr>
                      <a:r>
                        <a:rPr lang="en-US" sz="1400">
                          <a:effectLst/>
                        </a:rPr>
                        <a:t>Smoking</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106 / 177 (59.9%)</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68 / 105 (64.8%)</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0.4486</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137018326"/>
                  </a:ext>
                </a:extLst>
              </a:tr>
              <a:tr h="252892">
                <a:tc>
                  <a:txBody>
                    <a:bodyPr/>
                    <a:lstStyle/>
                    <a:p>
                      <a:pPr>
                        <a:lnSpc>
                          <a:spcPct val="107000"/>
                        </a:lnSpc>
                      </a:pPr>
                      <a:r>
                        <a:rPr lang="en-US" sz="1400">
                          <a:effectLst/>
                        </a:rPr>
                        <a:t>Diabetes mellitus</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55 / 177 (31.1%)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47 / 105 (44.8%)</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0.0290</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15641504"/>
                  </a:ext>
                </a:extLst>
              </a:tr>
              <a:tr h="252892">
                <a:tc>
                  <a:txBody>
                    <a:bodyPr/>
                    <a:lstStyle/>
                    <a:p>
                      <a:pPr>
                        <a:lnSpc>
                          <a:spcPct val="107000"/>
                        </a:lnSpc>
                      </a:pPr>
                      <a:r>
                        <a:rPr lang="en-US" sz="1400">
                          <a:effectLst/>
                        </a:rPr>
                        <a:t>Renal insufficiency</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13 / 177 (7.3%)</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13 / 105 (12.4%)</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0.2011</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647383546"/>
                  </a:ext>
                </a:extLst>
              </a:tr>
              <a:tr h="252892">
                <a:tc>
                  <a:txBody>
                    <a:bodyPr/>
                    <a:lstStyle/>
                    <a:p>
                      <a:pPr>
                        <a:lnSpc>
                          <a:spcPct val="107000"/>
                        </a:lnSpc>
                      </a:pPr>
                      <a:r>
                        <a:rPr lang="en-US" sz="1400">
                          <a:effectLst/>
                        </a:rPr>
                        <a:t>   Dialysis</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3 / 177 (1.7%)</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2 / 105 (1.9%)</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07000"/>
                        </a:lnSpc>
                      </a:pPr>
                      <a:r>
                        <a:rPr lang="en-US" sz="1400">
                          <a:effectLst/>
                        </a:rPr>
                        <a:t>1.0000</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484500118"/>
                  </a:ext>
                </a:extLst>
              </a:tr>
              <a:tr h="252892">
                <a:tc>
                  <a:txBody>
                    <a:bodyPr/>
                    <a:lstStyle/>
                    <a:p>
                      <a:pPr>
                        <a:lnSpc>
                          <a:spcPct val="107000"/>
                        </a:lnSpc>
                      </a:pPr>
                      <a:r>
                        <a:rPr lang="en-US" sz="1400">
                          <a:effectLst/>
                        </a:rPr>
                        <a:t>Non-healing wound on the target limb</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n/N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24 / 177 (13.6%)</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a:effectLst/>
                        </a:rPr>
                        <a:t>15 / 105 (14.3%)</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ctr">
                        <a:lnSpc>
                          <a:spcPct val="107000"/>
                        </a:lnSpc>
                      </a:pPr>
                      <a:r>
                        <a:rPr lang="en-US" sz="1400" dirty="0">
                          <a:effectLst/>
                        </a:rPr>
                        <a:t>0.8602</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98825565"/>
                  </a:ext>
                </a:extLst>
              </a:tr>
              <a:tr h="738484">
                <a:tc gridSpan="5">
                  <a:txBody>
                    <a:bodyPr/>
                    <a:lstStyle/>
                    <a:p>
                      <a:pPr>
                        <a:lnSpc>
                          <a:spcPct val="107000"/>
                        </a:lnSpc>
                      </a:pPr>
                      <a:r>
                        <a:rPr lang="en-US" sz="1400" dirty="0">
                          <a:effectLst/>
                        </a:rPr>
                        <a:t>NOTE: P-value from Fisher's Exact test for categorical variables and from Student's t-test (means) or Wilcoxon Rank-Sum test (medians) for continuous variables.</a:t>
                      </a:r>
                      <a:br>
                        <a:rPr lang="en-US" sz="1400" dirty="0">
                          <a:effectLst/>
                        </a:rPr>
                      </a:b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09871020"/>
                  </a:ext>
                </a:extLst>
              </a:tr>
            </a:tbl>
          </a:graphicData>
        </a:graphic>
      </p:graphicFrame>
    </p:spTree>
    <p:extLst>
      <p:ext uri="{BB962C8B-B14F-4D97-AF65-F5344CB8AC3E}">
        <p14:creationId xmlns:p14="http://schemas.microsoft.com/office/powerpoint/2010/main" val="277121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6FB7AF-1A7F-4793-B161-0DAB1324D9D4}"/>
              </a:ext>
            </a:extLst>
          </p:cNvPr>
          <p:cNvSpPr/>
          <p:nvPr/>
        </p:nvSpPr>
        <p:spPr>
          <a:xfrm>
            <a:off x="9448093" y="5733471"/>
            <a:ext cx="2759432" cy="1160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i="1">
                <a:cs typeface="Arial"/>
              </a:rPr>
              <a:t>Data on file with Veryan Medical</a:t>
            </a:r>
            <a:endParaRPr lang="en-GB"/>
          </a:p>
        </p:txBody>
      </p:sp>
      <p:sp>
        <p:nvSpPr>
          <p:cNvPr id="5" name="Title 4">
            <a:extLst>
              <a:ext uri="{FF2B5EF4-FFF2-40B4-BE49-F238E27FC236}">
                <a16:creationId xmlns:a16="http://schemas.microsoft.com/office/drawing/2014/main" id="{CEB6CC5A-8CCA-D248-A25E-9CB8877979A3}"/>
              </a:ext>
            </a:extLst>
          </p:cNvPr>
          <p:cNvSpPr>
            <a:spLocks noGrp="1"/>
          </p:cNvSpPr>
          <p:nvPr>
            <p:ph type="title"/>
          </p:nvPr>
        </p:nvSpPr>
        <p:spPr>
          <a:xfrm>
            <a:off x="408504" y="219593"/>
            <a:ext cx="10515600" cy="600668"/>
          </a:xfrm>
        </p:spPr>
        <p:txBody>
          <a:bodyPr/>
          <a:lstStyle/>
          <a:p>
            <a:pPr lvl="0"/>
            <a:r>
              <a:rPr lang="en-US" sz="4200" dirty="0"/>
              <a:t>Baseline Lesion Characteristics</a:t>
            </a:r>
            <a:br>
              <a:rPr lang="en-US" sz="4200" dirty="0"/>
            </a:br>
            <a:endParaRPr lang="en-US" sz="4200" dirty="0"/>
          </a:p>
        </p:txBody>
      </p:sp>
      <p:sp>
        <p:nvSpPr>
          <p:cNvPr id="3" name="Slide Number Placeholder 2">
            <a:extLst>
              <a:ext uri="{FF2B5EF4-FFF2-40B4-BE49-F238E27FC236}">
                <a16:creationId xmlns:a16="http://schemas.microsoft.com/office/drawing/2014/main" id="{640B4E4B-208A-1949-A73C-C2215F755D81}"/>
              </a:ext>
            </a:extLst>
          </p:cNvPr>
          <p:cNvSpPr>
            <a:spLocks noGrp="1"/>
          </p:cNvSpPr>
          <p:nvPr>
            <p:ph type="sldNum" sz="quarter" idx="10"/>
          </p:nvPr>
        </p:nvSpPr>
        <p:spPr/>
        <p:txBody>
          <a:bodyPr vert="horz" lIns="91440" tIns="45720" rIns="91440" bIns="45720" rtlCol="0" anchor="ctr">
            <a:normAutofit/>
          </a:bodyPr>
          <a:lstStyle/>
          <a:p>
            <a:pPr>
              <a:spcAft>
                <a:spcPts val="600"/>
              </a:spcAft>
            </a:pPr>
            <a:fld id="{71A97FB1-E9D4-1640-BFE1-F6979E3D621B}" type="slidenum">
              <a:rPr lang="en-US" sz="1200" smtClean="0">
                <a:solidFill>
                  <a:schemeClr val="tx1">
                    <a:tint val="75000"/>
                  </a:schemeClr>
                </a:solidFill>
              </a:rPr>
              <a:pPr>
                <a:spcAft>
                  <a:spcPts val="600"/>
                </a:spcAft>
              </a:pPr>
              <a:t>14</a:t>
            </a:fld>
            <a:endParaRPr lang="en-US" sz="1200" dirty="0">
              <a:solidFill>
                <a:schemeClr val="tx1">
                  <a:tint val="75000"/>
                </a:schemeClr>
              </a:solidFill>
            </a:endParaRPr>
          </a:p>
        </p:txBody>
      </p:sp>
      <p:graphicFrame>
        <p:nvGraphicFramePr>
          <p:cNvPr id="6" name="Table 5">
            <a:extLst>
              <a:ext uri="{FF2B5EF4-FFF2-40B4-BE49-F238E27FC236}">
                <a16:creationId xmlns:a16="http://schemas.microsoft.com/office/drawing/2014/main" id="{F200AEA8-6033-0145-A56D-70A9CE81BB73}"/>
              </a:ext>
            </a:extLst>
          </p:cNvPr>
          <p:cNvGraphicFramePr>
            <a:graphicFrameLocks noGrp="1"/>
          </p:cNvGraphicFramePr>
          <p:nvPr>
            <p:extLst>
              <p:ext uri="{D42A27DB-BD31-4B8C-83A1-F6EECF244321}">
                <p14:modId xmlns:p14="http://schemas.microsoft.com/office/powerpoint/2010/main" val="3238991863"/>
              </p:ext>
            </p:extLst>
          </p:nvPr>
        </p:nvGraphicFramePr>
        <p:xfrm>
          <a:off x="1736832" y="801765"/>
          <a:ext cx="8456833" cy="5195045"/>
        </p:xfrm>
        <a:graphic>
          <a:graphicData uri="http://schemas.openxmlformats.org/drawingml/2006/table">
            <a:tbl>
              <a:tblPr firstRow="1" bandRow="1">
                <a:solidFill>
                  <a:schemeClr val="bg1"/>
                </a:solidFill>
              </a:tblPr>
              <a:tblGrid>
                <a:gridCol w="2810726">
                  <a:extLst>
                    <a:ext uri="{9D8B030D-6E8A-4147-A177-3AD203B41FA5}">
                      <a16:colId xmlns:a16="http://schemas.microsoft.com/office/drawing/2014/main" val="3424514505"/>
                    </a:ext>
                  </a:extLst>
                </a:gridCol>
                <a:gridCol w="1154032">
                  <a:extLst>
                    <a:ext uri="{9D8B030D-6E8A-4147-A177-3AD203B41FA5}">
                      <a16:colId xmlns:a16="http://schemas.microsoft.com/office/drawing/2014/main" val="2412670351"/>
                    </a:ext>
                  </a:extLst>
                </a:gridCol>
                <a:gridCol w="1902578">
                  <a:extLst>
                    <a:ext uri="{9D8B030D-6E8A-4147-A177-3AD203B41FA5}">
                      <a16:colId xmlns:a16="http://schemas.microsoft.com/office/drawing/2014/main" val="3814213925"/>
                    </a:ext>
                  </a:extLst>
                </a:gridCol>
                <a:gridCol w="1793788">
                  <a:extLst>
                    <a:ext uri="{9D8B030D-6E8A-4147-A177-3AD203B41FA5}">
                      <a16:colId xmlns:a16="http://schemas.microsoft.com/office/drawing/2014/main" val="4161842159"/>
                    </a:ext>
                  </a:extLst>
                </a:gridCol>
                <a:gridCol w="795709">
                  <a:extLst>
                    <a:ext uri="{9D8B030D-6E8A-4147-A177-3AD203B41FA5}">
                      <a16:colId xmlns:a16="http://schemas.microsoft.com/office/drawing/2014/main" val="2939898970"/>
                    </a:ext>
                  </a:extLst>
                </a:gridCol>
              </a:tblGrid>
              <a:tr h="244887">
                <a:tc gridSpan="2">
                  <a:txBody>
                    <a:bodyPr/>
                    <a:lstStyle/>
                    <a:p>
                      <a:pPr marL="0" marR="0" algn="ctr">
                        <a:lnSpc>
                          <a:spcPct val="107000"/>
                        </a:lnSpc>
                        <a:spcBef>
                          <a:spcPts val="0"/>
                        </a:spcBef>
                        <a:spcAft>
                          <a:spcPts val="0"/>
                        </a:spcAft>
                      </a:pPr>
                      <a:r>
                        <a:rPr lang="en-US" sz="1200" b="1" cap="none" spc="0" dirty="0">
                          <a:solidFill>
                            <a:schemeClr val="tx1"/>
                          </a:solidFill>
                          <a:effectLst/>
                          <a:latin typeface="+mn-lt"/>
                          <a:ea typeface="Times New Roman" panose="02020603050405020304" pitchFamily="18" charset="0"/>
                          <a:cs typeface="Times New Roman" panose="02020603050405020304" pitchFamily="18" charset="0"/>
                        </a:rPr>
                        <a:t> </a:t>
                      </a:r>
                      <a:endParaRPr lang="en-US" sz="120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8936" marR="0" marT="45335" marB="453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a:txBody>
                    <a:bodyPr/>
                    <a:lstStyle/>
                    <a:p>
                      <a:pPr marL="0" marR="0" algn="ctr">
                        <a:lnSpc>
                          <a:spcPct val="107000"/>
                        </a:lnSpc>
                        <a:spcBef>
                          <a:spcPts val="0"/>
                        </a:spcBef>
                        <a:spcAft>
                          <a:spcPts val="0"/>
                        </a:spcAft>
                      </a:pPr>
                      <a:r>
                        <a:rPr lang="en-US" sz="1200" b="1" cap="none" spc="0" dirty="0">
                          <a:solidFill>
                            <a:schemeClr val="bg1"/>
                          </a:solidFill>
                          <a:effectLst/>
                          <a:latin typeface="+mn-lt"/>
                          <a:ea typeface="Times New Roman" panose="02020603050405020304" pitchFamily="18" charset="0"/>
                          <a:cs typeface="Times New Roman" panose="02020603050405020304" pitchFamily="18" charset="0"/>
                        </a:rPr>
                        <a:t>Distal SFA –  </a:t>
                      </a:r>
                      <a:r>
                        <a:rPr lang="en-US" sz="1200" b="1" cap="none" spc="0" dirty="0" err="1">
                          <a:solidFill>
                            <a:schemeClr val="bg1"/>
                          </a:solidFill>
                          <a:effectLst/>
                          <a:latin typeface="+mn-lt"/>
                          <a:ea typeface="Times New Roman" panose="02020603050405020304" pitchFamily="18" charset="0"/>
                          <a:cs typeface="Times New Roman" panose="02020603050405020304" pitchFamily="18" charset="0"/>
                        </a:rPr>
                        <a:t>Prox</a:t>
                      </a:r>
                      <a:r>
                        <a:rPr lang="en-US" sz="1200" b="1" cap="none" spc="0" dirty="0">
                          <a:solidFill>
                            <a:schemeClr val="bg1"/>
                          </a:solidFill>
                          <a:effectLst/>
                          <a:latin typeface="+mn-lt"/>
                          <a:ea typeface="Times New Roman" panose="02020603050405020304" pitchFamily="18" charset="0"/>
                          <a:cs typeface="Times New Roman" panose="02020603050405020304" pitchFamily="18" charset="0"/>
                        </a:rPr>
                        <a:t> Popliteal</a:t>
                      </a:r>
                      <a:endParaRPr lang="en-US" sz="12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58936" marR="0" marT="45335" marB="453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1200" b="1" cap="none" spc="0" dirty="0">
                          <a:solidFill>
                            <a:schemeClr val="bg1"/>
                          </a:solidFill>
                          <a:effectLst/>
                          <a:latin typeface="+mn-lt"/>
                          <a:ea typeface="Times New Roman" panose="02020603050405020304" pitchFamily="18" charset="0"/>
                          <a:cs typeface="Times New Roman" panose="02020603050405020304" pitchFamily="18" charset="0"/>
                        </a:rPr>
                        <a:t>Proximal – Mid SFA</a:t>
                      </a:r>
                      <a:endParaRPr lang="en-US" sz="12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58936" marR="0" marT="45335" marB="453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1200" b="1" cap="none" spc="0" dirty="0">
                          <a:solidFill>
                            <a:schemeClr val="bg1"/>
                          </a:solidFill>
                          <a:effectLst/>
                          <a:latin typeface="+mn-lt"/>
                          <a:ea typeface="Times New Roman" panose="02020603050405020304" pitchFamily="18" charset="0"/>
                          <a:cs typeface="Times New Roman" panose="02020603050405020304" pitchFamily="18" charset="0"/>
                        </a:rPr>
                        <a:t>P-value</a:t>
                      </a:r>
                      <a:endParaRPr lang="en-US" sz="12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58936" marR="0" marT="45335" marB="4533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762859749"/>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Number of Subjects</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177</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105</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82328257"/>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Number of Lesions</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178</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105</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785962"/>
                  </a:ext>
                </a:extLst>
              </a:tr>
              <a:tr h="244887">
                <a:tc>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Max Reference Vessel Diameter (mm)</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Mean±SD (n)</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5.3 ± 0.7 (178)</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5.4 ± 0.8 (105)</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0.4692</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00794705"/>
                  </a:ext>
                </a:extLst>
              </a:tr>
              <a:tr h="244887">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[min,max]</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[4.0, 7.0]</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[4.0, 7.0]</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4883246"/>
                  </a:ext>
                </a:extLst>
              </a:tr>
              <a:tr h="244887">
                <a:tc>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Target Lesion Type</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36088530"/>
                  </a:ext>
                </a:extLst>
              </a:tr>
              <a:tr h="244887">
                <a:tc>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De novo</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163 / 178 (91.6%)</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91 / 105 (86.7%)</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0.2243</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5362435"/>
                  </a:ext>
                </a:extLst>
              </a:tr>
              <a:tr h="244887">
                <a:tc>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r>
                        <a:rPr lang="en-US" sz="1200" cap="none" spc="0" dirty="0" err="1">
                          <a:solidFill>
                            <a:schemeClr val="tx1"/>
                          </a:solidFill>
                          <a:effectLst/>
                          <a:latin typeface="+mn-lt"/>
                          <a:ea typeface="Times New Roman" panose="02020603050405020304" pitchFamily="18" charset="0"/>
                          <a:cs typeface="Times New Roman" panose="02020603050405020304" pitchFamily="18" charset="0"/>
                        </a:rPr>
                        <a:t>Restenotic</a:t>
                      </a:r>
                      <a:endParaRPr lang="en-US" sz="120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15 / 178 (8.4%)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14 / 105 (13.3%)</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0.2243</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30361098"/>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Occlusions</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88 / 178 (49.4%)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40 / 105 (38.1%)</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0.0833</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988149"/>
                  </a:ext>
                </a:extLst>
              </a:tr>
              <a:tr h="244887">
                <a:tc>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Lesion Length (mm)</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Mean±SD (n)</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79.8 ± 46.8 (178)</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102.2 ± 76.6 (105)</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0.0541</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01105555"/>
                  </a:ext>
                </a:extLst>
              </a:tr>
              <a:tr h="244887">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a:t>
                      </a:r>
                      <a:r>
                        <a:rPr lang="en-US" sz="1200" cap="none" spc="0" dirty="0" err="1">
                          <a:solidFill>
                            <a:schemeClr val="tx1"/>
                          </a:solidFill>
                          <a:effectLst/>
                          <a:latin typeface="+mn-lt"/>
                          <a:ea typeface="Times New Roman" panose="02020603050405020304" pitchFamily="18" charset="0"/>
                          <a:cs typeface="Times New Roman" panose="02020603050405020304" pitchFamily="18" charset="0"/>
                        </a:rPr>
                        <a:t>min,max</a:t>
                      </a: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[10.0, 300.0]</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[10.0, 450.0]</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91858"/>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Calcification</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1854726"/>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Grade 0</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34 / 177 (19.2%)</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17 / 104 (16.3%)</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0.6316</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1350858"/>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Grade 1</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45 / 177 (25.4%)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29 / 104 (27.9%)</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0.6754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75602"/>
                  </a:ext>
                </a:extLst>
              </a:tr>
              <a:tr h="244887">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Grade 2</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53 / 177 (29.9%)</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29 / 104 (27.9%)</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0.7862</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7446143"/>
                  </a:ext>
                </a:extLst>
              </a:tr>
              <a:tr h="244887">
                <a:tc>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   Grade 3</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24 / 177 (13.6%)</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16 / 104 (15.4%)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0.7247</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57055338"/>
                  </a:ext>
                </a:extLst>
              </a:tr>
              <a:tr h="258496">
                <a:tc>
                  <a:txBody>
                    <a:bodyPr/>
                    <a:lstStyle/>
                    <a:p>
                      <a:pPr marL="0" marR="0">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   Grade 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n/N (%)</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21 / 177 (11.9%)</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a:solidFill>
                            <a:schemeClr val="tx1"/>
                          </a:solidFill>
                          <a:effectLst/>
                          <a:latin typeface="+mn-lt"/>
                          <a:ea typeface="Times New Roman" panose="02020603050405020304" pitchFamily="18" charset="0"/>
                          <a:cs typeface="Times New Roman" panose="02020603050405020304" pitchFamily="18" charset="0"/>
                        </a:rPr>
                        <a:t>13 / 104 (12.5%)</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0.8524</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8272507"/>
                  </a:ext>
                </a:extLst>
              </a:tr>
              <a:tr h="409518">
                <a:tc gridSpan="5">
                  <a:txBody>
                    <a:bodyPr/>
                    <a:lstStyle/>
                    <a:p>
                      <a:pPr marL="0" marR="0">
                        <a:lnSpc>
                          <a:spcPct val="107000"/>
                        </a:lnSpc>
                        <a:spcBef>
                          <a:spcPts val="0"/>
                        </a:spcBef>
                        <a:spcAft>
                          <a:spcPts val="0"/>
                        </a:spcAft>
                      </a:pPr>
                      <a:r>
                        <a:rPr lang="en-US" sz="1200" cap="none" spc="0" dirty="0">
                          <a:solidFill>
                            <a:schemeClr val="tx1"/>
                          </a:solidFill>
                          <a:effectLst/>
                          <a:latin typeface="+mn-lt"/>
                          <a:ea typeface="Times New Roman" panose="02020603050405020304" pitchFamily="18" charset="0"/>
                          <a:cs typeface="Times New Roman" panose="02020603050405020304" pitchFamily="18" charset="0"/>
                        </a:rPr>
                        <a:t>NOTE: P-value from Fisher's Exact test for categorical variables and from Student's t-test (means) or Wilcoxon Rank-Sum test (medians) for continuous variables.</a:t>
                      </a:r>
                    </a:p>
                  </a:txBody>
                  <a:tcPr marL="58936" marR="0" marT="45335" marB="453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7177662"/>
                  </a:ext>
                </a:extLst>
              </a:tr>
            </a:tbl>
          </a:graphicData>
        </a:graphic>
      </p:graphicFrame>
      <p:sp>
        <p:nvSpPr>
          <p:cNvPr id="4" name="Frame 3">
            <a:extLst>
              <a:ext uri="{FF2B5EF4-FFF2-40B4-BE49-F238E27FC236}">
                <a16:creationId xmlns:a16="http://schemas.microsoft.com/office/drawing/2014/main" id="{581C5DBD-2557-2247-B94B-B877F1061426}"/>
              </a:ext>
            </a:extLst>
          </p:cNvPr>
          <p:cNvSpPr/>
          <p:nvPr/>
        </p:nvSpPr>
        <p:spPr>
          <a:xfrm>
            <a:off x="1708702" y="1038114"/>
            <a:ext cx="8513093" cy="362071"/>
          </a:xfrm>
          <a:prstGeom prst="fram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2FEDBEC-08BD-3948-B017-AFE5ACC99B38}"/>
              </a:ext>
            </a:extLst>
          </p:cNvPr>
          <p:cNvSpPr/>
          <p:nvPr/>
        </p:nvSpPr>
        <p:spPr>
          <a:xfrm>
            <a:off x="1708701" y="3006704"/>
            <a:ext cx="8513093" cy="315310"/>
          </a:xfrm>
          <a:prstGeom prst="fram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4F93B2CC-B772-E446-A07E-797C76D4670E}"/>
              </a:ext>
            </a:extLst>
          </p:cNvPr>
          <p:cNvSpPr/>
          <p:nvPr/>
        </p:nvSpPr>
        <p:spPr>
          <a:xfrm>
            <a:off x="1708701" y="4660309"/>
            <a:ext cx="8484962" cy="307360"/>
          </a:xfrm>
          <a:prstGeom prst="fram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C1F1CF56-E3B3-B44A-9918-935B28C71724}"/>
              </a:ext>
            </a:extLst>
          </p:cNvPr>
          <p:cNvSpPr/>
          <p:nvPr/>
        </p:nvSpPr>
        <p:spPr>
          <a:xfrm>
            <a:off x="1736832" y="5214766"/>
            <a:ext cx="8456832" cy="366700"/>
          </a:xfrm>
          <a:prstGeom prst="frame">
            <a:avLst>
              <a:gd name="adj1" fmla="val 8074"/>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1B5C0A0A-A822-284E-B277-14C9BA46A330}"/>
              </a:ext>
            </a:extLst>
          </p:cNvPr>
          <p:cNvSpPr txBox="1"/>
          <p:nvPr/>
        </p:nvSpPr>
        <p:spPr>
          <a:xfrm>
            <a:off x="-34615" y="6369646"/>
            <a:ext cx="11254154" cy="530338"/>
          </a:xfrm>
          <a:prstGeom prst="rect">
            <a:avLst/>
          </a:prstGeom>
          <a:noFill/>
        </p:spPr>
        <p:txBody>
          <a:bodyPr wrap="square" lIns="91440" tIns="45720" rIns="91440" bIns="45720" anchor="t">
            <a:spAutoFit/>
          </a:bodyPr>
          <a:lstStyle/>
          <a:p>
            <a:pPr>
              <a:lnSpc>
                <a:spcPct val="107000"/>
              </a:lnSpc>
            </a:pPr>
            <a:r>
              <a:rPr lang="en-US" sz="900" dirty="0"/>
              <a:t>ITT population. </a:t>
            </a:r>
          </a:p>
          <a:p>
            <a:pPr>
              <a:lnSpc>
                <a:spcPct val="107000"/>
              </a:lnSpc>
            </a:pPr>
            <a:r>
              <a:rPr lang="en-US" sz="900" dirty="0"/>
              <a:t>KM FF Loss of  Patency at 36 mos. </a:t>
            </a:r>
            <a:r>
              <a:rPr lang="en-GB" sz="900" i="1" dirty="0">
                <a:cs typeface="Arial"/>
              </a:rPr>
              <a:t>PSVR &gt;2.4 </a:t>
            </a:r>
            <a:endParaRPr lang="en-US" sz="900" dirty="0"/>
          </a:p>
          <a:p>
            <a:pPr>
              <a:lnSpc>
                <a:spcPct val="107000"/>
              </a:lnSpc>
            </a:pPr>
            <a:r>
              <a:rPr lang="en-US" sz="900" dirty="0"/>
              <a:t>Patency is defined as the composite of: 1) freedom from more than 50% restenosis within the stented segment as observed by DUS </a:t>
            </a:r>
            <a:r>
              <a:rPr lang="en-US" sz="900" dirty="0">
                <a:cs typeface="+mn-cs"/>
              </a:rPr>
              <a:t> </a:t>
            </a:r>
            <a:r>
              <a:rPr lang="en-US" sz="900" dirty="0"/>
              <a:t>or Angiography within the visit window and </a:t>
            </a:r>
            <a:r>
              <a:rPr lang="en-US" sz="900" dirty="0">
                <a:cs typeface="Arial"/>
              </a:rPr>
              <a:t>; </a:t>
            </a:r>
            <a:r>
              <a:rPr lang="en-US" sz="900" dirty="0"/>
              <a:t>(2) freedom from CDTLR prior to the indicated time point. 	</a:t>
            </a:r>
          </a:p>
        </p:txBody>
      </p:sp>
      <p:sp>
        <p:nvSpPr>
          <p:cNvPr id="13" name="TextBox 12">
            <a:extLst>
              <a:ext uri="{FF2B5EF4-FFF2-40B4-BE49-F238E27FC236}">
                <a16:creationId xmlns:a16="http://schemas.microsoft.com/office/drawing/2014/main" id="{55828115-F176-4972-9FB5-AA9F435D829E}"/>
              </a:ext>
            </a:extLst>
          </p:cNvPr>
          <p:cNvSpPr txBox="1"/>
          <p:nvPr/>
        </p:nvSpPr>
        <p:spPr>
          <a:xfrm>
            <a:off x="-50674" y="6112206"/>
            <a:ext cx="2114129" cy="230832"/>
          </a:xfrm>
          <a:prstGeom prst="rect">
            <a:avLst/>
          </a:prstGeom>
          <a:noFill/>
        </p:spPr>
        <p:txBody>
          <a:bodyPr wrap="square">
            <a:spAutoFit/>
          </a:bodyPr>
          <a:lstStyle/>
          <a:p>
            <a:r>
              <a:rPr lang="en-GB" sz="900" i="1" dirty="0">
                <a:cs typeface="Arial"/>
              </a:rPr>
              <a:t>Data on file with Veryan Medical</a:t>
            </a:r>
            <a:endParaRPr lang="en-GB" sz="900" dirty="0"/>
          </a:p>
        </p:txBody>
      </p:sp>
    </p:spTree>
    <p:extLst>
      <p:ext uri="{BB962C8B-B14F-4D97-AF65-F5344CB8AC3E}">
        <p14:creationId xmlns:p14="http://schemas.microsoft.com/office/powerpoint/2010/main" val="410850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48EBEF-5114-DA49-844F-1294F7607153}"/>
              </a:ext>
            </a:extLst>
          </p:cNvPr>
          <p:cNvSpPr>
            <a:spLocks noGrp="1"/>
          </p:cNvSpPr>
          <p:nvPr>
            <p:ph type="title"/>
          </p:nvPr>
        </p:nvSpPr>
        <p:spPr/>
        <p:txBody>
          <a:bodyPr/>
          <a:lstStyle/>
          <a:p>
            <a:r>
              <a:rPr lang="en-US" dirty="0"/>
              <a:t>3-Year Primary Patency</a:t>
            </a:r>
            <a:br>
              <a:rPr lang="en-US" dirty="0"/>
            </a:br>
            <a:endParaRPr lang="en-US" dirty="0"/>
          </a:p>
        </p:txBody>
      </p:sp>
      <p:sp>
        <p:nvSpPr>
          <p:cNvPr id="3" name="Slide Number Placeholder 2">
            <a:extLst>
              <a:ext uri="{FF2B5EF4-FFF2-40B4-BE49-F238E27FC236}">
                <a16:creationId xmlns:a16="http://schemas.microsoft.com/office/drawing/2014/main" id="{59C80C3F-D9CF-E34C-B316-1B1D89BD5345}"/>
              </a:ext>
            </a:extLst>
          </p:cNvPr>
          <p:cNvSpPr>
            <a:spLocks noGrp="1"/>
          </p:cNvSpPr>
          <p:nvPr>
            <p:ph type="sldNum" sz="quarter" idx="10"/>
          </p:nvPr>
        </p:nvSpPr>
        <p:spPr/>
        <p:txBody>
          <a:bodyPr/>
          <a:lstStyle/>
          <a:p>
            <a:fld id="{71A97FB1-E9D4-1640-BFE1-F6979E3D621B}" type="slidenum">
              <a:rPr lang="en-US" smtClean="0"/>
              <a:pPr/>
              <a:t>15</a:t>
            </a:fld>
            <a:endParaRPr lang="en-US" dirty="0"/>
          </a:p>
        </p:txBody>
      </p:sp>
      <p:pic>
        <p:nvPicPr>
          <p:cNvPr id="7" name="Picture 6">
            <a:extLst>
              <a:ext uri="{FF2B5EF4-FFF2-40B4-BE49-F238E27FC236}">
                <a16:creationId xmlns:a16="http://schemas.microsoft.com/office/drawing/2014/main" id="{8070A4B4-C366-A04F-BC6F-F7BA0518FE58}"/>
              </a:ext>
            </a:extLst>
          </p:cNvPr>
          <p:cNvPicPr>
            <a:picLocks/>
          </p:cNvPicPr>
          <p:nvPr/>
        </p:nvPicPr>
        <p:blipFill rotWithShape="1">
          <a:blip r:embed="rId3">
            <a:extLst>
              <a:ext uri="{28A0092B-C50C-407E-A947-70E740481C1C}">
                <a14:useLocalDpi xmlns:a14="http://schemas.microsoft.com/office/drawing/2010/main" val="0"/>
              </a:ext>
            </a:extLst>
          </a:blip>
          <a:srcRect r="9592"/>
          <a:stretch/>
        </p:blipFill>
        <p:spPr bwMode="auto">
          <a:xfrm>
            <a:off x="480656" y="1234412"/>
            <a:ext cx="5786860" cy="3479800"/>
          </a:xfrm>
          <a:prstGeom prst="rect">
            <a:avLst/>
          </a:prstGeom>
          <a:noFill/>
          <a:ln>
            <a:noFill/>
          </a:ln>
        </p:spPr>
      </p:pic>
      <p:cxnSp>
        <p:nvCxnSpPr>
          <p:cNvPr id="12" name="Straight Connector 11">
            <a:extLst>
              <a:ext uri="{FF2B5EF4-FFF2-40B4-BE49-F238E27FC236}">
                <a16:creationId xmlns:a16="http://schemas.microsoft.com/office/drawing/2014/main" id="{F55B4E38-DA6B-9840-BD8A-E2DF2D2CC4AD}"/>
              </a:ext>
            </a:extLst>
          </p:cNvPr>
          <p:cNvCxnSpPr/>
          <p:nvPr/>
        </p:nvCxnSpPr>
        <p:spPr>
          <a:xfrm flipV="1">
            <a:off x="5691021" y="1408596"/>
            <a:ext cx="0" cy="28939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CFD74BE2-A4E5-F444-AFA6-03F0944E58C3}"/>
              </a:ext>
            </a:extLst>
          </p:cNvPr>
          <p:cNvCxnSpPr/>
          <p:nvPr/>
        </p:nvCxnSpPr>
        <p:spPr>
          <a:xfrm flipV="1">
            <a:off x="4366313" y="1408596"/>
            <a:ext cx="0" cy="28939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005DAA1-1889-444B-98FF-2BADF1AEEE8C}"/>
              </a:ext>
            </a:extLst>
          </p:cNvPr>
          <p:cNvCxnSpPr/>
          <p:nvPr/>
        </p:nvCxnSpPr>
        <p:spPr>
          <a:xfrm flipV="1">
            <a:off x="2959545" y="1408596"/>
            <a:ext cx="0" cy="2893926"/>
          </a:xfrm>
          <a:prstGeom prst="line">
            <a:avLst/>
          </a:prstGeom>
        </p:spPr>
        <p:style>
          <a:lnRef idx="1">
            <a:schemeClr val="accent2"/>
          </a:lnRef>
          <a:fillRef idx="0">
            <a:schemeClr val="accent2"/>
          </a:fillRef>
          <a:effectRef idx="0">
            <a:schemeClr val="accent2"/>
          </a:effectRef>
          <a:fontRef idx="minor">
            <a:schemeClr val="tx1"/>
          </a:fontRef>
        </p:style>
      </p:cxnSp>
      <p:sp>
        <p:nvSpPr>
          <p:cNvPr id="20" name="Rounded Rectangle 19">
            <a:extLst>
              <a:ext uri="{FF2B5EF4-FFF2-40B4-BE49-F238E27FC236}">
                <a16:creationId xmlns:a16="http://schemas.microsoft.com/office/drawing/2014/main" id="{4A73D3DC-6B34-D047-9FC1-8C77354B0E51}"/>
              </a:ext>
            </a:extLst>
          </p:cNvPr>
          <p:cNvSpPr/>
          <p:nvPr/>
        </p:nvSpPr>
        <p:spPr>
          <a:xfrm>
            <a:off x="6749006" y="1653483"/>
            <a:ext cx="5213131" cy="2332238"/>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64D6D07-CAE0-5244-8C78-0A05EBB5DC35}"/>
              </a:ext>
            </a:extLst>
          </p:cNvPr>
          <p:cNvGrpSpPr/>
          <p:nvPr/>
        </p:nvGrpSpPr>
        <p:grpSpPr>
          <a:xfrm>
            <a:off x="6984595" y="1678337"/>
            <a:ext cx="5207405" cy="2203119"/>
            <a:chOff x="6984595" y="2014670"/>
            <a:chExt cx="5207405" cy="2203119"/>
          </a:xfrm>
          <a:solidFill>
            <a:schemeClr val="bg2">
              <a:lumMod val="90000"/>
            </a:schemeClr>
          </a:solidFill>
        </p:grpSpPr>
        <p:grpSp>
          <p:nvGrpSpPr>
            <p:cNvPr id="16" name="Group 15">
              <a:extLst>
                <a:ext uri="{FF2B5EF4-FFF2-40B4-BE49-F238E27FC236}">
                  <a16:creationId xmlns:a16="http://schemas.microsoft.com/office/drawing/2014/main" id="{0D96E194-4298-F749-A817-D26A8C5053C1}"/>
                </a:ext>
              </a:extLst>
            </p:cNvPr>
            <p:cNvGrpSpPr/>
            <p:nvPr/>
          </p:nvGrpSpPr>
          <p:grpSpPr>
            <a:xfrm>
              <a:off x="6984595" y="2014670"/>
              <a:ext cx="5207405" cy="2203119"/>
              <a:chOff x="6984595" y="2014670"/>
              <a:chExt cx="5207405" cy="2203119"/>
            </a:xfrm>
            <a:grpFill/>
          </p:grpSpPr>
          <p:sp>
            <p:nvSpPr>
              <p:cNvPr id="18" name="object 7">
                <a:extLst>
                  <a:ext uri="{FF2B5EF4-FFF2-40B4-BE49-F238E27FC236}">
                    <a16:creationId xmlns:a16="http://schemas.microsoft.com/office/drawing/2014/main" id="{FD37811C-1E28-D74F-A063-2B26E05FAF59}"/>
                  </a:ext>
                </a:extLst>
              </p:cNvPr>
              <p:cNvSpPr txBox="1"/>
              <p:nvPr/>
            </p:nvSpPr>
            <p:spPr>
              <a:xfrm>
                <a:off x="6984595" y="2014670"/>
                <a:ext cx="5207405" cy="2203119"/>
              </a:xfrm>
              <a:prstGeom prst="rect">
                <a:avLst/>
              </a:prstGeom>
              <a:no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square" lIns="0" tIns="75009" rIns="0" bIns="0" rtlCol="0" anchor="t">
                <a:spAutoFit/>
              </a:bodyPr>
              <a:lstStyle/>
              <a:p>
                <a:pPr marL="11430">
                  <a:spcBef>
                    <a:spcPts val="591"/>
                  </a:spcBef>
                </a:pPr>
                <a:r>
                  <a:rPr sz="2000" b="1" spc="-5" dirty="0">
                    <a:solidFill>
                      <a:schemeClr val="tx1"/>
                    </a:solidFill>
                    <a:latin typeface="Myriad Pro"/>
                    <a:cs typeface="Myriad Pro"/>
                  </a:rPr>
                  <a:t>Lesion</a:t>
                </a:r>
                <a:r>
                  <a:rPr sz="2000" b="1" spc="-19" dirty="0">
                    <a:solidFill>
                      <a:schemeClr val="tx1"/>
                    </a:solidFill>
                    <a:latin typeface="Myriad Pro"/>
                    <a:cs typeface="Myriad Pro"/>
                  </a:rPr>
                  <a:t> </a:t>
                </a:r>
                <a:r>
                  <a:rPr lang="en-US" sz="2000" b="1" spc="-9" dirty="0">
                    <a:solidFill>
                      <a:schemeClr val="tx1"/>
                    </a:solidFill>
                    <a:latin typeface="Myriad Pro"/>
                    <a:cs typeface="Myriad Pro"/>
                  </a:rPr>
                  <a:t>Location</a:t>
                </a:r>
                <a:endParaRPr lang="en-US" sz="2000" dirty="0">
                  <a:solidFill>
                    <a:schemeClr val="tx1"/>
                  </a:solidFill>
                  <a:latin typeface="Myriad Pro"/>
                  <a:cs typeface="Myriad Pro"/>
                </a:endParaRPr>
              </a:p>
              <a:p>
                <a:pPr marL="11430" marR="4445">
                  <a:lnSpc>
                    <a:spcPct val="105600"/>
                  </a:lnSpc>
                  <a:spcBef>
                    <a:spcPts val="281"/>
                  </a:spcBef>
                </a:pPr>
                <a:r>
                  <a:rPr b="1" dirty="0">
                    <a:latin typeface="Myriad Pro Light"/>
                    <a:cs typeface="Myriad Pro Light"/>
                  </a:rPr>
                  <a:t>No</a:t>
                </a:r>
                <a:r>
                  <a:rPr b="1" spc="-5" dirty="0">
                    <a:latin typeface="Myriad Pro Light"/>
                    <a:cs typeface="Myriad Pro Light"/>
                  </a:rPr>
                  <a:t> statistical</a:t>
                </a:r>
                <a:r>
                  <a:rPr b="1" dirty="0">
                    <a:latin typeface="Myriad Pro Light"/>
                    <a:cs typeface="Myriad Pro Light"/>
                  </a:rPr>
                  <a:t> </a:t>
                </a:r>
                <a:r>
                  <a:rPr b="1" spc="-9" dirty="0">
                    <a:latin typeface="Myriad Pro Light"/>
                    <a:cs typeface="Myriad Pro Light"/>
                  </a:rPr>
                  <a:t>difference</a:t>
                </a:r>
                <a:r>
                  <a:rPr lang="en-US" b="1" dirty="0">
                    <a:latin typeface="Myriad Pro Light"/>
                    <a:cs typeface="Myriad Pro Light"/>
                  </a:rPr>
                  <a:t> in Primary Patency, regardless of lesion location</a:t>
                </a:r>
                <a:endParaRPr b="1" dirty="0">
                  <a:latin typeface="Myriad Pro Light"/>
                  <a:cs typeface="Myriad Pro Light"/>
                </a:endParaRPr>
              </a:p>
              <a:p>
                <a:pPr marL="306705" marR="1252855" indent="-295275">
                  <a:lnSpc>
                    <a:spcPts val="2156"/>
                  </a:lnSpc>
                  <a:spcBef>
                    <a:spcPts val="94"/>
                  </a:spcBef>
                </a:pPr>
                <a:endParaRPr lang="en-US" sz="2200" b="1" dirty="0">
                  <a:solidFill>
                    <a:srgbClr val="BE1621"/>
                  </a:solidFill>
                  <a:latin typeface="Myriad Pro Light"/>
                  <a:cs typeface="Myriad Pro Light"/>
                </a:endParaRPr>
              </a:p>
              <a:p>
                <a:pPr marL="306705" marR="1252855" indent="-295275">
                  <a:lnSpc>
                    <a:spcPts val="2156"/>
                  </a:lnSpc>
                  <a:spcBef>
                    <a:spcPts val="94"/>
                  </a:spcBef>
                </a:pPr>
                <a:r>
                  <a:rPr sz="2200" b="1" dirty="0">
                    <a:solidFill>
                      <a:srgbClr val="BE1621"/>
                    </a:solidFill>
                    <a:latin typeface="Myriad Pro Light"/>
                    <a:cs typeface="Myriad Pro Light"/>
                  </a:rPr>
                  <a:t>---</a:t>
                </a:r>
                <a:r>
                  <a:rPr lang="en-US" sz="2200" b="1" dirty="0">
                    <a:solidFill>
                      <a:srgbClr val="BE1621"/>
                    </a:solidFill>
                    <a:latin typeface="Myriad Pro Light"/>
                    <a:cs typeface="Myriad Pro Light"/>
                  </a:rPr>
                  <a:t>-</a:t>
                </a:r>
                <a:r>
                  <a:rPr sz="2200" b="1" dirty="0">
                    <a:solidFill>
                      <a:srgbClr val="BE1621"/>
                    </a:solidFill>
                    <a:latin typeface="Myriad Pro Light"/>
                    <a:cs typeface="Myriad Pro Light"/>
                  </a:rPr>
                  <a:t>-</a:t>
                </a:r>
                <a:r>
                  <a:rPr lang="en-US" sz="2200" b="1" spc="-70" dirty="0">
                    <a:solidFill>
                      <a:srgbClr val="BE1621"/>
                    </a:solidFill>
                    <a:latin typeface="Myriad Pro Light"/>
                    <a:cs typeface="Myriad Pro Light"/>
                  </a:rPr>
                  <a:t> </a:t>
                </a:r>
                <a:r>
                  <a:rPr lang="en-GB" sz="2200" b="1" spc="-70" dirty="0">
                    <a:solidFill>
                      <a:srgbClr val="BE1621"/>
                    </a:solidFill>
                    <a:latin typeface="Myriad Pro Light"/>
                    <a:cs typeface="Myriad Pro Light"/>
                  </a:rPr>
                  <a:t>  </a:t>
                </a:r>
                <a:r>
                  <a:rPr lang="en-US" sz="2200" b="1" spc="-5" dirty="0">
                    <a:solidFill>
                      <a:srgbClr val="BE1621"/>
                    </a:solidFill>
                    <a:latin typeface="Myriad Pro Light"/>
                    <a:cs typeface="Myriad Pro Light"/>
                  </a:rPr>
                  <a:t>Proximal-Mid SFA </a:t>
                </a:r>
                <a:r>
                  <a:rPr lang="en-GB" sz="2200" b="1" spc="-23" dirty="0">
                    <a:solidFill>
                      <a:srgbClr val="BE1621"/>
                    </a:solidFill>
                    <a:latin typeface="Myriad Pro Light"/>
                    <a:cs typeface="Myriad Pro Light"/>
                  </a:rPr>
                  <a:t>= </a:t>
                </a:r>
                <a:r>
                  <a:rPr lang="en-US" sz="2200" b="1" dirty="0">
                    <a:solidFill>
                      <a:srgbClr val="BE1621"/>
                    </a:solidFill>
                    <a:latin typeface="Myriad Pro Light"/>
                    <a:cs typeface="Myriad Pro Light"/>
                  </a:rPr>
                  <a:t>77.3%</a:t>
                </a:r>
              </a:p>
              <a:p>
                <a:pPr marL="306705" marR="1252855" indent="-295275">
                  <a:lnSpc>
                    <a:spcPts val="2156"/>
                  </a:lnSpc>
                  <a:spcBef>
                    <a:spcPts val="94"/>
                  </a:spcBef>
                </a:pPr>
                <a:r>
                  <a:rPr lang="en-US" sz="2200" b="1" dirty="0">
                    <a:solidFill>
                      <a:srgbClr val="BE1621"/>
                    </a:solidFill>
                    <a:latin typeface="Myriad Pro Light"/>
                    <a:cs typeface="Myriad Pro Light"/>
                  </a:rPr>
                  <a:t> </a:t>
                </a:r>
                <a:r>
                  <a:rPr lang="en-US" sz="2200" b="1" spc="-276" dirty="0">
                    <a:solidFill>
                      <a:srgbClr val="BE1621"/>
                    </a:solidFill>
                    <a:latin typeface="Myriad Pro Light"/>
                    <a:cs typeface="Myriad Pro Light"/>
                  </a:rPr>
                  <a:t>            </a:t>
                </a:r>
              </a:p>
              <a:p>
                <a:pPr marL="306705" marR="1252855" indent="-295275">
                  <a:lnSpc>
                    <a:spcPts val="2156"/>
                  </a:lnSpc>
                  <a:spcBef>
                    <a:spcPts val="94"/>
                  </a:spcBef>
                </a:pPr>
                <a:r>
                  <a:rPr lang="en-US" sz="2200" b="1" spc="-276" dirty="0">
                    <a:solidFill>
                      <a:srgbClr val="BE1621"/>
                    </a:solidFill>
                    <a:latin typeface="Myriad Pro Light"/>
                    <a:cs typeface="Myriad Pro Light"/>
                  </a:rPr>
                  <a:t>	            </a:t>
                </a:r>
                <a:r>
                  <a:rPr lang="en-US" sz="2200" b="1" dirty="0">
                    <a:solidFill>
                      <a:srgbClr val="143B87"/>
                    </a:solidFill>
                    <a:latin typeface="Myriad Pro Light"/>
                    <a:cs typeface="Myriad Pro Light"/>
                  </a:rPr>
                  <a:t>Distal SFA-</a:t>
                </a:r>
                <a:r>
                  <a:rPr lang="en-US" sz="2200" b="1" dirty="0" err="1">
                    <a:solidFill>
                      <a:srgbClr val="143B87"/>
                    </a:solidFill>
                    <a:latin typeface="Myriad Pro Light"/>
                    <a:cs typeface="Myriad Pro Light"/>
                  </a:rPr>
                  <a:t>Prox</a:t>
                </a:r>
                <a:r>
                  <a:rPr lang="en-US" sz="2200" b="1" dirty="0">
                    <a:solidFill>
                      <a:srgbClr val="143B87"/>
                    </a:solidFill>
                    <a:latin typeface="Myriad Pro Light"/>
                    <a:cs typeface="Myriad Pro Light"/>
                  </a:rPr>
                  <a:t> PA=</a:t>
                </a:r>
                <a:r>
                  <a:rPr lang="en-US" sz="2200" b="1" spc="-19" dirty="0">
                    <a:solidFill>
                      <a:srgbClr val="143B87"/>
                    </a:solidFill>
                    <a:latin typeface="Myriad Pro Light"/>
                    <a:cs typeface="Myriad Pro Light"/>
                  </a:rPr>
                  <a:t> 75.6</a:t>
                </a:r>
                <a:r>
                  <a:rPr lang="en-US" sz="2200" b="1" dirty="0">
                    <a:solidFill>
                      <a:srgbClr val="143B87"/>
                    </a:solidFill>
                    <a:latin typeface="Myriad Pro Light"/>
                    <a:cs typeface="Myriad Pro Light"/>
                  </a:rPr>
                  <a:t>%</a:t>
                </a:r>
                <a:endParaRPr sz="2200" b="1" dirty="0">
                  <a:latin typeface="Myriad Pro Light"/>
                  <a:cs typeface="Myriad Pro Light"/>
                </a:endParaRPr>
              </a:p>
            </p:txBody>
          </p:sp>
          <p:sp>
            <p:nvSpPr>
              <p:cNvPr id="19" name="object 8">
                <a:extLst>
                  <a:ext uri="{FF2B5EF4-FFF2-40B4-BE49-F238E27FC236}">
                    <a16:creationId xmlns:a16="http://schemas.microsoft.com/office/drawing/2014/main" id="{F1F351C0-7DFD-E647-989E-19C09E3265E7}"/>
                  </a:ext>
                </a:extLst>
              </p:cNvPr>
              <p:cNvSpPr/>
              <p:nvPr/>
            </p:nvSpPr>
            <p:spPr>
              <a:xfrm>
                <a:off x="6984595" y="3710527"/>
                <a:ext cx="360755" cy="0"/>
              </a:xfrm>
              <a:custGeom>
                <a:avLst/>
                <a:gdLst/>
                <a:ahLst/>
                <a:cxnLst/>
                <a:rect l="l" t="t" r="r" b="b"/>
                <a:pathLst>
                  <a:path w="241300">
                    <a:moveTo>
                      <a:pt x="0" y="0"/>
                    </a:moveTo>
                    <a:lnTo>
                      <a:pt x="241300" y="0"/>
                    </a:lnTo>
                  </a:path>
                </a:pathLst>
              </a:custGeom>
              <a:grp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lIns="0" tIns="0" rIns="0" bIns="0" rtlCol="0"/>
              <a:lstStyle/>
              <a:p>
                <a:endParaRPr sz="1687"/>
              </a:p>
            </p:txBody>
          </p:sp>
        </p:grpSp>
        <p:cxnSp>
          <p:nvCxnSpPr>
            <p:cNvPr id="17" name="Straight Connector 16">
              <a:extLst>
                <a:ext uri="{FF2B5EF4-FFF2-40B4-BE49-F238E27FC236}">
                  <a16:creationId xmlns:a16="http://schemas.microsoft.com/office/drawing/2014/main" id="{AFE004B9-83F4-4B4D-A68F-220E3EF45662}"/>
                </a:ext>
              </a:extLst>
            </p:cNvPr>
            <p:cNvCxnSpPr>
              <a:cxnSpLocks/>
            </p:cNvCxnSpPr>
            <p:nvPr/>
          </p:nvCxnSpPr>
          <p:spPr>
            <a:xfrm flipH="1">
              <a:off x="7004691" y="4019286"/>
              <a:ext cx="360756" cy="0"/>
            </a:xfrm>
            <a:prstGeom prst="line">
              <a:avLst/>
            </a:prstGeom>
            <a:grpFill/>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descr="Table&#10;&#10;Description automatically generated">
            <a:extLst>
              <a:ext uri="{FF2B5EF4-FFF2-40B4-BE49-F238E27FC236}">
                <a16:creationId xmlns:a16="http://schemas.microsoft.com/office/drawing/2014/main" id="{3239ACCD-4A41-D84F-9B90-7779FF1109F5}"/>
              </a:ext>
            </a:extLst>
          </p:cNvPr>
          <p:cNvPicPr>
            <a:picLocks noChangeAspect="1"/>
          </p:cNvPicPr>
          <p:nvPr/>
        </p:nvPicPr>
        <p:blipFill>
          <a:blip r:embed="rId4"/>
          <a:stretch>
            <a:fillRect/>
          </a:stretch>
        </p:blipFill>
        <p:spPr>
          <a:xfrm>
            <a:off x="2410778" y="4890792"/>
            <a:ext cx="6774241" cy="1498450"/>
          </a:xfrm>
          <a:prstGeom prst="rect">
            <a:avLst/>
          </a:prstGeom>
        </p:spPr>
      </p:pic>
      <p:sp>
        <p:nvSpPr>
          <p:cNvPr id="21" name="TextBox 20">
            <a:extLst>
              <a:ext uri="{FF2B5EF4-FFF2-40B4-BE49-F238E27FC236}">
                <a16:creationId xmlns:a16="http://schemas.microsoft.com/office/drawing/2014/main" id="{C82951FD-6DBB-5A47-B563-BF2EE0BB7AC0}"/>
              </a:ext>
            </a:extLst>
          </p:cNvPr>
          <p:cNvSpPr txBox="1"/>
          <p:nvPr/>
        </p:nvSpPr>
        <p:spPr>
          <a:xfrm>
            <a:off x="235367" y="6500831"/>
            <a:ext cx="1749197" cy="246221"/>
          </a:xfrm>
          <a:prstGeom prst="rect">
            <a:avLst/>
          </a:prstGeom>
          <a:noFill/>
        </p:spPr>
        <p:txBody>
          <a:bodyPr wrap="none" rtlCol="0">
            <a:spAutoFit/>
          </a:bodyPr>
          <a:lstStyle/>
          <a:p>
            <a:pPr defTabSz="914377">
              <a:defRPr/>
            </a:pPr>
            <a:r>
              <a:rPr lang="en-GB" sz="1000" i="1" dirty="0">
                <a:cs typeface="Arial" panose="020B0604020202020204" pitchFamily="34" charset="0"/>
              </a:rPr>
              <a:t>Data on file at </a:t>
            </a:r>
            <a:r>
              <a:rPr lang="en-GB" sz="1000" i="1" dirty="0" err="1">
                <a:cs typeface="Arial" panose="020B0604020202020204" pitchFamily="34" charset="0"/>
              </a:rPr>
              <a:t>Veryan</a:t>
            </a:r>
            <a:r>
              <a:rPr lang="en-GB" sz="1000" i="1" dirty="0">
                <a:cs typeface="Arial" panose="020B0604020202020204" pitchFamily="34" charset="0"/>
              </a:rPr>
              <a:t> Medical</a:t>
            </a:r>
          </a:p>
        </p:txBody>
      </p:sp>
    </p:spTree>
    <p:extLst>
      <p:ext uri="{BB962C8B-B14F-4D97-AF65-F5344CB8AC3E}">
        <p14:creationId xmlns:p14="http://schemas.microsoft.com/office/powerpoint/2010/main" val="122719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99E3A-5E48-3A46-9838-0828E1E2E07B}"/>
              </a:ext>
            </a:extLst>
          </p:cNvPr>
          <p:cNvSpPr>
            <a:spLocks noGrp="1"/>
          </p:cNvSpPr>
          <p:nvPr>
            <p:ph type="title"/>
          </p:nvPr>
        </p:nvSpPr>
        <p:spPr/>
        <p:txBody>
          <a:bodyPr/>
          <a:lstStyle/>
          <a:p>
            <a:r>
              <a:rPr lang="en-US" dirty="0"/>
              <a:t>3-Year Freedom From CDTLR</a:t>
            </a:r>
          </a:p>
        </p:txBody>
      </p:sp>
      <p:sp>
        <p:nvSpPr>
          <p:cNvPr id="3" name="Slide Number Placeholder 2">
            <a:extLst>
              <a:ext uri="{FF2B5EF4-FFF2-40B4-BE49-F238E27FC236}">
                <a16:creationId xmlns:a16="http://schemas.microsoft.com/office/drawing/2014/main" id="{299887E5-8F9B-A24B-8B60-6A6E795D52E5}"/>
              </a:ext>
            </a:extLst>
          </p:cNvPr>
          <p:cNvSpPr>
            <a:spLocks noGrp="1"/>
          </p:cNvSpPr>
          <p:nvPr>
            <p:ph type="sldNum" sz="quarter" idx="10"/>
          </p:nvPr>
        </p:nvSpPr>
        <p:spPr/>
        <p:txBody>
          <a:bodyPr/>
          <a:lstStyle/>
          <a:p>
            <a:fld id="{71A97FB1-E9D4-1640-BFE1-F6979E3D621B}" type="slidenum">
              <a:rPr lang="en-US" smtClean="0"/>
              <a:pPr/>
              <a:t>16</a:t>
            </a:fld>
            <a:endParaRPr lang="en-US" dirty="0"/>
          </a:p>
        </p:txBody>
      </p:sp>
      <p:pic>
        <p:nvPicPr>
          <p:cNvPr id="7" name="Picture 6">
            <a:extLst>
              <a:ext uri="{FF2B5EF4-FFF2-40B4-BE49-F238E27FC236}">
                <a16:creationId xmlns:a16="http://schemas.microsoft.com/office/drawing/2014/main" id="{262F48A8-B63B-A34E-AB27-0EA7EE0787F3}"/>
              </a:ext>
            </a:extLst>
          </p:cNvPr>
          <p:cNvPicPr>
            <a:picLocks/>
          </p:cNvPicPr>
          <p:nvPr/>
        </p:nvPicPr>
        <p:blipFill rotWithShape="1">
          <a:blip r:embed="rId3">
            <a:extLst>
              <a:ext uri="{28A0092B-C50C-407E-A947-70E740481C1C}">
                <a14:useLocalDpi xmlns:a14="http://schemas.microsoft.com/office/drawing/2010/main" val="0"/>
              </a:ext>
            </a:extLst>
          </a:blip>
          <a:srcRect r="8661"/>
          <a:stretch/>
        </p:blipFill>
        <p:spPr bwMode="auto">
          <a:xfrm>
            <a:off x="484539" y="1270076"/>
            <a:ext cx="5846466" cy="3479800"/>
          </a:xfrm>
          <a:prstGeom prst="rect">
            <a:avLst/>
          </a:prstGeom>
          <a:noFill/>
          <a:ln>
            <a:noFill/>
          </a:ln>
        </p:spPr>
      </p:pic>
      <p:pic>
        <p:nvPicPr>
          <p:cNvPr id="17" name="Picture 16" descr="Table&#10;&#10;Description automatically generated">
            <a:extLst>
              <a:ext uri="{FF2B5EF4-FFF2-40B4-BE49-F238E27FC236}">
                <a16:creationId xmlns:a16="http://schemas.microsoft.com/office/drawing/2014/main" id="{BE1F9B26-DFF1-1441-9D93-D6F32641AFAE}"/>
              </a:ext>
            </a:extLst>
          </p:cNvPr>
          <p:cNvPicPr>
            <a:picLocks noChangeAspect="1"/>
          </p:cNvPicPr>
          <p:nvPr/>
        </p:nvPicPr>
        <p:blipFill>
          <a:blip r:embed="rId4"/>
          <a:stretch>
            <a:fillRect/>
          </a:stretch>
        </p:blipFill>
        <p:spPr>
          <a:xfrm>
            <a:off x="2264228" y="4899357"/>
            <a:ext cx="6951174" cy="1537587"/>
          </a:xfrm>
          <a:prstGeom prst="rect">
            <a:avLst/>
          </a:prstGeom>
        </p:spPr>
      </p:pic>
      <p:sp>
        <p:nvSpPr>
          <p:cNvPr id="14" name="TextBox 13">
            <a:extLst>
              <a:ext uri="{FF2B5EF4-FFF2-40B4-BE49-F238E27FC236}">
                <a16:creationId xmlns:a16="http://schemas.microsoft.com/office/drawing/2014/main" id="{EE359264-07B7-EB41-868F-1B71AC2842AA}"/>
              </a:ext>
            </a:extLst>
          </p:cNvPr>
          <p:cNvSpPr txBox="1"/>
          <p:nvPr/>
        </p:nvSpPr>
        <p:spPr>
          <a:xfrm>
            <a:off x="235367" y="6500831"/>
            <a:ext cx="1749197" cy="246221"/>
          </a:xfrm>
          <a:prstGeom prst="rect">
            <a:avLst/>
          </a:prstGeom>
          <a:noFill/>
        </p:spPr>
        <p:txBody>
          <a:bodyPr wrap="none" rtlCol="0">
            <a:spAutoFit/>
          </a:bodyPr>
          <a:lstStyle/>
          <a:p>
            <a:pPr defTabSz="914377">
              <a:defRPr/>
            </a:pPr>
            <a:r>
              <a:rPr lang="en-GB" sz="1000" i="1" dirty="0">
                <a:cs typeface="Arial" panose="020B0604020202020204" pitchFamily="34" charset="0"/>
              </a:rPr>
              <a:t>Data on file at </a:t>
            </a:r>
            <a:r>
              <a:rPr lang="en-GB" sz="1000" i="1" dirty="0" err="1">
                <a:cs typeface="Arial" panose="020B0604020202020204" pitchFamily="34" charset="0"/>
              </a:rPr>
              <a:t>Veryan</a:t>
            </a:r>
            <a:r>
              <a:rPr lang="en-GB" sz="1000" i="1" dirty="0">
                <a:cs typeface="Arial" panose="020B0604020202020204" pitchFamily="34" charset="0"/>
              </a:rPr>
              <a:t> Medical</a:t>
            </a:r>
          </a:p>
        </p:txBody>
      </p:sp>
      <p:cxnSp>
        <p:nvCxnSpPr>
          <p:cNvPr id="16" name="Straight Connector 15">
            <a:extLst>
              <a:ext uri="{FF2B5EF4-FFF2-40B4-BE49-F238E27FC236}">
                <a16:creationId xmlns:a16="http://schemas.microsoft.com/office/drawing/2014/main" id="{E650385F-1434-4244-973D-583002DA8181}"/>
              </a:ext>
            </a:extLst>
          </p:cNvPr>
          <p:cNvCxnSpPr/>
          <p:nvPr/>
        </p:nvCxnSpPr>
        <p:spPr>
          <a:xfrm flipV="1">
            <a:off x="5691021" y="1432346"/>
            <a:ext cx="0" cy="28939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F61BFA17-4A27-E548-9943-FEAFC5755749}"/>
              </a:ext>
            </a:extLst>
          </p:cNvPr>
          <p:cNvCxnSpPr/>
          <p:nvPr/>
        </p:nvCxnSpPr>
        <p:spPr>
          <a:xfrm flipV="1">
            <a:off x="4366313" y="1432346"/>
            <a:ext cx="0" cy="28939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8A42354-8F7F-C54A-856A-F8DCF54C62C1}"/>
              </a:ext>
            </a:extLst>
          </p:cNvPr>
          <p:cNvCxnSpPr/>
          <p:nvPr/>
        </p:nvCxnSpPr>
        <p:spPr>
          <a:xfrm flipV="1">
            <a:off x="2959545" y="1432346"/>
            <a:ext cx="0" cy="2893926"/>
          </a:xfrm>
          <a:prstGeom prst="line">
            <a:avLst/>
          </a:prstGeom>
        </p:spPr>
        <p:style>
          <a:lnRef idx="1">
            <a:schemeClr val="accent2"/>
          </a:lnRef>
          <a:fillRef idx="0">
            <a:schemeClr val="accent2"/>
          </a:fillRef>
          <a:effectRef idx="0">
            <a:schemeClr val="accent2"/>
          </a:effectRef>
          <a:fontRef idx="minor">
            <a:schemeClr val="tx1"/>
          </a:fontRef>
        </p:style>
      </p:cxnSp>
      <p:sp>
        <p:nvSpPr>
          <p:cNvPr id="20" name="Rounded Rectangle 19">
            <a:extLst>
              <a:ext uri="{FF2B5EF4-FFF2-40B4-BE49-F238E27FC236}">
                <a16:creationId xmlns:a16="http://schemas.microsoft.com/office/drawing/2014/main" id="{FE12BE55-0C6F-8048-BA77-46B9C79124B6}"/>
              </a:ext>
            </a:extLst>
          </p:cNvPr>
          <p:cNvSpPr/>
          <p:nvPr/>
        </p:nvSpPr>
        <p:spPr>
          <a:xfrm>
            <a:off x="6772757" y="1552943"/>
            <a:ext cx="5213131" cy="2332238"/>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582C8EE-C751-8648-AF89-4C2860793866}"/>
              </a:ext>
            </a:extLst>
          </p:cNvPr>
          <p:cNvGrpSpPr/>
          <p:nvPr/>
        </p:nvGrpSpPr>
        <p:grpSpPr>
          <a:xfrm>
            <a:off x="6970492" y="1604548"/>
            <a:ext cx="5207405" cy="2203119"/>
            <a:chOff x="6984595" y="110786"/>
            <a:chExt cx="5207405" cy="2203119"/>
          </a:xfrm>
        </p:grpSpPr>
        <p:grpSp>
          <p:nvGrpSpPr>
            <p:cNvPr id="22" name="Group 21">
              <a:extLst>
                <a:ext uri="{FF2B5EF4-FFF2-40B4-BE49-F238E27FC236}">
                  <a16:creationId xmlns:a16="http://schemas.microsoft.com/office/drawing/2014/main" id="{44AC66C1-6125-B84F-97CB-9C18C4D49898}"/>
                </a:ext>
              </a:extLst>
            </p:cNvPr>
            <p:cNvGrpSpPr/>
            <p:nvPr/>
          </p:nvGrpSpPr>
          <p:grpSpPr>
            <a:xfrm>
              <a:off x="6984595" y="110786"/>
              <a:ext cx="5207405" cy="2203119"/>
              <a:chOff x="6984595" y="2299670"/>
              <a:chExt cx="5207405" cy="2203119"/>
            </a:xfrm>
            <a:solidFill>
              <a:schemeClr val="bg2">
                <a:lumMod val="90000"/>
              </a:schemeClr>
            </a:solidFill>
          </p:grpSpPr>
          <p:sp>
            <p:nvSpPr>
              <p:cNvPr id="24" name="object 7">
                <a:extLst>
                  <a:ext uri="{FF2B5EF4-FFF2-40B4-BE49-F238E27FC236}">
                    <a16:creationId xmlns:a16="http://schemas.microsoft.com/office/drawing/2014/main" id="{1A2D258A-A0C8-C745-905A-402353252685}"/>
                  </a:ext>
                </a:extLst>
              </p:cNvPr>
              <p:cNvSpPr txBox="1"/>
              <p:nvPr/>
            </p:nvSpPr>
            <p:spPr>
              <a:xfrm>
                <a:off x="6984595" y="2299670"/>
                <a:ext cx="5207405" cy="2203119"/>
              </a:xfrm>
              <a:prstGeom prst="rect">
                <a:avLst/>
              </a:prstGeom>
              <a:no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wrap="square" lIns="0" tIns="75009" rIns="0" bIns="0" rtlCol="0" anchor="t">
                <a:spAutoFit/>
              </a:bodyPr>
              <a:lstStyle/>
              <a:p>
                <a:pPr marL="11430">
                  <a:spcBef>
                    <a:spcPts val="591"/>
                  </a:spcBef>
                </a:pPr>
                <a:r>
                  <a:rPr sz="2000" b="1" spc="-5" dirty="0">
                    <a:solidFill>
                      <a:schemeClr val="tx1"/>
                    </a:solidFill>
                    <a:latin typeface="Myriad Pro"/>
                    <a:cs typeface="Myriad Pro"/>
                  </a:rPr>
                  <a:t>Lesion</a:t>
                </a:r>
                <a:r>
                  <a:rPr sz="2000" b="1" spc="-19" dirty="0">
                    <a:solidFill>
                      <a:schemeClr val="tx1"/>
                    </a:solidFill>
                    <a:latin typeface="Myriad Pro"/>
                    <a:cs typeface="Myriad Pro"/>
                  </a:rPr>
                  <a:t> </a:t>
                </a:r>
                <a:r>
                  <a:rPr lang="en-US" sz="2000" b="1" spc="-9" dirty="0">
                    <a:solidFill>
                      <a:schemeClr val="tx1"/>
                    </a:solidFill>
                    <a:latin typeface="Myriad Pro"/>
                    <a:cs typeface="Myriad Pro"/>
                  </a:rPr>
                  <a:t>Location</a:t>
                </a:r>
                <a:endParaRPr lang="en-US" sz="2000" dirty="0">
                  <a:solidFill>
                    <a:schemeClr val="tx1"/>
                  </a:solidFill>
                  <a:latin typeface="Myriad Pro"/>
                  <a:cs typeface="Myriad Pro"/>
                </a:endParaRPr>
              </a:p>
              <a:p>
                <a:pPr marL="11430" marR="4445">
                  <a:lnSpc>
                    <a:spcPct val="105600"/>
                  </a:lnSpc>
                  <a:spcBef>
                    <a:spcPts val="281"/>
                  </a:spcBef>
                </a:pPr>
                <a:r>
                  <a:rPr b="1" dirty="0">
                    <a:latin typeface="Myriad Pro Light"/>
                    <a:cs typeface="Myriad Pro Light"/>
                  </a:rPr>
                  <a:t>No</a:t>
                </a:r>
                <a:r>
                  <a:rPr b="1" spc="-5" dirty="0">
                    <a:latin typeface="Myriad Pro Light"/>
                    <a:cs typeface="Myriad Pro Light"/>
                  </a:rPr>
                  <a:t> statistical</a:t>
                </a:r>
                <a:r>
                  <a:rPr b="1" dirty="0">
                    <a:latin typeface="Myriad Pro Light"/>
                    <a:cs typeface="Myriad Pro Light"/>
                  </a:rPr>
                  <a:t> </a:t>
                </a:r>
                <a:r>
                  <a:rPr b="1" spc="-9" dirty="0">
                    <a:latin typeface="Myriad Pro Light"/>
                    <a:cs typeface="Myriad Pro Light"/>
                  </a:rPr>
                  <a:t>difference</a:t>
                </a:r>
                <a:r>
                  <a:rPr lang="en-US" b="1" dirty="0">
                    <a:latin typeface="Myriad Pro Light"/>
                    <a:cs typeface="Myriad Pro Light"/>
                  </a:rPr>
                  <a:t> in need for reintervention, regardless of lesion location</a:t>
                </a:r>
                <a:endParaRPr b="1" dirty="0">
                  <a:latin typeface="Myriad Pro Light"/>
                  <a:cs typeface="Myriad Pro Light"/>
                </a:endParaRPr>
              </a:p>
              <a:p>
                <a:pPr marL="306705" marR="1252855" indent="-295275">
                  <a:lnSpc>
                    <a:spcPts val="2156"/>
                  </a:lnSpc>
                  <a:spcBef>
                    <a:spcPts val="94"/>
                  </a:spcBef>
                </a:pPr>
                <a:endParaRPr lang="en-US" sz="2200" b="1" dirty="0">
                  <a:solidFill>
                    <a:srgbClr val="BE1621"/>
                  </a:solidFill>
                  <a:latin typeface="Myriad Pro Light"/>
                  <a:cs typeface="Myriad Pro Light"/>
                </a:endParaRPr>
              </a:p>
              <a:p>
                <a:pPr marL="306705" marR="1252855" indent="-295275">
                  <a:lnSpc>
                    <a:spcPts val="2156"/>
                  </a:lnSpc>
                  <a:spcBef>
                    <a:spcPts val="94"/>
                  </a:spcBef>
                </a:pPr>
                <a:r>
                  <a:rPr sz="2200" b="1" dirty="0">
                    <a:solidFill>
                      <a:srgbClr val="BE1621"/>
                    </a:solidFill>
                    <a:latin typeface="Myriad Pro Light"/>
                    <a:cs typeface="Myriad Pro Light"/>
                  </a:rPr>
                  <a:t>---</a:t>
                </a:r>
                <a:r>
                  <a:rPr lang="en-US" sz="2200" b="1" dirty="0">
                    <a:solidFill>
                      <a:srgbClr val="BE1621"/>
                    </a:solidFill>
                    <a:latin typeface="Myriad Pro Light"/>
                    <a:cs typeface="Myriad Pro Light"/>
                  </a:rPr>
                  <a:t>-</a:t>
                </a:r>
                <a:r>
                  <a:rPr sz="2200" b="1" dirty="0">
                    <a:solidFill>
                      <a:srgbClr val="BE1621"/>
                    </a:solidFill>
                    <a:latin typeface="Myriad Pro Light"/>
                    <a:cs typeface="Myriad Pro Light"/>
                  </a:rPr>
                  <a:t>-</a:t>
                </a:r>
                <a:r>
                  <a:rPr lang="en-US" sz="2200" b="1" spc="-70" dirty="0">
                    <a:solidFill>
                      <a:srgbClr val="BE1621"/>
                    </a:solidFill>
                    <a:latin typeface="Myriad Pro Light"/>
                    <a:cs typeface="Myriad Pro Light"/>
                  </a:rPr>
                  <a:t> </a:t>
                </a:r>
                <a:r>
                  <a:rPr lang="en-GB" sz="2200" b="1" spc="-70" dirty="0">
                    <a:solidFill>
                      <a:srgbClr val="BE1621"/>
                    </a:solidFill>
                    <a:latin typeface="Myriad Pro Light"/>
                    <a:cs typeface="Myriad Pro Light"/>
                  </a:rPr>
                  <a:t>  </a:t>
                </a:r>
                <a:r>
                  <a:rPr lang="en-US" sz="2200" b="1" spc="-5" dirty="0">
                    <a:solidFill>
                      <a:srgbClr val="BE1621"/>
                    </a:solidFill>
                    <a:latin typeface="Myriad Pro Light"/>
                    <a:cs typeface="Myriad Pro Light"/>
                  </a:rPr>
                  <a:t>Proximal-Mid SFA </a:t>
                </a:r>
                <a:r>
                  <a:rPr lang="en-GB" sz="2200" b="1" spc="-23" dirty="0">
                    <a:solidFill>
                      <a:srgbClr val="BE1621"/>
                    </a:solidFill>
                    <a:latin typeface="Myriad Pro Light"/>
                    <a:cs typeface="Myriad Pro Light"/>
                  </a:rPr>
                  <a:t>= </a:t>
                </a:r>
                <a:r>
                  <a:rPr lang="en-US" sz="2200" b="1" spc="-23" dirty="0">
                    <a:solidFill>
                      <a:srgbClr val="BE1621"/>
                    </a:solidFill>
                    <a:latin typeface="Myriad Pro Light"/>
                    <a:cs typeface="Myriad Pro Light"/>
                  </a:rPr>
                  <a:t>82.7</a:t>
                </a:r>
                <a:r>
                  <a:rPr lang="en-US" sz="2200" b="1" dirty="0">
                    <a:solidFill>
                      <a:srgbClr val="BE1621"/>
                    </a:solidFill>
                    <a:latin typeface="Myriad Pro Light"/>
                    <a:cs typeface="Myriad Pro Light"/>
                  </a:rPr>
                  <a:t>%</a:t>
                </a:r>
              </a:p>
              <a:p>
                <a:pPr marL="306705" marR="1252855" indent="-295275">
                  <a:lnSpc>
                    <a:spcPts val="2156"/>
                  </a:lnSpc>
                  <a:spcBef>
                    <a:spcPts val="94"/>
                  </a:spcBef>
                </a:pPr>
                <a:r>
                  <a:rPr lang="en-US" sz="2200" b="1" dirty="0">
                    <a:solidFill>
                      <a:srgbClr val="BE1621"/>
                    </a:solidFill>
                    <a:latin typeface="Myriad Pro Light"/>
                    <a:cs typeface="Myriad Pro Light"/>
                  </a:rPr>
                  <a:t> </a:t>
                </a:r>
                <a:r>
                  <a:rPr lang="en-US" sz="2200" b="1" spc="-276" dirty="0">
                    <a:solidFill>
                      <a:srgbClr val="BE1621"/>
                    </a:solidFill>
                    <a:latin typeface="Myriad Pro Light"/>
                    <a:cs typeface="Myriad Pro Light"/>
                  </a:rPr>
                  <a:t>            </a:t>
                </a:r>
              </a:p>
              <a:p>
                <a:pPr marL="306705" marR="1252855" indent="-295275">
                  <a:lnSpc>
                    <a:spcPts val="2156"/>
                  </a:lnSpc>
                  <a:spcBef>
                    <a:spcPts val="94"/>
                  </a:spcBef>
                </a:pPr>
                <a:r>
                  <a:rPr lang="en-US" sz="2200" b="1" spc="-276" dirty="0">
                    <a:solidFill>
                      <a:srgbClr val="BE1621"/>
                    </a:solidFill>
                    <a:latin typeface="Myriad Pro Light"/>
                    <a:cs typeface="Myriad Pro Light"/>
                  </a:rPr>
                  <a:t>	            </a:t>
                </a:r>
                <a:r>
                  <a:rPr lang="en-US" sz="2200" b="1" dirty="0">
                    <a:solidFill>
                      <a:srgbClr val="143B87"/>
                    </a:solidFill>
                    <a:latin typeface="Myriad Pro Light"/>
                    <a:cs typeface="Myriad Pro Light"/>
                  </a:rPr>
                  <a:t>Distal SFA-</a:t>
                </a:r>
                <a:r>
                  <a:rPr lang="en-US" sz="2200" b="1" dirty="0" err="1">
                    <a:solidFill>
                      <a:srgbClr val="143B87"/>
                    </a:solidFill>
                    <a:latin typeface="Myriad Pro Light"/>
                    <a:cs typeface="Myriad Pro Light"/>
                  </a:rPr>
                  <a:t>Prox</a:t>
                </a:r>
                <a:r>
                  <a:rPr lang="en-US" sz="2200" b="1" dirty="0">
                    <a:solidFill>
                      <a:srgbClr val="143B87"/>
                    </a:solidFill>
                    <a:latin typeface="Myriad Pro Light"/>
                    <a:cs typeface="Myriad Pro Light"/>
                  </a:rPr>
                  <a:t> PA=</a:t>
                </a:r>
                <a:r>
                  <a:rPr lang="en-US" sz="2200" b="1" spc="-19" dirty="0">
                    <a:solidFill>
                      <a:srgbClr val="143B87"/>
                    </a:solidFill>
                    <a:latin typeface="Myriad Pro Light"/>
                    <a:cs typeface="Myriad Pro Light"/>
                  </a:rPr>
                  <a:t> 81.8</a:t>
                </a:r>
                <a:r>
                  <a:rPr lang="en-US" sz="2200" b="1" dirty="0">
                    <a:solidFill>
                      <a:srgbClr val="143B87"/>
                    </a:solidFill>
                    <a:latin typeface="Myriad Pro Light"/>
                    <a:cs typeface="Myriad Pro Light"/>
                  </a:rPr>
                  <a:t>%</a:t>
                </a:r>
                <a:endParaRPr sz="2200" b="1" dirty="0">
                  <a:latin typeface="Myriad Pro Light"/>
                  <a:cs typeface="Myriad Pro Light"/>
                </a:endParaRPr>
              </a:p>
            </p:txBody>
          </p:sp>
          <p:sp>
            <p:nvSpPr>
              <p:cNvPr id="25" name="object 8">
                <a:extLst>
                  <a:ext uri="{FF2B5EF4-FFF2-40B4-BE49-F238E27FC236}">
                    <a16:creationId xmlns:a16="http://schemas.microsoft.com/office/drawing/2014/main" id="{DF281B19-CDFC-144F-8DD6-830D77912BFD}"/>
                  </a:ext>
                </a:extLst>
              </p:cNvPr>
              <p:cNvSpPr/>
              <p:nvPr/>
            </p:nvSpPr>
            <p:spPr>
              <a:xfrm>
                <a:off x="6984595" y="3710527"/>
                <a:ext cx="360755" cy="0"/>
              </a:xfrm>
              <a:custGeom>
                <a:avLst/>
                <a:gdLst/>
                <a:ahLst/>
                <a:cxnLst/>
                <a:rect l="l" t="t" r="r" b="b"/>
                <a:pathLst>
                  <a:path w="241300">
                    <a:moveTo>
                      <a:pt x="0" y="0"/>
                    </a:moveTo>
                    <a:lnTo>
                      <a:pt x="241300" y="0"/>
                    </a:lnTo>
                  </a:path>
                </a:pathLst>
              </a:custGeom>
              <a:grp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lIns="0" tIns="0" rIns="0" bIns="0" rtlCol="0"/>
              <a:lstStyle/>
              <a:p>
                <a:endParaRPr sz="1687"/>
              </a:p>
            </p:txBody>
          </p:sp>
        </p:grpSp>
        <p:cxnSp>
          <p:nvCxnSpPr>
            <p:cNvPr id="23" name="Straight Connector 22">
              <a:extLst>
                <a:ext uri="{FF2B5EF4-FFF2-40B4-BE49-F238E27FC236}">
                  <a16:creationId xmlns:a16="http://schemas.microsoft.com/office/drawing/2014/main" id="{E22092DB-A90F-CD4D-A7E2-9CDC5D80B87D}"/>
                </a:ext>
              </a:extLst>
            </p:cNvPr>
            <p:cNvCxnSpPr>
              <a:cxnSpLocks/>
            </p:cNvCxnSpPr>
            <p:nvPr/>
          </p:nvCxnSpPr>
          <p:spPr>
            <a:xfrm flipH="1">
              <a:off x="7004691" y="2115402"/>
              <a:ext cx="453013" cy="0"/>
            </a:xfrm>
            <a:prstGeom prst="line">
              <a:avLst/>
            </a:prstGeom>
            <a:solidFill>
              <a:schemeClr val="bg2">
                <a:lumMod val="90000"/>
              </a:schemeClr>
            </a:solidFill>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650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6800" y="1102470"/>
            <a:ext cx="9766585" cy="4677849"/>
          </a:xfrm>
          <a:custGeom>
            <a:avLst/>
            <a:gdLst/>
            <a:ahLst/>
            <a:cxnLst/>
            <a:rect l="l" t="t" r="r" b="b"/>
            <a:pathLst>
              <a:path w="7199630" h="2984500">
                <a:moveTo>
                  <a:pt x="7046607" y="0"/>
                </a:moveTo>
                <a:lnTo>
                  <a:pt x="0" y="0"/>
                </a:lnTo>
                <a:lnTo>
                  <a:pt x="0" y="2832100"/>
                </a:lnTo>
                <a:lnTo>
                  <a:pt x="7769" y="2880268"/>
                </a:lnTo>
                <a:lnTo>
                  <a:pt x="29405" y="2922103"/>
                </a:lnTo>
                <a:lnTo>
                  <a:pt x="62396" y="2955094"/>
                </a:lnTo>
                <a:lnTo>
                  <a:pt x="104231" y="2976730"/>
                </a:lnTo>
                <a:lnTo>
                  <a:pt x="152400" y="2984500"/>
                </a:lnTo>
                <a:lnTo>
                  <a:pt x="7199007" y="2984500"/>
                </a:lnTo>
                <a:lnTo>
                  <a:pt x="7199007" y="152400"/>
                </a:lnTo>
                <a:lnTo>
                  <a:pt x="7191237" y="104231"/>
                </a:lnTo>
                <a:lnTo>
                  <a:pt x="7169601" y="62396"/>
                </a:lnTo>
                <a:lnTo>
                  <a:pt x="7136610" y="29405"/>
                </a:lnTo>
                <a:lnTo>
                  <a:pt x="7094775" y="7769"/>
                </a:lnTo>
                <a:lnTo>
                  <a:pt x="7046607" y="0"/>
                </a:lnTo>
                <a:close/>
              </a:path>
            </a:pathLst>
          </a:custGeom>
          <a:solidFill>
            <a:srgbClr val="2A6AB2"/>
          </a:solidFill>
        </p:spPr>
        <p:txBody>
          <a:bodyPr wrap="square" lIns="0" tIns="0" rIns="0" bIns="0" rtlCol="0"/>
          <a:lstStyle/>
          <a:p>
            <a:endParaRPr sz="1687"/>
          </a:p>
        </p:txBody>
      </p:sp>
      <p:sp>
        <p:nvSpPr>
          <p:cNvPr id="3" name="object 3"/>
          <p:cNvSpPr txBox="1">
            <a:spLocks noGrp="1"/>
          </p:cNvSpPr>
          <p:nvPr>
            <p:ph type="title"/>
          </p:nvPr>
        </p:nvSpPr>
        <p:spPr>
          <a:xfrm>
            <a:off x="484539" y="294969"/>
            <a:ext cx="10934400" cy="600668"/>
          </a:xfrm>
          <a:prstGeom prst="rect">
            <a:avLst/>
          </a:prstGeom>
        </p:spPr>
        <p:txBody>
          <a:bodyPr vert="horz" wrap="square" lIns="0" tIns="11906" rIns="0" bIns="0" rtlCol="0" anchor="ctr">
            <a:spAutoFit/>
          </a:bodyPr>
          <a:lstStyle/>
          <a:p>
            <a:pPr marL="11906">
              <a:spcBef>
                <a:spcPts val="94"/>
              </a:spcBef>
            </a:pPr>
            <a:r>
              <a:rPr spc="164" dirty="0"/>
              <a:t>CONCLUSIONS</a:t>
            </a:r>
          </a:p>
        </p:txBody>
      </p:sp>
      <p:sp>
        <p:nvSpPr>
          <p:cNvPr id="4" name="object 4"/>
          <p:cNvSpPr txBox="1"/>
          <p:nvPr/>
        </p:nvSpPr>
        <p:spPr>
          <a:xfrm>
            <a:off x="1358615" y="1238225"/>
            <a:ext cx="9172601" cy="4084932"/>
          </a:xfrm>
          <a:prstGeom prst="rect">
            <a:avLst/>
          </a:prstGeom>
        </p:spPr>
        <p:txBody>
          <a:bodyPr vert="horz" wrap="square" lIns="0" tIns="11906" rIns="0" bIns="0" rtlCol="0">
            <a:spAutoFit/>
          </a:bodyPr>
          <a:lstStyle/>
          <a:p>
            <a:pPr marL="25002">
              <a:spcBef>
                <a:spcPts val="745"/>
              </a:spcBef>
              <a:tabLst>
                <a:tab pos="239913" algn="l"/>
                <a:tab pos="240509" algn="l"/>
              </a:tabLst>
            </a:pPr>
            <a:r>
              <a:rPr lang="en-US" b="1" dirty="0">
                <a:solidFill>
                  <a:srgbClr val="FFFFFF"/>
                </a:solidFill>
                <a:cs typeface="Myriad Pro Light"/>
              </a:rPr>
              <a:t>Real world, prospective 500 patient registry with more complex patients and lesions demonstrating:</a:t>
            </a:r>
          </a:p>
          <a:p>
            <a:pPr marL="697113" lvl="1" indent="-214911">
              <a:spcBef>
                <a:spcPts val="750"/>
              </a:spcBef>
              <a:buChar char="•"/>
              <a:tabLst>
                <a:tab pos="239913" algn="l"/>
                <a:tab pos="240509" algn="l"/>
              </a:tabLst>
            </a:pPr>
            <a:r>
              <a:rPr lang="en-US" b="1" dirty="0">
                <a:solidFill>
                  <a:srgbClr val="FFFFFF"/>
                </a:solidFill>
                <a:cs typeface="Myriad Pro Light"/>
              </a:rPr>
              <a:t>71.4% Freedom from Loss of Patency at 3 Years</a:t>
            </a:r>
          </a:p>
          <a:p>
            <a:pPr marL="697113" lvl="1" indent="-214911">
              <a:spcBef>
                <a:spcPts val="750"/>
              </a:spcBef>
              <a:buChar char="•"/>
              <a:tabLst>
                <a:tab pos="239913" algn="l"/>
                <a:tab pos="240509" algn="l"/>
              </a:tabLst>
            </a:pPr>
            <a:r>
              <a:rPr lang="en-US" b="1" dirty="0">
                <a:solidFill>
                  <a:srgbClr val="FFFFFF"/>
                </a:solidFill>
                <a:cs typeface="Myriad Pro Light"/>
              </a:rPr>
              <a:t>78</a:t>
            </a:r>
            <a:r>
              <a:rPr b="1" dirty="0">
                <a:solidFill>
                  <a:srgbClr val="FFFFFF"/>
                </a:solidFill>
                <a:cs typeface="Myriad Pro Light"/>
              </a:rPr>
              <a:t>%</a:t>
            </a:r>
            <a:r>
              <a:rPr b="1" spc="-9" dirty="0">
                <a:solidFill>
                  <a:srgbClr val="FFFFFF"/>
                </a:solidFill>
                <a:cs typeface="Myriad Pro Light"/>
              </a:rPr>
              <a:t> Freedom </a:t>
            </a:r>
            <a:r>
              <a:rPr b="1" spc="-5" dirty="0">
                <a:solidFill>
                  <a:srgbClr val="FFFFFF"/>
                </a:solidFill>
                <a:cs typeface="Myriad Pro Light"/>
              </a:rPr>
              <a:t>from</a:t>
            </a:r>
            <a:r>
              <a:rPr b="1" spc="-9" dirty="0">
                <a:solidFill>
                  <a:srgbClr val="FFFFFF"/>
                </a:solidFill>
                <a:cs typeface="Myriad Pro Light"/>
              </a:rPr>
              <a:t> CDTLR at</a:t>
            </a:r>
            <a:r>
              <a:rPr b="1" spc="-5" dirty="0">
                <a:solidFill>
                  <a:srgbClr val="FFFFFF"/>
                </a:solidFill>
                <a:cs typeface="Myriad Pro Light"/>
              </a:rPr>
              <a:t> </a:t>
            </a:r>
            <a:r>
              <a:rPr lang="en-US" b="1" spc="-5" dirty="0">
                <a:solidFill>
                  <a:srgbClr val="FFFFFF"/>
                </a:solidFill>
                <a:cs typeface="Myriad Pro Light"/>
              </a:rPr>
              <a:t>3</a:t>
            </a:r>
            <a:r>
              <a:rPr b="1" spc="-84" dirty="0">
                <a:solidFill>
                  <a:srgbClr val="FFFFFF"/>
                </a:solidFill>
                <a:cs typeface="Myriad Pro Light"/>
              </a:rPr>
              <a:t> </a:t>
            </a:r>
            <a:r>
              <a:rPr b="1" spc="-33" dirty="0">
                <a:solidFill>
                  <a:srgbClr val="FFFFFF"/>
                </a:solidFill>
                <a:cs typeface="Myriad Pro Light"/>
              </a:rPr>
              <a:t>Years</a:t>
            </a:r>
            <a:endParaRPr lang="en-US" b="1" spc="-33" dirty="0">
              <a:solidFill>
                <a:srgbClr val="FFFFFF"/>
              </a:solidFill>
              <a:cs typeface="Myriad Pro Light"/>
            </a:endParaRPr>
          </a:p>
          <a:p>
            <a:pPr marL="697113" lvl="1" indent="-214911">
              <a:spcBef>
                <a:spcPts val="750"/>
              </a:spcBef>
              <a:buFontTx/>
              <a:buChar char="•"/>
              <a:tabLst>
                <a:tab pos="239913" algn="l"/>
                <a:tab pos="240509" algn="l"/>
              </a:tabLst>
            </a:pPr>
            <a:r>
              <a:rPr lang="en-US" b="1" dirty="0">
                <a:solidFill>
                  <a:srgbClr val="FFFFFF"/>
                </a:solidFill>
              </a:rPr>
              <a:t>Comparable outcomes to DES despite more challenging lesions</a:t>
            </a:r>
          </a:p>
          <a:p>
            <a:pPr marL="697113" lvl="1" indent="-214911">
              <a:spcBef>
                <a:spcPts val="750"/>
              </a:spcBef>
              <a:buFontTx/>
              <a:buChar char="•"/>
              <a:tabLst>
                <a:tab pos="239913" algn="l"/>
                <a:tab pos="240509" algn="l"/>
              </a:tabLst>
            </a:pPr>
            <a:endParaRPr lang="en-US" b="1" dirty="0">
              <a:solidFill>
                <a:srgbClr val="FFFFFF"/>
              </a:solidFill>
            </a:endParaRPr>
          </a:p>
          <a:p>
            <a:pPr marL="239913" indent="-214911">
              <a:spcBef>
                <a:spcPts val="750"/>
              </a:spcBef>
              <a:buChar char="•"/>
              <a:tabLst>
                <a:tab pos="239913" algn="l"/>
                <a:tab pos="240509" algn="l"/>
              </a:tabLst>
            </a:pPr>
            <a:r>
              <a:rPr lang="en-US" b="1" spc="-33" dirty="0">
                <a:solidFill>
                  <a:srgbClr val="FFFFFF"/>
                </a:solidFill>
                <a:cs typeface="Myriad Pro Light"/>
              </a:rPr>
              <a:t>Subgroup analysis performed to determine differences in outcomes based on lesion location</a:t>
            </a:r>
          </a:p>
          <a:p>
            <a:pPr marL="697113" lvl="1" indent="-214911">
              <a:spcBef>
                <a:spcPts val="750"/>
              </a:spcBef>
              <a:buChar char="•"/>
              <a:tabLst>
                <a:tab pos="239913" algn="l"/>
                <a:tab pos="240509" algn="l"/>
              </a:tabLst>
            </a:pPr>
            <a:r>
              <a:rPr lang="en-US" dirty="0">
                <a:solidFill>
                  <a:schemeClr val="bg1"/>
                </a:solidFill>
                <a:cs typeface="Myriad Pro Light"/>
              </a:rPr>
              <a:t>35% of patients treated had lesions within distal SFA, extending to proximal P2</a:t>
            </a:r>
          </a:p>
          <a:p>
            <a:pPr marL="697113" lvl="1" indent="-214911">
              <a:spcBef>
                <a:spcPts val="750"/>
              </a:spcBef>
              <a:buChar char="•"/>
              <a:tabLst>
                <a:tab pos="239913" algn="l"/>
                <a:tab pos="240509" algn="l"/>
              </a:tabLst>
            </a:pPr>
            <a:r>
              <a:rPr lang="en-US" dirty="0">
                <a:solidFill>
                  <a:schemeClr val="bg1"/>
                </a:solidFill>
                <a:cs typeface="Myriad Pro Light"/>
              </a:rPr>
              <a:t>3 year outcomes demonstrate:</a:t>
            </a:r>
          </a:p>
          <a:p>
            <a:pPr marL="1154313" lvl="2" indent="-214911">
              <a:spcBef>
                <a:spcPts val="750"/>
              </a:spcBef>
              <a:buChar char="•"/>
              <a:tabLst>
                <a:tab pos="239913" algn="l"/>
                <a:tab pos="240509" algn="l"/>
              </a:tabLst>
            </a:pPr>
            <a:r>
              <a:rPr lang="en-US" dirty="0">
                <a:solidFill>
                  <a:schemeClr val="bg1"/>
                </a:solidFill>
                <a:cs typeface="Myriad Pro Light"/>
              </a:rPr>
              <a:t>No difference in Primary Patency between the cohorts</a:t>
            </a:r>
          </a:p>
          <a:p>
            <a:pPr marL="1154313" lvl="2" indent="-214911">
              <a:spcBef>
                <a:spcPts val="750"/>
              </a:spcBef>
              <a:buChar char="•"/>
              <a:tabLst>
                <a:tab pos="239913" algn="l"/>
                <a:tab pos="240509" algn="l"/>
              </a:tabLst>
            </a:pPr>
            <a:r>
              <a:rPr lang="en-US" dirty="0">
                <a:solidFill>
                  <a:schemeClr val="bg1"/>
                </a:solidFill>
                <a:cs typeface="Myriad Pro Light"/>
              </a:rPr>
              <a:t>No difference in CDLTR between the cohorts </a:t>
            </a:r>
          </a:p>
          <a:p>
            <a:pPr marL="1154313" lvl="2" indent="-214911">
              <a:spcBef>
                <a:spcPts val="750"/>
              </a:spcBef>
              <a:buChar char="•"/>
              <a:tabLst>
                <a:tab pos="239913" algn="l"/>
                <a:tab pos="240509" algn="l"/>
              </a:tabLst>
            </a:pPr>
            <a:r>
              <a:rPr lang="en-US" dirty="0">
                <a:solidFill>
                  <a:schemeClr val="bg1"/>
                </a:solidFill>
                <a:cs typeface="Myriad Pro Light"/>
              </a:rPr>
              <a:t>Low &lt;1.0% stent fracture rate through 3 year follow up in distal cohort</a:t>
            </a:r>
            <a:endParaRPr dirty="0">
              <a:solidFill>
                <a:schemeClr val="bg1"/>
              </a:solidFill>
              <a:cs typeface="Myriad Pro Light"/>
            </a:endParaRPr>
          </a:p>
        </p:txBody>
      </p:sp>
      <p:sp>
        <p:nvSpPr>
          <p:cNvPr id="5" name="TextBox 4">
            <a:extLst>
              <a:ext uri="{FF2B5EF4-FFF2-40B4-BE49-F238E27FC236}">
                <a16:creationId xmlns:a16="http://schemas.microsoft.com/office/drawing/2014/main" id="{D41CB7FC-BC6A-480B-88DE-1E65D5A530C1}"/>
              </a:ext>
            </a:extLst>
          </p:cNvPr>
          <p:cNvSpPr txBox="1"/>
          <p:nvPr/>
        </p:nvSpPr>
        <p:spPr>
          <a:xfrm>
            <a:off x="235367" y="6500831"/>
            <a:ext cx="1749197" cy="246221"/>
          </a:xfrm>
          <a:prstGeom prst="rect">
            <a:avLst/>
          </a:prstGeom>
          <a:noFill/>
        </p:spPr>
        <p:txBody>
          <a:bodyPr wrap="none" rtlCol="0">
            <a:spAutoFit/>
          </a:bodyPr>
          <a:lstStyle/>
          <a:p>
            <a:pPr defTabSz="914377">
              <a:defRPr/>
            </a:pPr>
            <a:r>
              <a:rPr lang="en-GB" sz="1000" i="1" dirty="0">
                <a:cs typeface="Arial" panose="020B0604020202020204" pitchFamily="34" charset="0"/>
              </a:rPr>
              <a:t>Data on file at </a:t>
            </a:r>
            <a:r>
              <a:rPr lang="en-GB" sz="1000" i="1" dirty="0" err="1">
                <a:cs typeface="Arial" panose="020B0604020202020204" pitchFamily="34" charset="0"/>
              </a:rPr>
              <a:t>Veryan</a:t>
            </a:r>
            <a:r>
              <a:rPr lang="en-GB" sz="1000" i="1" dirty="0">
                <a:cs typeface="Arial" panose="020B0604020202020204" pitchFamily="34" charset="0"/>
              </a:rPr>
              <a:t> Medical</a:t>
            </a:r>
          </a:p>
        </p:txBody>
      </p:sp>
    </p:spTree>
    <p:extLst>
      <p:ext uri="{BB962C8B-B14F-4D97-AF65-F5344CB8AC3E}">
        <p14:creationId xmlns:p14="http://schemas.microsoft.com/office/powerpoint/2010/main" val="997390506"/>
      </p:ext>
    </p:extLst>
  </p:cSld>
  <p:clrMapOvr>
    <a:masterClrMapping/>
  </p:clrMapOvr>
  <mc:AlternateContent xmlns:mc="http://schemas.openxmlformats.org/markup-compatibility/2006" xmlns:p14="http://schemas.microsoft.com/office/powerpoint/2010/main">
    <mc:Choice Requires="p14">
      <p:transition spd="med" p14:dur="700" advTm="43579">
        <p:fade/>
      </p:transition>
    </mc:Choice>
    <mc:Fallback xmlns="">
      <p:transition spd="med" advTm="4357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D3951-AF18-4E98-A071-41B1E619EB55}"/>
              </a:ext>
            </a:extLst>
          </p:cNvPr>
          <p:cNvSpPr>
            <a:spLocks noGrp="1"/>
          </p:cNvSpPr>
          <p:nvPr>
            <p:ph type="sldNum" sz="quarter" idx="10"/>
          </p:nvPr>
        </p:nvSpPr>
        <p:spPr/>
        <p:txBody>
          <a:bodyPr/>
          <a:lstStyle/>
          <a:p>
            <a:fld id="{71A97FB1-E9D4-1640-BFE1-F6979E3D621B}" type="slidenum">
              <a:rPr lang="en-US" smtClean="0"/>
              <a:pPr/>
              <a:t>18</a:t>
            </a:fld>
            <a:endParaRPr lang="en-US" dirty="0"/>
          </a:p>
        </p:txBody>
      </p:sp>
      <p:sp>
        <p:nvSpPr>
          <p:cNvPr id="3" name="Rectangle 2">
            <a:extLst>
              <a:ext uri="{FF2B5EF4-FFF2-40B4-BE49-F238E27FC236}">
                <a16:creationId xmlns:a16="http://schemas.microsoft.com/office/drawing/2014/main" id="{3AC0F244-DAB0-4C55-A32C-66A33800F214}"/>
              </a:ext>
            </a:extLst>
          </p:cNvPr>
          <p:cNvSpPr/>
          <p:nvPr/>
        </p:nvSpPr>
        <p:spPr>
          <a:xfrm>
            <a:off x="0" y="1104663"/>
            <a:ext cx="12192000" cy="3024605"/>
          </a:xfrm>
          <a:prstGeom prst="rect">
            <a:avLst/>
          </a:prstGeom>
          <a:solidFill>
            <a:schemeClr val="bg2">
              <a:alpha val="36000"/>
            </a:schemeClr>
          </a:solidFill>
          <a:ln w="12700" cap="flat" cmpd="sng" algn="ctr">
            <a:noFill/>
            <a:prstDash val="solid"/>
            <a:miter lim="800000"/>
          </a:ln>
          <a:effectLst>
            <a:outerShdw blurRad="342900" sx="102000" sy="102000" algn="ctr" rotWithShape="0">
              <a:sysClr val="windowText" lastClr="000000">
                <a:alpha val="40000"/>
              </a:sysClr>
            </a:outerShdw>
          </a:effectLst>
        </p:spPr>
        <p:txBody>
          <a:bodyPr rtlCol="0" anchor="ctr"/>
          <a:lstStyle/>
          <a:p>
            <a:pPr algn="ctr" defTabSz="457178">
              <a:defRPr/>
            </a:pPr>
            <a:endParaRPr lang="en-US" kern="0">
              <a:solidFill>
                <a:prstClr val="white"/>
              </a:solidFill>
              <a:latin typeface="Calibri" panose="020F0502020204030204"/>
            </a:endParaRPr>
          </a:p>
        </p:txBody>
      </p:sp>
      <p:sp>
        <p:nvSpPr>
          <p:cNvPr id="4" name="Title 4">
            <a:extLst>
              <a:ext uri="{FF2B5EF4-FFF2-40B4-BE49-F238E27FC236}">
                <a16:creationId xmlns:a16="http://schemas.microsoft.com/office/drawing/2014/main" id="{53DAE959-779A-4F30-ACE6-20BB758095F8}"/>
              </a:ext>
            </a:extLst>
          </p:cNvPr>
          <p:cNvSpPr txBox="1">
            <a:spLocks/>
          </p:cNvSpPr>
          <p:nvPr/>
        </p:nvSpPr>
        <p:spPr>
          <a:xfrm>
            <a:off x="838200" y="22910"/>
            <a:ext cx="10515600" cy="928547"/>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r>
              <a:rPr lang="en-US" sz="3800" dirty="0"/>
              <a:t>Design Intent: </a:t>
            </a:r>
          </a:p>
          <a:p>
            <a:r>
              <a:rPr lang="en-US" sz="3800" dirty="0"/>
              <a:t>Purpose-built for the Femoropopliteal Segment</a:t>
            </a:r>
          </a:p>
        </p:txBody>
      </p:sp>
      <p:grpSp>
        <p:nvGrpSpPr>
          <p:cNvPr id="5" name="Group 4">
            <a:extLst>
              <a:ext uri="{FF2B5EF4-FFF2-40B4-BE49-F238E27FC236}">
                <a16:creationId xmlns:a16="http://schemas.microsoft.com/office/drawing/2014/main" id="{3D939CEF-3A3B-4C67-A01B-F36571773908}"/>
              </a:ext>
            </a:extLst>
          </p:cNvPr>
          <p:cNvGrpSpPr/>
          <p:nvPr/>
        </p:nvGrpSpPr>
        <p:grpSpPr>
          <a:xfrm>
            <a:off x="876300" y="1368518"/>
            <a:ext cx="4726488" cy="2496895"/>
            <a:chOff x="1296883" y="2495875"/>
            <a:chExt cx="4726488" cy="2496895"/>
          </a:xfrm>
        </p:grpSpPr>
        <p:sp>
          <p:nvSpPr>
            <p:cNvPr id="6" name="Rectangle 5">
              <a:extLst>
                <a:ext uri="{FF2B5EF4-FFF2-40B4-BE49-F238E27FC236}">
                  <a16:creationId xmlns:a16="http://schemas.microsoft.com/office/drawing/2014/main" id="{4C507A75-2F49-482A-8D44-C5E83F136DAC}"/>
                </a:ext>
              </a:extLst>
            </p:cNvPr>
            <p:cNvSpPr/>
            <p:nvPr/>
          </p:nvSpPr>
          <p:spPr>
            <a:xfrm>
              <a:off x="1347771" y="2495875"/>
              <a:ext cx="3518784" cy="480131"/>
            </a:xfrm>
            <a:prstGeom prst="rect">
              <a:avLst/>
            </a:prstGeom>
          </p:spPr>
          <p:txBody>
            <a:bodyPr lIns="0" tIns="0" rIns="0" bIns="0" anchor="t" anchorCtr="0">
              <a:normAutofit fontScale="85000" lnSpcReduction="10000"/>
            </a:bodyPr>
            <a:lstStyle/>
            <a:p>
              <a:pPr defTabSz="914332">
                <a:lnSpc>
                  <a:spcPct val="90000"/>
                </a:lnSpc>
                <a:spcBef>
                  <a:spcPct val="0"/>
                </a:spcBef>
                <a:spcAft>
                  <a:spcPts val="1200"/>
                </a:spcAft>
              </a:pPr>
              <a:r>
                <a:rPr lang="en-GB" sz="2800" spc="300" dirty="0">
                  <a:solidFill>
                    <a:schemeClr val="accent5">
                      <a:lumMod val="50000"/>
                    </a:schemeClr>
                  </a:solidFill>
                  <a:latin typeface="Calibri Light"/>
                </a:rPr>
                <a:t>BIOMIMETIC DESIGN</a:t>
              </a:r>
              <a:r>
                <a:rPr lang="en-GB" sz="2800" spc="300" baseline="30000" dirty="0">
                  <a:solidFill>
                    <a:schemeClr val="accent5">
                      <a:lumMod val="50000"/>
                    </a:schemeClr>
                  </a:solidFill>
                  <a:latin typeface="Calibri Light"/>
                </a:rPr>
                <a:t>1</a:t>
              </a:r>
              <a:endParaRPr lang="en-GB" sz="2800" spc="300" dirty="0">
                <a:solidFill>
                  <a:schemeClr val="accent5">
                    <a:lumMod val="50000"/>
                  </a:schemeClr>
                </a:solidFill>
                <a:latin typeface="Calibri Light"/>
              </a:endParaRPr>
            </a:p>
          </p:txBody>
        </p:sp>
        <p:sp>
          <p:nvSpPr>
            <p:cNvPr id="7" name="Rectangle 6">
              <a:extLst>
                <a:ext uri="{FF2B5EF4-FFF2-40B4-BE49-F238E27FC236}">
                  <a16:creationId xmlns:a16="http://schemas.microsoft.com/office/drawing/2014/main" id="{A62BA855-85BB-4B3C-B1B1-909ECF98180C}"/>
                </a:ext>
              </a:extLst>
            </p:cNvPr>
            <p:cNvSpPr/>
            <p:nvPr/>
          </p:nvSpPr>
          <p:spPr>
            <a:xfrm>
              <a:off x="1296883" y="2930667"/>
              <a:ext cx="4726488" cy="2062103"/>
            </a:xfrm>
            <a:prstGeom prst="rect">
              <a:avLst/>
            </a:prstGeom>
          </p:spPr>
          <p:txBody>
            <a:bodyPr wrap="square">
              <a:spAutoFit/>
            </a:bodyPr>
            <a:lstStyle/>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Mimics </a:t>
              </a:r>
              <a:r>
                <a:rPr lang="en-US" sz="2400" dirty="0">
                  <a:solidFill>
                    <a:schemeClr val="accent5">
                      <a:lumMod val="50000"/>
                    </a:schemeClr>
                  </a:solidFill>
                  <a:latin typeface="Calibri Light"/>
                  <a:cs typeface="Calibri" panose="020F0502020204030204" pitchFamily="34" charset="0"/>
                </a:rPr>
                <a:t>natural movement of the femoropopliteal segment</a:t>
              </a:r>
            </a:p>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Aids in reducing </a:t>
              </a:r>
              <a:r>
                <a:rPr lang="en-US" sz="2400" dirty="0">
                  <a:solidFill>
                    <a:schemeClr val="accent5">
                      <a:lumMod val="50000"/>
                    </a:schemeClr>
                  </a:solidFill>
                  <a:latin typeface="Calibri Light"/>
                  <a:cs typeface="Calibri" panose="020F0502020204030204" pitchFamily="34" charset="0"/>
                </a:rPr>
                <a:t>localized trauma</a:t>
              </a:r>
            </a:p>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Helps reduce risk </a:t>
              </a:r>
              <a:r>
                <a:rPr lang="en-US" sz="2400" dirty="0">
                  <a:solidFill>
                    <a:schemeClr val="accent5">
                      <a:lumMod val="50000"/>
                    </a:schemeClr>
                  </a:solidFill>
                  <a:latin typeface="Calibri Light"/>
                  <a:cs typeface="Calibri" panose="020F0502020204030204" pitchFamily="34" charset="0"/>
                </a:rPr>
                <a:t>of stent </a:t>
              </a:r>
              <a:br>
                <a:rPr lang="en-US" sz="2400" dirty="0">
                  <a:solidFill>
                    <a:schemeClr val="accent5">
                      <a:lumMod val="50000"/>
                    </a:schemeClr>
                  </a:solidFill>
                  <a:latin typeface="Calibri Light"/>
                  <a:cs typeface="Calibri" panose="020F0502020204030204" pitchFamily="34" charset="0"/>
                </a:rPr>
              </a:br>
              <a:r>
                <a:rPr lang="en-US" sz="2400" dirty="0">
                  <a:solidFill>
                    <a:schemeClr val="accent5">
                      <a:lumMod val="50000"/>
                    </a:schemeClr>
                  </a:solidFill>
                  <a:latin typeface="Calibri Light"/>
                  <a:cs typeface="Calibri" panose="020F0502020204030204" pitchFamily="34" charset="0"/>
                </a:rPr>
                <a:t>fracture in dynamic artery</a:t>
              </a:r>
              <a:endParaRPr lang="en-GB" sz="2400" dirty="0">
                <a:solidFill>
                  <a:schemeClr val="accent5">
                    <a:lumMod val="50000"/>
                  </a:schemeClr>
                </a:solidFill>
                <a:latin typeface="Calibri Light"/>
                <a:cs typeface="Calibri" panose="020F0502020204030204" pitchFamily="34" charset="0"/>
              </a:endParaRPr>
            </a:p>
          </p:txBody>
        </p:sp>
      </p:grpSp>
      <p:grpSp>
        <p:nvGrpSpPr>
          <p:cNvPr id="8" name="Group 7">
            <a:extLst>
              <a:ext uri="{FF2B5EF4-FFF2-40B4-BE49-F238E27FC236}">
                <a16:creationId xmlns:a16="http://schemas.microsoft.com/office/drawing/2014/main" id="{08955856-AA91-4C31-8E97-C9B1BC12017A}"/>
              </a:ext>
            </a:extLst>
          </p:cNvPr>
          <p:cNvGrpSpPr/>
          <p:nvPr/>
        </p:nvGrpSpPr>
        <p:grpSpPr>
          <a:xfrm>
            <a:off x="3126264" y="4348757"/>
            <a:ext cx="9051093" cy="1813245"/>
            <a:chOff x="6026304" y="2519258"/>
            <a:chExt cx="5341638" cy="1813245"/>
          </a:xfrm>
        </p:grpSpPr>
        <p:sp>
          <p:nvSpPr>
            <p:cNvPr id="9" name="Rectangle 8">
              <a:extLst>
                <a:ext uri="{FF2B5EF4-FFF2-40B4-BE49-F238E27FC236}">
                  <a16:creationId xmlns:a16="http://schemas.microsoft.com/office/drawing/2014/main" id="{45BE30CE-796A-4292-A8BC-AF0DF399631C}"/>
                </a:ext>
              </a:extLst>
            </p:cNvPr>
            <p:cNvSpPr/>
            <p:nvPr/>
          </p:nvSpPr>
          <p:spPr>
            <a:xfrm>
              <a:off x="6026304" y="2519258"/>
              <a:ext cx="5167628" cy="424732"/>
            </a:xfrm>
            <a:prstGeom prst="rect">
              <a:avLst/>
            </a:prstGeom>
          </p:spPr>
          <p:txBody>
            <a:bodyPr wrap="square" lIns="91440" tIns="45720" rIns="91440" bIns="45720" anchor="t">
              <a:spAutoFit/>
            </a:bodyPr>
            <a:lstStyle/>
            <a:p>
              <a:pPr defTabSz="1303770">
                <a:lnSpc>
                  <a:spcPct val="90000"/>
                </a:lnSpc>
                <a:spcBef>
                  <a:spcPct val="0"/>
                </a:spcBef>
                <a:spcAft>
                  <a:spcPts val="1200"/>
                </a:spcAft>
              </a:pPr>
              <a:r>
                <a:rPr lang="en-GB" sz="2400" spc="300" dirty="0">
                  <a:solidFill>
                    <a:schemeClr val="accent5">
                      <a:lumMod val="50000"/>
                    </a:schemeClr>
                  </a:solidFill>
                  <a:latin typeface="Calibri Light"/>
                  <a:cs typeface="Calibri"/>
                </a:rPr>
                <a:t>ELEVATED WALL SHEAR STRESS</a:t>
              </a:r>
              <a:r>
                <a:rPr lang="en-GB" sz="2400" spc="300" baseline="30000" dirty="0">
                  <a:solidFill>
                    <a:schemeClr val="accent5">
                      <a:lumMod val="50000"/>
                    </a:schemeClr>
                  </a:solidFill>
                  <a:latin typeface="Calibri Light"/>
                  <a:cs typeface="Calibri"/>
                </a:rPr>
                <a:t>2</a:t>
              </a:r>
              <a:endParaRPr lang="en-GB" sz="2400" spc="300" dirty="0">
                <a:solidFill>
                  <a:schemeClr val="accent5">
                    <a:lumMod val="50000"/>
                  </a:schemeClr>
                </a:solidFill>
                <a:latin typeface="Calibri Light"/>
                <a:cs typeface="Calibri" panose="020F0502020204030204" pitchFamily="34" charset="0"/>
              </a:endParaRPr>
            </a:p>
          </p:txBody>
        </p:sp>
        <p:sp>
          <p:nvSpPr>
            <p:cNvPr id="10" name="Rectangle 9">
              <a:extLst>
                <a:ext uri="{FF2B5EF4-FFF2-40B4-BE49-F238E27FC236}">
                  <a16:creationId xmlns:a16="http://schemas.microsoft.com/office/drawing/2014/main" id="{E5AECC91-61E7-4F68-8EC8-639D139EA9B9}"/>
                </a:ext>
              </a:extLst>
            </p:cNvPr>
            <p:cNvSpPr/>
            <p:nvPr/>
          </p:nvSpPr>
          <p:spPr>
            <a:xfrm>
              <a:off x="6026304" y="2935197"/>
              <a:ext cx="5341638" cy="1397306"/>
            </a:xfrm>
            <a:prstGeom prst="rect">
              <a:avLst/>
            </a:prstGeom>
          </p:spPr>
          <p:txBody>
            <a:bodyPr wrap="square" lIns="91440" tIns="45720" rIns="91440" bIns="45720" anchor="t">
              <a:spAutoFit/>
            </a:bodyPr>
            <a:lstStyle/>
            <a:p>
              <a:pPr marL="0" lvl="1" defTabSz="1007457">
                <a:lnSpc>
                  <a:spcPct val="90000"/>
                </a:lnSpc>
                <a:spcBef>
                  <a:spcPct val="0"/>
                </a:spcBef>
                <a:spcAft>
                  <a:spcPts val="1200"/>
                </a:spcAft>
              </a:pPr>
              <a:r>
                <a:rPr lang="en-US" sz="2400" b="1" dirty="0">
                  <a:solidFill>
                    <a:schemeClr val="accent5">
                      <a:lumMod val="50000"/>
                    </a:schemeClr>
                  </a:solidFill>
                  <a:latin typeface="Calibri"/>
                  <a:cs typeface="Calibri"/>
                </a:rPr>
                <a:t>Reduces </a:t>
              </a:r>
              <a:r>
                <a:rPr lang="en-US" sz="2400" dirty="0">
                  <a:solidFill>
                    <a:schemeClr val="accent5">
                      <a:lumMod val="50000"/>
                    </a:schemeClr>
                  </a:solidFill>
                  <a:cs typeface="Calibri"/>
                </a:rPr>
                <a:t>restenosis by reducing </a:t>
              </a:r>
              <a:r>
                <a:rPr lang="en-US" sz="2400" dirty="0">
                  <a:solidFill>
                    <a:schemeClr val="accent5">
                      <a:lumMod val="50000"/>
                    </a:schemeClr>
                  </a:solidFill>
                  <a:latin typeface="Calibri Light"/>
                  <a:cs typeface="Calibri"/>
                </a:rPr>
                <a:t>thrombus formation and inflammation</a:t>
              </a:r>
              <a:endParaRPr lang="en-US" sz="2400" baseline="30000" dirty="0">
                <a:solidFill>
                  <a:schemeClr val="accent5">
                    <a:lumMod val="50000"/>
                  </a:schemeClr>
                </a:solidFill>
                <a:latin typeface="Calibri Light"/>
                <a:cs typeface="Calibri" panose="020F0502020204030204" pitchFamily="34" charset="0"/>
              </a:endParaRPr>
            </a:p>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Reduces</a:t>
              </a:r>
              <a:r>
                <a:rPr lang="en-US" sz="2400" dirty="0">
                  <a:solidFill>
                    <a:schemeClr val="accent5">
                      <a:lumMod val="50000"/>
                    </a:schemeClr>
                  </a:solidFill>
                  <a:latin typeface="Calibri Light"/>
                  <a:cs typeface="Calibri" panose="020F0502020204030204" pitchFamily="34" charset="0"/>
                </a:rPr>
                <a:t> Smooth Muscle Cell proliferation</a:t>
              </a:r>
              <a:r>
                <a:rPr lang="en-GB" sz="2400" dirty="0">
                  <a:solidFill>
                    <a:schemeClr val="accent5">
                      <a:lumMod val="50000"/>
                    </a:schemeClr>
                  </a:solidFill>
                  <a:latin typeface="Calibri Light"/>
                  <a:cs typeface="Calibri" panose="020F0502020204030204" pitchFamily="34" charset="0"/>
                </a:rPr>
                <a:t> </a:t>
              </a:r>
            </a:p>
            <a:p>
              <a:pPr marL="0" lvl="1" defTabSz="1007457">
                <a:lnSpc>
                  <a:spcPct val="90000"/>
                </a:lnSpc>
                <a:spcBef>
                  <a:spcPct val="0"/>
                </a:spcBef>
                <a:spcAft>
                  <a:spcPts val="1200"/>
                </a:spcAft>
              </a:pPr>
              <a:r>
                <a:rPr lang="en-GB" sz="2400" b="1" dirty="0">
                  <a:solidFill>
                    <a:schemeClr val="accent5">
                      <a:lumMod val="50000"/>
                    </a:schemeClr>
                  </a:solidFill>
                  <a:latin typeface="Calibri" panose="020F0502020204030204" pitchFamily="34" charset="0"/>
                  <a:cs typeface="Calibri" panose="020F0502020204030204" pitchFamily="34" charset="0"/>
                </a:rPr>
                <a:t>Reduces</a:t>
              </a:r>
              <a:r>
                <a:rPr lang="en-GB" sz="2400" dirty="0">
                  <a:solidFill>
                    <a:schemeClr val="accent5">
                      <a:lumMod val="50000"/>
                    </a:schemeClr>
                  </a:solidFill>
                  <a:latin typeface="Calibri Light"/>
                  <a:cs typeface="Calibri" panose="020F0502020204030204" pitchFamily="34" charset="0"/>
                </a:rPr>
                <a:t> </a:t>
              </a:r>
              <a:r>
                <a:rPr lang="en-US" sz="2400" dirty="0">
                  <a:solidFill>
                    <a:schemeClr val="accent5">
                      <a:lumMod val="50000"/>
                    </a:schemeClr>
                  </a:solidFill>
                  <a:latin typeface="Calibri Light"/>
                  <a:cs typeface="Calibri" panose="020F0502020204030204" pitchFamily="34" charset="0"/>
                </a:rPr>
                <a:t>neointimal hyperplasia</a:t>
              </a:r>
            </a:p>
          </p:txBody>
        </p:sp>
      </p:grpSp>
      <p:sp>
        <p:nvSpPr>
          <p:cNvPr id="11" name="TextBox 10">
            <a:extLst>
              <a:ext uri="{FF2B5EF4-FFF2-40B4-BE49-F238E27FC236}">
                <a16:creationId xmlns:a16="http://schemas.microsoft.com/office/drawing/2014/main" id="{6CC4E851-8D4C-4EB3-947F-1335F27D8874}"/>
              </a:ext>
            </a:extLst>
          </p:cNvPr>
          <p:cNvSpPr txBox="1"/>
          <p:nvPr/>
        </p:nvSpPr>
        <p:spPr>
          <a:xfrm>
            <a:off x="6205684" y="6331603"/>
            <a:ext cx="3175597" cy="369332"/>
          </a:xfrm>
          <a:prstGeom prst="rect">
            <a:avLst/>
          </a:prstGeom>
          <a:noFill/>
        </p:spPr>
        <p:txBody>
          <a:bodyPr wrap="square" lIns="91440" tIns="45720" rIns="91440" bIns="45720" anchor="t">
            <a:spAutoFit/>
          </a:bodyPr>
          <a:lstStyle/>
          <a:p>
            <a:pPr defTabSz="914332" fontAlgn="base">
              <a:buFont typeface="+mj-lt"/>
              <a:buAutoNum type="arabicPeriod"/>
              <a:defRPr/>
            </a:pPr>
            <a:r>
              <a:rPr lang="en-GB" sz="900" dirty="0">
                <a:solidFill>
                  <a:schemeClr val="accent5">
                    <a:lumMod val="50000"/>
                  </a:schemeClr>
                </a:solidFill>
              </a:rPr>
              <a:t> Data on file at Veryan Medical</a:t>
            </a:r>
            <a:endParaRPr lang="en-US" dirty="0">
              <a:solidFill>
                <a:schemeClr val="accent5">
                  <a:lumMod val="50000"/>
                </a:schemeClr>
              </a:solidFill>
            </a:endParaRPr>
          </a:p>
          <a:p>
            <a:pPr defTabSz="914332" fontAlgn="base">
              <a:buFont typeface="+mj-lt"/>
              <a:buAutoNum type="arabicPeriod"/>
              <a:defRPr/>
            </a:pPr>
            <a:r>
              <a:rPr lang="pt-BR" sz="900" i="1" dirty="0">
                <a:solidFill>
                  <a:schemeClr val="accent5">
                    <a:lumMod val="50000"/>
                  </a:schemeClr>
                </a:solidFill>
              </a:rPr>
              <a:t> Murphy EA, </a:t>
            </a:r>
            <a:r>
              <a:rPr lang="en-GB" sz="900" dirty="0">
                <a:solidFill>
                  <a:schemeClr val="accent5">
                    <a:lumMod val="50000"/>
                  </a:schemeClr>
                </a:solidFill>
              </a:rPr>
              <a:t>Cardiovascular Engineering and Technology 2012</a:t>
            </a:r>
            <a:r>
              <a:rPr lang="pt-BR" sz="900" i="1" dirty="0">
                <a:solidFill>
                  <a:schemeClr val="accent5">
                    <a:lumMod val="50000"/>
                  </a:schemeClr>
                </a:solidFill>
              </a:rPr>
              <a:t> </a:t>
            </a:r>
            <a:r>
              <a:rPr lang="en-GB" sz="900" dirty="0">
                <a:solidFill>
                  <a:schemeClr val="accent5">
                    <a:lumMod val="50000"/>
                  </a:schemeClr>
                </a:solidFill>
              </a:rPr>
              <a:t>​</a:t>
            </a:r>
          </a:p>
        </p:txBody>
      </p:sp>
      <p:pic>
        <p:nvPicPr>
          <p:cNvPr id="12" name="Slide 27. 3D CT cadavar study" descr="Slide 27. 3D CT cadavar study">
            <a:hlinkClick r:id="" action="ppaction://media"/>
            <a:extLst>
              <a:ext uri="{FF2B5EF4-FFF2-40B4-BE49-F238E27FC236}">
                <a16:creationId xmlns:a16="http://schemas.microsoft.com/office/drawing/2014/main" id="{DC0CF944-6C21-4D67-B3C9-4778724D5E7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3187" t="13364" r="9437" b="11120"/>
          <a:stretch/>
        </p:blipFill>
        <p:spPr>
          <a:xfrm>
            <a:off x="6928340" y="1159427"/>
            <a:ext cx="4017715" cy="2940855"/>
          </a:xfrm>
          <a:prstGeom prst="roundRect">
            <a:avLst>
              <a:gd name="adj" fmla="val 5439"/>
            </a:avLst>
          </a:prstGeom>
          <a:ln>
            <a:noFill/>
          </a:ln>
          <a:effectLst>
            <a:innerShdw blurRad="114300" dist="50800">
              <a:srgbClr val="000000">
                <a:alpha val="0"/>
              </a:srgbClr>
            </a:innerShdw>
          </a:effectLst>
        </p:spPr>
      </p:pic>
      <p:pic>
        <p:nvPicPr>
          <p:cNvPr id="13" name="control7">
            <a:hlinkClick r:id="" action="ppaction://media"/>
            <a:extLst>
              <a:ext uri="{FF2B5EF4-FFF2-40B4-BE49-F238E27FC236}">
                <a16:creationId xmlns:a16="http://schemas.microsoft.com/office/drawing/2014/main" id="{39467802-A8B9-41FE-A3F8-1600AE55F1F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8072" r="20847"/>
          <a:stretch/>
        </p:blipFill>
        <p:spPr>
          <a:xfrm>
            <a:off x="309493" y="4364583"/>
            <a:ext cx="1346048" cy="2237988"/>
          </a:xfrm>
          <a:prstGeom prst="roundRect">
            <a:avLst>
              <a:gd name="adj" fmla="val 5439"/>
            </a:avLst>
          </a:prstGeom>
          <a:ln>
            <a:noFill/>
          </a:ln>
          <a:effectLst>
            <a:innerShdw blurRad="114300" dist="50800">
              <a:srgbClr val="000000">
                <a:alpha val="0"/>
              </a:srgbClr>
            </a:innerShdw>
          </a:effectLst>
        </p:spPr>
      </p:pic>
      <p:pic>
        <p:nvPicPr>
          <p:cNvPr id="14" name="biomimic3">
            <a:hlinkClick r:id="" action="ppaction://media"/>
            <a:extLst>
              <a:ext uri="{FF2B5EF4-FFF2-40B4-BE49-F238E27FC236}">
                <a16:creationId xmlns:a16="http://schemas.microsoft.com/office/drawing/2014/main" id="{641F2799-5C2A-404A-84D6-15B629AB2CE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0937" r="23644"/>
          <a:stretch/>
        </p:blipFill>
        <p:spPr>
          <a:xfrm>
            <a:off x="1717879" y="4364583"/>
            <a:ext cx="1346047" cy="2237988"/>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4985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46" fill="hold"/>
                                        <p:tgtEl>
                                          <p:spTgt spid="12"/>
                                        </p:tgtEl>
                                      </p:cBhvr>
                                    </p:cmd>
                                  </p:childTnLst>
                                </p:cTn>
                              </p:par>
                              <p:par>
                                <p:cTn id="7" presetID="1" presetClass="mediacall" presetSubtype="0" fill="hold" nodeType="withEffect">
                                  <p:stCondLst>
                                    <p:cond delay="0"/>
                                  </p:stCondLst>
                                  <p:childTnLst>
                                    <p:cmd type="call" cmd="playFrom(0.0)">
                                      <p:cBhvr>
                                        <p:cTn id="8" dur="6333" fill="hold"/>
                                        <p:tgtEl>
                                          <p:spTgt spid="14"/>
                                        </p:tgtEl>
                                      </p:cBhvr>
                                    </p:cmd>
                                  </p:childTnLst>
                                </p:cTn>
                              </p:par>
                              <p:par>
                                <p:cTn id="9" presetID="1" presetClass="mediacall" presetSubtype="0" fill="hold" nodeType="withEffect">
                                  <p:stCondLst>
                                    <p:cond delay="0"/>
                                  </p:stCondLst>
                                  <p:childTnLst>
                                    <p:cmd type="call" cmd="playFrom(0.0)">
                                      <p:cBhvr>
                                        <p:cTn id="10" dur="63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cTn>
                <p:tgtEl>
                  <p:spTgt spid="13"/>
                </p:tgtEl>
              </p:cMediaNode>
            </p:video>
            <p:video>
              <p:cMediaNode>
                <p:cTn id="12" repeatCount="indefinite" fill="hold" display="0">
                  <p:stCondLst>
                    <p:cond delay="indefinite"/>
                  </p:stCondLst>
                </p:cTn>
                <p:tgtEl>
                  <p:spTgt spid="14"/>
                </p:tgtEl>
              </p:cMediaNode>
            </p:video>
            <p:video>
              <p:cMediaNode vol="80000">
                <p:cTn id="13" repeatCount="indefinite"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406F348-5F17-854B-943A-4E118601077A}"/>
              </a:ext>
            </a:extLst>
          </p:cNvPr>
          <p:cNvSpPr>
            <a:spLocks noGrp="1"/>
          </p:cNvSpPr>
          <p:nvPr>
            <p:ph type="title" idx="4294967295"/>
          </p:nvPr>
        </p:nvSpPr>
        <p:spPr>
          <a:xfrm>
            <a:off x="504825" y="470002"/>
            <a:ext cx="5240338" cy="1346200"/>
          </a:xfrm>
          <a:prstGeom prst="rect">
            <a:avLst/>
          </a:prstGeom>
        </p:spPr>
        <p:txBody>
          <a:bodyPr vert="horz" lIns="91440" tIns="45720" rIns="91440" bIns="45720" rtlCol="0" anchor="ctr">
            <a:normAutofit/>
          </a:bodyPr>
          <a:lstStyle/>
          <a:p>
            <a:pPr algn="ctr" defTabSz="914400"/>
            <a:r>
              <a:rPr lang="en-US" sz="3100" kern="1200" dirty="0">
                <a:solidFill>
                  <a:schemeClr val="tx1"/>
                </a:solidFill>
                <a:latin typeface="+mj-lt"/>
                <a:ea typeface="+mj-ea"/>
                <a:cs typeface="+mj-cs"/>
              </a:rPr>
              <a:t>Treatment Challenges in Distal SFA and Proximal Popliteal</a:t>
            </a:r>
          </a:p>
        </p:txBody>
      </p:sp>
      <p:sp>
        <p:nvSpPr>
          <p:cNvPr id="3" name="Slide Number Placeholder 2">
            <a:extLst>
              <a:ext uri="{FF2B5EF4-FFF2-40B4-BE49-F238E27FC236}">
                <a16:creationId xmlns:a16="http://schemas.microsoft.com/office/drawing/2014/main" id="{8575C1EC-9CFA-DF45-85AC-00736288D61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A97FB1-E9D4-1640-BFE1-F6979E3D621B}" type="slidenum">
              <a:rPr lang="en-US" sz="1200" smtClean="0">
                <a:solidFill>
                  <a:schemeClr val="tx1">
                    <a:tint val="75000"/>
                  </a:schemeClr>
                </a:solidFill>
              </a:rPr>
              <a:pPr>
                <a:spcAft>
                  <a:spcPts val="600"/>
                </a:spcAft>
              </a:pPr>
              <a:t>2</a:t>
            </a:fld>
            <a:endParaRPr lang="en-US" sz="1200">
              <a:solidFill>
                <a:schemeClr val="tx1">
                  <a:tint val="75000"/>
                </a:schemeClr>
              </a:solidFill>
            </a:endParaRPr>
          </a:p>
        </p:txBody>
      </p:sp>
      <p:graphicFrame>
        <p:nvGraphicFramePr>
          <p:cNvPr id="13" name="Text Placeholder 8">
            <a:extLst>
              <a:ext uri="{FF2B5EF4-FFF2-40B4-BE49-F238E27FC236}">
                <a16:creationId xmlns:a16="http://schemas.microsoft.com/office/drawing/2014/main" id="{FA51F071-0C60-4616-8ECD-F53767447857}"/>
              </a:ext>
            </a:extLst>
          </p:cNvPr>
          <p:cNvGraphicFramePr/>
          <p:nvPr>
            <p:extLst>
              <p:ext uri="{D42A27DB-BD31-4B8C-83A1-F6EECF244321}">
                <p14:modId xmlns:p14="http://schemas.microsoft.com/office/powerpoint/2010/main" val="3975531738"/>
              </p:ext>
            </p:extLst>
          </p:nvPr>
        </p:nvGraphicFramePr>
        <p:xfrm>
          <a:off x="593610" y="2121763"/>
          <a:ext cx="5235490"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underpants&#10;&#10;Description automatically generated">
            <a:extLst>
              <a:ext uri="{FF2B5EF4-FFF2-40B4-BE49-F238E27FC236}">
                <a16:creationId xmlns:a16="http://schemas.microsoft.com/office/drawing/2014/main" id="{714F3639-50BE-4C27-B738-8A5D6E646761}"/>
              </a:ext>
            </a:extLst>
          </p:cNvPr>
          <p:cNvPicPr>
            <a:picLocks noChangeAspect="1"/>
          </p:cNvPicPr>
          <p:nvPr/>
        </p:nvPicPr>
        <p:blipFill>
          <a:blip r:embed="rId8"/>
          <a:stretch>
            <a:fillRect/>
          </a:stretch>
        </p:blipFill>
        <p:spPr>
          <a:xfrm>
            <a:off x="6329201" y="0"/>
            <a:ext cx="5126344" cy="6356350"/>
          </a:xfrm>
          <a:prstGeom prst="rect">
            <a:avLst/>
          </a:prstGeom>
        </p:spPr>
      </p:pic>
      <p:sp>
        <p:nvSpPr>
          <p:cNvPr id="6" name="TextBox 5">
            <a:extLst>
              <a:ext uri="{FF2B5EF4-FFF2-40B4-BE49-F238E27FC236}">
                <a16:creationId xmlns:a16="http://schemas.microsoft.com/office/drawing/2014/main" id="{52A28380-CD1D-4DD4-9ABC-E75700333882}"/>
              </a:ext>
            </a:extLst>
          </p:cNvPr>
          <p:cNvSpPr txBox="1"/>
          <p:nvPr/>
        </p:nvSpPr>
        <p:spPr>
          <a:xfrm>
            <a:off x="10046212" y="1789278"/>
            <a:ext cx="1809404" cy="461665"/>
          </a:xfrm>
          <a:prstGeom prst="rect">
            <a:avLst/>
          </a:prstGeom>
          <a:noFill/>
        </p:spPr>
        <p:txBody>
          <a:bodyPr wrap="square" rtlCol="0">
            <a:spAutoFit/>
          </a:bodyPr>
          <a:lstStyle/>
          <a:p>
            <a:r>
              <a:rPr lang="en-US" sz="2400" b="1" dirty="0"/>
              <a:t>Compression</a:t>
            </a:r>
          </a:p>
        </p:txBody>
      </p:sp>
      <p:sp>
        <p:nvSpPr>
          <p:cNvPr id="12" name="TextBox 11">
            <a:extLst>
              <a:ext uri="{FF2B5EF4-FFF2-40B4-BE49-F238E27FC236}">
                <a16:creationId xmlns:a16="http://schemas.microsoft.com/office/drawing/2014/main" id="{E77DCBFE-10CE-4DE2-A0DB-429A9C646C45}"/>
              </a:ext>
            </a:extLst>
          </p:cNvPr>
          <p:cNvSpPr txBox="1"/>
          <p:nvPr/>
        </p:nvSpPr>
        <p:spPr>
          <a:xfrm>
            <a:off x="9065235" y="4008268"/>
            <a:ext cx="1567231" cy="461665"/>
          </a:xfrm>
          <a:prstGeom prst="rect">
            <a:avLst/>
          </a:prstGeom>
          <a:noFill/>
        </p:spPr>
        <p:txBody>
          <a:bodyPr wrap="square" rtlCol="0">
            <a:spAutoFit/>
          </a:bodyPr>
          <a:lstStyle/>
          <a:p>
            <a:r>
              <a:rPr lang="en-US" sz="2400" b="1" dirty="0"/>
              <a:t>Bending</a:t>
            </a:r>
          </a:p>
        </p:txBody>
      </p:sp>
      <p:sp>
        <p:nvSpPr>
          <p:cNvPr id="14" name="TextBox 13">
            <a:extLst>
              <a:ext uri="{FF2B5EF4-FFF2-40B4-BE49-F238E27FC236}">
                <a16:creationId xmlns:a16="http://schemas.microsoft.com/office/drawing/2014/main" id="{9F431F33-DC5B-436C-B18A-28B23465BEB7}"/>
              </a:ext>
            </a:extLst>
          </p:cNvPr>
          <p:cNvSpPr txBox="1"/>
          <p:nvPr/>
        </p:nvSpPr>
        <p:spPr>
          <a:xfrm>
            <a:off x="8366427" y="5260816"/>
            <a:ext cx="1567231" cy="461665"/>
          </a:xfrm>
          <a:prstGeom prst="rect">
            <a:avLst/>
          </a:prstGeom>
          <a:noFill/>
        </p:spPr>
        <p:txBody>
          <a:bodyPr wrap="square" rtlCol="0">
            <a:spAutoFit/>
          </a:bodyPr>
          <a:lstStyle/>
          <a:p>
            <a:r>
              <a:rPr lang="en-US" sz="2400" b="1" dirty="0"/>
              <a:t>Torsion</a:t>
            </a:r>
          </a:p>
        </p:txBody>
      </p:sp>
      <p:sp>
        <p:nvSpPr>
          <p:cNvPr id="11" name="TextBox 10">
            <a:extLst>
              <a:ext uri="{FF2B5EF4-FFF2-40B4-BE49-F238E27FC236}">
                <a16:creationId xmlns:a16="http://schemas.microsoft.com/office/drawing/2014/main" id="{1DDD80F1-B114-6C48-AD60-C83735CEAEBE}"/>
              </a:ext>
            </a:extLst>
          </p:cNvPr>
          <p:cNvSpPr txBox="1"/>
          <p:nvPr/>
        </p:nvSpPr>
        <p:spPr>
          <a:xfrm>
            <a:off x="380999" y="6400801"/>
            <a:ext cx="3838575" cy="256545"/>
          </a:xfrm>
          <a:prstGeom prst="rect">
            <a:avLst/>
          </a:prstGeom>
          <a:noFill/>
        </p:spPr>
        <p:txBody>
          <a:bodyPr wrap="square" rtlCol="0">
            <a:spAutoFit/>
          </a:bodyPr>
          <a:lstStyle/>
          <a:p>
            <a:r>
              <a:rPr lang="en-GB" sz="1067" dirty="0"/>
              <a:t>PAM 301 Version 1.0</a:t>
            </a:r>
          </a:p>
        </p:txBody>
      </p:sp>
    </p:spTree>
    <p:extLst>
      <p:ext uri="{BB962C8B-B14F-4D97-AF65-F5344CB8AC3E}">
        <p14:creationId xmlns:p14="http://schemas.microsoft.com/office/powerpoint/2010/main" val="179301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6CBD5D-41C6-E94A-BCBC-A8A902EF2A91}"/>
              </a:ext>
            </a:extLst>
          </p:cNvPr>
          <p:cNvSpPr>
            <a:spLocks noGrp="1"/>
          </p:cNvSpPr>
          <p:nvPr>
            <p:ph type="title"/>
          </p:nvPr>
        </p:nvSpPr>
        <p:spPr>
          <a:xfrm>
            <a:off x="838200" y="539313"/>
            <a:ext cx="10515600" cy="600668"/>
          </a:xfrm>
        </p:spPr>
        <p:txBody>
          <a:bodyPr/>
          <a:lstStyle/>
          <a:p>
            <a:r>
              <a:rPr lang="en-US" sz="4200" dirty="0"/>
              <a:t>Impact of Movement on Vessel Compression </a:t>
            </a:r>
          </a:p>
        </p:txBody>
      </p:sp>
      <p:sp>
        <p:nvSpPr>
          <p:cNvPr id="3" name="Slide Number Placeholder 2">
            <a:extLst>
              <a:ext uri="{FF2B5EF4-FFF2-40B4-BE49-F238E27FC236}">
                <a16:creationId xmlns:a16="http://schemas.microsoft.com/office/drawing/2014/main" id="{B1FEBC1E-CF27-D046-AA51-74EB7A5E8EF5}"/>
              </a:ext>
            </a:extLst>
          </p:cNvPr>
          <p:cNvSpPr>
            <a:spLocks noGrp="1"/>
          </p:cNvSpPr>
          <p:nvPr>
            <p:ph type="sldNum" sz="quarter" idx="10"/>
          </p:nvPr>
        </p:nvSpPr>
        <p:spPr/>
        <p:txBody>
          <a:bodyPr/>
          <a:lstStyle/>
          <a:p>
            <a:fld id="{71A97FB1-E9D4-1640-BFE1-F6979E3D621B}" type="slidenum">
              <a:rPr lang="en-US" smtClean="0"/>
              <a:pPr/>
              <a:t>3</a:t>
            </a:fld>
            <a:endParaRPr lang="en-US" dirty="0"/>
          </a:p>
        </p:txBody>
      </p:sp>
      <p:sp>
        <p:nvSpPr>
          <p:cNvPr id="7" name="Text Placeholder 6">
            <a:extLst>
              <a:ext uri="{FF2B5EF4-FFF2-40B4-BE49-F238E27FC236}">
                <a16:creationId xmlns:a16="http://schemas.microsoft.com/office/drawing/2014/main" id="{3537B3CA-F135-7D47-80F8-031F3C2FB7AD}"/>
              </a:ext>
            </a:extLst>
          </p:cNvPr>
          <p:cNvSpPr>
            <a:spLocks noGrp="1"/>
          </p:cNvSpPr>
          <p:nvPr>
            <p:ph type="body" sz="quarter" idx="11"/>
          </p:nvPr>
        </p:nvSpPr>
        <p:spPr>
          <a:xfrm>
            <a:off x="484539" y="1766054"/>
            <a:ext cx="6345239" cy="4430929"/>
          </a:xfrm>
        </p:spPr>
        <p:txBody>
          <a:bodyPr/>
          <a:lstStyle/>
          <a:p>
            <a:pPr marL="457200" indent="-457200">
              <a:buFont typeface="Arial" panose="020B0604020202020204" pitchFamily="34" charset="0"/>
              <a:buChar char="•"/>
            </a:pPr>
            <a:r>
              <a:rPr lang="en-US" dirty="0"/>
              <a:t>Cadaver study examining native artery shortening under flexion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Distal SFA and proximal PA demonstrated the most significant impact under flexion</a:t>
            </a:r>
          </a:p>
          <a:p>
            <a:pPr marL="697194" lvl="1" indent="-457200"/>
            <a:r>
              <a:rPr lang="en-US" dirty="0"/>
              <a:t>9-14% compression while in walking position</a:t>
            </a:r>
          </a:p>
          <a:p>
            <a:pPr marL="697194" lvl="1" indent="-457200"/>
            <a:r>
              <a:rPr lang="en-US" dirty="0"/>
              <a:t>14-23% compression during seated position</a:t>
            </a:r>
          </a:p>
          <a:p>
            <a:pPr marL="457200" indent="-457200">
              <a:buFont typeface="Arial" panose="020B0604020202020204" pitchFamily="34" charset="0"/>
              <a:buChar char="•"/>
            </a:pPr>
            <a:endParaRPr lang="en-US" dirty="0"/>
          </a:p>
        </p:txBody>
      </p:sp>
      <p:pic>
        <p:nvPicPr>
          <p:cNvPr id="5" name="Picture 4" descr="Table&#10;&#10;Description automatically generated">
            <a:extLst>
              <a:ext uri="{FF2B5EF4-FFF2-40B4-BE49-F238E27FC236}">
                <a16:creationId xmlns:a16="http://schemas.microsoft.com/office/drawing/2014/main" id="{55912EC8-955B-7F44-930A-0894870D213E}"/>
              </a:ext>
            </a:extLst>
          </p:cNvPr>
          <p:cNvPicPr>
            <a:picLocks noChangeAspect="1"/>
          </p:cNvPicPr>
          <p:nvPr/>
        </p:nvPicPr>
        <p:blipFill>
          <a:blip r:embed="rId3"/>
          <a:stretch>
            <a:fillRect/>
          </a:stretch>
        </p:blipFill>
        <p:spPr>
          <a:xfrm>
            <a:off x="7075260" y="1766054"/>
            <a:ext cx="4542100" cy="3967997"/>
          </a:xfrm>
          <a:prstGeom prst="rect">
            <a:avLst/>
          </a:prstGeom>
        </p:spPr>
      </p:pic>
      <p:sp>
        <p:nvSpPr>
          <p:cNvPr id="4" name="Rounded Rectangle 3">
            <a:extLst>
              <a:ext uri="{FF2B5EF4-FFF2-40B4-BE49-F238E27FC236}">
                <a16:creationId xmlns:a16="http://schemas.microsoft.com/office/drawing/2014/main" id="{3C1CEC52-24E1-E343-844F-51D7FF58DD7D}"/>
              </a:ext>
            </a:extLst>
          </p:cNvPr>
          <p:cNvSpPr/>
          <p:nvPr/>
        </p:nvSpPr>
        <p:spPr>
          <a:xfrm>
            <a:off x="8958942" y="3254829"/>
            <a:ext cx="1572423" cy="21685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8AF07F-644F-7D4E-8482-A9103FB7415A}"/>
              </a:ext>
            </a:extLst>
          </p:cNvPr>
          <p:cNvSpPr txBox="1"/>
          <p:nvPr/>
        </p:nvSpPr>
        <p:spPr>
          <a:xfrm>
            <a:off x="291947" y="6393754"/>
            <a:ext cx="706181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1. Smouse H, </a:t>
            </a:r>
            <a:r>
              <a:rPr lang="en-US" sz="900" kern="1200" dirty="0" err="1">
                <a:solidFill>
                  <a:schemeClr val="tx1"/>
                </a:solidFill>
                <a:effectLst/>
                <a:latin typeface="+mn-lt"/>
                <a:ea typeface="+mn-ea"/>
                <a:cs typeface="+mn-cs"/>
              </a:rPr>
              <a:t>Nikanorov</a:t>
            </a:r>
            <a:r>
              <a:rPr lang="en-US" sz="900" kern="1200" dirty="0">
                <a:solidFill>
                  <a:schemeClr val="tx1"/>
                </a:solidFill>
                <a:effectLst/>
                <a:latin typeface="+mn-lt"/>
                <a:ea typeface="+mn-ea"/>
                <a:cs typeface="+mn-cs"/>
              </a:rPr>
              <a:t> A, </a:t>
            </a:r>
            <a:r>
              <a:rPr lang="en-US" sz="900" kern="1200" dirty="0" err="1">
                <a:solidFill>
                  <a:schemeClr val="tx1"/>
                </a:solidFill>
                <a:effectLst/>
                <a:latin typeface="+mn-lt"/>
                <a:ea typeface="+mn-ea"/>
                <a:cs typeface="+mn-cs"/>
              </a:rPr>
              <a:t>LaFlash</a:t>
            </a:r>
            <a:r>
              <a:rPr lang="en-US" sz="900" kern="1200" dirty="0">
                <a:solidFill>
                  <a:schemeClr val="tx1"/>
                </a:solidFill>
                <a:effectLst/>
                <a:latin typeface="+mn-lt"/>
                <a:ea typeface="+mn-ea"/>
                <a:cs typeface="+mn-cs"/>
              </a:rPr>
              <a:t> D (2005) </a:t>
            </a:r>
            <a:r>
              <a:rPr lang="en-US" sz="900" kern="1200" dirty="0" err="1">
                <a:solidFill>
                  <a:schemeClr val="tx1"/>
                </a:solidFill>
                <a:effectLst/>
                <a:latin typeface="+mn-lt"/>
                <a:ea typeface="+mn-ea"/>
                <a:cs typeface="+mn-cs"/>
              </a:rPr>
              <a:t>Endovasc</a:t>
            </a:r>
            <a:r>
              <a:rPr lang="en-US" sz="900" kern="1200" dirty="0">
                <a:solidFill>
                  <a:schemeClr val="tx1"/>
                </a:solidFill>
                <a:effectLst/>
                <a:latin typeface="+mn-lt"/>
                <a:ea typeface="+mn-ea"/>
                <a:cs typeface="+mn-cs"/>
              </a:rPr>
              <a:t> Today 4:60–66 </a:t>
            </a:r>
          </a:p>
        </p:txBody>
      </p:sp>
    </p:spTree>
    <p:extLst>
      <p:ext uri="{BB962C8B-B14F-4D97-AF65-F5344CB8AC3E}">
        <p14:creationId xmlns:p14="http://schemas.microsoft.com/office/powerpoint/2010/main" val="29181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2452671" y="1986017"/>
            <a:ext cx="3530349" cy="321437"/>
          </a:xfrm>
          <a:prstGeom prst="rect">
            <a:avLst/>
          </a:prstGeom>
        </p:spPr>
      </p:pic>
      <p:sp>
        <p:nvSpPr>
          <p:cNvPr id="18" name="TextBox 17"/>
          <p:cNvSpPr txBox="1"/>
          <p:nvPr/>
        </p:nvSpPr>
        <p:spPr>
          <a:xfrm>
            <a:off x="369906" y="5726397"/>
            <a:ext cx="6109984" cy="230832"/>
          </a:xfrm>
          <a:prstGeom prst="rect">
            <a:avLst/>
          </a:prstGeom>
          <a:noFill/>
        </p:spPr>
        <p:txBody>
          <a:bodyPr wrap="square" rtlCol="0">
            <a:spAutoFit/>
          </a:bodyPr>
          <a:lstStyle/>
          <a:p>
            <a:pPr defTabSz="457200" fontAlgn="base">
              <a:spcBef>
                <a:spcPct val="0"/>
              </a:spcBef>
              <a:spcAft>
                <a:spcPct val="0"/>
              </a:spcAft>
            </a:pPr>
            <a:r>
              <a:rPr lang="en-GB" sz="900" dirty="0">
                <a:solidFill>
                  <a:prstClr val="black"/>
                </a:solidFill>
                <a:latin typeface="Calibri" panose="020F0502020204030204" pitchFamily="34" charset="0"/>
                <a:cs typeface="Calibri" panose="020F0502020204030204" pitchFamily="34" charset="0"/>
              </a:rPr>
              <a:t>1. Tamashiro et al, 2011 (</a:t>
            </a:r>
            <a:r>
              <a:rPr lang="en-US" sz="900" dirty="0">
                <a:solidFill>
                  <a:prstClr val="black"/>
                </a:solidFill>
                <a:latin typeface="Calibri" panose="020F0502020204030204" pitchFamily="34" charset="0"/>
                <a:cs typeface="Calibri" panose="020F0502020204030204" pitchFamily="34" charset="0"/>
              </a:rPr>
              <a:t>J Invasive </a:t>
            </a:r>
            <a:r>
              <a:rPr lang="en-US" sz="900" dirty="0" err="1">
                <a:solidFill>
                  <a:prstClr val="black"/>
                </a:solidFill>
                <a:latin typeface="Calibri" panose="020F0502020204030204" pitchFamily="34" charset="0"/>
                <a:cs typeface="Calibri" panose="020F0502020204030204" pitchFamily="34" charset="0"/>
              </a:rPr>
              <a:t>Cardiol</a:t>
            </a:r>
            <a:r>
              <a:rPr lang="en-US" sz="900" dirty="0">
                <a:solidFill>
                  <a:prstClr val="black"/>
                </a:solidFill>
                <a:latin typeface="Calibri" panose="020F0502020204030204" pitchFamily="34" charset="0"/>
                <a:cs typeface="Calibri" panose="020F0502020204030204" pitchFamily="34" charset="0"/>
              </a:rPr>
              <a:t>. 2011 Oct;23(10):431-3.)</a:t>
            </a:r>
            <a:endParaRPr lang="en-GB" sz="900" dirty="0">
              <a:solidFill>
                <a:prstClr val="black"/>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CBD3F0A-FB85-AF45-A428-E9B977A9B254}"/>
              </a:ext>
            </a:extLst>
          </p:cNvPr>
          <p:cNvGrpSpPr/>
          <p:nvPr/>
        </p:nvGrpSpPr>
        <p:grpSpPr>
          <a:xfrm>
            <a:off x="329734" y="1402758"/>
            <a:ext cx="6878185" cy="4312780"/>
            <a:chOff x="1887137" y="1094646"/>
            <a:chExt cx="8421564" cy="5225610"/>
          </a:xfrm>
        </p:grpSpPr>
        <p:pic>
          <p:nvPicPr>
            <p:cNvPr id="19" name="Picture 18"/>
            <p:cNvPicPr>
              <a:picLocks noChangeAspect="1"/>
            </p:cNvPicPr>
            <p:nvPr/>
          </p:nvPicPr>
          <p:blipFill rotWithShape="1">
            <a:blip r:embed="rId14">
              <a:extLst>
                <a:ext uri="{28A0092B-C50C-407E-A947-70E740481C1C}">
                  <a14:useLocalDpi xmlns:a14="http://schemas.microsoft.com/office/drawing/2010/main" val="0"/>
                </a:ext>
              </a:extLst>
            </a:blip>
            <a:srcRect r="60996" b="27300"/>
            <a:stretch/>
          </p:blipFill>
          <p:spPr bwMode="auto">
            <a:xfrm>
              <a:off x="1887137" y="1451112"/>
              <a:ext cx="3945622" cy="4869143"/>
            </a:xfrm>
            <a:prstGeom prst="rect">
              <a:avLst/>
            </a:prstGeom>
            <a:noFill/>
            <a:ln>
              <a:noFill/>
            </a:ln>
          </p:spPr>
        </p:pic>
        <p:pic>
          <p:nvPicPr>
            <p:cNvPr id="20" name="Picture 19"/>
            <p:cNvPicPr/>
            <p:nvPr/>
          </p:nvPicPr>
          <p:blipFill rotWithShape="1">
            <a:blip r:embed="rId14">
              <a:extLst>
                <a:ext uri="{28A0092B-C50C-407E-A947-70E740481C1C}">
                  <a14:useLocalDpi xmlns:a14="http://schemas.microsoft.com/office/drawing/2010/main" val="0"/>
                </a:ext>
              </a:extLst>
            </a:blip>
            <a:srcRect l="39368" r="20778" b="27300"/>
            <a:stretch/>
          </p:blipFill>
          <p:spPr bwMode="auto">
            <a:xfrm>
              <a:off x="6220059" y="1451112"/>
              <a:ext cx="4018952" cy="4869144"/>
            </a:xfrm>
            <a:prstGeom prst="rect">
              <a:avLst/>
            </a:prstGeom>
            <a:noFill/>
            <a:ln>
              <a:noFill/>
            </a:ln>
          </p:spPr>
        </p:pic>
        <p:sp>
          <p:nvSpPr>
            <p:cNvPr id="22" name="Rectangle 21"/>
            <p:cNvSpPr/>
            <p:nvPr/>
          </p:nvSpPr>
          <p:spPr>
            <a:xfrm>
              <a:off x="2744784" y="1108285"/>
              <a:ext cx="2230330" cy="370105"/>
            </a:xfrm>
            <a:prstGeom prst="rect">
              <a:avLst/>
            </a:prstGeom>
            <a:noFill/>
          </p:spPr>
          <p:txBody>
            <a:bodyPr wrap="square">
              <a:spAutoFit/>
            </a:bodyPr>
            <a:lstStyle/>
            <a:p>
              <a:pPr algn="ctr" defTabSz="457200"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Prior to Treatment</a:t>
              </a:r>
              <a:endParaRPr lang="en-US" sz="1400" b="1" baseline="30000" dirty="0">
                <a:solidFill>
                  <a:prstClr val="black"/>
                </a:solidFill>
                <a:latin typeface="Arial" panose="020B0604020202020204" pitchFamily="34" charset="0"/>
                <a:cs typeface="Arial" panose="020B0604020202020204" pitchFamily="34" charset="0"/>
              </a:endParaRPr>
            </a:p>
          </p:txBody>
        </p:sp>
        <p:sp>
          <p:nvSpPr>
            <p:cNvPr id="23" name="Rectangle 22"/>
            <p:cNvSpPr/>
            <p:nvPr/>
          </p:nvSpPr>
          <p:spPr>
            <a:xfrm>
              <a:off x="6551862" y="1094646"/>
              <a:ext cx="3468302" cy="370105"/>
            </a:xfrm>
            <a:prstGeom prst="rect">
              <a:avLst/>
            </a:prstGeom>
            <a:noFill/>
            <a:ln>
              <a:noFill/>
            </a:ln>
          </p:spPr>
          <p:txBody>
            <a:bodyPr wrap="square">
              <a:spAutoFit/>
            </a:bodyPr>
            <a:lstStyle/>
            <a:p>
              <a:pPr defTabSz="457200"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Post Treatment – Straight Stent</a:t>
              </a:r>
              <a:endParaRPr lang="en-US" sz="1400" b="1" baseline="30000" dirty="0">
                <a:solidFill>
                  <a:prstClr val="black"/>
                </a:solidFill>
                <a:latin typeface="Arial" panose="020B0604020202020204" pitchFamily="34" charset="0"/>
                <a:cs typeface="Arial" panose="020B0604020202020204" pitchFamily="34" charset="0"/>
              </a:endParaRPr>
            </a:p>
          </p:txBody>
        </p:sp>
        <p:sp>
          <p:nvSpPr>
            <p:cNvPr id="4" name="Arrow: Right 3"/>
            <p:cNvSpPr/>
            <p:nvPr/>
          </p:nvSpPr>
          <p:spPr>
            <a:xfrm rot="8935714">
              <a:off x="5312026" y="4879969"/>
              <a:ext cx="577075" cy="2332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12" name="Arrow: Right 11"/>
            <p:cNvSpPr/>
            <p:nvPr/>
          </p:nvSpPr>
          <p:spPr>
            <a:xfrm rot="8935714">
              <a:off x="9731626" y="4519538"/>
              <a:ext cx="577075" cy="2332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grpSp>
      <p:sp>
        <p:nvSpPr>
          <p:cNvPr id="2" name="Title 1">
            <a:extLst>
              <a:ext uri="{FF2B5EF4-FFF2-40B4-BE49-F238E27FC236}">
                <a16:creationId xmlns:a16="http://schemas.microsoft.com/office/drawing/2014/main" id="{48050984-90EE-114B-8DA0-8C6A9B231D30}"/>
              </a:ext>
            </a:extLst>
          </p:cNvPr>
          <p:cNvSpPr>
            <a:spLocks noGrp="1"/>
          </p:cNvSpPr>
          <p:nvPr>
            <p:ph type="title"/>
          </p:nvPr>
        </p:nvSpPr>
        <p:spPr>
          <a:xfrm>
            <a:off x="329734" y="508238"/>
            <a:ext cx="11306571" cy="600668"/>
          </a:xfrm>
        </p:spPr>
        <p:txBody>
          <a:bodyPr>
            <a:normAutofit fontScale="90000"/>
          </a:bodyPr>
          <a:lstStyle/>
          <a:p>
            <a:r>
              <a:rPr lang="en-US" dirty="0"/>
              <a:t>Biomechanical Incompatibility of Traditional Stent Designs</a:t>
            </a:r>
          </a:p>
        </p:txBody>
      </p:sp>
      <p:pic>
        <p:nvPicPr>
          <p:cNvPr id="1026" name="Picture 2">
            <a:extLst>
              <a:ext uri="{FF2B5EF4-FFF2-40B4-BE49-F238E27FC236}">
                <a16:creationId xmlns:a16="http://schemas.microsoft.com/office/drawing/2014/main" id="{644F7228-1B6D-CB4D-8FC2-7F5ABFFDBB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37328" y="1708211"/>
            <a:ext cx="4404001" cy="399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32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021E9C-A652-1E4E-A245-44524FF21FD4}"/>
              </a:ext>
            </a:extLst>
          </p:cNvPr>
          <p:cNvSpPr>
            <a:spLocks noGrp="1"/>
          </p:cNvSpPr>
          <p:nvPr>
            <p:ph type="title"/>
          </p:nvPr>
        </p:nvSpPr>
        <p:spPr/>
        <p:txBody>
          <a:bodyPr/>
          <a:lstStyle/>
          <a:p>
            <a:r>
              <a:rPr lang="en-US" sz="4200" dirty="0"/>
              <a:t>How Well is The Distal SFA/Prox Pop Segment Represented in Contempo</a:t>
            </a:r>
            <a:r>
              <a:rPr lang="en-US" sz="4200" dirty="0">
                <a:solidFill>
                  <a:srgbClr val="0070C0"/>
                </a:solidFill>
              </a:rPr>
              <a:t>ra</a:t>
            </a:r>
            <a:r>
              <a:rPr lang="en-US" sz="4200" dirty="0"/>
              <a:t>ry Data?</a:t>
            </a:r>
          </a:p>
        </p:txBody>
      </p:sp>
      <p:sp>
        <p:nvSpPr>
          <p:cNvPr id="5" name="TextBox 4">
            <a:extLst>
              <a:ext uri="{FF2B5EF4-FFF2-40B4-BE49-F238E27FC236}">
                <a16:creationId xmlns:a16="http://schemas.microsoft.com/office/drawing/2014/main" id="{C9D55797-6F25-F74B-952F-640D8278393D}"/>
              </a:ext>
            </a:extLst>
          </p:cNvPr>
          <p:cNvSpPr txBox="1"/>
          <p:nvPr/>
        </p:nvSpPr>
        <p:spPr>
          <a:xfrm>
            <a:off x="1886552" y="5255394"/>
            <a:ext cx="815259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dirty="0"/>
              <a:t>Limited inclusion of lesions extending to the highly dynamic proximal popliteal</a:t>
            </a:r>
          </a:p>
          <a:p>
            <a:pPr marL="285750" indent="-285750">
              <a:buFont typeface="Arial" panose="020B0604020202020204" pitchFamily="34" charset="0"/>
              <a:buChar char="•"/>
            </a:pPr>
            <a:r>
              <a:rPr lang="en-US" dirty="0"/>
              <a:t>Limited follow up available on fracture rates beyond 1-yr</a:t>
            </a:r>
          </a:p>
        </p:txBody>
      </p:sp>
      <p:pic>
        <p:nvPicPr>
          <p:cNvPr id="17" name="Picture 16">
            <a:extLst>
              <a:ext uri="{FF2B5EF4-FFF2-40B4-BE49-F238E27FC236}">
                <a16:creationId xmlns:a16="http://schemas.microsoft.com/office/drawing/2014/main" id="{EAAB6040-4474-8A43-BFC1-3D587DC16AA7}"/>
              </a:ext>
            </a:extLst>
          </p:cNvPr>
          <p:cNvPicPr>
            <a:picLocks noChangeAspect="1"/>
          </p:cNvPicPr>
          <p:nvPr/>
        </p:nvPicPr>
        <p:blipFill>
          <a:blip r:embed="rId3"/>
          <a:stretch>
            <a:fillRect/>
          </a:stretch>
        </p:blipFill>
        <p:spPr>
          <a:xfrm>
            <a:off x="628797" y="1811582"/>
            <a:ext cx="10934406" cy="3085007"/>
          </a:xfrm>
          <a:prstGeom prst="rect">
            <a:avLst/>
          </a:prstGeom>
        </p:spPr>
      </p:pic>
      <p:sp>
        <p:nvSpPr>
          <p:cNvPr id="10" name="Rounded Rectangle 9">
            <a:extLst>
              <a:ext uri="{FF2B5EF4-FFF2-40B4-BE49-F238E27FC236}">
                <a16:creationId xmlns:a16="http://schemas.microsoft.com/office/drawing/2014/main" id="{2625EDD5-AC3C-994C-882E-C919D437F356}"/>
              </a:ext>
            </a:extLst>
          </p:cNvPr>
          <p:cNvSpPr/>
          <p:nvPr/>
        </p:nvSpPr>
        <p:spPr>
          <a:xfrm>
            <a:off x="8839200" y="2535936"/>
            <a:ext cx="1373437" cy="2360653"/>
          </a:xfrm>
          <a:prstGeom prst="roundRect">
            <a:avLst/>
          </a:prstGeom>
          <a:solidFill>
            <a:srgbClr val="FFFF00">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5C15281-A070-D146-BD9E-11AF84E4ABFD}"/>
              </a:ext>
            </a:extLst>
          </p:cNvPr>
          <p:cNvSpPr txBox="1"/>
          <p:nvPr/>
        </p:nvSpPr>
        <p:spPr>
          <a:xfrm>
            <a:off x="237318" y="6429090"/>
            <a:ext cx="1585690" cy="2308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sz="900" dirty="0">
                <a:latin typeface="Calibri Light"/>
              </a:rPr>
              <a:t>Data on file at Veryan Medical</a:t>
            </a:r>
            <a:endParaRPr lang="en-GB" sz="900" dirty="0">
              <a:latin typeface="Calibri Light"/>
            </a:endParaRPr>
          </a:p>
        </p:txBody>
      </p:sp>
    </p:spTree>
    <p:extLst>
      <p:ext uri="{BB962C8B-B14F-4D97-AF65-F5344CB8AC3E}">
        <p14:creationId xmlns:p14="http://schemas.microsoft.com/office/powerpoint/2010/main" val="148470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D3951-AF18-4E98-A071-41B1E619EB55}"/>
              </a:ext>
            </a:extLst>
          </p:cNvPr>
          <p:cNvSpPr>
            <a:spLocks noGrp="1"/>
          </p:cNvSpPr>
          <p:nvPr>
            <p:ph type="sldNum" sz="quarter" idx="10"/>
          </p:nvPr>
        </p:nvSpPr>
        <p:spPr/>
        <p:txBody>
          <a:bodyPr/>
          <a:lstStyle/>
          <a:p>
            <a:fld id="{71A97FB1-E9D4-1640-BFE1-F6979E3D621B}" type="slidenum">
              <a:rPr lang="en-US" smtClean="0"/>
              <a:pPr/>
              <a:t>6</a:t>
            </a:fld>
            <a:endParaRPr lang="en-US" dirty="0"/>
          </a:p>
        </p:txBody>
      </p:sp>
      <p:sp>
        <p:nvSpPr>
          <p:cNvPr id="3" name="Rectangle 2">
            <a:extLst>
              <a:ext uri="{FF2B5EF4-FFF2-40B4-BE49-F238E27FC236}">
                <a16:creationId xmlns:a16="http://schemas.microsoft.com/office/drawing/2014/main" id="{3AC0F244-DAB0-4C55-A32C-66A33800F214}"/>
              </a:ext>
            </a:extLst>
          </p:cNvPr>
          <p:cNvSpPr/>
          <p:nvPr/>
        </p:nvSpPr>
        <p:spPr>
          <a:xfrm>
            <a:off x="0" y="1104663"/>
            <a:ext cx="12192000" cy="3024605"/>
          </a:xfrm>
          <a:prstGeom prst="rect">
            <a:avLst/>
          </a:prstGeom>
          <a:solidFill>
            <a:schemeClr val="bg2">
              <a:alpha val="36000"/>
            </a:schemeClr>
          </a:solidFill>
          <a:ln w="12700" cap="flat" cmpd="sng" algn="ctr">
            <a:noFill/>
            <a:prstDash val="solid"/>
            <a:miter lim="800000"/>
          </a:ln>
          <a:effectLst>
            <a:outerShdw blurRad="342900" sx="102000" sy="102000" algn="ctr" rotWithShape="0">
              <a:sysClr val="windowText" lastClr="000000">
                <a:alpha val="40000"/>
              </a:sysClr>
            </a:outerShdw>
          </a:effectLst>
        </p:spPr>
        <p:txBody>
          <a:bodyPr rtlCol="0" anchor="ctr"/>
          <a:lstStyle/>
          <a:p>
            <a:pPr algn="ctr" defTabSz="457178">
              <a:defRPr/>
            </a:pPr>
            <a:endParaRPr lang="en-US" kern="0">
              <a:solidFill>
                <a:prstClr val="white"/>
              </a:solidFill>
              <a:latin typeface="Calibri" panose="020F0502020204030204"/>
            </a:endParaRPr>
          </a:p>
        </p:txBody>
      </p:sp>
      <p:sp>
        <p:nvSpPr>
          <p:cNvPr id="4" name="Title 4">
            <a:extLst>
              <a:ext uri="{FF2B5EF4-FFF2-40B4-BE49-F238E27FC236}">
                <a16:creationId xmlns:a16="http://schemas.microsoft.com/office/drawing/2014/main" id="{53DAE959-779A-4F30-ACE6-20BB758095F8}"/>
              </a:ext>
            </a:extLst>
          </p:cNvPr>
          <p:cNvSpPr txBox="1">
            <a:spLocks/>
          </p:cNvSpPr>
          <p:nvPr/>
        </p:nvSpPr>
        <p:spPr>
          <a:xfrm>
            <a:off x="876300" y="23713"/>
            <a:ext cx="10738053" cy="928547"/>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r>
              <a:rPr lang="en-US" sz="3800" dirty="0"/>
              <a:t>Design Intent: </a:t>
            </a:r>
          </a:p>
          <a:p>
            <a:r>
              <a:rPr lang="en-US" sz="3800" dirty="0"/>
              <a:t>Purpose-built for the Femoropopliteal Segment</a:t>
            </a:r>
          </a:p>
        </p:txBody>
      </p:sp>
      <p:grpSp>
        <p:nvGrpSpPr>
          <p:cNvPr id="5" name="Group 4">
            <a:extLst>
              <a:ext uri="{FF2B5EF4-FFF2-40B4-BE49-F238E27FC236}">
                <a16:creationId xmlns:a16="http://schemas.microsoft.com/office/drawing/2014/main" id="{3D939CEF-3A3B-4C67-A01B-F36571773908}"/>
              </a:ext>
            </a:extLst>
          </p:cNvPr>
          <p:cNvGrpSpPr/>
          <p:nvPr/>
        </p:nvGrpSpPr>
        <p:grpSpPr>
          <a:xfrm>
            <a:off x="876300" y="1368518"/>
            <a:ext cx="4726488" cy="2496895"/>
            <a:chOff x="1296883" y="2495875"/>
            <a:chExt cx="4726488" cy="2496895"/>
          </a:xfrm>
        </p:grpSpPr>
        <p:sp>
          <p:nvSpPr>
            <p:cNvPr id="6" name="Rectangle 5">
              <a:extLst>
                <a:ext uri="{FF2B5EF4-FFF2-40B4-BE49-F238E27FC236}">
                  <a16:creationId xmlns:a16="http://schemas.microsoft.com/office/drawing/2014/main" id="{4C507A75-2F49-482A-8D44-C5E83F136DAC}"/>
                </a:ext>
              </a:extLst>
            </p:cNvPr>
            <p:cNvSpPr/>
            <p:nvPr/>
          </p:nvSpPr>
          <p:spPr>
            <a:xfrm>
              <a:off x="1347771" y="2495875"/>
              <a:ext cx="3518784" cy="480131"/>
            </a:xfrm>
            <a:prstGeom prst="rect">
              <a:avLst/>
            </a:prstGeom>
          </p:spPr>
          <p:txBody>
            <a:bodyPr lIns="0" tIns="0" rIns="0" bIns="0" anchor="t" anchorCtr="0">
              <a:normAutofit fontScale="85000" lnSpcReduction="10000"/>
            </a:bodyPr>
            <a:lstStyle/>
            <a:p>
              <a:pPr defTabSz="914332">
                <a:lnSpc>
                  <a:spcPct val="90000"/>
                </a:lnSpc>
                <a:spcBef>
                  <a:spcPct val="0"/>
                </a:spcBef>
                <a:spcAft>
                  <a:spcPts val="1200"/>
                </a:spcAft>
              </a:pPr>
              <a:r>
                <a:rPr lang="en-GB" sz="2800" spc="300" dirty="0">
                  <a:solidFill>
                    <a:schemeClr val="accent5">
                      <a:lumMod val="50000"/>
                    </a:schemeClr>
                  </a:solidFill>
                  <a:latin typeface="Calibri Light"/>
                </a:rPr>
                <a:t>BIOMIMETIC DESIGN</a:t>
              </a:r>
              <a:r>
                <a:rPr lang="en-GB" sz="2800" spc="300" baseline="30000" dirty="0">
                  <a:solidFill>
                    <a:schemeClr val="accent5">
                      <a:lumMod val="50000"/>
                    </a:schemeClr>
                  </a:solidFill>
                  <a:latin typeface="Calibri Light"/>
                </a:rPr>
                <a:t>1</a:t>
              </a:r>
              <a:endParaRPr lang="en-GB" sz="2800" spc="300" dirty="0">
                <a:solidFill>
                  <a:schemeClr val="accent5">
                    <a:lumMod val="50000"/>
                  </a:schemeClr>
                </a:solidFill>
                <a:latin typeface="Calibri Light"/>
              </a:endParaRPr>
            </a:p>
          </p:txBody>
        </p:sp>
        <p:sp>
          <p:nvSpPr>
            <p:cNvPr id="7" name="Rectangle 6">
              <a:extLst>
                <a:ext uri="{FF2B5EF4-FFF2-40B4-BE49-F238E27FC236}">
                  <a16:creationId xmlns:a16="http://schemas.microsoft.com/office/drawing/2014/main" id="{A62BA855-85BB-4B3C-B1B1-909ECF98180C}"/>
                </a:ext>
              </a:extLst>
            </p:cNvPr>
            <p:cNvSpPr/>
            <p:nvPr/>
          </p:nvSpPr>
          <p:spPr>
            <a:xfrm>
              <a:off x="1296883" y="2930667"/>
              <a:ext cx="4726488" cy="2062103"/>
            </a:xfrm>
            <a:prstGeom prst="rect">
              <a:avLst/>
            </a:prstGeom>
          </p:spPr>
          <p:txBody>
            <a:bodyPr wrap="square">
              <a:spAutoFit/>
            </a:bodyPr>
            <a:lstStyle/>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Mimics </a:t>
              </a:r>
              <a:r>
                <a:rPr lang="en-US" sz="2400" dirty="0">
                  <a:solidFill>
                    <a:schemeClr val="accent5">
                      <a:lumMod val="50000"/>
                    </a:schemeClr>
                  </a:solidFill>
                  <a:latin typeface="Calibri Light"/>
                  <a:cs typeface="Calibri" panose="020F0502020204030204" pitchFamily="34" charset="0"/>
                </a:rPr>
                <a:t>natural movement of the femoropopliteal segment</a:t>
              </a:r>
            </a:p>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Aids in reducing </a:t>
              </a:r>
              <a:r>
                <a:rPr lang="en-US" sz="2400" dirty="0">
                  <a:solidFill>
                    <a:schemeClr val="accent5">
                      <a:lumMod val="50000"/>
                    </a:schemeClr>
                  </a:solidFill>
                  <a:latin typeface="Calibri Light"/>
                  <a:cs typeface="Calibri" panose="020F0502020204030204" pitchFamily="34" charset="0"/>
                </a:rPr>
                <a:t>localized trauma</a:t>
              </a:r>
            </a:p>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Helps reduce risk </a:t>
              </a:r>
              <a:r>
                <a:rPr lang="en-US" sz="2400" dirty="0">
                  <a:solidFill>
                    <a:schemeClr val="accent5">
                      <a:lumMod val="50000"/>
                    </a:schemeClr>
                  </a:solidFill>
                  <a:latin typeface="Calibri Light"/>
                  <a:cs typeface="Calibri" panose="020F0502020204030204" pitchFamily="34" charset="0"/>
                </a:rPr>
                <a:t>of stent </a:t>
              </a:r>
              <a:br>
                <a:rPr lang="en-US" sz="2400" dirty="0">
                  <a:solidFill>
                    <a:schemeClr val="accent5">
                      <a:lumMod val="50000"/>
                    </a:schemeClr>
                  </a:solidFill>
                  <a:latin typeface="Calibri Light"/>
                  <a:cs typeface="Calibri" panose="020F0502020204030204" pitchFamily="34" charset="0"/>
                </a:rPr>
              </a:br>
              <a:r>
                <a:rPr lang="en-US" sz="2400" dirty="0">
                  <a:solidFill>
                    <a:schemeClr val="accent5">
                      <a:lumMod val="50000"/>
                    </a:schemeClr>
                  </a:solidFill>
                  <a:latin typeface="Calibri Light"/>
                  <a:cs typeface="Calibri" panose="020F0502020204030204" pitchFamily="34" charset="0"/>
                </a:rPr>
                <a:t>fracture in dynamic artery</a:t>
              </a:r>
              <a:endParaRPr lang="en-GB" sz="2400" dirty="0">
                <a:solidFill>
                  <a:schemeClr val="accent5">
                    <a:lumMod val="50000"/>
                  </a:schemeClr>
                </a:solidFill>
                <a:latin typeface="Calibri Light"/>
                <a:cs typeface="Calibri" panose="020F0502020204030204" pitchFamily="34" charset="0"/>
              </a:endParaRPr>
            </a:p>
          </p:txBody>
        </p:sp>
      </p:grpSp>
      <p:grpSp>
        <p:nvGrpSpPr>
          <p:cNvPr id="8" name="Group 7">
            <a:extLst>
              <a:ext uri="{FF2B5EF4-FFF2-40B4-BE49-F238E27FC236}">
                <a16:creationId xmlns:a16="http://schemas.microsoft.com/office/drawing/2014/main" id="{08955856-AA91-4C31-8E97-C9B1BC12017A}"/>
              </a:ext>
            </a:extLst>
          </p:cNvPr>
          <p:cNvGrpSpPr/>
          <p:nvPr/>
        </p:nvGrpSpPr>
        <p:grpSpPr>
          <a:xfrm>
            <a:off x="3126264" y="4348757"/>
            <a:ext cx="9051093" cy="1813245"/>
            <a:chOff x="6026304" y="2519258"/>
            <a:chExt cx="5341638" cy="1813245"/>
          </a:xfrm>
        </p:grpSpPr>
        <p:sp>
          <p:nvSpPr>
            <p:cNvPr id="9" name="Rectangle 8">
              <a:extLst>
                <a:ext uri="{FF2B5EF4-FFF2-40B4-BE49-F238E27FC236}">
                  <a16:creationId xmlns:a16="http://schemas.microsoft.com/office/drawing/2014/main" id="{45BE30CE-796A-4292-A8BC-AF0DF399631C}"/>
                </a:ext>
              </a:extLst>
            </p:cNvPr>
            <p:cNvSpPr/>
            <p:nvPr/>
          </p:nvSpPr>
          <p:spPr>
            <a:xfrm>
              <a:off x="6026304" y="2519258"/>
              <a:ext cx="5167628" cy="424732"/>
            </a:xfrm>
            <a:prstGeom prst="rect">
              <a:avLst/>
            </a:prstGeom>
          </p:spPr>
          <p:txBody>
            <a:bodyPr wrap="square" lIns="91440" tIns="45720" rIns="91440" bIns="45720" anchor="t">
              <a:spAutoFit/>
            </a:bodyPr>
            <a:lstStyle/>
            <a:p>
              <a:pPr defTabSz="1303770">
                <a:lnSpc>
                  <a:spcPct val="90000"/>
                </a:lnSpc>
                <a:spcBef>
                  <a:spcPct val="0"/>
                </a:spcBef>
                <a:spcAft>
                  <a:spcPts val="1200"/>
                </a:spcAft>
              </a:pPr>
              <a:r>
                <a:rPr lang="en-GB" sz="2400" spc="300" dirty="0">
                  <a:solidFill>
                    <a:schemeClr val="accent5">
                      <a:lumMod val="50000"/>
                    </a:schemeClr>
                  </a:solidFill>
                  <a:latin typeface="Calibri Light"/>
                  <a:cs typeface="Calibri"/>
                </a:rPr>
                <a:t>ELEVATED WALL SHEAR STRESS</a:t>
              </a:r>
              <a:r>
                <a:rPr lang="en-GB" sz="2400" spc="300" baseline="30000" dirty="0">
                  <a:solidFill>
                    <a:schemeClr val="accent5">
                      <a:lumMod val="50000"/>
                    </a:schemeClr>
                  </a:solidFill>
                  <a:latin typeface="Calibri Light"/>
                  <a:cs typeface="Calibri"/>
                </a:rPr>
                <a:t>2</a:t>
              </a:r>
              <a:endParaRPr lang="en-GB" sz="2400" spc="300" dirty="0">
                <a:solidFill>
                  <a:schemeClr val="accent5">
                    <a:lumMod val="50000"/>
                  </a:schemeClr>
                </a:solidFill>
                <a:latin typeface="Calibri Light"/>
                <a:cs typeface="Calibri" panose="020F0502020204030204" pitchFamily="34" charset="0"/>
              </a:endParaRPr>
            </a:p>
          </p:txBody>
        </p:sp>
        <p:sp>
          <p:nvSpPr>
            <p:cNvPr id="10" name="Rectangle 9">
              <a:extLst>
                <a:ext uri="{FF2B5EF4-FFF2-40B4-BE49-F238E27FC236}">
                  <a16:creationId xmlns:a16="http://schemas.microsoft.com/office/drawing/2014/main" id="{E5AECC91-61E7-4F68-8EC8-639D139EA9B9}"/>
                </a:ext>
              </a:extLst>
            </p:cNvPr>
            <p:cNvSpPr/>
            <p:nvPr/>
          </p:nvSpPr>
          <p:spPr>
            <a:xfrm>
              <a:off x="6026304" y="2935197"/>
              <a:ext cx="5341638" cy="1397306"/>
            </a:xfrm>
            <a:prstGeom prst="rect">
              <a:avLst/>
            </a:prstGeom>
          </p:spPr>
          <p:txBody>
            <a:bodyPr wrap="square" lIns="91440" tIns="45720" rIns="91440" bIns="45720" anchor="t">
              <a:spAutoFit/>
            </a:bodyPr>
            <a:lstStyle/>
            <a:p>
              <a:pPr marL="0" lvl="1" defTabSz="1007457">
                <a:lnSpc>
                  <a:spcPct val="90000"/>
                </a:lnSpc>
                <a:spcBef>
                  <a:spcPct val="0"/>
                </a:spcBef>
                <a:spcAft>
                  <a:spcPts val="1200"/>
                </a:spcAft>
              </a:pPr>
              <a:r>
                <a:rPr lang="en-US" sz="2400" b="1" dirty="0">
                  <a:solidFill>
                    <a:schemeClr val="accent5">
                      <a:lumMod val="50000"/>
                    </a:schemeClr>
                  </a:solidFill>
                  <a:latin typeface="Calibri"/>
                  <a:cs typeface="Calibri"/>
                </a:rPr>
                <a:t>Reduces </a:t>
              </a:r>
              <a:r>
                <a:rPr lang="en-US" sz="2400" dirty="0">
                  <a:solidFill>
                    <a:schemeClr val="accent5">
                      <a:lumMod val="50000"/>
                    </a:schemeClr>
                  </a:solidFill>
                  <a:cs typeface="Calibri"/>
                </a:rPr>
                <a:t>restenosis by reducing </a:t>
              </a:r>
              <a:r>
                <a:rPr lang="en-US" sz="2400" dirty="0">
                  <a:solidFill>
                    <a:schemeClr val="accent5">
                      <a:lumMod val="50000"/>
                    </a:schemeClr>
                  </a:solidFill>
                  <a:latin typeface="Calibri Light"/>
                  <a:cs typeface="Calibri"/>
                </a:rPr>
                <a:t>thrombus formation and inflammation</a:t>
              </a:r>
              <a:endParaRPr lang="en-US" sz="2400" baseline="30000" dirty="0">
                <a:solidFill>
                  <a:schemeClr val="accent5">
                    <a:lumMod val="50000"/>
                  </a:schemeClr>
                </a:solidFill>
                <a:latin typeface="Calibri Light"/>
                <a:cs typeface="Calibri" panose="020F0502020204030204" pitchFamily="34" charset="0"/>
              </a:endParaRPr>
            </a:p>
            <a:p>
              <a:pPr marL="0" lvl="1" defTabSz="1007457">
                <a:lnSpc>
                  <a:spcPct val="90000"/>
                </a:lnSpc>
                <a:spcBef>
                  <a:spcPct val="0"/>
                </a:spcBef>
                <a:spcAft>
                  <a:spcPts val="1200"/>
                </a:spcAft>
              </a:pPr>
              <a:r>
                <a:rPr lang="en-US" sz="2400" b="1" dirty="0">
                  <a:solidFill>
                    <a:schemeClr val="accent5">
                      <a:lumMod val="50000"/>
                    </a:schemeClr>
                  </a:solidFill>
                  <a:latin typeface="Calibri" panose="020F0502020204030204" pitchFamily="34" charset="0"/>
                  <a:cs typeface="Calibri" panose="020F0502020204030204" pitchFamily="34" charset="0"/>
                </a:rPr>
                <a:t>Reduces</a:t>
              </a:r>
              <a:r>
                <a:rPr lang="en-US" sz="2400" dirty="0">
                  <a:solidFill>
                    <a:schemeClr val="accent5">
                      <a:lumMod val="50000"/>
                    </a:schemeClr>
                  </a:solidFill>
                  <a:latin typeface="Calibri Light"/>
                  <a:cs typeface="Calibri" panose="020F0502020204030204" pitchFamily="34" charset="0"/>
                </a:rPr>
                <a:t> Smooth Muscle Cell proliferation</a:t>
              </a:r>
              <a:r>
                <a:rPr lang="en-GB" sz="2400" dirty="0">
                  <a:solidFill>
                    <a:schemeClr val="accent5">
                      <a:lumMod val="50000"/>
                    </a:schemeClr>
                  </a:solidFill>
                  <a:latin typeface="Calibri Light"/>
                  <a:cs typeface="Calibri" panose="020F0502020204030204" pitchFamily="34" charset="0"/>
                </a:rPr>
                <a:t> </a:t>
              </a:r>
            </a:p>
            <a:p>
              <a:pPr marL="0" lvl="1" defTabSz="1007457">
                <a:lnSpc>
                  <a:spcPct val="90000"/>
                </a:lnSpc>
                <a:spcBef>
                  <a:spcPct val="0"/>
                </a:spcBef>
                <a:spcAft>
                  <a:spcPts val="1200"/>
                </a:spcAft>
              </a:pPr>
              <a:r>
                <a:rPr lang="en-GB" sz="2400" b="1" dirty="0">
                  <a:solidFill>
                    <a:schemeClr val="accent5">
                      <a:lumMod val="50000"/>
                    </a:schemeClr>
                  </a:solidFill>
                  <a:latin typeface="Calibri" panose="020F0502020204030204" pitchFamily="34" charset="0"/>
                  <a:cs typeface="Calibri" panose="020F0502020204030204" pitchFamily="34" charset="0"/>
                </a:rPr>
                <a:t>Reduces</a:t>
              </a:r>
              <a:r>
                <a:rPr lang="en-GB" sz="2400" dirty="0">
                  <a:solidFill>
                    <a:schemeClr val="accent5">
                      <a:lumMod val="50000"/>
                    </a:schemeClr>
                  </a:solidFill>
                  <a:latin typeface="Calibri Light"/>
                  <a:cs typeface="Calibri" panose="020F0502020204030204" pitchFamily="34" charset="0"/>
                </a:rPr>
                <a:t> </a:t>
              </a:r>
              <a:r>
                <a:rPr lang="en-US" sz="2400" dirty="0">
                  <a:solidFill>
                    <a:schemeClr val="accent5">
                      <a:lumMod val="50000"/>
                    </a:schemeClr>
                  </a:solidFill>
                  <a:latin typeface="Calibri Light"/>
                  <a:cs typeface="Calibri" panose="020F0502020204030204" pitchFamily="34" charset="0"/>
                </a:rPr>
                <a:t>neointimal hyperplasia</a:t>
              </a:r>
            </a:p>
          </p:txBody>
        </p:sp>
      </p:grpSp>
      <p:pic>
        <p:nvPicPr>
          <p:cNvPr id="13" name="control7">
            <a:hlinkClick r:id="" action="ppaction://media"/>
            <a:extLst>
              <a:ext uri="{FF2B5EF4-FFF2-40B4-BE49-F238E27FC236}">
                <a16:creationId xmlns:a16="http://schemas.microsoft.com/office/drawing/2014/main" id="{39467802-A8B9-41FE-A3F8-1600AE55F1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8072" r="20847"/>
          <a:stretch/>
        </p:blipFill>
        <p:spPr>
          <a:xfrm>
            <a:off x="309493" y="4364583"/>
            <a:ext cx="1346048" cy="2237988"/>
          </a:xfrm>
          <a:prstGeom prst="roundRect">
            <a:avLst>
              <a:gd name="adj" fmla="val 5439"/>
            </a:avLst>
          </a:prstGeom>
          <a:ln>
            <a:noFill/>
          </a:ln>
          <a:effectLst>
            <a:innerShdw blurRad="114300" dist="50800">
              <a:srgbClr val="000000">
                <a:alpha val="0"/>
              </a:srgbClr>
            </a:innerShdw>
          </a:effectLst>
        </p:spPr>
      </p:pic>
      <p:pic>
        <p:nvPicPr>
          <p:cNvPr id="14" name="biomimic3">
            <a:hlinkClick r:id="" action="ppaction://media"/>
            <a:extLst>
              <a:ext uri="{FF2B5EF4-FFF2-40B4-BE49-F238E27FC236}">
                <a16:creationId xmlns:a16="http://schemas.microsoft.com/office/drawing/2014/main" id="{641F2799-5C2A-404A-84D6-15B629AB2CE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30937" r="23644"/>
          <a:stretch/>
        </p:blipFill>
        <p:spPr>
          <a:xfrm>
            <a:off x="1729602" y="4364583"/>
            <a:ext cx="1346047" cy="2237988"/>
          </a:xfrm>
          <a:prstGeom prst="roundRect">
            <a:avLst>
              <a:gd name="adj" fmla="val 5439"/>
            </a:avLst>
          </a:prstGeom>
          <a:ln>
            <a:noFill/>
          </a:ln>
          <a:effectLst>
            <a:innerShdw blurRad="114300" dist="50800">
              <a:srgbClr val="000000">
                <a:alpha val="0"/>
              </a:srgbClr>
            </a:innerShdw>
          </a:effectLst>
        </p:spPr>
      </p:pic>
      <p:pic>
        <p:nvPicPr>
          <p:cNvPr id="15" name="scene3.mp4">
            <a:hlinkClick r:id="" action="ppaction://ole?verb=0"/>
            <a:extLst>
              <a:ext uri="{FF2B5EF4-FFF2-40B4-BE49-F238E27FC236}">
                <a16:creationId xmlns:a16="http://schemas.microsoft.com/office/drawing/2014/main" id="{1E8D999F-D780-AC40-9576-9C17B70160D6}"/>
              </a:ext>
            </a:extLst>
          </p:cNvPr>
          <p:cNvPicPr>
            <a:picLocks/>
          </p:cNvPicPr>
          <p:nvPr>
            <a:videoFile r:link="rId6"/>
            <p:extLst>
              <p:ext uri="{DAA4B4D4-6D71-4841-9C94-3DE7FCFB9230}">
                <p14:media xmlns:p14="http://schemas.microsoft.com/office/powerpoint/2010/main" r:embed="rId5"/>
              </p:ext>
            </p:extLst>
          </p:nvPr>
        </p:nvPicPr>
        <p:blipFill>
          <a:blip r:embed="rId13"/>
          <a:stretch>
            <a:fillRect/>
          </a:stretch>
        </p:blipFill>
        <p:spPr>
          <a:xfrm>
            <a:off x="5653676" y="1520463"/>
            <a:ext cx="3001165" cy="2153845"/>
          </a:xfrm>
          <a:prstGeom prst="roundRect">
            <a:avLst>
              <a:gd name="adj" fmla="val 5439"/>
            </a:avLst>
          </a:prstGeom>
          <a:ln>
            <a:noFill/>
          </a:ln>
          <a:effectLst>
            <a:innerShdw blurRad="114300" dist="50800">
              <a:srgbClr val="000000">
                <a:alpha val="0"/>
              </a:srgbClr>
            </a:innerShdw>
          </a:effectLst>
        </p:spPr>
      </p:pic>
      <p:pic>
        <p:nvPicPr>
          <p:cNvPr id="16" name="scene4">
            <a:hlinkClick r:id="" action="ppaction://media"/>
            <a:extLst>
              <a:ext uri="{FF2B5EF4-FFF2-40B4-BE49-F238E27FC236}">
                <a16:creationId xmlns:a16="http://schemas.microsoft.com/office/drawing/2014/main" id="{D72EECE4-2C3D-B843-8017-A45A70F17BD3}"/>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8881612" y="1509204"/>
            <a:ext cx="3000895" cy="2176361"/>
          </a:xfrm>
          <a:prstGeom prst="roundRect">
            <a:avLst>
              <a:gd name="adj" fmla="val 5439"/>
            </a:avLst>
          </a:prstGeom>
          <a:ln>
            <a:noFill/>
          </a:ln>
          <a:effectLst>
            <a:innerShdw blurRad="114300" dist="50800">
              <a:srgbClr val="000000">
                <a:alpha val="0"/>
              </a:srgbClr>
            </a:innerShdw>
          </a:effectLst>
        </p:spPr>
      </p:pic>
      <p:sp>
        <p:nvSpPr>
          <p:cNvPr id="17" name="TextBox 16">
            <a:extLst>
              <a:ext uri="{FF2B5EF4-FFF2-40B4-BE49-F238E27FC236}">
                <a16:creationId xmlns:a16="http://schemas.microsoft.com/office/drawing/2014/main" id="{C309C097-FAD1-4496-98C5-83C25DB6804B}"/>
              </a:ext>
            </a:extLst>
          </p:cNvPr>
          <p:cNvSpPr txBox="1"/>
          <p:nvPr/>
        </p:nvSpPr>
        <p:spPr>
          <a:xfrm>
            <a:off x="3126264" y="6457890"/>
            <a:ext cx="455605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sz="1000" i="1" dirty="0"/>
              <a:t>The BioMimics 3D Vascular Stent System has FDA, PMDA and CE Mark approval. </a:t>
            </a:r>
          </a:p>
          <a:p>
            <a:pPr defTabSz="914377">
              <a:defRPr/>
            </a:pPr>
            <a:r>
              <a:rPr lang="en-US" sz="1000" i="1" dirty="0"/>
              <a:t>CAUTION: Federal law restricts this device to sale by or on the order of a physician.</a:t>
            </a:r>
            <a:endParaRPr lang="en-GB" sz="1000" i="1" dirty="0"/>
          </a:p>
        </p:txBody>
      </p:sp>
      <p:sp>
        <p:nvSpPr>
          <p:cNvPr id="12" name="Rectangle 11">
            <a:extLst>
              <a:ext uri="{FF2B5EF4-FFF2-40B4-BE49-F238E27FC236}">
                <a16:creationId xmlns:a16="http://schemas.microsoft.com/office/drawing/2014/main" id="{5A751813-38C8-4834-AA46-6A24906ADB7E}"/>
              </a:ext>
            </a:extLst>
          </p:cNvPr>
          <p:cNvSpPr/>
          <p:nvPr/>
        </p:nvSpPr>
        <p:spPr>
          <a:xfrm>
            <a:off x="8693834" y="5681994"/>
            <a:ext cx="3498166" cy="104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PAM 301 Version 1</a:t>
            </a:r>
          </a:p>
        </p:txBody>
      </p:sp>
      <p:sp>
        <p:nvSpPr>
          <p:cNvPr id="11" name="TextBox 10">
            <a:extLst>
              <a:ext uri="{FF2B5EF4-FFF2-40B4-BE49-F238E27FC236}">
                <a16:creationId xmlns:a16="http://schemas.microsoft.com/office/drawing/2014/main" id="{6CC4E851-8D4C-4EB3-947F-1335F27D8874}"/>
              </a:ext>
            </a:extLst>
          </p:cNvPr>
          <p:cNvSpPr txBox="1"/>
          <p:nvPr/>
        </p:nvSpPr>
        <p:spPr>
          <a:xfrm>
            <a:off x="7504385" y="6457890"/>
            <a:ext cx="3175597" cy="369332"/>
          </a:xfrm>
          <a:prstGeom prst="rect">
            <a:avLst/>
          </a:prstGeom>
          <a:noFill/>
        </p:spPr>
        <p:txBody>
          <a:bodyPr wrap="square" lIns="91440" tIns="45720" rIns="91440" bIns="45720" anchor="t">
            <a:spAutoFit/>
          </a:bodyPr>
          <a:lstStyle/>
          <a:p>
            <a:pPr defTabSz="914332" fontAlgn="base">
              <a:buFont typeface="+mj-lt"/>
              <a:buAutoNum type="arabicPeriod"/>
              <a:defRPr/>
            </a:pPr>
            <a:r>
              <a:rPr lang="en-GB" sz="900" dirty="0">
                <a:solidFill>
                  <a:schemeClr val="accent5">
                    <a:lumMod val="50000"/>
                  </a:schemeClr>
                </a:solidFill>
              </a:rPr>
              <a:t> Data on file at Veryan Medical</a:t>
            </a:r>
            <a:endParaRPr lang="en-US" dirty="0">
              <a:solidFill>
                <a:schemeClr val="accent5">
                  <a:lumMod val="50000"/>
                </a:schemeClr>
              </a:solidFill>
            </a:endParaRPr>
          </a:p>
          <a:p>
            <a:pPr defTabSz="914332" fontAlgn="base">
              <a:buFont typeface="+mj-lt"/>
              <a:buAutoNum type="arabicPeriod"/>
              <a:defRPr/>
            </a:pPr>
            <a:r>
              <a:rPr lang="pt-BR" sz="900" i="1" dirty="0">
                <a:solidFill>
                  <a:schemeClr val="accent5">
                    <a:lumMod val="50000"/>
                  </a:schemeClr>
                </a:solidFill>
              </a:rPr>
              <a:t> Murphy EA, </a:t>
            </a:r>
            <a:r>
              <a:rPr lang="en-GB" sz="900" dirty="0">
                <a:solidFill>
                  <a:schemeClr val="accent5">
                    <a:lumMod val="50000"/>
                  </a:schemeClr>
                </a:solidFill>
              </a:rPr>
              <a:t>Cardiovascular Engineering and Technology 2012</a:t>
            </a:r>
            <a:r>
              <a:rPr lang="pt-BR" sz="900" i="1" dirty="0">
                <a:solidFill>
                  <a:schemeClr val="accent5">
                    <a:lumMod val="50000"/>
                  </a:schemeClr>
                </a:solidFill>
              </a:rPr>
              <a:t> </a:t>
            </a:r>
            <a:r>
              <a:rPr lang="en-GB" sz="900" dirty="0">
                <a:solidFill>
                  <a:schemeClr val="accent5">
                    <a:lumMod val="50000"/>
                  </a:schemeClr>
                </a:solidFill>
              </a:rPr>
              <a:t>​</a:t>
            </a:r>
          </a:p>
        </p:txBody>
      </p:sp>
      <p:sp>
        <p:nvSpPr>
          <p:cNvPr id="18" name="TextBox 17">
            <a:extLst>
              <a:ext uri="{FF2B5EF4-FFF2-40B4-BE49-F238E27FC236}">
                <a16:creationId xmlns:a16="http://schemas.microsoft.com/office/drawing/2014/main" id="{3DC395E6-42B8-43BF-A3D2-0D8D303C6AE0}"/>
              </a:ext>
            </a:extLst>
          </p:cNvPr>
          <p:cNvSpPr txBox="1"/>
          <p:nvPr/>
        </p:nvSpPr>
        <p:spPr>
          <a:xfrm>
            <a:off x="10859640" y="6581001"/>
            <a:ext cx="1271502" cy="246221"/>
          </a:xfrm>
          <a:prstGeom prst="rect">
            <a:avLst/>
          </a:prstGeom>
          <a:noFill/>
        </p:spPr>
        <p:txBody>
          <a:bodyPr wrap="none" rtlCol="0">
            <a:spAutoFit/>
          </a:bodyPr>
          <a:lstStyle/>
          <a:p>
            <a:r>
              <a:rPr lang="en-GB" sz="1000" dirty="0"/>
              <a:t>PAM 301 Version 1.0</a:t>
            </a:r>
          </a:p>
        </p:txBody>
      </p:sp>
    </p:spTree>
    <p:extLst>
      <p:ext uri="{BB962C8B-B14F-4D97-AF65-F5344CB8AC3E}">
        <p14:creationId xmlns:p14="http://schemas.microsoft.com/office/powerpoint/2010/main" val="5814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3" fill="hold"/>
                                        <p:tgtEl>
                                          <p:spTgt spid="14"/>
                                        </p:tgtEl>
                                      </p:cBhvr>
                                    </p:cmd>
                                  </p:childTnLst>
                                </p:cTn>
                              </p:par>
                              <p:par>
                                <p:cTn id="7" presetID="1" presetClass="mediacall" presetSubtype="0" fill="hold" nodeType="withEffect">
                                  <p:stCondLst>
                                    <p:cond delay="0"/>
                                  </p:stCondLst>
                                  <p:childTnLst>
                                    <p:cmd type="call" cmd="playFrom(0.0)">
                                      <p:cBhvr>
                                        <p:cTn id="8" dur="6374" fill="hold"/>
                                        <p:tgtEl>
                                          <p:spTgt spid="13"/>
                                        </p:tgtEl>
                                      </p:cBhvr>
                                    </p:cmd>
                                  </p:childTnLst>
                                </p:cTn>
                              </p:par>
                              <p:par>
                                <p:cTn id="9" presetID="1" presetClass="mediacall" presetSubtype="0" fill="hold" nodeType="withEffect">
                                  <p:stCondLst>
                                    <p:cond delay="0"/>
                                  </p:stCondLst>
                                  <p:childTnLst>
                                    <p:cmd type="call" cmd="playFrom(0.0)">
                                      <p:cBhvr>
                                        <p:cTn id="10" dur="1625" fill="hold"/>
                                        <p:tgtEl>
                                          <p:spTgt spid="16"/>
                                        </p:tgtEl>
                                      </p:cBhvr>
                                    </p:cmd>
                                  </p:childTnLst>
                                </p:cTn>
                              </p:par>
                              <p:par>
                                <p:cTn id="11" presetID="1" presetClass="mediacall" presetSubtype="0" fill="hold" nodeType="withEffect">
                                  <p:stCondLst>
                                    <p:cond delay="0"/>
                                  </p:stCondLst>
                                  <p:childTnLst>
                                    <p:cmd type="call" cmd="playFrom(0.0)">
                                      <p:cBhvr>
                                        <p:cTn id="12" dur="16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cTn>
                <p:tgtEl>
                  <p:spTgt spid="13"/>
                </p:tgtEl>
              </p:cMediaNode>
            </p:video>
            <p:video>
              <p:cMediaNode>
                <p:cTn id="14" repeatCount="indefinite" fill="hold" display="0">
                  <p:stCondLst>
                    <p:cond delay="indefinite"/>
                  </p:stCondLst>
                </p:cTn>
                <p:tgtEl>
                  <p:spTgt spid="14"/>
                </p:tgtEl>
              </p:cMediaNode>
            </p:video>
            <p:video>
              <p:cMediaNode vol="80000">
                <p:cTn id="15" repeatCount="indefinite" fill="hold" display="0">
                  <p:stCondLst>
                    <p:cond delay="indefinite"/>
                  </p:stCondLst>
                </p:cTn>
                <p:tgtEl>
                  <p:spTgt spid="16"/>
                </p:tgtEl>
              </p:cMediaNode>
            </p:video>
            <p:video>
              <p:cMediaNode vol="100000">
                <p:cTn id="16" repeatCount="indefinite"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8761649-57B1-4A47-8729-E5770EF7A66D}"/>
              </a:ext>
            </a:extLst>
          </p:cNvPr>
          <p:cNvSpPr/>
          <p:nvPr/>
        </p:nvSpPr>
        <p:spPr>
          <a:xfrm>
            <a:off x="0" y="2717794"/>
            <a:ext cx="12192000" cy="21585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BCFA93-8382-2F4A-A1EA-44692326B71A}"/>
              </a:ext>
            </a:extLst>
          </p:cNvPr>
          <p:cNvSpPr/>
          <p:nvPr/>
        </p:nvSpPr>
        <p:spPr>
          <a:xfrm>
            <a:off x="9144648" y="3078839"/>
            <a:ext cx="2660320" cy="140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5804" y="257373"/>
            <a:ext cx="10952833" cy="683329"/>
          </a:xfrm>
          <a:prstGeom prst="rect">
            <a:avLst/>
          </a:prstGeom>
          <a:noFill/>
        </p:spPr>
        <p:txBody>
          <a:bodyPr wrap="square" anchor="ctr">
            <a:spAutoFit/>
          </a:bodyPr>
          <a:lstStyle/>
          <a:p>
            <a:pPr defTabSz="914377">
              <a:lnSpc>
                <a:spcPct val="90000"/>
              </a:lnSpc>
              <a:spcBef>
                <a:spcPct val="0"/>
              </a:spcBef>
              <a:defRPr/>
            </a:pPr>
            <a:r>
              <a:rPr lang="en-US" sz="4200" dirty="0">
                <a:solidFill>
                  <a:schemeClr val="tx2"/>
                </a:solidFill>
                <a:latin typeface="+mj-lt"/>
                <a:ea typeface="+mj-ea"/>
                <a:cs typeface="+mj-cs"/>
                <a:sym typeface="Arial"/>
              </a:rPr>
              <a:t>Improving the Biomechanics</a:t>
            </a:r>
          </a:p>
        </p:txBody>
      </p:sp>
      <p:sp>
        <p:nvSpPr>
          <p:cNvPr id="16" name="TextBox 15"/>
          <p:cNvSpPr txBox="1"/>
          <p:nvPr/>
        </p:nvSpPr>
        <p:spPr>
          <a:xfrm>
            <a:off x="9658407" y="2211172"/>
            <a:ext cx="1632802" cy="400110"/>
          </a:xfrm>
          <a:prstGeom prst="rect">
            <a:avLst/>
          </a:prstGeom>
          <a:noFill/>
        </p:spPr>
        <p:txBody>
          <a:bodyPr wrap="square">
            <a:spAutoFit/>
          </a:bodyPr>
          <a:lstStyle/>
          <a:p>
            <a:pPr>
              <a:defRPr/>
            </a:pPr>
            <a:r>
              <a:rPr lang="en-IE" sz="2000" b="1" kern="0" dirty="0">
                <a:solidFill>
                  <a:schemeClr val="bg2">
                    <a:lumMod val="50000"/>
                  </a:schemeClr>
                </a:solidFill>
                <a:latin typeface="+mj-lt"/>
                <a:cs typeface="Arial"/>
                <a:sym typeface="Arial"/>
              </a:rPr>
              <a:t>Straight Stent</a:t>
            </a:r>
          </a:p>
        </p:txBody>
      </p:sp>
      <p:pic>
        <p:nvPicPr>
          <p:cNvPr id="2663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032" y="3078839"/>
            <a:ext cx="2660320" cy="140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D923A82-56CE-432C-A69A-B02AA38276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048" r="15" b="24"/>
          <a:stretch/>
        </p:blipFill>
        <p:spPr>
          <a:xfrm>
            <a:off x="9149489" y="3448651"/>
            <a:ext cx="2660321" cy="648227"/>
          </a:xfrm>
          <a:prstGeom prst="rect">
            <a:avLst/>
          </a:prstGeom>
          <a:ln w="28575">
            <a:noFill/>
          </a:ln>
          <a:effectLst/>
        </p:spPr>
      </p:pic>
      <p:sp>
        <p:nvSpPr>
          <p:cNvPr id="2" name="TextBox 1">
            <a:extLst>
              <a:ext uri="{FF2B5EF4-FFF2-40B4-BE49-F238E27FC236}">
                <a16:creationId xmlns:a16="http://schemas.microsoft.com/office/drawing/2014/main" id="{E4342398-0F43-4943-BA57-090B3630F58C}"/>
              </a:ext>
            </a:extLst>
          </p:cNvPr>
          <p:cNvSpPr txBox="1"/>
          <p:nvPr/>
        </p:nvSpPr>
        <p:spPr>
          <a:xfrm>
            <a:off x="235367" y="6500831"/>
            <a:ext cx="1749197" cy="246221"/>
          </a:xfrm>
          <a:prstGeom prst="rect">
            <a:avLst/>
          </a:prstGeom>
          <a:noFill/>
        </p:spPr>
        <p:txBody>
          <a:bodyPr wrap="none" rtlCol="0">
            <a:spAutoFit/>
          </a:bodyPr>
          <a:lstStyle/>
          <a:p>
            <a:pPr defTabSz="914377">
              <a:defRPr/>
            </a:pPr>
            <a:r>
              <a:rPr lang="en-GB" sz="1000" i="1" dirty="0">
                <a:cs typeface="Arial" panose="020B0604020202020204" pitchFamily="34" charset="0"/>
              </a:rPr>
              <a:t>Data on file at </a:t>
            </a:r>
            <a:r>
              <a:rPr lang="en-GB" sz="1000" i="1" dirty="0" err="1">
                <a:cs typeface="Arial" panose="020B0604020202020204" pitchFamily="34" charset="0"/>
              </a:rPr>
              <a:t>Veryan</a:t>
            </a:r>
            <a:r>
              <a:rPr lang="en-GB" sz="1000" i="1" dirty="0">
                <a:cs typeface="Arial" panose="020B0604020202020204" pitchFamily="34" charset="0"/>
              </a:rPr>
              <a:t> Medical</a:t>
            </a:r>
          </a:p>
        </p:txBody>
      </p:sp>
      <p:sp>
        <p:nvSpPr>
          <p:cNvPr id="4" name="TextBox 3">
            <a:extLst>
              <a:ext uri="{FF2B5EF4-FFF2-40B4-BE49-F238E27FC236}">
                <a16:creationId xmlns:a16="http://schemas.microsoft.com/office/drawing/2014/main" id="{DE3C49FE-B3F5-4F55-8FE1-644DAB461754}"/>
              </a:ext>
            </a:extLst>
          </p:cNvPr>
          <p:cNvSpPr txBox="1"/>
          <p:nvPr/>
        </p:nvSpPr>
        <p:spPr>
          <a:xfrm>
            <a:off x="3562314" y="1346619"/>
            <a:ext cx="5397631" cy="738664"/>
          </a:xfrm>
          <a:prstGeom prst="rect">
            <a:avLst/>
          </a:prstGeom>
          <a:noFill/>
        </p:spPr>
        <p:txBody>
          <a:bodyPr wrap="none" rtlCol="0">
            <a:spAutoFit/>
          </a:bodyPr>
          <a:lstStyle/>
          <a:p>
            <a:pPr>
              <a:defRPr/>
            </a:pPr>
            <a:r>
              <a:rPr lang="en-GB" sz="4200" b="1" kern="0" dirty="0">
                <a:solidFill>
                  <a:schemeClr val="bg2">
                    <a:lumMod val="50000"/>
                  </a:schemeClr>
                </a:solidFill>
                <a:latin typeface="+mj-lt"/>
                <a:cs typeface="Arial"/>
              </a:rPr>
              <a:t>Bent knee cadaver study</a:t>
            </a:r>
          </a:p>
        </p:txBody>
      </p:sp>
      <p:pic>
        <p:nvPicPr>
          <p:cNvPr id="5" name="Slide 27. 3D CT cadavar study" descr="Slide 27. 3D CT cadavar study">
            <a:hlinkClick r:id="" action="ppaction://media"/>
            <a:extLst>
              <a:ext uri="{FF2B5EF4-FFF2-40B4-BE49-F238E27FC236}">
                <a16:creationId xmlns:a16="http://schemas.microsoft.com/office/drawing/2014/main" id="{AB6E69EB-E02B-EA45-9E21-143FFDDEBE3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42426" y="2298547"/>
            <a:ext cx="5124873" cy="3843655"/>
          </a:xfrm>
          <a:prstGeom prst="rect">
            <a:avLst/>
          </a:prstGeom>
        </p:spPr>
      </p:pic>
      <p:pic>
        <p:nvPicPr>
          <p:cNvPr id="7" name="Picture 6" descr="Logo, company name&#10;&#10;Description automatically generated">
            <a:extLst>
              <a:ext uri="{FF2B5EF4-FFF2-40B4-BE49-F238E27FC236}">
                <a16:creationId xmlns:a16="http://schemas.microsoft.com/office/drawing/2014/main" id="{5EBE235C-FB88-4BF3-98B9-1B3033BABCFD}"/>
              </a:ext>
            </a:extLst>
          </p:cNvPr>
          <p:cNvPicPr>
            <a:picLocks noChangeAspect="1"/>
          </p:cNvPicPr>
          <p:nvPr/>
        </p:nvPicPr>
        <p:blipFill>
          <a:blip r:embed="rId8"/>
          <a:stretch>
            <a:fillRect/>
          </a:stretch>
        </p:blipFill>
        <p:spPr>
          <a:xfrm>
            <a:off x="977500" y="2053694"/>
            <a:ext cx="1340061" cy="557588"/>
          </a:xfrm>
          <a:prstGeom prst="rect">
            <a:avLst/>
          </a:prstGeom>
        </p:spPr>
      </p:pic>
    </p:spTree>
    <p:extLst>
      <p:ext uri="{BB962C8B-B14F-4D97-AF65-F5344CB8AC3E}">
        <p14:creationId xmlns:p14="http://schemas.microsoft.com/office/powerpoint/2010/main" val="126147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5B8224-EE3C-D946-88C1-EF1EE4666282}"/>
              </a:ext>
            </a:extLst>
          </p:cNvPr>
          <p:cNvSpPr>
            <a:spLocks noGrp="1"/>
          </p:cNvSpPr>
          <p:nvPr>
            <p:ph type="title"/>
          </p:nvPr>
        </p:nvSpPr>
        <p:spPr>
          <a:xfrm>
            <a:off x="496889" y="519927"/>
            <a:ext cx="10515600" cy="600668"/>
          </a:xfrm>
        </p:spPr>
        <p:txBody>
          <a:bodyPr/>
          <a:lstStyle/>
          <a:p>
            <a:pPr algn="ctr"/>
            <a:r>
              <a:rPr lang="en-US" sz="4200" dirty="0"/>
              <a:t>Managing Vessel Compression</a:t>
            </a:r>
          </a:p>
        </p:txBody>
      </p:sp>
      <p:sp>
        <p:nvSpPr>
          <p:cNvPr id="3" name="Slide Number Placeholder 2">
            <a:extLst>
              <a:ext uri="{FF2B5EF4-FFF2-40B4-BE49-F238E27FC236}">
                <a16:creationId xmlns:a16="http://schemas.microsoft.com/office/drawing/2014/main" id="{C181AEA1-C555-DE44-80AD-E2F6EC125120}"/>
              </a:ext>
            </a:extLst>
          </p:cNvPr>
          <p:cNvSpPr>
            <a:spLocks noGrp="1"/>
          </p:cNvSpPr>
          <p:nvPr>
            <p:ph type="sldNum" sz="quarter" idx="10"/>
          </p:nvPr>
        </p:nvSpPr>
        <p:spPr/>
        <p:txBody>
          <a:bodyPr/>
          <a:lstStyle/>
          <a:p>
            <a:fld id="{71A97FB1-E9D4-1640-BFE1-F6979E3D621B}" type="slidenum">
              <a:rPr lang="en-US" smtClean="0"/>
              <a:pPr/>
              <a:t>8</a:t>
            </a:fld>
            <a:endParaRPr lang="en-US" dirty="0"/>
          </a:p>
        </p:txBody>
      </p:sp>
      <p:pic>
        <p:nvPicPr>
          <p:cNvPr id="6" name="slide 27.mp4">
            <a:hlinkClick r:id="" action="ppaction://media"/>
            <a:extLst>
              <a:ext uri="{FF2B5EF4-FFF2-40B4-BE49-F238E27FC236}">
                <a16:creationId xmlns:a16="http://schemas.microsoft.com/office/drawing/2014/main" id="{93B4DF33-0D81-0A41-B69E-122E488035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2039" y="2053182"/>
            <a:ext cx="5243020" cy="2951071"/>
          </a:xfrm>
          <a:prstGeom prst="roundRect">
            <a:avLst>
              <a:gd name="adj" fmla="val 5439"/>
            </a:avLst>
          </a:prstGeom>
          <a:ln>
            <a:noFill/>
          </a:ln>
          <a:effectLst>
            <a:innerShdw blurRad="114300" dist="50800">
              <a:srgbClr val="000000">
                <a:alpha val="0"/>
              </a:srgbClr>
            </a:innerShdw>
          </a:effectLst>
        </p:spPr>
      </p:pic>
      <p:sp>
        <p:nvSpPr>
          <p:cNvPr id="7" name="TextBox 6">
            <a:extLst>
              <a:ext uri="{FF2B5EF4-FFF2-40B4-BE49-F238E27FC236}">
                <a16:creationId xmlns:a16="http://schemas.microsoft.com/office/drawing/2014/main" id="{BE6B6F77-D47D-894F-B2DC-2E060C614C48}"/>
              </a:ext>
            </a:extLst>
          </p:cNvPr>
          <p:cNvSpPr txBox="1"/>
          <p:nvPr/>
        </p:nvSpPr>
        <p:spPr>
          <a:xfrm>
            <a:off x="384038" y="6458907"/>
            <a:ext cx="4375485" cy="276999"/>
          </a:xfrm>
          <a:prstGeom prst="rect">
            <a:avLst/>
          </a:prstGeom>
          <a:noFill/>
        </p:spPr>
        <p:txBody>
          <a:bodyPr wrap="square" rtlCol="0">
            <a:spAutoFit/>
          </a:bodyPr>
          <a:lstStyle/>
          <a:p>
            <a:pPr defTabSz="457200"/>
            <a:r>
              <a:rPr lang="en-GB" sz="900" baseline="30000" dirty="0">
                <a:latin typeface="Calibri"/>
              </a:rPr>
              <a:t>Data on file at </a:t>
            </a:r>
            <a:r>
              <a:rPr lang="en-GB" sz="900" baseline="30000" dirty="0" err="1">
                <a:latin typeface="Calibri"/>
              </a:rPr>
              <a:t>Veryan</a:t>
            </a:r>
            <a:r>
              <a:rPr lang="en-GB" sz="900" baseline="30000" dirty="0">
                <a:latin typeface="Calibri"/>
              </a:rPr>
              <a:t> Medical</a:t>
            </a:r>
          </a:p>
          <a:p>
            <a:pPr defTabSz="457200"/>
            <a:r>
              <a:rPr lang="en-GB" sz="900" baseline="30000" dirty="0">
                <a:latin typeface="Calibri"/>
              </a:rPr>
              <a:t>G. Ansel, presented at the Vascular Interventional Advances, Las Vegas, Nevada, 22-Oct-2009</a:t>
            </a:r>
          </a:p>
        </p:txBody>
      </p:sp>
      <p:sp>
        <p:nvSpPr>
          <p:cNvPr id="10" name="TextBox 9">
            <a:extLst>
              <a:ext uri="{FF2B5EF4-FFF2-40B4-BE49-F238E27FC236}">
                <a16:creationId xmlns:a16="http://schemas.microsoft.com/office/drawing/2014/main" id="{28F58F29-777B-E744-8542-32692C5C6C4B}"/>
              </a:ext>
            </a:extLst>
          </p:cNvPr>
          <p:cNvSpPr txBox="1"/>
          <p:nvPr/>
        </p:nvSpPr>
        <p:spPr>
          <a:xfrm>
            <a:off x="2077886" y="5307124"/>
            <a:ext cx="367680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Real-world testing rig</a:t>
            </a:r>
          </a:p>
          <a:p>
            <a:r>
              <a:rPr lang="en-US" dirty="0"/>
              <a:t>Stents undergoing 10% compression</a:t>
            </a:r>
          </a:p>
        </p:txBody>
      </p:sp>
      <p:pic>
        <p:nvPicPr>
          <p:cNvPr id="9" name="Picture 8">
            <a:extLst>
              <a:ext uri="{FF2B5EF4-FFF2-40B4-BE49-F238E27FC236}">
                <a16:creationId xmlns:a16="http://schemas.microsoft.com/office/drawing/2014/main" id="{E663E04B-16FD-554A-9F0C-663805376B8F}"/>
              </a:ext>
            </a:extLst>
          </p:cNvPr>
          <p:cNvPicPr>
            <a:picLocks noChangeAspect="1"/>
          </p:cNvPicPr>
          <p:nvPr/>
        </p:nvPicPr>
        <p:blipFill rotWithShape="1">
          <a:blip r:embed="rId6"/>
          <a:srcRect l="47368" t="26244"/>
          <a:stretch/>
        </p:blipFill>
        <p:spPr>
          <a:xfrm>
            <a:off x="6812321" y="1427146"/>
            <a:ext cx="4649632" cy="4203144"/>
          </a:xfrm>
          <a:prstGeom prst="rect">
            <a:avLst/>
          </a:prstGeom>
        </p:spPr>
      </p:pic>
      <p:sp>
        <p:nvSpPr>
          <p:cNvPr id="2" name="TextBox 1">
            <a:extLst>
              <a:ext uri="{FF2B5EF4-FFF2-40B4-BE49-F238E27FC236}">
                <a16:creationId xmlns:a16="http://schemas.microsoft.com/office/drawing/2014/main" id="{4F9CAB6E-1842-2C41-BFC1-0F50BE6CCCB2}"/>
              </a:ext>
            </a:extLst>
          </p:cNvPr>
          <p:cNvSpPr txBox="1"/>
          <p:nvPr/>
        </p:nvSpPr>
        <p:spPr>
          <a:xfrm>
            <a:off x="55133" y="2481943"/>
            <a:ext cx="1556657" cy="338554"/>
          </a:xfrm>
          <a:prstGeom prst="rect">
            <a:avLst/>
          </a:prstGeom>
          <a:noFill/>
        </p:spPr>
        <p:txBody>
          <a:bodyPr wrap="square" rtlCol="0">
            <a:spAutoFit/>
          </a:bodyPr>
          <a:lstStyle/>
          <a:p>
            <a:r>
              <a:rPr lang="en-US" sz="1600" dirty="0">
                <a:solidFill>
                  <a:srgbClr val="FF0000"/>
                </a:solidFill>
              </a:rPr>
              <a:t>BioMimics3D</a:t>
            </a:r>
            <a:endParaRPr lang="en-US" dirty="0">
              <a:solidFill>
                <a:srgbClr val="FF0000"/>
              </a:solidFill>
            </a:endParaRPr>
          </a:p>
        </p:txBody>
      </p:sp>
      <p:sp>
        <p:nvSpPr>
          <p:cNvPr id="4" name="TextBox 3">
            <a:extLst>
              <a:ext uri="{FF2B5EF4-FFF2-40B4-BE49-F238E27FC236}">
                <a16:creationId xmlns:a16="http://schemas.microsoft.com/office/drawing/2014/main" id="{C7D24219-6E17-0E43-8D71-97D6694EC70A}"/>
              </a:ext>
            </a:extLst>
          </p:cNvPr>
          <p:cNvSpPr txBox="1"/>
          <p:nvPr/>
        </p:nvSpPr>
        <p:spPr>
          <a:xfrm>
            <a:off x="53806" y="4012568"/>
            <a:ext cx="1556656" cy="338554"/>
          </a:xfrm>
          <a:prstGeom prst="rect">
            <a:avLst/>
          </a:prstGeom>
          <a:noFill/>
        </p:spPr>
        <p:txBody>
          <a:bodyPr wrap="square" rtlCol="0">
            <a:spAutoFit/>
          </a:bodyPr>
          <a:lstStyle/>
          <a:p>
            <a:r>
              <a:rPr lang="en-US" sz="1600" dirty="0"/>
              <a:t>Straight Stent</a:t>
            </a:r>
          </a:p>
        </p:txBody>
      </p:sp>
    </p:spTree>
    <p:extLst>
      <p:ext uri="{BB962C8B-B14F-4D97-AF65-F5344CB8AC3E}">
        <p14:creationId xmlns:p14="http://schemas.microsoft.com/office/powerpoint/2010/main" val="13861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021E9C-A652-1E4E-A245-44524FF21FD4}"/>
              </a:ext>
            </a:extLst>
          </p:cNvPr>
          <p:cNvSpPr>
            <a:spLocks noGrp="1"/>
          </p:cNvSpPr>
          <p:nvPr>
            <p:ph type="title"/>
          </p:nvPr>
        </p:nvSpPr>
        <p:spPr/>
        <p:txBody>
          <a:bodyPr/>
          <a:lstStyle/>
          <a:p>
            <a:r>
              <a:rPr lang="en-US" sz="4200" dirty="0" err="1"/>
              <a:t>BioMimics</a:t>
            </a:r>
            <a:r>
              <a:rPr lang="en-US" sz="4200" dirty="0"/>
              <a:t> 3D 3-Year Clinical Update</a:t>
            </a:r>
          </a:p>
        </p:txBody>
      </p:sp>
      <p:sp>
        <p:nvSpPr>
          <p:cNvPr id="6" name="TextBox 5">
            <a:extLst>
              <a:ext uri="{FF2B5EF4-FFF2-40B4-BE49-F238E27FC236}">
                <a16:creationId xmlns:a16="http://schemas.microsoft.com/office/drawing/2014/main" id="{6011E005-93E7-F54B-8A10-59976B3C39D3}"/>
              </a:ext>
            </a:extLst>
          </p:cNvPr>
          <p:cNvSpPr txBox="1"/>
          <p:nvPr/>
        </p:nvSpPr>
        <p:spPr>
          <a:xfrm>
            <a:off x="1886552" y="4986454"/>
            <a:ext cx="815259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dirty="0"/>
              <a:t>Increasing lesion complexity</a:t>
            </a:r>
          </a:p>
          <a:p>
            <a:pPr marL="285750" indent="-285750">
              <a:buFont typeface="Arial" panose="020B0604020202020204" pitchFamily="34" charset="0"/>
              <a:buChar char="•"/>
            </a:pPr>
            <a:r>
              <a:rPr lang="en-US" dirty="0"/>
              <a:t>Higher % of patients treated with distal disease</a:t>
            </a:r>
          </a:p>
          <a:p>
            <a:pPr marL="285750" indent="-285750">
              <a:buFont typeface="Arial" panose="020B0604020202020204" pitchFamily="34" charset="0"/>
              <a:buChar char="•"/>
            </a:pPr>
            <a:r>
              <a:rPr lang="en-US" dirty="0"/>
              <a:t>Comparable patency to DES platforms with low 3-year fracture rate</a:t>
            </a:r>
          </a:p>
        </p:txBody>
      </p:sp>
      <p:grpSp>
        <p:nvGrpSpPr>
          <p:cNvPr id="13" name="Group 12">
            <a:extLst>
              <a:ext uri="{FF2B5EF4-FFF2-40B4-BE49-F238E27FC236}">
                <a16:creationId xmlns:a16="http://schemas.microsoft.com/office/drawing/2014/main" id="{BCC0471C-EAF2-F341-BF45-E42A07404146}"/>
              </a:ext>
            </a:extLst>
          </p:cNvPr>
          <p:cNvGrpSpPr/>
          <p:nvPr/>
        </p:nvGrpSpPr>
        <p:grpSpPr>
          <a:xfrm>
            <a:off x="714509" y="1507055"/>
            <a:ext cx="10762982" cy="3361879"/>
            <a:chOff x="712024" y="1860570"/>
            <a:chExt cx="10762982" cy="3361879"/>
          </a:xfrm>
        </p:grpSpPr>
        <p:pic>
          <p:nvPicPr>
            <p:cNvPr id="12" name="Picture 11">
              <a:extLst>
                <a:ext uri="{FF2B5EF4-FFF2-40B4-BE49-F238E27FC236}">
                  <a16:creationId xmlns:a16="http://schemas.microsoft.com/office/drawing/2014/main" id="{AB365E9F-4CB2-884A-8366-9A6683340FC3}"/>
                </a:ext>
              </a:extLst>
            </p:cNvPr>
            <p:cNvPicPr>
              <a:picLocks noChangeAspect="1"/>
            </p:cNvPicPr>
            <p:nvPr/>
          </p:nvPicPr>
          <p:blipFill>
            <a:blip r:embed="rId3"/>
            <a:stretch>
              <a:fillRect/>
            </a:stretch>
          </p:blipFill>
          <p:spPr>
            <a:xfrm>
              <a:off x="716993" y="1860570"/>
              <a:ext cx="10758013" cy="3361879"/>
            </a:xfrm>
            <a:prstGeom prst="rect">
              <a:avLst/>
            </a:prstGeom>
          </p:spPr>
        </p:pic>
        <p:sp>
          <p:nvSpPr>
            <p:cNvPr id="9" name="Rounded Rectangle 8">
              <a:extLst>
                <a:ext uri="{FF2B5EF4-FFF2-40B4-BE49-F238E27FC236}">
                  <a16:creationId xmlns:a16="http://schemas.microsoft.com/office/drawing/2014/main" id="{1922E810-0786-9C46-947B-06FCDB0DACEF}"/>
                </a:ext>
              </a:extLst>
            </p:cNvPr>
            <p:cNvSpPr/>
            <p:nvPr/>
          </p:nvSpPr>
          <p:spPr>
            <a:xfrm>
              <a:off x="712024" y="4573231"/>
              <a:ext cx="10758013" cy="649218"/>
            </a:xfrm>
            <a:prstGeom prst="round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
        <p:nvSpPr>
          <p:cNvPr id="15" name="TextBox 14">
            <a:extLst>
              <a:ext uri="{FF2B5EF4-FFF2-40B4-BE49-F238E27FC236}">
                <a16:creationId xmlns:a16="http://schemas.microsoft.com/office/drawing/2014/main" id="{60EA2F5F-68E6-A048-85BF-C2D58AEB610F}"/>
              </a:ext>
            </a:extLst>
          </p:cNvPr>
          <p:cNvSpPr txBox="1"/>
          <p:nvPr/>
        </p:nvSpPr>
        <p:spPr>
          <a:xfrm>
            <a:off x="0" y="5854384"/>
            <a:ext cx="9779358" cy="1123064"/>
          </a:xfrm>
          <a:prstGeom prst="rect">
            <a:avLst/>
          </a:prstGeom>
          <a:noFill/>
        </p:spPr>
        <p:txBody>
          <a:bodyPr wrap="square" lIns="91440" tIns="45720" rIns="91440" bIns="45720" anchor="t">
            <a:spAutoFit/>
          </a:bodyPr>
          <a:lstStyle/>
          <a:p>
            <a:pPr>
              <a:lnSpc>
                <a:spcPct val="107000"/>
              </a:lnSpc>
            </a:pPr>
            <a:r>
              <a:rPr lang="en-US" sz="900" dirty="0"/>
              <a:t>*Site reported</a:t>
            </a:r>
          </a:p>
          <a:p>
            <a:pPr>
              <a:lnSpc>
                <a:spcPct val="107000"/>
              </a:lnSpc>
            </a:pPr>
            <a:r>
              <a:rPr lang="en-US" sz="900" dirty="0"/>
              <a:t>ITT population. KM FF Loss of  Patency at 12 mos. </a:t>
            </a:r>
            <a:r>
              <a:rPr lang="en-GB" sz="900" i="1" dirty="0">
                <a:cs typeface="Arial"/>
              </a:rPr>
              <a:t>PSVR &gt;2.4 </a:t>
            </a:r>
          </a:p>
          <a:p>
            <a:pPr>
              <a:lnSpc>
                <a:spcPct val="107000"/>
              </a:lnSpc>
            </a:pPr>
            <a:r>
              <a:rPr lang="en-GB" sz="900" i="1" dirty="0">
                <a:cs typeface="Arial"/>
              </a:rPr>
              <a:t>Data on file at Veryan Medical.  Fracture data are site reported</a:t>
            </a:r>
          </a:p>
          <a:p>
            <a:pPr>
              <a:lnSpc>
                <a:spcPct val="107000"/>
              </a:lnSpc>
            </a:pPr>
            <a:r>
              <a:rPr lang="en-US" sz="900" dirty="0"/>
              <a:t>Patency is defined as the composite of:</a:t>
            </a:r>
          </a:p>
          <a:p>
            <a:pPr>
              <a:lnSpc>
                <a:spcPct val="107000"/>
              </a:lnSpc>
            </a:pPr>
            <a:r>
              <a:rPr lang="en-US" sz="900" dirty="0"/>
              <a:t>(1) freedom from more than 50% restenosis within the stented segment as observed by DUS </a:t>
            </a:r>
            <a:r>
              <a:rPr lang="en-US" sz="900" dirty="0">
                <a:cs typeface="+mn-cs"/>
              </a:rPr>
              <a:t> </a:t>
            </a:r>
            <a:r>
              <a:rPr lang="en-US" sz="900" dirty="0"/>
              <a:t>or Angiography within the visit window and </a:t>
            </a:r>
            <a:endParaRPr lang="en-US" sz="900" dirty="0">
              <a:cs typeface="Arial"/>
            </a:endParaRPr>
          </a:p>
          <a:p>
            <a:pPr>
              <a:lnSpc>
                <a:spcPct val="107000"/>
              </a:lnSpc>
            </a:pPr>
            <a:r>
              <a:rPr lang="en-US" sz="900" dirty="0"/>
              <a:t>(2) freedom from CDTLR prior to the indicated time point.</a:t>
            </a:r>
          </a:p>
          <a:p>
            <a:pPr>
              <a:lnSpc>
                <a:spcPct val="107000"/>
              </a:lnSpc>
            </a:pPr>
            <a:endParaRPr lang="en-GB" sz="900" dirty="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8AF0DC7-F112-4A7C-844A-4A880A158C26}"/>
              </a:ext>
            </a:extLst>
          </p:cNvPr>
          <p:cNvSpPr txBox="1"/>
          <p:nvPr/>
        </p:nvSpPr>
        <p:spPr>
          <a:xfrm>
            <a:off x="10902747" y="4499602"/>
            <a:ext cx="300082" cy="369332"/>
          </a:xfrm>
          <a:prstGeom prst="rect">
            <a:avLst/>
          </a:prstGeom>
          <a:noFill/>
        </p:spPr>
        <p:txBody>
          <a:bodyPr wrap="none" rtlCol="0">
            <a:spAutoFit/>
          </a:bodyPr>
          <a:lstStyle/>
          <a:p>
            <a:r>
              <a:rPr lang="en-GB" dirty="0"/>
              <a:t>*</a:t>
            </a:r>
          </a:p>
        </p:txBody>
      </p:sp>
    </p:spTree>
    <p:extLst>
      <p:ext uri="{BB962C8B-B14F-4D97-AF65-F5344CB8AC3E}">
        <p14:creationId xmlns:p14="http://schemas.microsoft.com/office/powerpoint/2010/main" val="9277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White Content Slides">
  <a:themeElements>
    <a:clrScheme name="Veryan">
      <a:dk1>
        <a:srgbClr val="000000"/>
      </a:dk1>
      <a:lt1>
        <a:srgbClr val="FFFFFF"/>
      </a:lt1>
      <a:dk2>
        <a:srgbClr val="036CB5"/>
      </a:dk2>
      <a:lt2>
        <a:srgbClr val="B0D0EF"/>
      </a:lt2>
      <a:accent1>
        <a:srgbClr val="758592"/>
      </a:accent1>
      <a:accent2>
        <a:srgbClr val="AF1D33"/>
      </a:accent2>
      <a:accent3>
        <a:srgbClr val="D1DFED"/>
      </a:accent3>
      <a:accent4>
        <a:srgbClr val="1E94F4"/>
      </a:accent4>
      <a:accent5>
        <a:srgbClr val="374659"/>
      </a:accent5>
      <a:accent6>
        <a:srgbClr val="000000"/>
      </a:accent6>
      <a:hlink>
        <a:srgbClr val="0563C1"/>
      </a:hlink>
      <a:folHlink>
        <a:srgbClr val="B01C33"/>
      </a:folHlink>
    </a:clrScheme>
    <a:fontScheme name="Test">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ryan 2020">
  <a:themeElements>
    <a:clrScheme name="Veryan">
      <a:dk1>
        <a:srgbClr val="000000"/>
      </a:dk1>
      <a:lt1>
        <a:srgbClr val="FFFFFF"/>
      </a:lt1>
      <a:dk2>
        <a:srgbClr val="036CB5"/>
      </a:dk2>
      <a:lt2>
        <a:srgbClr val="B0D0EF"/>
      </a:lt2>
      <a:accent1>
        <a:srgbClr val="758592"/>
      </a:accent1>
      <a:accent2>
        <a:srgbClr val="AF1D33"/>
      </a:accent2>
      <a:accent3>
        <a:srgbClr val="D1DFED"/>
      </a:accent3>
      <a:accent4>
        <a:srgbClr val="1E94F4"/>
      </a:accent4>
      <a:accent5>
        <a:srgbClr val="374659"/>
      </a:accent5>
      <a:accent6>
        <a:srgbClr val="000000"/>
      </a:accent6>
      <a:hlink>
        <a:srgbClr val="0563C1"/>
      </a:hlink>
      <a:folHlink>
        <a:srgbClr val="B01C33"/>
      </a:folHlink>
    </a:clrScheme>
    <a:fontScheme name="Test">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AE2047D-B859-4E46-9EC3-5C3DDF09F1A4}" vid="{86B915E6-6013-1B4E-8572-5662B1CCF997}"/>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b7863cdd-6ce6-4e45-87ec-ad95804ddc93">DJ45ZNFCPKMD-561489882-20419</_dlc_DocId>
    <_dlc_DocIdUrl xmlns="b7863cdd-6ce6-4e45-87ec-ad95804ddc93">
      <Url>https://veryanmed.sharepoint.com/Commercial/_layouts/15/DocIdRedir.aspx?ID=DJ45ZNFCPKMD-561489882-20419</Url>
      <Description>DJ45ZNFCPKMD-561489882-20419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C1209FB94B30D46BB526986D28AD1D4" ma:contentTypeVersion="13" ma:contentTypeDescription="Create a new document." ma:contentTypeScope="" ma:versionID="604a52fd26c938a68534c976a0feebe8">
  <xsd:schema xmlns:xsd="http://www.w3.org/2001/XMLSchema" xmlns:xs="http://www.w3.org/2001/XMLSchema" xmlns:p="http://schemas.microsoft.com/office/2006/metadata/properties" xmlns:ns2="b7863cdd-6ce6-4e45-87ec-ad95804ddc93" xmlns:ns3="205864fe-f168-40af-a463-8dfcda9951fc" targetNamespace="http://schemas.microsoft.com/office/2006/metadata/properties" ma:root="true" ma:fieldsID="6e6713fd52e760b38bc89dc4da3be42d" ns2:_="" ns3:_="">
    <xsd:import namespace="b7863cdd-6ce6-4e45-87ec-ad95804ddc93"/>
    <xsd:import namespace="205864fe-f168-40af-a463-8dfcda9951f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63cdd-6ce6-4e45-87ec-ad95804ddc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5864fe-f168-40af-a463-8dfcda9951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4C6CB8-48D0-463C-8475-9FE70B071B54}">
  <ds:schemaRefs>
    <ds:schemaRef ds:uri="http://schemas.microsoft.com/sharepoint/v3/contenttype/forms"/>
  </ds:schemaRefs>
</ds:datastoreItem>
</file>

<file path=customXml/itemProps2.xml><?xml version="1.0" encoding="utf-8"?>
<ds:datastoreItem xmlns:ds="http://schemas.openxmlformats.org/officeDocument/2006/customXml" ds:itemID="{A7709661-DF37-44D5-B777-7119F109A9E0}">
  <ds:schemaRefs>
    <ds:schemaRef ds:uri="http://schemas.microsoft.com/sharepoint/events"/>
  </ds:schemaRefs>
</ds:datastoreItem>
</file>

<file path=customXml/itemProps3.xml><?xml version="1.0" encoding="utf-8"?>
<ds:datastoreItem xmlns:ds="http://schemas.openxmlformats.org/officeDocument/2006/customXml" ds:itemID="{CC29FBD3-0357-47FF-85F8-70DCE5E8F40D}">
  <ds:schemaRefs>
    <ds:schemaRef ds:uri="http://purl.org/dc/terms/"/>
    <ds:schemaRef ds:uri="http://schemas.microsoft.com/office/2006/metadata/properties"/>
    <ds:schemaRef ds:uri="http://www.w3.org/XML/1998/namespace"/>
    <ds:schemaRef ds:uri="b7863cdd-6ce6-4e45-87ec-ad95804ddc93"/>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205864fe-f168-40af-a463-8dfcda9951fc"/>
    <ds:schemaRef ds:uri="http://purl.org/dc/elements/1.1/"/>
  </ds:schemaRefs>
</ds:datastoreItem>
</file>

<file path=customXml/itemProps4.xml><?xml version="1.0" encoding="utf-8"?>
<ds:datastoreItem xmlns:ds="http://schemas.openxmlformats.org/officeDocument/2006/customXml" ds:itemID="{2CCA7E6A-BDB3-4D1B-96FD-22D445612C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63cdd-6ce6-4e45-87ec-ad95804ddc93"/>
    <ds:schemaRef ds:uri="205864fe-f168-40af-a463-8dfcda9951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18595</TotalTime>
  <Words>2298</Words>
  <Application>Microsoft Macintosh PowerPoint</Application>
  <PresentationFormat>Widescreen</PresentationFormat>
  <Paragraphs>383</Paragraphs>
  <Slides>18</Slides>
  <Notes>18</Notes>
  <HiddenSlides>0</HiddenSlides>
  <MMClips>9</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Aleo</vt:lpstr>
      <vt:lpstr>Arial</vt:lpstr>
      <vt:lpstr>Calibri</vt:lpstr>
      <vt:lpstr>Calibri Light</vt:lpstr>
      <vt:lpstr>Myriad Pro</vt:lpstr>
      <vt:lpstr>Myriad Pro Light</vt:lpstr>
      <vt:lpstr>System Font</vt:lpstr>
      <vt:lpstr>Times New Roman</vt:lpstr>
      <vt:lpstr>Webdings</vt:lpstr>
      <vt:lpstr>White Content Slides</vt:lpstr>
      <vt:lpstr>Veryan 2020</vt:lpstr>
      <vt:lpstr>2_Custom Design</vt:lpstr>
      <vt:lpstr>Challenges of treating the Distal SFA and Proximal Popliteal Segment</vt:lpstr>
      <vt:lpstr>Treatment Challenges in Distal SFA and Proximal Popliteal</vt:lpstr>
      <vt:lpstr>Impact of Movement on Vessel Compression </vt:lpstr>
      <vt:lpstr>Biomechanical Incompatibility of Traditional Stent Designs</vt:lpstr>
      <vt:lpstr>How Well is The Distal SFA/Prox Pop Segment Represented in Contemporary Data?</vt:lpstr>
      <vt:lpstr>PowerPoint Presentation</vt:lpstr>
      <vt:lpstr>PowerPoint Presentation</vt:lpstr>
      <vt:lpstr>Managing Vessel Compression</vt:lpstr>
      <vt:lpstr>BioMimics 3D 3-Year Clinical Update</vt:lpstr>
      <vt:lpstr>The MIMICS Clinical Program</vt:lpstr>
      <vt:lpstr>MIMICS-3D European Registry Results  </vt:lpstr>
      <vt:lpstr>Design Intent – Subgroup Analysis</vt:lpstr>
      <vt:lpstr> Patient Demographics and Medical History </vt:lpstr>
      <vt:lpstr>Baseline Lesion Characteristics </vt:lpstr>
      <vt:lpstr>3-Year Primary Patency </vt:lpstr>
      <vt:lpstr>3-Year Freedom From CDTLR</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Sales and Marketing Initiatives</dc:title>
  <dc:creator>Brian Chambless</dc:creator>
  <cp:lastModifiedBy>Tom Griffin</cp:lastModifiedBy>
  <cp:revision>54</cp:revision>
  <dcterms:created xsi:type="dcterms:W3CDTF">2021-12-06T16:36:20Z</dcterms:created>
  <dcterms:modified xsi:type="dcterms:W3CDTF">2022-01-22T15:26:07Z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0x0101007C1209FB94B30D46BB526986D28AD1D4</vt:lpwstr>
  </property>
  <property fmtid="{D5CDD505-2E9C-101B-9397-08002B2CF9AE}" pid="3" name="_dlc_DocIdItemGuid">
    <vt:lpwstr>a948e872-24c1-4be1-8a5c-6d3bc8a79c3b</vt:lpwstr>
  </property>
</Properties>
</file>