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78" r:id="rId6"/>
    <p:sldId id="257" r:id="rId7"/>
    <p:sldId id="3516" r:id="rId8"/>
    <p:sldId id="3502" r:id="rId9"/>
    <p:sldId id="3503" r:id="rId10"/>
    <p:sldId id="279" r:id="rId11"/>
    <p:sldId id="343" r:id="rId12"/>
    <p:sldId id="364" r:id="rId13"/>
    <p:sldId id="3507" r:id="rId14"/>
    <p:sldId id="3504" r:id="rId15"/>
    <p:sldId id="3511" r:id="rId16"/>
    <p:sldId id="3509" r:id="rId17"/>
    <p:sldId id="3510" r:id="rId18"/>
    <p:sldId id="3515" r:id="rId19"/>
    <p:sldId id="351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7A7F1E-7D6D-D794-E8CD-9B8BAFFEB4C3}" name="Vanessa Lee" initials="VL" userId="S::vanessa.lee@veryanmed.com::d974803c-22ef-4e42-9f8b-11ddefdf48e8" providerId="AD"/>
  <p188:author id="{9CE9AF6B-47A1-59B7-415D-470BDC5EC0B7}" name="Myriam Stieler" initials="MS" userId="S::myriam.stieler@veryanmed.com::d95497ac-a7e0-4d95-b789-3d06019f66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2FA"/>
    <a:srgbClr val="002F63"/>
    <a:srgbClr val="002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846"/>
  </p:normalViewPr>
  <p:slideViewPr>
    <p:cSldViewPr snapToGrid="0" snapToObjects="1">
      <p:cViewPr varScale="1">
        <p:scale>
          <a:sx n="71" d="100"/>
          <a:sy n="71" d="100"/>
        </p:scale>
        <p:origin x="4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88578-6D50-49E8-B09F-1C236965D37A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DA6CC-740B-4B72-858D-ADEDA0C2F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6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Nguyen Viet Lam, Phan Anh Khoa, Nguyen Ngoc Son, Tran Duc Anh, Ho Anh </a:t>
            </a:r>
            <a:r>
              <a:rPr lang="en-US" dirty="0" err="1"/>
              <a:t>Binh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Endovascular treatment for chronic total occlusion of superficial femoral artery: Is retrograde approach from popliteal artery effective and safe?,</a:t>
            </a:r>
          </a:p>
          <a:p>
            <a:endParaRPr lang="en-US" dirty="0"/>
          </a:p>
          <a:p>
            <a:r>
              <a:rPr lang="en-US" dirty="0"/>
              <a:t>Radiology Case Reports,</a:t>
            </a:r>
          </a:p>
          <a:p>
            <a:endParaRPr lang="en-US" dirty="0"/>
          </a:p>
          <a:p>
            <a:r>
              <a:rPr lang="en-US" dirty="0"/>
              <a:t>Volume 15, Issue 11,</a:t>
            </a:r>
          </a:p>
          <a:p>
            <a:endParaRPr lang="en-US" dirty="0"/>
          </a:p>
          <a:p>
            <a:r>
              <a:rPr lang="en-US" dirty="0"/>
              <a:t>2020,</a:t>
            </a:r>
          </a:p>
          <a:p>
            <a:endParaRPr lang="en-US" dirty="0"/>
          </a:p>
          <a:p>
            <a:r>
              <a:rPr lang="en-US" dirty="0"/>
              <a:t>Pages 2116-2119,</a:t>
            </a:r>
          </a:p>
          <a:p>
            <a:endParaRPr lang="en-US" dirty="0"/>
          </a:p>
          <a:p>
            <a:r>
              <a:rPr lang="en-US" dirty="0"/>
              <a:t>ISSN 1930-0433,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doi.org</a:t>
            </a:r>
            <a:r>
              <a:rPr lang="en-US" dirty="0"/>
              <a:t>/10.1016/j.radcr.2020.08.029.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03C7B-EA05-4C2F-B242-EFF41874EC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1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B2674-6BED-9C48-9050-B6F6F1EE3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B646E8-A89F-A840-8A21-D68AAF70D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4F47CE-0519-7B41-8F2D-A00510A2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8BF69E-FC9B-0A4C-A124-05E54236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E45317-568A-A549-A8DE-CF1115A8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48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DCD15-405E-CA41-9098-4521B04F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33D65B-F15F-A74B-9A14-EFB80AD38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AD6DDD-D139-0644-AE38-8DD4D163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AC0DE2-E933-5843-BFC1-8A5CEC2E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5AC26E-9347-1745-BA30-6594D7E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4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A671E80-D297-8E4D-B589-17452AD85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CA0D94-38A2-CA42-88DD-5AC2B14DF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58B05-69C8-7740-B7A1-6D69FDA2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CB5997-1042-B045-A7FE-0C7FB769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F11FAA-BCEB-FD41-B3C8-8ADED223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51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39" y="519927"/>
            <a:ext cx="10515600" cy="6006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267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7FB1-E9D4-1640-BFE1-F6979E3D6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E36789-24CE-4443-8E7B-4E0385BD5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540" y="1279590"/>
            <a:ext cx="11301061" cy="4430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667"/>
            </a:lvl1pPr>
            <a:lvl2pPr marL="239989" indent="-239989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667"/>
            </a:lvl2pPr>
            <a:lvl3pPr marL="479976" indent="-239989">
              <a:lnSpc>
                <a:spcPct val="105000"/>
              </a:lnSpc>
              <a:spcBef>
                <a:spcPts val="0"/>
              </a:spcBef>
              <a:spcAft>
                <a:spcPts val="333"/>
              </a:spcAft>
              <a:buClr>
                <a:schemeClr val="tx2"/>
              </a:buClr>
              <a:buSzPct val="100000"/>
              <a:buFont typeface="System Font"/>
              <a:buChar char="‣"/>
              <a:defRPr sz="2667"/>
            </a:lvl3pPr>
            <a:lvl4pPr marL="719965" indent="-239989">
              <a:lnSpc>
                <a:spcPct val="105000"/>
              </a:lnSpc>
              <a:spcBef>
                <a:spcPts val="0"/>
              </a:spcBef>
              <a:spcAft>
                <a:spcPts val="333"/>
              </a:spcAft>
              <a:buClr>
                <a:schemeClr val="tx2"/>
              </a:buClr>
              <a:defRPr sz="2000"/>
            </a:lvl4pPr>
            <a:lvl5pPr marL="959952" indent="-239989">
              <a:lnSpc>
                <a:spcPct val="105000"/>
              </a:lnSpc>
              <a:spcBef>
                <a:spcPts val="0"/>
              </a:spcBef>
              <a:spcAft>
                <a:spcPts val="133"/>
              </a:spcAft>
              <a:buClr>
                <a:schemeClr val="tx2"/>
              </a:buCl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56944"/>
            <a:ext cx="7996238" cy="458845"/>
          </a:xfrm>
        </p:spPr>
        <p:txBody>
          <a:bodyPr anchor="b">
            <a:noAutofit/>
          </a:bodyPr>
          <a:lstStyle>
            <a:lvl1pPr marL="0" indent="0">
              <a:buFont typeface="+mj-lt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135351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47B6A-9481-5D41-B298-48B62F26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E81DA4-6764-A14F-BBC5-9CE3A9AB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A07B2C-C627-C84F-B936-9A46E361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142615-E0F0-814D-A1D9-CB41D19F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5580D5-8607-4F46-A421-4B3D0012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73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49583-DC15-844E-BA15-3A916A47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E9A485-5AA6-2F40-9EFD-E7E04F45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3953AC-6CAA-8A40-A77D-A8EB71314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1FD037-837A-B545-B5F7-9E225D2A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3BD8E7-8BAF-374B-8A0E-E8215815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45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04CD6-3A6B-4848-8CC9-633D13D5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876617-2DCB-D442-A03F-FF7FAF6E3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05CAFB-B5FA-5E40-874C-1BF360D6E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DD59ED-8780-DD4D-B366-D4FFDA08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9FAACC-68F2-2648-9417-699B3788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034455-7553-5446-890C-C788809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4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E0CA4-2112-4342-99F7-50249105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0D43D2-0DFD-8B40-B69A-2B572CB1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F49173-B790-914A-B436-5BCF2D17C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0EE3C2-A5EF-3542-B9EE-7DA16A4E7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4BDC447-CD51-B745-A6E7-1B488A724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DFFA37-92E9-0546-8E4F-0905303F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9981A69-88FA-3149-9700-E0EFCDDE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7019611-29CF-004C-A7CE-FC382AC4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09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74A7F-5CB9-3148-915C-EDF1008B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F0F56A-00C9-9A49-B1CD-611E00CF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B89BEE-EA3C-BB44-806D-24F957E9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FC264C-C218-674A-8EBC-47E7EDFC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2326FC-DBEE-9D46-B5AF-42264051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546D97-80DA-B24B-9490-AF1CF36D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AADA40-7F69-A447-8488-7D4AB8CB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6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A6C8A-DDC2-A642-8362-975F7F48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574AEA-46A2-3442-A9CD-48A43A0E0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0AD11B-5FD6-C24A-B2CA-B36E1E5D0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1A001F-9462-9C42-9451-5BF0D3A5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1EF8E1-C56C-2446-8D73-350BA9B2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66D166-2256-E642-B9C4-7765CF87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57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9B453-C512-B54B-9F16-B4415B46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5C3E97-B7B8-4F4C-9873-00A404418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76E528-856A-9243-B011-CF0AD6AAD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2CCB42-94FC-F740-AF8D-59630C61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29FAE0-6025-EF4D-A6FE-9FBABA4C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10C272-F9D3-4A4D-BC7D-5CE574B7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10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72AD3A2-2AE7-A949-9E27-A6848B9D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189396-152E-A14D-B107-6E25870F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D7AAD4-9F8F-AE4C-A466-1D2E35480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123F9-0E4E-3846-940E-6C2C858468F8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488A04-612D-1846-AC44-6DD0CADB7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E657BE-826A-5848-BF68-3D6189EFA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E0FCA-306F-6642-9A04-5137899CA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83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4.png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4D1C2F-B756-A2FD-5B04-9C55E9355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542" y="2000904"/>
            <a:ext cx="9372600" cy="2387600"/>
          </a:xfrm>
        </p:spPr>
        <p:txBody>
          <a:bodyPr anchor="ctr"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MANAGEMENT OF CHALLENGING LESIONS: </a:t>
            </a:r>
            <a:r>
              <a:rPr lang="en-GB" sz="4000" dirty="0">
                <a:solidFill>
                  <a:schemeClr val="bg1"/>
                </a:solidFill>
                <a:ea typeface="Aptos" panose="020B0004020202020204" pitchFamily="34" charset="0"/>
                <a:cs typeface="Aptos" panose="020B0004020202020204" pitchFamily="34" charset="0"/>
              </a:rPr>
              <a:t>IS THERE A ROLE FOR NEXT GENERATION MIMETIC STENT TECHNOLOGY</a:t>
            </a:r>
            <a:r>
              <a:rPr lang="en-GB" sz="4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?</a:t>
            </a: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AFAD10-0BC8-39E8-F2A6-2BA9C84D9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423" y="430128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John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Rundback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MD</a:t>
            </a:r>
          </a:p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(on behalf of Thomas Zeller,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Masoto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Nakamura, Michael Lichtenberg and all investigators of MIMICS-RCT, MIMICS-2 and MIMICS-3D)</a:t>
            </a:r>
            <a:endParaRPr lang="en-GB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97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6419-324F-B6D9-32A1-C13F1A68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3" y="202427"/>
            <a:ext cx="11196936" cy="60066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 YR Freedom From CDTLR (</a:t>
            </a:r>
            <a:r>
              <a:rPr lang="en-US" b="1" dirty="0" err="1">
                <a:solidFill>
                  <a:schemeClr val="bg1"/>
                </a:solidFill>
              </a:rPr>
              <a:t>fCDTLR</a:t>
            </a:r>
            <a:r>
              <a:rPr lang="en-US" b="1" dirty="0">
                <a:solidFill>
                  <a:schemeClr val="bg1"/>
                </a:solidFill>
              </a:rPr>
              <a:t>) </a:t>
            </a:r>
            <a:r>
              <a:rPr lang="en-US" b="1" dirty="0">
                <a:solidFill>
                  <a:srgbClr val="FFFF00"/>
                </a:solidFill>
              </a:rPr>
              <a:t>CLTI vs IC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293CE-2AA0-72A0-EEBF-ECCB626132CC}"/>
              </a:ext>
            </a:extLst>
          </p:cNvPr>
          <p:cNvSpPr txBox="1"/>
          <p:nvPr/>
        </p:nvSpPr>
        <p:spPr>
          <a:xfrm>
            <a:off x="838200" y="5657671"/>
            <a:ext cx="10515600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a typeface="Calibri" panose="020F0502020204030204" pitchFamily="34" charset="0"/>
              </a:rPr>
              <a:t>W</a:t>
            </a:r>
            <a:r>
              <a:rPr lang="en-US" sz="2400" b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hile the lower </a:t>
            </a:r>
            <a:r>
              <a:rPr lang="en-US" sz="2400" b="1" kern="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fCDTLR</a:t>
            </a:r>
            <a:r>
              <a:rPr lang="en-US" sz="2400" b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in pts with CLTI is expected, </a:t>
            </a:r>
          </a:p>
          <a:p>
            <a:pPr algn="ctr"/>
            <a:r>
              <a:rPr lang="en-US" sz="2400" b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the outcomes are still competitive </a:t>
            </a:r>
            <a:r>
              <a:rPr lang="en-US" sz="2400" b="1" kern="0" dirty="0">
                <a:solidFill>
                  <a:schemeClr val="bg1"/>
                </a:solidFill>
                <a:ea typeface="Calibri" panose="020F0502020204030204" pitchFamily="34" charset="0"/>
              </a:rPr>
              <a:t>through 2 years</a:t>
            </a:r>
            <a:endParaRPr lang="en-GB" sz="32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B7E8ADE-F0B4-869C-260D-D10613159EFA}"/>
              </a:ext>
            </a:extLst>
          </p:cNvPr>
          <p:cNvSpPr txBox="1">
            <a:spLocks/>
          </p:cNvSpPr>
          <p:nvPr/>
        </p:nvSpPr>
        <p:spPr>
          <a:xfrm>
            <a:off x="92046" y="6560100"/>
            <a:ext cx="3596929" cy="214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  <a:defRPr/>
            </a:pPr>
            <a:r>
              <a:rPr lang="en-US" sz="800" dirty="0">
                <a:solidFill>
                  <a:schemeClr val="bg1"/>
                </a:solidFill>
              </a:rPr>
              <a:t>2. R</a:t>
            </a:r>
            <a:r>
              <a:rPr lang="en-GB" sz="800" dirty="0">
                <a:solidFill>
                  <a:schemeClr val="bg1"/>
                </a:solidFill>
              </a:rPr>
              <a:t>ammos C et al.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Eur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J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Vasc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Endovasc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Surg.  March 2024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004E43-441D-0CF0-F249-C0DFF6EF5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5" t="23162" r="42603" b="39209"/>
          <a:stretch/>
        </p:blipFill>
        <p:spPr>
          <a:xfrm>
            <a:off x="5809489" y="1461733"/>
            <a:ext cx="5815585" cy="3934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76B956-42B4-87A6-E683-A0A2CAAA5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20006"/>
              </p:ext>
            </p:extLst>
          </p:nvPr>
        </p:nvGraphicFramePr>
        <p:xfrm>
          <a:off x="314483" y="2552452"/>
          <a:ext cx="5129716" cy="2843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429">
                  <a:extLst>
                    <a:ext uri="{9D8B030D-6E8A-4147-A177-3AD203B41FA5}">
                      <a16:colId xmlns:a16="http://schemas.microsoft.com/office/drawing/2014/main" val="1085377091"/>
                    </a:ext>
                  </a:extLst>
                </a:gridCol>
                <a:gridCol w="1282429">
                  <a:extLst>
                    <a:ext uri="{9D8B030D-6E8A-4147-A177-3AD203B41FA5}">
                      <a16:colId xmlns:a16="http://schemas.microsoft.com/office/drawing/2014/main" val="116248819"/>
                    </a:ext>
                  </a:extLst>
                </a:gridCol>
                <a:gridCol w="1282429">
                  <a:extLst>
                    <a:ext uri="{9D8B030D-6E8A-4147-A177-3AD203B41FA5}">
                      <a16:colId xmlns:a16="http://schemas.microsoft.com/office/drawing/2014/main" val="495047388"/>
                    </a:ext>
                  </a:extLst>
                </a:gridCol>
                <a:gridCol w="1282429">
                  <a:extLst>
                    <a:ext uri="{9D8B030D-6E8A-4147-A177-3AD203B41FA5}">
                      <a16:colId xmlns:a16="http://schemas.microsoft.com/office/drawing/2014/main" val="3699988140"/>
                    </a:ext>
                  </a:extLst>
                </a:gridCol>
              </a:tblGrid>
              <a:tr h="632567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CLTI N=138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IC </a:t>
                      </a:r>
                    </a:p>
                    <a:p>
                      <a:pPr algn="ctr"/>
                      <a:r>
                        <a:rPr lang="en-US" sz="1600" b="1" dirty="0"/>
                        <a:t>N=685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p-value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774452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Age (</a:t>
                      </a:r>
                      <a:r>
                        <a:rPr lang="en-US" sz="1600" b="1" dirty="0" err="1"/>
                        <a:t>yrs</a:t>
                      </a:r>
                      <a:r>
                        <a:rPr lang="en-US" sz="1600" b="1" dirty="0"/>
                        <a:t>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71.5±10.6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69.0±9.7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354264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Male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 (60.9)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458 (66.9)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0.201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4049826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CLTI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 (100)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(0.0)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214472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Lesion length (mm)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120.8±84.3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108.3±75.3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0.150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576098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Occlusion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 (60.6)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 (44.2)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0.0004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212279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C23116-3106-D5A5-C82E-77B6A41CF417}"/>
              </a:ext>
            </a:extLst>
          </p:cNvPr>
          <p:cNvSpPr/>
          <p:nvPr/>
        </p:nvSpPr>
        <p:spPr>
          <a:xfrm>
            <a:off x="265663" y="4996157"/>
            <a:ext cx="5178536" cy="400110"/>
          </a:xfrm>
          <a:prstGeom prst="roundRect">
            <a:avLst/>
          </a:prstGeom>
          <a:solidFill>
            <a:srgbClr val="FFFF00">
              <a:alpha val="2266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745D4E-C469-7453-B5FE-A49F362DDBD5}"/>
              </a:ext>
            </a:extLst>
          </p:cNvPr>
          <p:cNvSpPr/>
          <p:nvPr/>
        </p:nvSpPr>
        <p:spPr>
          <a:xfrm>
            <a:off x="265663" y="1645920"/>
            <a:ext cx="5178536" cy="7455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PT/LESION CHARACTERISTICS</a:t>
            </a:r>
          </a:p>
        </p:txBody>
      </p:sp>
      <p:sp>
        <p:nvSpPr>
          <p:cNvPr id="4" name="object 91">
            <a:extLst>
              <a:ext uri="{FF2B5EF4-FFF2-40B4-BE49-F238E27FC236}">
                <a16:creationId xmlns:a16="http://schemas.microsoft.com/office/drawing/2014/main" id="{2271E5D9-BDB4-04E2-E1A0-596F98C9AEB8}"/>
              </a:ext>
            </a:extLst>
          </p:cNvPr>
          <p:cNvSpPr txBox="1"/>
          <p:nvPr/>
        </p:nvSpPr>
        <p:spPr>
          <a:xfrm>
            <a:off x="10233310" y="3974359"/>
            <a:ext cx="1123315" cy="770275"/>
          </a:xfrm>
          <a:prstGeom prst="rect">
            <a:avLst/>
          </a:prstGeom>
          <a:solidFill>
            <a:srgbClr val="286FB7"/>
          </a:solidFill>
        </p:spPr>
        <p:txBody>
          <a:bodyPr vert="horz" wrap="square" lIns="0" tIns="17145" rIns="0" bIns="0" rtlCol="0">
            <a:spAutoFit/>
          </a:bodyPr>
          <a:lstStyle/>
          <a:p>
            <a:pPr marL="256540" marR="120014" indent="-128905" algn="ctr">
              <a:lnSpc>
                <a:spcPct val="100899"/>
              </a:lnSpc>
              <a:spcBef>
                <a:spcPts val="135"/>
              </a:spcBef>
            </a:pPr>
            <a:r>
              <a:rPr lang="en-US" sz="2500" spc="-50" dirty="0">
                <a:solidFill>
                  <a:srgbClr val="FFFF00"/>
                </a:solidFill>
                <a:latin typeface="Arial"/>
                <a:cs typeface="Arial"/>
              </a:rPr>
              <a:t>CLTI</a:t>
            </a:r>
            <a:r>
              <a:rPr sz="25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500" spc="-25" dirty="0">
                <a:solidFill>
                  <a:srgbClr val="FFFF00"/>
                </a:solidFill>
                <a:latin typeface="Arial"/>
                <a:cs typeface="Arial"/>
              </a:rPr>
              <a:t>73</a:t>
            </a:r>
            <a:r>
              <a:rPr sz="2500" spc="-25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endParaRPr sz="25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8" name="object 91">
            <a:extLst>
              <a:ext uri="{FF2B5EF4-FFF2-40B4-BE49-F238E27FC236}">
                <a16:creationId xmlns:a16="http://schemas.microsoft.com/office/drawing/2014/main" id="{7BC4DA74-6151-F0B0-084E-E8BF194D8DDF}"/>
              </a:ext>
            </a:extLst>
          </p:cNvPr>
          <p:cNvSpPr txBox="1"/>
          <p:nvPr/>
        </p:nvSpPr>
        <p:spPr>
          <a:xfrm>
            <a:off x="9013322" y="3974358"/>
            <a:ext cx="1123315" cy="770275"/>
          </a:xfrm>
          <a:prstGeom prst="rect">
            <a:avLst/>
          </a:prstGeom>
          <a:solidFill>
            <a:srgbClr val="286FB7"/>
          </a:solidFill>
        </p:spPr>
        <p:txBody>
          <a:bodyPr vert="horz" wrap="square" lIns="0" tIns="17145" rIns="0" bIns="0" rtlCol="0">
            <a:spAutoFit/>
          </a:bodyPr>
          <a:lstStyle/>
          <a:p>
            <a:pPr marL="256540" marR="120014" indent="-128905" algn="ctr">
              <a:lnSpc>
                <a:spcPct val="100899"/>
              </a:lnSpc>
              <a:spcBef>
                <a:spcPts val="135"/>
              </a:spcBef>
            </a:pPr>
            <a:r>
              <a:rPr lang="en-US" sz="2500" spc="-50" dirty="0">
                <a:solidFill>
                  <a:srgbClr val="FFFF00"/>
                </a:solidFill>
                <a:latin typeface="Arial"/>
                <a:cs typeface="Arial"/>
              </a:rPr>
              <a:t>IC</a:t>
            </a:r>
            <a:r>
              <a:rPr sz="25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FFFF00"/>
                </a:solidFill>
                <a:latin typeface="Arial"/>
                <a:cs typeface="Arial"/>
              </a:rPr>
              <a:t>84%</a:t>
            </a:r>
            <a:endParaRPr sz="25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915A13C-1BAC-2AC0-3198-ABD9E0CBF8E9}"/>
              </a:ext>
            </a:extLst>
          </p:cNvPr>
          <p:cNvSpPr txBox="1">
            <a:spLocks/>
          </p:cNvSpPr>
          <p:nvPr/>
        </p:nvSpPr>
        <p:spPr>
          <a:xfrm>
            <a:off x="92046" y="6390822"/>
            <a:ext cx="2635860" cy="33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dirty="0">
                <a:solidFill>
                  <a:schemeClr val="bg1"/>
                </a:solidFill>
                <a:cs typeface="Arial" panose="020B0604020202020204" pitchFamily="34" charset="0"/>
              </a:rPr>
              <a:t>1. Data on file at Veryan Medical</a:t>
            </a:r>
          </a:p>
        </p:txBody>
      </p:sp>
    </p:spTree>
    <p:extLst>
      <p:ext uri="{BB962C8B-B14F-4D97-AF65-F5344CB8AC3E}">
        <p14:creationId xmlns:p14="http://schemas.microsoft.com/office/powerpoint/2010/main" val="231813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6419-324F-B6D9-32A1-C13F1A68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3" y="202427"/>
            <a:ext cx="10967806" cy="60066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 YR </a:t>
            </a:r>
            <a:r>
              <a:rPr lang="en-US" b="1" dirty="0" err="1">
                <a:solidFill>
                  <a:schemeClr val="bg1"/>
                </a:solidFill>
              </a:rPr>
              <a:t>fCDTLR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TASC C/D vs TASC A/B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B7E8ADE-F0B4-869C-260D-D10613159EFA}"/>
              </a:ext>
            </a:extLst>
          </p:cNvPr>
          <p:cNvSpPr txBox="1">
            <a:spLocks/>
          </p:cNvSpPr>
          <p:nvPr/>
        </p:nvSpPr>
        <p:spPr>
          <a:xfrm>
            <a:off x="92046" y="6560100"/>
            <a:ext cx="3596929" cy="214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  <a:defRPr/>
            </a:pPr>
            <a:r>
              <a:rPr lang="en-US" sz="800" dirty="0">
                <a:solidFill>
                  <a:schemeClr val="bg1"/>
                </a:solidFill>
              </a:rPr>
              <a:t>2. R</a:t>
            </a:r>
            <a:r>
              <a:rPr lang="en-GB" sz="800" dirty="0">
                <a:solidFill>
                  <a:schemeClr val="bg1"/>
                </a:solidFill>
              </a:rPr>
              <a:t>ammos C et al.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Eur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J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Vasc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Endovasc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Surg. March 2024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E4C36-8529-6A52-3A6D-6016F4F73722}"/>
              </a:ext>
            </a:extLst>
          </p:cNvPr>
          <p:cNvSpPr txBox="1"/>
          <p:nvPr/>
        </p:nvSpPr>
        <p:spPr>
          <a:xfrm>
            <a:off x="534695" y="5639406"/>
            <a:ext cx="11086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a typeface="Calibri" panose="020F0502020204030204" pitchFamily="34" charset="0"/>
              </a:rPr>
              <a:t>Despite much more challenging lesion characteristics </a:t>
            </a:r>
            <a:r>
              <a:rPr lang="en-US" sz="2400" b="1" kern="0" dirty="0">
                <a:solidFill>
                  <a:srgbClr val="FFFF00"/>
                </a:solidFill>
                <a:ea typeface="Calibri" panose="020F0502020204030204" pitchFamily="34" charset="0"/>
              </a:rPr>
              <a:t>(LENGTH),</a:t>
            </a:r>
          </a:p>
          <a:p>
            <a:pPr algn="ctr"/>
            <a:r>
              <a:rPr lang="en-US" sz="2400" b="1" kern="0" dirty="0">
                <a:solidFill>
                  <a:schemeClr val="bg1"/>
                </a:solidFill>
                <a:ea typeface="Calibri" panose="020F0502020204030204" pitchFamily="34" charset="0"/>
              </a:rPr>
              <a:t>BioMimics 3D demonstrates very durable results through 2 years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071FB-E7EF-0531-875F-47C3FF030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8" t="23530" r="41585" b="37777"/>
          <a:stretch/>
        </p:blipFill>
        <p:spPr>
          <a:xfrm>
            <a:off x="5892917" y="1499966"/>
            <a:ext cx="5728448" cy="3858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D2715B-2C56-BFDB-0B8E-5D41CDF0B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59211"/>
              </p:ext>
            </p:extLst>
          </p:nvPr>
        </p:nvGraphicFramePr>
        <p:xfrm>
          <a:off x="265663" y="2557376"/>
          <a:ext cx="5143336" cy="280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34">
                  <a:extLst>
                    <a:ext uri="{9D8B030D-6E8A-4147-A177-3AD203B41FA5}">
                      <a16:colId xmlns:a16="http://schemas.microsoft.com/office/drawing/2014/main" val="1417458540"/>
                    </a:ext>
                  </a:extLst>
                </a:gridCol>
                <a:gridCol w="1285834">
                  <a:extLst>
                    <a:ext uri="{9D8B030D-6E8A-4147-A177-3AD203B41FA5}">
                      <a16:colId xmlns:a16="http://schemas.microsoft.com/office/drawing/2014/main" val="418826309"/>
                    </a:ext>
                  </a:extLst>
                </a:gridCol>
                <a:gridCol w="1285834">
                  <a:extLst>
                    <a:ext uri="{9D8B030D-6E8A-4147-A177-3AD203B41FA5}">
                      <a16:colId xmlns:a16="http://schemas.microsoft.com/office/drawing/2014/main" val="3621677668"/>
                    </a:ext>
                  </a:extLst>
                </a:gridCol>
                <a:gridCol w="1285834">
                  <a:extLst>
                    <a:ext uri="{9D8B030D-6E8A-4147-A177-3AD203B41FA5}">
                      <a16:colId xmlns:a16="http://schemas.microsoft.com/office/drawing/2014/main" val="4208485287"/>
                    </a:ext>
                  </a:extLst>
                </a:gridCol>
              </a:tblGrid>
              <a:tr h="589410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TASC C/D N=172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TASC A/B N=656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p-value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096883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Age (</a:t>
                      </a:r>
                      <a:r>
                        <a:rPr lang="en-US" sz="1600" b="1" dirty="0" err="1"/>
                        <a:t>yrs</a:t>
                      </a:r>
                      <a:r>
                        <a:rPr lang="en-US" sz="1600" b="1" dirty="0"/>
                        <a:t>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69.8±10.2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69.3±9.8 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0.581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504029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Male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 (65.7)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 (65.9)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697793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CLTI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(25.1)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(14.5)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863748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Lesion length (mm)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210±100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83.3±37.0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&lt;.0001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203330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Occlusion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 (76.0)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 (39.2)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&lt;.0001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74589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2CB8DCF-C98E-65F9-23CE-342AF641B270}"/>
              </a:ext>
            </a:extLst>
          </p:cNvPr>
          <p:cNvSpPr/>
          <p:nvPr/>
        </p:nvSpPr>
        <p:spPr>
          <a:xfrm>
            <a:off x="265664" y="3942608"/>
            <a:ext cx="5143336" cy="1415426"/>
          </a:xfrm>
          <a:prstGeom prst="roundRect">
            <a:avLst/>
          </a:prstGeom>
          <a:solidFill>
            <a:srgbClr val="FFFF00">
              <a:alpha val="2266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CFA983-DCEF-FD9D-0304-2F99D5773206}"/>
              </a:ext>
            </a:extLst>
          </p:cNvPr>
          <p:cNvSpPr/>
          <p:nvPr/>
        </p:nvSpPr>
        <p:spPr>
          <a:xfrm>
            <a:off x="265663" y="1645920"/>
            <a:ext cx="5178536" cy="7455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PT/LESION CHARACTERISTICS</a:t>
            </a:r>
          </a:p>
        </p:txBody>
      </p:sp>
      <p:sp>
        <p:nvSpPr>
          <p:cNvPr id="9" name="object 91">
            <a:extLst>
              <a:ext uri="{FF2B5EF4-FFF2-40B4-BE49-F238E27FC236}">
                <a16:creationId xmlns:a16="http://schemas.microsoft.com/office/drawing/2014/main" id="{C41BA315-0517-6CE3-B730-E03289B8E5BE}"/>
              </a:ext>
            </a:extLst>
          </p:cNvPr>
          <p:cNvSpPr txBox="1"/>
          <p:nvPr/>
        </p:nvSpPr>
        <p:spPr>
          <a:xfrm>
            <a:off x="8415213" y="3957759"/>
            <a:ext cx="1429179" cy="692562"/>
          </a:xfrm>
          <a:prstGeom prst="rect">
            <a:avLst/>
          </a:prstGeom>
          <a:solidFill>
            <a:srgbClr val="286FB7"/>
          </a:solidFill>
        </p:spPr>
        <p:txBody>
          <a:bodyPr vert="horz" wrap="square" lIns="0" tIns="17145" rIns="0" bIns="0" rtlCol="0">
            <a:spAutoFit/>
          </a:bodyPr>
          <a:lstStyle/>
          <a:p>
            <a:pPr marL="256540" marR="120014" indent="-128905" algn="ctr">
              <a:lnSpc>
                <a:spcPct val="100899"/>
              </a:lnSpc>
              <a:spcBef>
                <a:spcPts val="135"/>
              </a:spcBef>
            </a:pPr>
            <a:r>
              <a:rPr lang="en-US" sz="2000" spc="-50" dirty="0">
                <a:solidFill>
                  <a:srgbClr val="FFFF00"/>
                </a:solidFill>
                <a:latin typeface="Arial"/>
                <a:cs typeface="Arial"/>
              </a:rPr>
              <a:t>TASC A/B</a:t>
            </a:r>
            <a:r>
              <a:rPr sz="20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500" spc="-25" dirty="0">
                <a:solidFill>
                  <a:srgbClr val="FFFF00"/>
                </a:solidFill>
                <a:latin typeface="Arial"/>
                <a:cs typeface="Arial"/>
              </a:rPr>
              <a:t>85</a:t>
            </a:r>
            <a:r>
              <a:rPr sz="2500" spc="-25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endParaRPr sz="25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" name="object 91">
            <a:extLst>
              <a:ext uri="{FF2B5EF4-FFF2-40B4-BE49-F238E27FC236}">
                <a16:creationId xmlns:a16="http://schemas.microsoft.com/office/drawing/2014/main" id="{CE41CCA0-5668-4498-081F-E41B11CB9708}"/>
              </a:ext>
            </a:extLst>
          </p:cNvPr>
          <p:cNvSpPr txBox="1"/>
          <p:nvPr/>
        </p:nvSpPr>
        <p:spPr>
          <a:xfrm>
            <a:off x="9970789" y="3957759"/>
            <a:ext cx="1429178" cy="692562"/>
          </a:xfrm>
          <a:prstGeom prst="rect">
            <a:avLst/>
          </a:prstGeom>
          <a:solidFill>
            <a:srgbClr val="286FB7"/>
          </a:solidFill>
        </p:spPr>
        <p:txBody>
          <a:bodyPr vert="horz" wrap="square" lIns="0" tIns="17145" rIns="0" bIns="0" rtlCol="0">
            <a:spAutoFit/>
          </a:bodyPr>
          <a:lstStyle/>
          <a:p>
            <a:pPr marL="256540" marR="120014" indent="-128905" algn="ctr">
              <a:lnSpc>
                <a:spcPct val="100899"/>
              </a:lnSpc>
              <a:spcBef>
                <a:spcPts val="135"/>
              </a:spcBef>
            </a:pPr>
            <a:r>
              <a:rPr lang="en-US" sz="2000" spc="-50" dirty="0">
                <a:solidFill>
                  <a:srgbClr val="FFFF00"/>
                </a:solidFill>
                <a:latin typeface="Arial"/>
                <a:cs typeface="Arial"/>
              </a:rPr>
              <a:t>TASC C/D</a:t>
            </a:r>
            <a:r>
              <a:rPr sz="20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500" spc="-25" dirty="0">
                <a:solidFill>
                  <a:srgbClr val="FFFF00"/>
                </a:solidFill>
                <a:latin typeface="Arial"/>
                <a:cs typeface="Arial"/>
              </a:rPr>
              <a:t>76</a:t>
            </a:r>
            <a:r>
              <a:rPr sz="2500" spc="-25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endParaRPr sz="25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8984778-52DC-1A69-905C-58A873FE8AC3}"/>
              </a:ext>
            </a:extLst>
          </p:cNvPr>
          <p:cNvSpPr txBox="1">
            <a:spLocks/>
          </p:cNvSpPr>
          <p:nvPr/>
        </p:nvSpPr>
        <p:spPr>
          <a:xfrm>
            <a:off x="92046" y="6390822"/>
            <a:ext cx="2635860" cy="33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dirty="0">
                <a:solidFill>
                  <a:schemeClr val="bg1"/>
                </a:solidFill>
                <a:cs typeface="Arial" panose="020B0604020202020204" pitchFamily="34" charset="0"/>
              </a:rPr>
              <a:t>1. Data on file at Veryan Medical</a:t>
            </a:r>
          </a:p>
        </p:txBody>
      </p:sp>
    </p:spTree>
    <p:extLst>
      <p:ext uri="{BB962C8B-B14F-4D97-AF65-F5344CB8AC3E}">
        <p14:creationId xmlns:p14="http://schemas.microsoft.com/office/powerpoint/2010/main" val="378242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6419-324F-B6D9-32A1-C13F1A68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2" y="202427"/>
            <a:ext cx="10672385" cy="60066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 YR </a:t>
            </a:r>
            <a:r>
              <a:rPr lang="en-US" b="1" dirty="0" err="1">
                <a:solidFill>
                  <a:schemeClr val="bg1"/>
                </a:solidFill>
              </a:rPr>
              <a:t>fCDTLR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PACSS 3 &amp; 4 vs PACSS 0 - 2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293CE-2AA0-72A0-EEBF-ECCB626132CC}"/>
              </a:ext>
            </a:extLst>
          </p:cNvPr>
          <p:cNvSpPr txBox="1"/>
          <p:nvPr/>
        </p:nvSpPr>
        <p:spPr>
          <a:xfrm>
            <a:off x="486885" y="5824196"/>
            <a:ext cx="10979360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/>
              </a:rPr>
              <a:t>No statistically significant difference in CD-TLR between </a:t>
            </a:r>
            <a:r>
              <a:rPr lang="en-US" sz="2400" b="1" dirty="0">
                <a:solidFill>
                  <a:schemeClr val="bg1"/>
                </a:solidFill>
              </a:rPr>
              <a:t>PACSS 3, 4 and PACSS 0 - 2</a:t>
            </a:r>
            <a:endParaRPr lang="en-GB" sz="24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3B7DAE2-59DC-72EF-1D99-34C0297313E0}"/>
              </a:ext>
            </a:extLst>
          </p:cNvPr>
          <p:cNvSpPr txBox="1">
            <a:spLocks/>
          </p:cNvSpPr>
          <p:nvPr/>
        </p:nvSpPr>
        <p:spPr>
          <a:xfrm>
            <a:off x="133350" y="6276517"/>
            <a:ext cx="2635860" cy="33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dirty="0">
                <a:solidFill>
                  <a:schemeClr val="bg1"/>
                </a:solidFill>
                <a:cs typeface="Arial" panose="020B0604020202020204" pitchFamily="34" charset="0"/>
              </a:rPr>
              <a:t>1. Data on file at Veryan Medical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08193-B50A-C8A3-3D00-E7ECD0828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1" t="23314" r="42175" b="37981"/>
          <a:stretch/>
        </p:blipFill>
        <p:spPr>
          <a:xfrm>
            <a:off x="5964169" y="1555639"/>
            <a:ext cx="5502076" cy="3746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0B5B54-1E5C-32D7-0AFB-120B62DB8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6353"/>
              </p:ext>
            </p:extLst>
          </p:nvPr>
        </p:nvGraphicFramePr>
        <p:xfrm>
          <a:off x="265663" y="2608801"/>
          <a:ext cx="5178536" cy="29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634">
                  <a:extLst>
                    <a:ext uri="{9D8B030D-6E8A-4147-A177-3AD203B41FA5}">
                      <a16:colId xmlns:a16="http://schemas.microsoft.com/office/drawing/2014/main" val="1417458540"/>
                    </a:ext>
                  </a:extLst>
                </a:gridCol>
                <a:gridCol w="1294634">
                  <a:extLst>
                    <a:ext uri="{9D8B030D-6E8A-4147-A177-3AD203B41FA5}">
                      <a16:colId xmlns:a16="http://schemas.microsoft.com/office/drawing/2014/main" val="2794420264"/>
                    </a:ext>
                  </a:extLst>
                </a:gridCol>
                <a:gridCol w="1294634">
                  <a:extLst>
                    <a:ext uri="{9D8B030D-6E8A-4147-A177-3AD203B41FA5}">
                      <a16:colId xmlns:a16="http://schemas.microsoft.com/office/drawing/2014/main" val="360843408"/>
                    </a:ext>
                  </a:extLst>
                </a:gridCol>
                <a:gridCol w="1294634">
                  <a:extLst>
                    <a:ext uri="{9D8B030D-6E8A-4147-A177-3AD203B41FA5}">
                      <a16:colId xmlns:a16="http://schemas.microsoft.com/office/drawing/2014/main" val="3367408095"/>
                    </a:ext>
                  </a:extLst>
                </a:gridCol>
              </a:tblGrid>
              <a:tr h="605642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PACSS 3,4 N=204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PACSS 0-2 N=622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p-value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096883"/>
                  </a:ext>
                </a:extLst>
              </a:tr>
              <a:tr h="4033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Age (</a:t>
                      </a:r>
                      <a:r>
                        <a:rPr lang="en-US" sz="1600" b="1" dirty="0" err="1"/>
                        <a:t>yrs</a:t>
                      </a:r>
                      <a:r>
                        <a:rPr lang="en-US" sz="1600" b="1" dirty="0"/>
                        <a:t>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71.4±9.9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68.7±9.8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0.0007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504029"/>
                  </a:ext>
                </a:extLst>
              </a:tr>
              <a:tr h="4033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Male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 (76.0)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 (62.5)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0.0005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697793"/>
                  </a:ext>
                </a:extLst>
              </a:tr>
              <a:tr h="4033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CLTI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(21.4)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 (15.1)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0.049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863748"/>
                  </a:ext>
                </a:extLst>
              </a:tr>
              <a:tr h="7792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Lesion length (mm)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129.1±84.7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104.2±73.0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&lt;.0001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203330"/>
                  </a:ext>
                </a:extLst>
              </a:tr>
              <a:tr h="4033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Occlusion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 (49.8)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 (46.2)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0.380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74589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7C46396-0E5D-0302-C42A-39AEF37EC4D6}"/>
              </a:ext>
            </a:extLst>
          </p:cNvPr>
          <p:cNvSpPr/>
          <p:nvPr/>
        </p:nvSpPr>
        <p:spPr>
          <a:xfrm>
            <a:off x="251595" y="3995446"/>
            <a:ext cx="5219887" cy="1248370"/>
          </a:xfrm>
          <a:prstGeom prst="roundRect">
            <a:avLst/>
          </a:prstGeom>
          <a:solidFill>
            <a:srgbClr val="FFFF00">
              <a:alpha val="2266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1C741-A34F-BD7C-684E-0ED9F5D955B7}"/>
              </a:ext>
            </a:extLst>
          </p:cNvPr>
          <p:cNvSpPr/>
          <p:nvPr/>
        </p:nvSpPr>
        <p:spPr>
          <a:xfrm>
            <a:off x="265663" y="1645920"/>
            <a:ext cx="5178536" cy="7455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PT/LESION CHARACTERISTICS</a:t>
            </a:r>
          </a:p>
        </p:txBody>
      </p:sp>
      <p:sp>
        <p:nvSpPr>
          <p:cNvPr id="3" name="object 91">
            <a:extLst>
              <a:ext uri="{FF2B5EF4-FFF2-40B4-BE49-F238E27FC236}">
                <a16:creationId xmlns:a16="http://schemas.microsoft.com/office/drawing/2014/main" id="{5AB67B6D-4C11-C6AB-D172-6128E900B739}"/>
              </a:ext>
            </a:extLst>
          </p:cNvPr>
          <p:cNvSpPr txBox="1"/>
          <p:nvPr/>
        </p:nvSpPr>
        <p:spPr>
          <a:xfrm>
            <a:off x="8146475" y="3957759"/>
            <a:ext cx="1602917" cy="692562"/>
          </a:xfrm>
          <a:prstGeom prst="rect">
            <a:avLst/>
          </a:prstGeom>
          <a:solidFill>
            <a:srgbClr val="286FB7"/>
          </a:solidFill>
        </p:spPr>
        <p:txBody>
          <a:bodyPr vert="horz" wrap="square" lIns="0" tIns="17145" rIns="0" bIns="0" rtlCol="0">
            <a:spAutoFit/>
          </a:bodyPr>
          <a:lstStyle/>
          <a:p>
            <a:pPr marL="256540" marR="120014" indent="-128905" algn="ctr">
              <a:lnSpc>
                <a:spcPct val="100899"/>
              </a:lnSpc>
              <a:spcBef>
                <a:spcPts val="135"/>
              </a:spcBef>
            </a:pPr>
            <a:r>
              <a:rPr lang="en-US" sz="2000" spc="-50" dirty="0">
                <a:solidFill>
                  <a:srgbClr val="FFFF00"/>
                </a:solidFill>
                <a:latin typeface="Arial"/>
                <a:cs typeface="Arial"/>
              </a:rPr>
              <a:t> PACSS 0/2</a:t>
            </a:r>
            <a:r>
              <a:rPr sz="20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500" spc="-25" dirty="0">
                <a:solidFill>
                  <a:srgbClr val="FFFF00"/>
                </a:solidFill>
                <a:latin typeface="Arial"/>
                <a:cs typeface="Arial"/>
              </a:rPr>
              <a:t>84</a:t>
            </a:r>
            <a:r>
              <a:rPr sz="2500" spc="-25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endParaRPr sz="25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7" name="object 91">
            <a:extLst>
              <a:ext uri="{FF2B5EF4-FFF2-40B4-BE49-F238E27FC236}">
                <a16:creationId xmlns:a16="http://schemas.microsoft.com/office/drawing/2014/main" id="{FB692E73-E9DC-5D68-5563-A60865908F92}"/>
              </a:ext>
            </a:extLst>
          </p:cNvPr>
          <p:cNvSpPr txBox="1"/>
          <p:nvPr/>
        </p:nvSpPr>
        <p:spPr>
          <a:xfrm>
            <a:off x="9797050" y="3957759"/>
            <a:ext cx="1602917" cy="692562"/>
          </a:xfrm>
          <a:prstGeom prst="rect">
            <a:avLst/>
          </a:prstGeom>
          <a:solidFill>
            <a:srgbClr val="286FB7"/>
          </a:solidFill>
        </p:spPr>
        <p:txBody>
          <a:bodyPr vert="horz" wrap="square" lIns="0" tIns="17145" rIns="0" bIns="0" rtlCol="0">
            <a:spAutoFit/>
          </a:bodyPr>
          <a:lstStyle/>
          <a:p>
            <a:pPr marL="256540" marR="120014" indent="-128905" algn="ctr">
              <a:lnSpc>
                <a:spcPct val="100899"/>
              </a:lnSpc>
              <a:spcBef>
                <a:spcPts val="135"/>
              </a:spcBef>
            </a:pPr>
            <a:r>
              <a:rPr lang="en-US" sz="2000" spc="-50" dirty="0">
                <a:solidFill>
                  <a:srgbClr val="FFFF00"/>
                </a:solidFill>
                <a:latin typeface="Arial"/>
                <a:cs typeface="Arial"/>
              </a:rPr>
              <a:t>PACCS 3/4 </a:t>
            </a:r>
            <a:r>
              <a:rPr lang="en-US" sz="2500" spc="-25" dirty="0">
                <a:solidFill>
                  <a:srgbClr val="FFFF00"/>
                </a:solidFill>
                <a:latin typeface="Arial"/>
                <a:cs typeface="Arial"/>
              </a:rPr>
              <a:t>82</a:t>
            </a:r>
            <a:r>
              <a:rPr sz="2500" spc="-25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endParaRPr sz="25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77543-78B1-8A08-B64A-8B8FE14012B6}"/>
              </a:ext>
            </a:extLst>
          </p:cNvPr>
          <p:cNvSpPr txBox="1"/>
          <p:nvPr/>
        </p:nvSpPr>
        <p:spPr>
          <a:xfrm>
            <a:off x="133350" y="6445795"/>
            <a:ext cx="61027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377">
              <a:buNone/>
              <a:defRPr/>
            </a:pPr>
            <a:r>
              <a:rPr lang="en-US" sz="800" dirty="0">
                <a:solidFill>
                  <a:schemeClr val="bg1"/>
                </a:solidFill>
              </a:rPr>
              <a:t>2. R</a:t>
            </a:r>
            <a:r>
              <a:rPr lang="en-GB" sz="800" dirty="0">
                <a:solidFill>
                  <a:schemeClr val="bg1"/>
                </a:solidFill>
              </a:rPr>
              <a:t>ammos C et al.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Eur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J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Vasc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Endovasc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Surg. March 2024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5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6419-324F-B6D9-32A1-C13F1A68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3" y="202427"/>
            <a:ext cx="10515600" cy="60066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 YR </a:t>
            </a:r>
            <a:r>
              <a:rPr lang="en-US" b="1" dirty="0" err="1">
                <a:solidFill>
                  <a:schemeClr val="bg1"/>
                </a:solidFill>
              </a:rPr>
              <a:t>fCDTLR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CTO vs NO CTO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293CE-2AA0-72A0-EEBF-ECCB626132CC}"/>
              </a:ext>
            </a:extLst>
          </p:cNvPr>
          <p:cNvSpPr txBox="1"/>
          <p:nvPr/>
        </p:nvSpPr>
        <p:spPr>
          <a:xfrm>
            <a:off x="969433" y="5709427"/>
            <a:ext cx="10515600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a typeface="Calibri" panose="020F0502020204030204" pitchFamily="34" charset="0"/>
              </a:rPr>
              <a:t>W</a:t>
            </a:r>
            <a:r>
              <a:rPr lang="en-US" sz="2400" b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hile the lower </a:t>
            </a:r>
            <a:r>
              <a:rPr lang="en-US" sz="2400" b="1" kern="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fCDTLR</a:t>
            </a:r>
            <a:r>
              <a:rPr lang="en-US" sz="2400" b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in patients with CTO is expected, </a:t>
            </a:r>
          </a:p>
          <a:p>
            <a:pPr algn="ctr"/>
            <a:r>
              <a:rPr lang="en-US" sz="2400" b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the outcomes are still </a:t>
            </a:r>
            <a:r>
              <a:rPr lang="en-US" sz="2400" b="1" kern="0" dirty="0">
                <a:solidFill>
                  <a:schemeClr val="bg1"/>
                </a:solidFill>
                <a:ea typeface="Calibri" panose="020F0502020204030204" pitchFamily="34" charset="0"/>
              </a:rPr>
              <a:t>durable through 2 years</a:t>
            </a:r>
            <a:endParaRPr lang="en-GB" sz="32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886782-B620-6A60-D7A0-B9049D73F40C}"/>
              </a:ext>
            </a:extLst>
          </p:cNvPr>
          <p:cNvSpPr txBox="1">
            <a:spLocks/>
          </p:cNvSpPr>
          <p:nvPr/>
        </p:nvSpPr>
        <p:spPr>
          <a:xfrm>
            <a:off x="46654" y="6315463"/>
            <a:ext cx="2635860" cy="33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dirty="0">
                <a:solidFill>
                  <a:schemeClr val="bg1"/>
                </a:solidFill>
                <a:cs typeface="Arial" panose="020B0604020202020204" pitchFamily="34" charset="0"/>
              </a:rPr>
              <a:t>1.  Data on file at Veryan Medical</a:t>
            </a:r>
          </a:p>
          <a:p>
            <a:pPr>
              <a:buAutoNum type="arabicPeriod"/>
            </a:pPr>
            <a:endParaRPr lang="en-GB" sz="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AutoNum type="arabicPeriod"/>
            </a:pPr>
            <a:endParaRPr lang="en-GB" sz="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7E8C3-1AA2-CFB0-7BA8-8EBD4BA97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1" t="23595" r="40033" b="37255"/>
          <a:stretch/>
        </p:blipFill>
        <p:spPr>
          <a:xfrm>
            <a:off x="5822343" y="1449407"/>
            <a:ext cx="6113929" cy="3959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CA3BEA-3FC4-4045-7731-059C620CB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70787"/>
              </p:ext>
            </p:extLst>
          </p:nvPr>
        </p:nvGraphicFramePr>
        <p:xfrm>
          <a:off x="265663" y="2612278"/>
          <a:ext cx="5161356" cy="2796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339">
                  <a:extLst>
                    <a:ext uri="{9D8B030D-6E8A-4147-A177-3AD203B41FA5}">
                      <a16:colId xmlns:a16="http://schemas.microsoft.com/office/drawing/2014/main" val="3412647472"/>
                    </a:ext>
                  </a:extLst>
                </a:gridCol>
                <a:gridCol w="1290339">
                  <a:extLst>
                    <a:ext uri="{9D8B030D-6E8A-4147-A177-3AD203B41FA5}">
                      <a16:colId xmlns:a16="http://schemas.microsoft.com/office/drawing/2014/main" val="398729496"/>
                    </a:ext>
                  </a:extLst>
                </a:gridCol>
                <a:gridCol w="1290339">
                  <a:extLst>
                    <a:ext uri="{9D8B030D-6E8A-4147-A177-3AD203B41FA5}">
                      <a16:colId xmlns:a16="http://schemas.microsoft.com/office/drawing/2014/main" val="3404689942"/>
                    </a:ext>
                  </a:extLst>
                </a:gridCol>
                <a:gridCol w="1290339">
                  <a:extLst>
                    <a:ext uri="{9D8B030D-6E8A-4147-A177-3AD203B41FA5}">
                      <a16:colId xmlns:a16="http://schemas.microsoft.com/office/drawing/2014/main" val="1267944603"/>
                    </a:ext>
                  </a:extLst>
                </a:gridCol>
              </a:tblGrid>
              <a:tr h="585066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CTO N=390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No CTO N=438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p-value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363415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Age (</a:t>
                      </a:r>
                      <a:r>
                        <a:rPr lang="en-US" sz="1600" b="1" dirty="0" err="1"/>
                        <a:t>yrs</a:t>
                      </a:r>
                      <a:r>
                        <a:rPr lang="en-US" sz="1600" b="1" dirty="0"/>
                        <a:t>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68.2±10.1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70.5±9.5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0.0008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358568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Male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 (65.4)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 (66.2)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0.826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65382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CLTI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(21.3)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(12.6)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616357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Lesion length (mm)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140.7±91.6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83.2±45.7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&lt;.0001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967004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Occlusion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395 (99.5)*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(0.0)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&lt;.0001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6030459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10E3C2-85A5-5F20-2157-54CB67648DAF}"/>
              </a:ext>
            </a:extLst>
          </p:cNvPr>
          <p:cNvSpPr/>
          <p:nvPr/>
        </p:nvSpPr>
        <p:spPr>
          <a:xfrm>
            <a:off x="255728" y="4037428"/>
            <a:ext cx="5167339" cy="970670"/>
          </a:xfrm>
          <a:prstGeom prst="roundRect">
            <a:avLst/>
          </a:prstGeom>
          <a:solidFill>
            <a:srgbClr val="FFFF00">
              <a:alpha val="2266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59CEAC-5CA9-AD9E-1929-A21B73280E11}"/>
              </a:ext>
            </a:extLst>
          </p:cNvPr>
          <p:cNvSpPr/>
          <p:nvPr/>
        </p:nvSpPr>
        <p:spPr>
          <a:xfrm>
            <a:off x="265663" y="1645920"/>
            <a:ext cx="5178536" cy="7455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PT/LESION CHARACTERISTICS</a:t>
            </a:r>
          </a:p>
        </p:txBody>
      </p:sp>
      <p:sp>
        <p:nvSpPr>
          <p:cNvPr id="8" name="object 91">
            <a:extLst>
              <a:ext uri="{FF2B5EF4-FFF2-40B4-BE49-F238E27FC236}">
                <a16:creationId xmlns:a16="http://schemas.microsoft.com/office/drawing/2014/main" id="{1DE683C5-445B-C29B-7AF0-56425E333B65}"/>
              </a:ext>
            </a:extLst>
          </p:cNvPr>
          <p:cNvSpPr txBox="1"/>
          <p:nvPr/>
        </p:nvSpPr>
        <p:spPr>
          <a:xfrm>
            <a:off x="10233310" y="3974359"/>
            <a:ext cx="1479525" cy="770275"/>
          </a:xfrm>
          <a:prstGeom prst="rect">
            <a:avLst/>
          </a:prstGeom>
          <a:solidFill>
            <a:srgbClr val="286FB7"/>
          </a:solidFill>
        </p:spPr>
        <p:txBody>
          <a:bodyPr vert="horz" wrap="square" lIns="0" tIns="17145" rIns="0" bIns="0" rtlCol="0">
            <a:spAutoFit/>
          </a:bodyPr>
          <a:lstStyle/>
          <a:p>
            <a:pPr marL="256540" marR="120014" indent="-128905" algn="ctr">
              <a:lnSpc>
                <a:spcPct val="100899"/>
              </a:lnSpc>
              <a:spcBef>
                <a:spcPts val="135"/>
              </a:spcBef>
            </a:pPr>
            <a:r>
              <a:rPr lang="en-US" sz="2400" spc="-50" dirty="0">
                <a:solidFill>
                  <a:srgbClr val="FFFF00"/>
                </a:solidFill>
                <a:latin typeface="Arial"/>
                <a:cs typeface="Arial"/>
              </a:rPr>
              <a:t>CTO</a:t>
            </a:r>
            <a:r>
              <a:rPr sz="25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500" spc="-25" dirty="0">
                <a:solidFill>
                  <a:srgbClr val="FFFF00"/>
                </a:solidFill>
                <a:latin typeface="Arial"/>
                <a:cs typeface="Arial"/>
              </a:rPr>
              <a:t>81</a:t>
            </a:r>
            <a:r>
              <a:rPr sz="2500" spc="-25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endParaRPr sz="25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" name="object 91">
            <a:extLst>
              <a:ext uri="{FF2B5EF4-FFF2-40B4-BE49-F238E27FC236}">
                <a16:creationId xmlns:a16="http://schemas.microsoft.com/office/drawing/2014/main" id="{FC3F578D-9D70-D28C-1E8A-06174C99EC93}"/>
              </a:ext>
            </a:extLst>
          </p:cNvPr>
          <p:cNvSpPr txBox="1"/>
          <p:nvPr/>
        </p:nvSpPr>
        <p:spPr>
          <a:xfrm>
            <a:off x="8657112" y="3974358"/>
            <a:ext cx="1479525" cy="754758"/>
          </a:xfrm>
          <a:prstGeom prst="rect">
            <a:avLst/>
          </a:prstGeom>
          <a:solidFill>
            <a:srgbClr val="286FB7"/>
          </a:solidFill>
        </p:spPr>
        <p:txBody>
          <a:bodyPr vert="horz" wrap="square" lIns="0" tIns="17145" rIns="0" bIns="0" rtlCol="0">
            <a:spAutoFit/>
          </a:bodyPr>
          <a:lstStyle/>
          <a:p>
            <a:pPr marL="256540" marR="120014" indent="-128905" algn="ctr">
              <a:lnSpc>
                <a:spcPct val="100899"/>
              </a:lnSpc>
              <a:spcBef>
                <a:spcPts val="135"/>
              </a:spcBef>
            </a:pPr>
            <a:r>
              <a:rPr lang="en-US" sz="2400" spc="-50" dirty="0">
                <a:solidFill>
                  <a:srgbClr val="FFFF00"/>
                </a:solidFill>
                <a:latin typeface="Arial"/>
                <a:cs typeface="Arial"/>
              </a:rPr>
              <a:t>NO CTO</a:t>
            </a:r>
            <a:r>
              <a:rPr sz="24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r>
              <a:rPr lang="en-US" sz="2500" spc="-2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2500" spc="-25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endParaRPr sz="25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A3AD694-F92D-A908-F8D8-AF6A9071D09A}"/>
              </a:ext>
            </a:extLst>
          </p:cNvPr>
          <p:cNvSpPr txBox="1">
            <a:spLocks/>
          </p:cNvSpPr>
          <p:nvPr/>
        </p:nvSpPr>
        <p:spPr>
          <a:xfrm>
            <a:off x="46654" y="6455896"/>
            <a:ext cx="4040683" cy="260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  <a:defRPr/>
            </a:pPr>
            <a:r>
              <a:rPr lang="en-US" sz="800" dirty="0">
                <a:solidFill>
                  <a:schemeClr val="bg1"/>
                </a:solidFill>
              </a:rPr>
              <a:t>2. R</a:t>
            </a:r>
            <a:r>
              <a:rPr lang="en-GB" sz="800" dirty="0">
                <a:solidFill>
                  <a:schemeClr val="bg1"/>
                </a:solidFill>
              </a:rPr>
              <a:t>ammos C et al.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Eur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J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Vasc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Endovasc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Surg. March 2024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2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D8BC-4F72-0933-B1AA-809F6D4F8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Stent Fracture Resistance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5588-73AB-8AE6-FE21-4E9751667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515" y="1825625"/>
            <a:ext cx="11159533" cy="4351338"/>
          </a:xfrm>
        </p:spPr>
        <p:txBody>
          <a:bodyPr>
            <a:normAutofit/>
          </a:bodyPr>
          <a:lstStyle/>
          <a:p>
            <a:r>
              <a:rPr lang="en-US" b="1" kern="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rPr>
              <a:t>O</a:t>
            </a:r>
            <a:r>
              <a:rPr lang="en-US" sz="2800" b="1" kern="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nly 4 stent fractures in 828 patients</a:t>
            </a:r>
            <a:r>
              <a:rPr lang="en-US" sz="2800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reported</a:t>
            </a:r>
            <a:endParaRPr lang="en-US" kern="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lvl="1"/>
            <a:r>
              <a:rPr lang="en-US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3 confirmed by clinical events committee.</a:t>
            </a:r>
            <a:r>
              <a:rPr lang="en-US" kern="0" baseline="30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1</a:t>
            </a:r>
          </a:p>
          <a:p>
            <a:endParaRPr lang="en-US" sz="2800" kern="0" baseline="30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While calcification is a predictor for stent fractures,</a:t>
            </a:r>
            <a:r>
              <a:rPr lang="en-US" kern="0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2</a:t>
            </a:r>
            <a:r>
              <a:rPr lang="en-US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 there were </a:t>
            </a:r>
            <a:r>
              <a:rPr lang="en-US" b="1" i="1" kern="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zero reported stent fractures</a:t>
            </a:r>
            <a:r>
              <a:rPr lang="en-US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for stents placed in </a:t>
            </a:r>
            <a:r>
              <a:rPr lang="en-US" b="1" i="1" kern="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PACSS 3,4 lesions</a:t>
            </a:r>
            <a:r>
              <a:rPr lang="en-US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</a:p>
          <a:p>
            <a:endParaRPr lang="en-US" kern="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kern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Despite </a:t>
            </a:r>
            <a:r>
              <a:rPr lang="en-US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TASC C/D lesions being associated with a high risk of stent fractures,</a:t>
            </a:r>
            <a:r>
              <a:rPr lang="en-US" kern="0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3</a:t>
            </a:r>
            <a:r>
              <a:rPr lang="en-US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b="1" i="1" kern="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the 24-month stent fracture rate in TASC C/D lesions was only </a:t>
            </a:r>
            <a:r>
              <a:rPr lang="en-US" sz="3600" b="1" i="1" kern="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1.2%</a:t>
            </a:r>
            <a:r>
              <a:rPr lang="en-US" b="1" i="1" kern="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endParaRPr lang="en-US" sz="2800" b="1" i="1" kern="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3FBFDB8-E4F6-0C23-85FD-330B17B795B1}"/>
              </a:ext>
            </a:extLst>
          </p:cNvPr>
          <p:cNvSpPr txBox="1">
            <a:spLocks/>
          </p:cNvSpPr>
          <p:nvPr/>
        </p:nvSpPr>
        <p:spPr>
          <a:xfrm>
            <a:off x="9477038" y="6519445"/>
            <a:ext cx="2635860" cy="33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GB" sz="1000" i="1" dirty="0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19AA1-485C-7F38-CC93-4C5D67F777C7}"/>
              </a:ext>
            </a:extLst>
          </p:cNvPr>
          <p:cNvSpPr txBox="1"/>
          <p:nvPr/>
        </p:nvSpPr>
        <p:spPr>
          <a:xfrm>
            <a:off x="161979" y="6138932"/>
            <a:ext cx="3599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1. Data on file at Veryan Medical</a:t>
            </a:r>
          </a:p>
          <a:p>
            <a:r>
              <a:rPr lang="en-US" sz="1000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Ichihashi S, et al. J </a:t>
            </a:r>
            <a:r>
              <a:rPr lang="en-US" sz="1000" kern="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Endovasc</a:t>
            </a:r>
            <a:r>
              <a:rPr lang="en-US" sz="1000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</a:t>
            </a:r>
            <a:r>
              <a:rPr lang="en-US" sz="1000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2019;26(5):613-20.</a:t>
            </a:r>
          </a:p>
          <a:p>
            <a:r>
              <a:rPr lang="en-GB" sz="1000" dirty="0">
                <a:solidFill>
                  <a:schemeClr val="bg1"/>
                </a:solidFill>
                <a:latin typeface="+mj-lt"/>
              </a:rPr>
              <a:t>3. </a:t>
            </a: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Davaine JM, et al. </a:t>
            </a:r>
            <a:r>
              <a:rPr lang="en-US" sz="10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Eur</a:t>
            </a: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J </a:t>
            </a:r>
            <a:r>
              <a:rPr lang="en-US" sz="10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Vasc</a:t>
            </a: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Endovasc</a:t>
            </a: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Surg. 2013;46(2):201-12.</a:t>
            </a:r>
            <a:endParaRPr lang="en-GB" sz="1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en-GB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66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7B57-9B21-F92C-2871-B5958E66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2104-8318-3EE6-2450-66932ABB6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2" y="1825625"/>
            <a:ext cx="8333800" cy="4351338"/>
          </a:xfrm>
        </p:spPr>
        <p:txBody>
          <a:bodyPr>
            <a:normAutofit/>
          </a:bodyPr>
          <a:lstStyle/>
          <a:p>
            <a:r>
              <a:rPr lang="en-US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The pooled analysis demonstrated durable results @2y across all subgroups, despite those subgroups typically being associated with poorer clinical outcomes.</a:t>
            </a:r>
          </a:p>
          <a:p>
            <a:endParaRPr lang="en-US" kern="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cs typeface="Arial"/>
              </a:rPr>
              <a:t>In multiple sub-group analyses, BioMimics 3D continues to demonstrate compelling outcomes regardless of:</a:t>
            </a:r>
          </a:p>
          <a:p>
            <a:pPr lvl="1"/>
            <a:r>
              <a:rPr lang="en-US" dirty="0">
                <a:solidFill>
                  <a:schemeClr val="bg1"/>
                </a:solidFill>
                <a:cs typeface="Arial"/>
              </a:rPr>
              <a:t>Lesion severity, morphology, &amp; length</a:t>
            </a:r>
            <a:endParaRPr lang="en-US" kern="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EF50EB64-D3EA-C621-4CFA-343017E5C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7" t="-3174" r="31807" b="3174"/>
          <a:stretch/>
        </p:blipFill>
        <p:spPr>
          <a:xfrm rot="1251553">
            <a:off x="9036175" y="1656554"/>
            <a:ext cx="2560320" cy="4062383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7778BD1-4D51-7A45-8632-363831ACFB33}"/>
              </a:ext>
            </a:extLst>
          </p:cNvPr>
          <p:cNvSpPr txBox="1">
            <a:spLocks/>
          </p:cNvSpPr>
          <p:nvPr/>
        </p:nvSpPr>
        <p:spPr>
          <a:xfrm>
            <a:off x="9477038" y="6519445"/>
            <a:ext cx="2635860" cy="33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000" i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Data on file at Veryan Medical</a:t>
            </a:r>
          </a:p>
        </p:txBody>
      </p:sp>
    </p:spTree>
    <p:extLst>
      <p:ext uri="{BB962C8B-B14F-4D97-AF65-F5344CB8AC3E}">
        <p14:creationId xmlns:p14="http://schemas.microsoft.com/office/powerpoint/2010/main" val="421076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6341019-1699-4E44-B643-0017DC4661C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BF95D0C-F357-154D-86B8-CC53B9D07E87}"/>
              </a:ext>
            </a:extLst>
          </p:cNvPr>
          <p:cNvSpPr txBox="1">
            <a:spLocks/>
          </p:cNvSpPr>
          <p:nvPr/>
        </p:nvSpPr>
        <p:spPr>
          <a:xfrm>
            <a:off x="838200" y="1822132"/>
            <a:ext cx="10515600" cy="4351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Speaker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name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de-DE" b="1" i="1" dirty="0">
                <a:solidFill>
                  <a:schemeClr val="bg1"/>
                </a:solidFill>
                <a:latin typeface="Arial" charset="0"/>
                <a:ea typeface="ヒラギノ角ゴ Pro W3"/>
              </a:rPr>
              <a:t>John Rundbeck MD</a:t>
            </a:r>
          </a:p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I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have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following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potential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conflicts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interest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to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report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      Consulting</a:t>
            </a:r>
          </a:p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Employment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in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industry</a:t>
            </a:r>
            <a:endParaRPr lang="de-DE" dirty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      Stockholder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a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healthcare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company</a:t>
            </a:r>
            <a:endParaRPr lang="de-DE" dirty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Owner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a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healthcare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charset="0"/>
              </a:rPr>
              <a:t>company</a:t>
            </a:r>
            <a:endParaRPr lang="de-DE" dirty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    Other(s)</a:t>
            </a:r>
          </a:p>
          <a:p>
            <a:pPr algn="l">
              <a:spcBef>
                <a:spcPct val="50000"/>
              </a:spcBef>
            </a:pPr>
            <a:endParaRPr lang="de-DE" dirty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 X   I do not have any potential conflict of interest</a:t>
            </a:r>
          </a:p>
          <a:p>
            <a:pPr algn="l"/>
            <a:endParaRPr lang="de-DE" dirty="0">
              <a:solidFill>
                <a:schemeClr val="bg1"/>
              </a:solidFill>
            </a:endParaRPr>
          </a:p>
          <a:p>
            <a:pPr algn="l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918D8F-4898-684C-B7B8-D0C4028495A3}"/>
              </a:ext>
            </a:extLst>
          </p:cNvPr>
          <p:cNvSpPr/>
          <p:nvPr/>
        </p:nvSpPr>
        <p:spPr>
          <a:xfrm>
            <a:off x="973810" y="5797468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7C45775-C23F-A343-B553-F9855AA5A658}"/>
              </a:ext>
            </a:extLst>
          </p:cNvPr>
          <p:cNvSpPr/>
          <p:nvPr/>
        </p:nvSpPr>
        <p:spPr>
          <a:xfrm>
            <a:off x="973810" y="3166695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48EF76-BC9E-2947-93C2-69B379F191B8}"/>
              </a:ext>
            </a:extLst>
          </p:cNvPr>
          <p:cNvSpPr/>
          <p:nvPr/>
        </p:nvSpPr>
        <p:spPr>
          <a:xfrm>
            <a:off x="973810" y="3601409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7C4832D-6D10-BC40-A2E3-88A68AD0A007}"/>
              </a:ext>
            </a:extLst>
          </p:cNvPr>
          <p:cNvSpPr/>
          <p:nvPr/>
        </p:nvSpPr>
        <p:spPr>
          <a:xfrm>
            <a:off x="973810" y="4028629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99458A8-2D33-1C4E-8351-7714F47E1334}"/>
              </a:ext>
            </a:extLst>
          </p:cNvPr>
          <p:cNvSpPr/>
          <p:nvPr/>
        </p:nvSpPr>
        <p:spPr>
          <a:xfrm>
            <a:off x="973810" y="4478334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86A4D63-5A3E-2940-A49D-10016A984801}"/>
              </a:ext>
            </a:extLst>
          </p:cNvPr>
          <p:cNvSpPr/>
          <p:nvPr/>
        </p:nvSpPr>
        <p:spPr>
          <a:xfrm>
            <a:off x="973810" y="4928039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78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1097-CA81-24A6-6377-DF4BD960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CHALLENGES IN TREATMENT OF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COMPLEX LESIONS </a:t>
            </a:r>
            <a:r>
              <a:rPr lang="en-US" b="1" dirty="0">
                <a:solidFill>
                  <a:schemeClr val="bg1"/>
                </a:solidFill>
              </a:rPr>
              <a:t>&amp;</a:t>
            </a:r>
            <a:r>
              <a:rPr lang="en-US" sz="4400" b="1" dirty="0">
                <a:solidFill>
                  <a:schemeClr val="bg1"/>
                </a:solidFill>
              </a:rPr>
              <a:t> PATIENTS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E4A0-F6F3-6247-45E7-2C9839C53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3" y="1899138"/>
            <a:ext cx="7166682" cy="433284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</a:rPr>
              <a:t>In practice, treatment of complex lesions is all too common</a:t>
            </a:r>
          </a:p>
          <a:p>
            <a:endParaRPr lang="en-US" sz="3200" dirty="0">
              <a:solidFill>
                <a:schemeClr val="bg1"/>
              </a:solidFill>
              <a:effectLst/>
            </a:endParaRPr>
          </a:p>
          <a:p>
            <a:r>
              <a:rPr lang="en-US" sz="3200" dirty="0">
                <a:solidFill>
                  <a:schemeClr val="bg1"/>
                </a:solidFill>
                <a:effectLst/>
              </a:rPr>
              <a:t>Further, 3.8M patients </a:t>
            </a:r>
            <a:r>
              <a:rPr lang="en-US" sz="3200" dirty="0">
                <a:solidFill>
                  <a:schemeClr val="bg1"/>
                </a:solidFill>
              </a:rPr>
              <a:t>with</a:t>
            </a:r>
            <a:r>
              <a:rPr lang="en-US" sz="3200" dirty="0">
                <a:solidFill>
                  <a:schemeClr val="bg1"/>
                </a:solidFill>
                <a:effectLst/>
              </a:rPr>
              <a:t> CLTI in US alone</a:t>
            </a:r>
            <a:r>
              <a:rPr lang="en-US" sz="3200" baseline="30000" dirty="0">
                <a:solidFill>
                  <a:schemeClr val="bg1"/>
                </a:solidFill>
                <a:effectLst/>
              </a:rPr>
              <a:t>6-9</a:t>
            </a:r>
            <a:endParaRPr lang="en-US" sz="32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effectLst/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Numerous interventional/surgical options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No consensus/little data to support a particular approach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effectLst/>
              </a:rPr>
              <a:t>Unfortunately, </a:t>
            </a:r>
            <a:r>
              <a:rPr lang="en-US" sz="3200" kern="0" dirty="0">
                <a:solidFill>
                  <a:schemeClr val="bg1"/>
                </a:solidFill>
              </a:rPr>
              <a:t>t</a:t>
            </a:r>
            <a:r>
              <a:rPr lang="en-US" sz="3200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here is a paucity of clinical evidence in patients with complex lesions. </a:t>
            </a:r>
            <a:r>
              <a:rPr lang="en-US" sz="3200" kern="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1-5</a:t>
            </a:r>
            <a:endParaRPr lang="en-US" sz="3200" kern="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endParaRPr lang="en-US" sz="32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Endovascular treatment for chronic total occlusion of superficial femoral  artery: Is retrograde approach from popliteal artery effective and safe? -  ScienceDirect">
            <a:extLst>
              <a:ext uri="{FF2B5EF4-FFF2-40B4-BE49-F238E27FC236}">
                <a16:creationId xmlns:a16="http://schemas.microsoft.com/office/drawing/2014/main" id="{F74E4709-D6FE-3FBD-752C-CEB22360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82" y="1690688"/>
            <a:ext cx="5025318" cy="40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BCE658-B741-1BF5-B52E-364F2F4941DC}"/>
              </a:ext>
            </a:extLst>
          </p:cNvPr>
          <p:cNvSpPr txBox="1"/>
          <p:nvPr/>
        </p:nvSpPr>
        <p:spPr>
          <a:xfrm>
            <a:off x="0" y="6440437"/>
            <a:ext cx="1107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 Giannopoulos S, et al. Cardiovasc </a:t>
            </a:r>
            <a:r>
              <a:rPr lang="en-US" sz="800" dirty="0" err="1">
                <a:solidFill>
                  <a:schemeClr val="bg1"/>
                </a:solidFill>
              </a:rPr>
              <a:t>Revasc</a:t>
            </a:r>
            <a:r>
              <a:rPr lang="en-US" sz="800" dirty="0">
                <a:solidFill>
                  <a:schemeClr val="bg1"/>
                </a:solidFill>
              </a:rPr>
              <a:t> Med. 2021;22:52-65.</a:t>
            </a:r>
            <a:r>
              <a:rPr lang="en-GB" sz="800" dirty="0">
                <a:solidFill>
                  <a:schemeClr val="bg1"/>
                </a:solidFill>
              </a:rPr>
              <a:t> 2. </a:t>
            </a:r>
            <a:r>
              <a:rPr lang="en-US" sz="800" dirty="0" err="1">
                <a:solidFill>
                  <a:schemeClr val="bg1"/>
                </a:solidFill>
              </a:rPr>
              <a:t>Creeden</a:t>
            </a:r>
            <a:r>
              <a:rPr lang="en-US" sz="800" dirty="0">
                <a:solidFill>
                  <a:schemeClr val="bg1"/>
                </a:solidFill>
              </a:rPr>
              <a:t> T,  Ann </a:t>
            </a:r>
            <a:r>
              <a:rPr lang="en-US" sz="800" dirty="0" err="1">
                <a:solidFill>
                  <a:schemeClr val="bg1"/>
                </a:solidFill>
              </a:rPr>
              <a:t>Vasc</a:t>
            </a:r>
            <a:r>
              <a:rPr lang="en-US" sz="800" dirty="0">
                <a:solidFill>
                  <a:schemeClr val="bg1"/>
                </a:solidFill>
              </a:rPr>
              <a:t> Surg. 2024.</a:t>
            </a:r>
            <a:r>
              <a:rPr lang="en-GB" sz="800" dirty="0">
                <a:solidFill>
                  <a:schemeClr val="bg1"/>
                </a:solidFill>
              </a:rPr>
              <a:t> 3. </a:t>
            </a:r>
            <a:r>
              <a:rPr lang="en-US" sz="800" dirty="0">
                <a:solidFill>
                  <a:schemeClr val="bg1"/>
                </a:solidFill>
              </a:rPr>
              <a:t>Wittig T, et al. JACC Cardiovasc </a:t>
            </a:r>
            <a:r>
              <a:rPr lang="en-US" sz="800" dirty="0" err="1">
                <a:solidFill>
                  <a:schemeClr val="bg1"/>
                </a:solidFill>
              </a:rPr>
              <a:t>Interv</a:t>
            </a:r>
            <a:r>
              <a:rPr lang="en-US" sz="800" dirty="0">
                <a:solidFill>
                  <a:schemeClr val="bg1"/>
                </a:solidFill>
              </a:rPr>
              <a:t>. 2024;17(9):1134-44.</a:t>
            </a:r>
            <a:r>
              <a:rPr lang="en-GB" sz="800" dirty="0">
                <a:solidFill>
                  <a:schemeClr val="bg1"/>
                </a:solidFill>
              </a:rPr>
              <a:t> 4. </a:t>
            </a:r>
            <a:r>
              <a:rPr lang="en-US" sz="800" dirty="0">
                <a:solidFill>
                  <a:schemeClr val="bg1"/>
                </a:solidFill>
              </a:rPr>
              <a:t>Bosiers M, et al.. J </a:t>
            </a:r>
            <a:r>
              <a:rPr lang="en-US" sz="800" dirty="0" err="1">
                <a:solidFill>
                  <a:schemeClr val="bg1"/>
                </a:solidFill>
              </a:rPr>
              <a:t>Endovasc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Ther</a:t>
            </a:r>
            <a:r>
              <a:rPr lang="en-US" sz="800" dirty="0">
                <a:solidFill>
                  <a:schemeClr val="bg1"/>
                </a:solidFill>
              </a:rPr>
              <a:t>. 2020;27(2):287-95.</a:t>
            </a:r>
            <a:r>
              <a:rPr lang="en-GB" sz="800" dirty="0">
                <a:solidFill>
                  <a:schemeClr val="bg1"/>
                </a:solidFill>
              </a:rPr>
              <a:t> 5. </a:t>
            </a:r>
            <a:r>
              <a:rPr lang="en-US" sz="800" dirty="0" err="1">
                <a:solidFill>
                  <a:schemeClr val="bg1"/>
                </a:solidFill>
              </a:rPr>
              <a:t>Gostev</a:t>
            </a:r>
            <a:r>
              <a:rPr lang="en-US" sz="800" dirty="0">
                <a:solidFill>
                  <a:schemeClr val="bg1"/>
                </a:solidFill>
              </a:rPr>
              <a:t> AA, et al,  J </a:t>
            </a:r>
            <a:r>
              <a:rPr lang="en-US" sz="800" dirty="0" err="1">
                <a:solidFill>
                  <a:schemeClr val="bg1"/>
                </a:solidFill>
              </a:rPr>
              <a:t>Endovasc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Ther</a:t>
            </a:r>
            <a:r>
              <a:rPr lang="en-US" sz="800" dirty="0">
                <a:solidFill>
                  <a:schemeClr val="bg1"/>
                </a:solidFill>
              </a:rPr>
              <a:t>. 2023:15266028231170125.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6.Vosgin-Dinclaux V, et al, Cardiovasc </a:t>
            </a:r>
            <a:r>
              <a:rPr lang="en-US" sz="800" dirty="0" err="1">
                <a:solidFill>
                  <a:schemeClr val="bg1"/>
                </a:solidFill>
              </a:rPr>
              <a:t>Revasc</a:t>
            </a:r>
            <a:r>
              <a:rPr lang="en-US" sz="800" dirty="0">
                <a:solidFill>
                  <a:schemeClr val="bg1"/>
                </a:solidFill>
              </a:rPr>
              <a:t> Med. 2024.</a:t>
            </a:r>
            <a:r>
              <a:rPr lang="en-GB" sz="800" dirty="0">
                <a:solidFill>
                  <a:schemeClr val="bg1"/>
                </a:solidFill>
              </a:rPr>
              <a:t> 7. </a:t>
            </a:r>
            <a:r>
              <a:rPr lang="en-US" sz="800" dirty="0">
                <a:solidFill>
                  <a:schemeClr val="bg1"/>
                </a:solidFill>
              </a:rPr>
              <a:t>Conte MS, et al, </a:t>
            </a:r>
            <a:r>
              <a:rPr lang="en-US" sz="800" dirty="0" err="1">
                <a:solidFill>
                  <a:schemeClr val="bg1"/>
                </a:solidFill>
              </a:rPr>
              <a:t>Eur</a:t>
            </a:r>
            <a:r>
              <a:rPr lang="en-US" sz="800" dirty="0">
                <a:solidFill>
                  <a:schemeClr val="bg1"/>
                </a:solidFill>
              </a:rPr>
              <a:t> J </a:t>
            </a:r>
            <a:r>
              <a:rPr lang="en-US" sz="800" dirty="0" err="1">
                <a:solidFill>
                  <a:schemeClr val="bg1"/>
                </a:solidFill>
              </a:rPr>
              <a:t>Vasc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Endovasc</a:t>
            </a:r>
            <a:r>
              <a:rPr lang="en-US" sz="800" dirty="0">
                <a:solidFill>
                  <a:schemeClr val="bg1"/>
                </a:solidFill>
              </a:rPr>
              <a:t> Surg. 2019;58(1s):S1-S109.e33.</a:t>
            </a:r>
            <a:r>
              <a:rPr lang="en-GB" sz="800" dirty="0">
                <a:solidFill>
                  <a:schemeClr val="bg1"/>
                </a:solidFill>
              </a:rPr>
              <a:t> 8. </a:t>
            </a:r>
            <a:r>
              <a:rPr lang="en-US" sz="800" dirty="0" err="1">
                <a:solidFill>
                  <a:schemeClr val="bg1"/>
                </a:solidFill>
              </a:rPr>
              <a:t>Nehler</a:t>
            </a:r>
            <a:r>
              <a:rPr lang="en-US" sz="800" dirty="0">
                <a:solidFill>
                  <a:schemeClr val="bg1"/>
                </a:solidFill>
              </a:rPr>
              <a:t> MR, et al, J </a:t>
            </a:r>
            <a:r>
              <a:rPr lang="en-US" sz="800" dirty="0" err="1">
                <a:solidFill>
                  <a:schemeClr val="bg1"/>
                </a:solidFill>
              </a:rPr>
              <a:t>Vasc</a:t>
            </a:r>
            <a:r>
              <a:rPr lang="en-US" sz="800" dirty="0">
                <a:solidFill>
                  <a:schemeClr val="bg1"/>
                </a:solidFill>
              </a:rPr>
              <a:t> Surg. 2014;60(3):686-95.e2.</a:t>
            </a:r>
            <a:r>
              <a:rPr lang="en-GB" sz="800" dirty="0">
                <a:solidFill>
                  <a:schemeClr val="bg1"/>
                </a:solidFill>
              </a:rPr>
              <a:t> 9. </a:t>
            </a:r>
            <a:r>
              <a:rPr lang="en-US" sz="800" dirty="0" err="1">
                <a:solidFill>
                  <a:schemeClr val="bg1"/>
                </a:solidFill>
              </a:rPr>
              <a:t>Aday</a:t>
            </a:r>
            <a:r>
              <a:rPr lang="en-US" sz="800" dirty="0">
                <a:solidFill>
                  <a:schemeClr val="bg1"/>
                </a:solidFill>
              </a:rPr>
              <a:t> AW, et al, Circ Res. 2021;128(12):1818-32.</a:t>
            </a:r>
            <a:endParaRPr lang="en-GB" sz="800" dirty="0">
              <a:solidFill>
                <a:schemeClr val="bg1"/>
              </a:solidFill>
            </a:endParaRPr>
          </a:p>
          <a:p>
            <a:pPr algn="l"/>
            <a:r>
              <a:rPr lang="en-US" sz="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44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8DAB-D4C3-BB21-86AD-E132E4BC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Surgical Femoropopliteal Bypass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39BD-64A4-D233-962A-A2D10FFF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98922" cy="423079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Trans-Atlantic Inter-Society Consensus II recommendations suggest bypass for the treatment of complex fem-pop lesions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Potential for improved mid-term patency compared to endovascular approach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72% vs 62% at 1 year</a:t>
            </a:r>
            <a:r>
              <a:rPr lang="en-US" sz="2200" baseline="30000" dirty="0">
                <a:solidFill>
                  <a:schemeClr val="bg1"/>
                </a:solidFill>
              </a:rPr>
              <a:t>1</a:t>
            </a:r>
          </a:p>
          <a:p>
            <a:pPr lvl="1"/>
            <a:endParaRPr lang="en-US" sz="12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Significantly higher 30-day morbidity (37%) noted in surgical bypass</a:t>
            </a:r>
            <a:r>
              <a:rPr lang="en-US" sz="2600" baseline="30000" dirty="0">
                <a:solidFill>
                  <a:schemeClr val="bg1"/>
                </a:solidFill>
              </a:rPr>
              <a:t>2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8.2% infection rate noted in meta-analysis of surgical fem pop outcomes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Patient preference for endovascular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86B48-B7B9-9CDD-42AF-901F2BD3F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150" y="6492875"/>
            <a:ext cx="7996238" cy="324482"/>
          </a:xfrm>
        </p:spPr>
        <p:txBody>
          <a:bodyPr/>
          <a:lstStyle/>
          <a:p>
            <a:br>
              <a:rPr lang="en-US" sz="800" dirty="0">
                <a:solidFill>
                  <a:schemeClr val="bg1"/>
                </a:solidFill>
                <a:effectLst/>
              </a:rPr>
            </a:br>
            <a:endParaRPr lang="en-US" sz="800" dirty="0">
              <a:solidFill>
                <a:schemeClr val="bg1"/>
              </a:solidFill>
              <a:effectLst/>
            </a:endParaRPr>
          </a:p>
          <a:p>
            <a:br>
              <a:rPr lang="en-US" sz="800" dirty="0">
                <a:solidFill>
                  <a:schemeClr val="bg1"/>
                </a:solidFill>
                <a:effectLst/>
              </a:rPr>
            </a:br>
            <a:endParaRPr lang="en-US" sz="800" dirty="0">
              <a:solidFill>
                <a:schemeClr val="bg1"/>
              </a:solidFill>
              <a:effectLst/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1. George A. Antoniou et al, </a:t>
            </a:r>
            <a:r>
              <a:rPr lang="en-US" sz="800" dirty="0" err="1">
                <a:solidFill>
                  <a:schemeClr val="bg1"/>
                </a:solidFill>
              </a:rPr>
              <a:t>JVS,Volume</a:t>
            </a:r>
            <a:r>
              <a:rPr lang="en-US" sz="800" dirty="0">
                <a:solidFill>
                  <a:schemeClr val="bg1"/>
                </a:solidFill>
              </a:rPr>
              <a:t> 57, Issue 1,2013</a:t>
            </a:r>
          </a:p>
          <a:p>
            <a:pPr>
              <a:spcBef>
                <a:spcPts val="0"/>
              </a:spcBef>
            </a:pPr>
            <a:r>
              <a:rPr lang="en-US" sz="800" dirty="0">
                <a:solidFill>
                  <a:schemeClr val="bg1"/>
                </a:solidFill>
              </a:rPr>
              <a:t>2</a:t>
            </a:r>
            <a:r>
              <a:rPr lang="en-US" sz="800" dirty="0">
                <a:solidFill>
                  <a:schemeClr val="bg1"/>
                </a:solidFill>
                <a:effectLst/>
              </a:rPr>
              <a:t>. Shah, T, </a:t>
            </a:r>
            <a:r>
              <a:rPr lang="en-US" sz="800" dirty="0">
                <a:solidFill>
                  <a:schemeClr val="bg1"/>
                </a:solidFill>
              </a:rPr>
              <a:t>et al</a:t>
            </a:r>
            <a:r>
              <a:rPr lang="en-US" sz="800" dirty="0">
                <a:solidFill>
                  <a:schemeClr val="bg1"/>
                </a:solidFill>
                <a:effectLst/>
              </a:rPr>
              <a:t>. J CRIT LIMB ISCHEM 2022;2(4):E122-E130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05C928D-AFC1-D8EA-49B7-AC007A388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6" t="34373" r="59358" b="36728"/>
          <a:stretch/>
        </p:blipFill>
        <p:spPr bwMode="auto">
          <a:xfrm>
            <a:off x="9573663" y="1690688"/>
            <a:ext cx="2111655" cy="4299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733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5FDA-2ADC-09A0-C5DD-45AAD51B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2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Endovascular First Approach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38271-0277-CE41-38AC-5DD4DDFA4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8" y="1429460"/>
            <a:ext cx="11209415" cy="494542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Leave nothing behind (PTA/DCB):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Numerous endovascular strategies available to avoid stents due to concerns over long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Need for adjunctive stenting remains high, up to 68%</a:t>
            </a:r>
            <a:r>
              <a:rPr lang="en-US" baseline="30000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chemeClr val="bg1"/>
                </a:solidFill>
              </a:rPr>
              <a:t>of cases in recent meta-analysis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Stenting/Stent-supported angioplasty: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BMS 1</a:t>
            </a:r>
            <a:r>
              <a:rPr lang="en-US" baseline="30000" dirty="0">
                <a:solidFill>
                  <a:schemeClr val="bg1"/>
                </a:solidFill>
              </a:rPr>
              <a:t>◦</a:t>
            </a:r>
            <a:r>
              <a:rPr lang="en-US" dirty="0">
                <a:solidFill>
                  <a:schemeClr val="bg1"/>
                </a:solidFill>
              </a:rPr>
              <a:t> patency rates as low as </a:t>
            </a:r>
            <a:r>
              <a:rPr lang="en-US" sz="3200" dirty="0">
                <a:solidFill>
                  <a:srgbClr val="FFFF00"/>
                </a:solidFill>
              </a:rPr>
              <a:t>64% @1y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sz="3200" dirty="0">
                <a:solidFill>
                  <a:srgbClr val="FFFF00"/>
                </a:solidFill>
              </a:rPr>
              <a:t>41% @3y </a:t>
            </a:r>
            <a:r>
              <a:rPr lang="en-US" dirty="0">
                <a:solidFill>
                  <a:schemeClr val="bg1"/>
                </a:solidFill>
              </a:rPr>
              <a:t>in complex lesions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DES offer some promise, but very limited data in complex lesions to date </a:t>
            </a:r>
          </a:p>
          <a:p>
            <a:pPr lvl="2"/>
            <a:r>
              <a:rPr lang="en-US" sz="2400" dirty="0">
                <a:solidFill>
                  <a:srgbClr val="FFFF00"/>
                </a:solidFill>
              </a:rPr>
              <a:t>73% primary patency @1y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New therapies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b="0" i="0" dirty="0">
                <a:solidFill>
                  <a:schemeClr val="bg1"/>
                </a:solidFill>
                <a:effectLst/>
              </a:rPr>
              <a:t>ercutaneous transmural arterial bypass (PTAB) and </a:t>
            </a:r>
            <a:r>
              <a:rPr lang="en-GB" b="0" i="0" dirty="0" err="1">
                <a:solidFill>
                  <a:schemeClr val="bg1"/>
                </a:solidFill>
                <a:effectLst/>
              </a:rPr>
              <a:t>LimFlow</a:t>
            </a:r>
            <a:r>
              <a:rPr lang="en-GB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may offer promise, but still early in adoption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166CDA-1E77-124B-0EC2-CD633BAEC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386" y="6492875"/>
            <a:ext cx="7996238" cy="235921"/>
          </a:xfrm>
        </p:spPr>
        <p:txBody>
          <a:bodyPr/>
          <a:lstStyle/>
          <a:p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S. Giannopoulos et </a:t>
            </a:r>
            <a:r>
              <a:rPr lang="en-US" sz="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al.Cardiovascular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Revascularization Medicine 22 (2021) 52–65</a:t>
            </a:r>
          </a:p>
        </p:txBody>
      </p:sp>
    </p:spTree>
    <p:extLst>
      <p:ext uri="{BB962C8B-B14F-4D97-AF65-F5344CB8AC3E}">
        <p14:creationId xmlns:p14="http://schemas.microsoft.com/office/powerpoint/2010/main" val="399606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FCCD9DB-2E7A-E2F4-E985-CB6A8714AB04}"/>
              </a:ext>
            </a:extLst>
          </p:cNvPr>
          <p:cNvSpPr txBox="1">
            <a:spLocks/>
          </p:cNvSpPr>
          <p:nvPr/>
        </p:nvSpPr>
        <p:spPr>
          <a:xfrm>
            <a:off x="235312" y="403460"/>
            <a:ext cx="105156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39">
              <a:defRPr/>
            </a:pPr>
            <a:r>
              <a:rPr lang="en-US" sz="4400" b="1" dirty="0">
                <a:solidFill>
                  <a:schemeClr val="bg1"/>
                </a:solidFill>
              </a:rPr>
              <a:t>BioMimics 3D: </a:t>
            </a:r>
            <a:r>
              <a:rPr lang="en-US" sz="4800" b="1" dirty="0">
                <a:solidFill>
                  <a:schemeClr val="bg1"/>
                </a:solidFill>
              </a:rPr>
              <a:t>Designed Specifically for the Femoropopliteal Segment</a:t>
            </a:r>
            <a:br>
              <a:rPr lang="en-GB" sz="4800" b="1" dirty="0">
                <a:solidFill>
                  <a:schemeClr val="bg1"/>
                </a:solidFill>
              </a:rPr>
            </a:br>
            <a:endParaRPr lang="de-DE" sz="4400" b="1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91AE04-1A59-0DD5-8379-C8617CA009B9}"/>
              </a:ext>
            </a:extLst>
          </p:cNvPr>
          <p:cNvGrpSpPr/>
          <p:nvPr/>
        </p:nvGrpSpPr>
        <p:grpSpPr>
          <a:xfrm>
            <a:off x="334327" y="1579541"/>
            <a:ext cx="5496848" cy="2508085"/>
            <a:chOff x="5540290" y="2304463"/>
            <a:chExt cx="6326885" cy="2686762"/>
          </a:xfrm>
        </p:grpSpPr>
        <p:pic>
          <p:nvPicPr>
            <p:cNvPr id="6" name="scene3.mp4">
              <a:hlinkClick r:id="" action="ppaction://ole?verb=0"/>
              <a:extLst>
                <a:ext uri="{FF2B5EF4-FFF2-40B4-BE49-F238E27FC236}">
                  <a16:creationId xmlns:a16="http://schemas.microsoft.com/office/drawing/2014/main" id="{76C1876F-6969-DABC-C10D-893B9D8D67A5}"/>
                </a:ext>
              </a:extLst>
            </p:cNvPr>
            <p:cNvPicPr>
              <a:picLocks/>
            </p:cNvPicPr>
            <p:nvPr>
              <a:vide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0"/>
            <a:stretch>
              <a:fillRect/>
            </a:stretch>
          </p:blipFill>
          <p:spPr>
            <a:xfrm>
              <a:off x="5540290" y="2328997"/>
              <a:ext cx="3001165" cy="2153845"/>
            </a:xfrm>
            <a:prstGeom prst="roundRect">
              <a:avLst>
                <a:gd name="adj" fmla="val 5439"/>
              </a:avLst>
            </a:prstGeom>
            <a:ln>
              <a:noFill/>
            </a:ln>
            <a:effectLst>
              <a:innerShdw blurRad="114300" dist="50800">
                <a:srgbClr val="000000">
                  <a:alpha val="0"/>
                </a:srgbClr>
              </a:innerShdw>
            </a:effectLst>
          </p:spPr>
        </p:pic>
        <p:pic>
          <p:nvPicPr>
            <p:cNvPr id="7" name="scene4">
              <a:hlinkClick r:id="" action="ppaction://media"/>
              <a:extLst>
                <a:ext uri="{FF2B5EF4-FFF2-40B4-BE49-F238E27FC236}">
                  <a16:creationId xmlns:a16="http://schemas.microsoft.com/office/drawing/2014/main" id="{B7FDB7A7-BD0C-10B1-D9B0-99F8C0E69D01}"/>
                </a:ext>
              </a:extLst>
            </p:cNvPr>
            <p:cNvPicPr>
              <a:picLocks noChangeAspect="1"/>
            </p:cNvPicPr>
            <p:nvPr>
              <a:vide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1"/>
            <a:stretch>
              <a:fillRect/>
            </a:stretch>
          </p:blipFill>
          <p:spPr>
            <a:xfrm>
              <a:off x="8866280" y="2304463"/>
              <a:ext cx="3000895" cy="2176361"/>
            </a:xfrm>
            <a:prstGeom prst="roundRect">
              <a:avLst>
                <a:gd name="adj" fmla="val 5439"/>
              </a:avLst>
            </a:prstGeom>
            <a:ln>
              <a:noFill/>
            </a:ln>
            <a:effectLst>
              <a:innerShdw blurRad="114300" dist="50800">
                <a:srgbClr val="000000">
                  <a:alpha val="0"/>
                </a:srgbClr>
              </a:inn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88DFAE-F3D1-6C41-1774-6164532FB873}"/>
                </a:ext>
              </a:extLst>
            </p:cNvPr>
            <p:cNvSpPr txBox="1"/>
            <p:nvPr/>
          </p:nvSpPr>
          <p:spPr>
            <a:xfrm>
              <a:off x="5615090" y="4584522"/>
              <a:ext cx="6131308" cy="406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</a:rPr>
                <a:t>       Straight stent                               BioMimics 3D </a:t>
              </a:r>
              <a:endParaRPr lang="en-GB" sz="1867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ED036F-12D7-DC0C-C75B-4D877519EDDC}"/>
              </a:ext>
            </a:extLst>
          </p:cNvPr>
          <p:cNvGrpSpPr/>
          <p:nvPr/>
        </p:nvGrpSpPr>
        <p:grpSpPr>
          <a:xfrm>
            <a:off x="399314" y="4491478"/>
            <a:ext cx="6226369" cy="1497574"/>
            <a:chOff x="1617435" y="2521670"/>
            <a:chExt cx="4776647" cy="12065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384068-8DA3-F7AC-9279-E71A303D82E4}"/>
                </a:ext>
              </a:extLst>
            </p:cNvPr>
            <p:cNvSpPr/>
            <p:nvPr/>
          </p:nvSpPr>
          <p:spPr>
            <a:xfrm>
              <a:off x="1698902" y="2521670"/>
              <a:ext cx="3546504" cy="604951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lstStyle/>
            <a:p>
              <a:pPr defTabSz="1219079">
                <a:lnSpc>
                  <a:spcPct val="90000"/>
                </a:lnSpc>
                <a:spcBef>
                  <a:spcPct val="0"/>
                </a:spcBef>
                <a:spcAft>
                  <a:spcPts val="1600"/>
                </a:spcAft>
                <a:defRPr/>
              </a:pPr>
              <a:r>
                <a:rPr lang="en-GB" sz="2133" spc="400" err="1">
                  <a:solidFill>
                    <a:schemeClr val="bg1"/>
                  </a:solidFill>
                </a:rPr>
                <a:t>BioMimetic</a:t>
              </a:r>
              <a:r>
                <a:rPr lang="en-GB" sz="2133" spc="400">
                  <a:solidFill>
                    <a:schemeClr val="bg1"/>
                  </a:solidFill>
                </a:rPr>
                <a:t> Design</a:t>
              </a:r>
              <a:r>
                <a:rPr lang="en-GB" sz="2133" spc="400" baseline="30000">
                  <a:solidFill>
                    <a:schemeClr val="bg1"/>
                  </a:solidFill>
                </a:rPr>
                <a:t>1</a:t>
              </a:r>
              <a:endParaRPr lang="en-GB" sz="2133" spc="40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BEBB85-8148-C513-22D5-6C75E81C9898}"/>
                </a:ext>
              </a:extLst>
            </p:cNvPr>
            <p:cNvSpPr/>
            <p:nvPr/>
          </p:nvSpPr>
          <p:spPr>
            <a:xfrm>
              <a:off x="1617435" y="2863494"/>
              <a:ext cx="4776647" cy="864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1343242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en-US" sz="1867" b="1">
                  <a:solidFill>
                    <a:schemeClr val="bg1"/>
                  </a:solidFill>
                  <a:cs typeface="Calibri" panose="020F0502020204030204" pitchFamily="34" charset="0"/>
                </a:rPr>
                <a:t>Mimics </a:t>
              </a:r>
              <a:r>
                <a:rPr lang="en-US" sz="1867">
                  <a:solidFill>
                    <a:schemeClr val="bg1"/>
                  </a:solidFill>
                  <a:cs typeface="Calibri" panose="020F0502020204030204" pitchFamily="34" charset="0"/>
                </a:rPr>
                <a:t>natural movement of the femoropopliteal segment</a:t>
              </a:r>
            </a:p>
            <a:p>
              <a:pPr marL="0" lvl="1" defTabSz="1343242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en-US" sz="1867" b="1">
                  <a:solidFill>
                    <a:schemeClr val="bg1"/>
                  </a:solidFill>
                  <a:cs typeface="Calibri" panose="020F0502020204030204" pitchFamily="34" charset="0"/>
                </a:rPr>
                <a:t>Aids in reducing </a:t>
              </a:r>
              <a:r>
                <a:rPr lang="en-US" sz="1867">
                  <a:solidFill>
                    <a:schemeClr val="bg1"/>
                  </a:solidFill>
                  <a:cs typeface="Calibri" panose="020F0502020204030204" pitchFamily="34" charset="0"/>
                </a:rPr>
                <a:t>localized trauma</a:t>
              </a:r>
            </a:p>
            <a:p>
              <a:pPr marL="0" lvl="1" defTabSz="1343242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en-US" sz="1867" b="1">
                  <a:solidFill>
                    <a:schemeClr val="bg1"/>
                  </a:solidFill>
                  <a:cs typeface="Calibri" panose="020F0502020204030204" pitchFamily="34" charset="0"/>
                </a:rPr>
                <a:t>Helps reduce risk </a:t>
              </a:r>
              <a:r>
                <a:rPr lang="en-US" sz="1867">
                  <a:solidFill>
                    <a:schemeClr val="bg1"/>
                  </a:solidFill>
                  <a:cs typeface="Calibri" panose="020F0502020204030204" pitchFamily="34" charset="0"/>
                </a:rPr>
                <a:t>of stent fracture in dynamic artery</a:t>
              </a:r>
              <a:endParaRPr lang="en-GB" sz="1867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6E167A-9A49-C85F-4B82-105780C1FF53}"/>
              </a:ext>
            </a:extLst>
          </p:cNvPr>
          <p:cNvGrpSpPr/>
          <p:nvPr/>
        </p:nvGrpSpPr>
        <p:grpSpPr>
          <a:xfrm>
            <a:off x="6846745" y="1409075"/>
            <a:ext cx="4744915" cy="2899297"/>
            <a:chOff x="7039248" y="427915"/>
            <a:chExt cx="4040692" cy="3287871"/>
          </a:xfrm>
        </p:grpSpPr>
        <p:pic>
          <p:nvPicPr>
            <p:cNvPr id="13" name="control7">
              <a:hlinkClick r:id="" action="ppaction://media"/>
              <a:extLst>
                <a:ext uri="{FF2B5EF4-FFF2-40B4-BE49-F238E27FC236}">
                  <a16:creationId xmlns:a16="http://schemas.microsoft.com/office/drawing/2014/main" id="{66065B20-1675-0281-4CB0-08193FEBA796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12"/>
            <a:srcRect l="18072" r="20847"/>
            <a:stretch/>
          </p:blipFill>
          <p:spPr>
            <a:xfrm>
              <a:off x="7221652" y="427915"/>
              <a:ext cx="1703974" cy="2833088"/>
            </a:xfrm>
            <a:prstGeom prst="roundRect">
              <a:avLst>
                <a:gd name="adj" fmla="val 5439"/>
              </a:avLst>
            </a:prstGeom>
            <a:ln>
              <a:noFill/>
            </a:ln>
            <a:effectLst>
              <a:innerShdw blurRad="114300" dist="50800">
                <a:srgbClr val="000000">
                  <a:alpha val="0"/>
                </a:srgbClr>
              </a:innerShdw>
            </a:effectLst>
          </p:spPr>
        </p:pic>
        <p:pic>
          <p:nvPicPr>
            <p:cNvPr id="14" name="biomimic3">
              <a:hlinkClick r:id="" action="ppaction://media"/>
              <a:extLst>
                <a:ext uri="{FF2B5EF4-FFF2-40B4-BE49-F238E27FC236}">
                  <a16:creationId xmlns:a16="http://schemas.microsoft.com/office/drawing/2014/main" id="{7773F722-D545-146F-AB02-74DFFF3BFB21}"/>
                </a:ext>
              </a:extLst>
            </p:cNvPr>
            <p:cNvPicPr>
              <a:picLocks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 rotWithShape="1">
            <a:blip r:embed="rId13"/>
            <a:srcRect l="30937" r="23644"/>
            <a:stretch/>
          </p:blipFill>
          <p:spPr>
            <a:xfrm>
              <a:off x="9251188" y="438375"/>
              <a:ext cx="1703974" cy="2833088"/>
            </a:xfrm>
            <a:prstGeom prst="roundRect">
              <a:avLst>
                <a:gd name="adj" fmla="val 5439"/>
              </a:avLst>
            </a:prstGeom>
            <a:ln>
              <a:noFill/>
            </a:ln>
            <a:effectLst>
              <a:innerShdw blurRad="114300" dist="50800">
                <a:srgbClr val="000000">
                  <a:alpha val="0"/>
                </a:srgbClr>
              </a:inn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EB466-2813-33AE-1B67-153B18205BBB}"/>
                </a:ext>
              </a:extLst>
            </p:cNvPr>
            <p:cNvSpPr txBox="1"/>
            <p:nvPr/>
          </p:nvSpPr>
          <p:spPr>
            <a:xfrm>
              <a:off x="7039248" y="3285247"/>
              <a:ext cx="2068782" cy="430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>
                  <a:solidFill>
                    <a:schemeClr val="bg1"/>
                  </a:solidFill>
                </a:rPr>
                <a:t>Straight laminar flow </a:t>
              </a:r>
              <a:endParaRPr lang="en-GB" sz="1867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89CAC2-CFA6-53AA-84F4-B6868251B0B2}"/>
                </a:ext>
              </a:extLst>
            </p:cNvPr>
            <p:cNvSpPr txBox="1"/>
            <p:nvPr/>
          </p:nvSpPr>
          <p:spPr>
            <a:xfrm>
              <a:off x="9126408" y="3285247"/>
              <a:ext cx="1953532" cy="430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>
                  <a:solidFill>
                    <a:schemeClr val="bg1"/>
                  </a:solidFill>
                </a:rPr>
                <a:t>Swirling laminar flow</a:t>
              </a:r>
              <a:endParaRPr lang="en-GB" sz="1867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CDD224-62D4-AE0B-ED0A-CD7B9507BD50}"/>
              </a:ext>
            </a:extLst>
          </p:cNvPr>
          <p:cNvGrpSpPr/>
          <p:nvPr/>
        </p:nvGrpSpPr>
        <p:grpSpPr>
          <a:xfrm>
            <a:off x="6986349" y="4426331"/>
            <a:ext cx="5256840" cy="1750601"/>
            <a:chOff x="1617435" y="2526158"/>
            <a:chExt cx="4429549" cy="14104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5C3B227-3CC7-1103-2B47-2F763269AF1F}"/>
                </a:ext>
              </a:extLst>
            </p:cNvPr>
            <p:cNvSpPr/>
            <p:nvPr/>
          </p:nvSpPr>
          <p:spPr>
            <a:xfrm>
              <a:off x="1713381" y="2526158"/>
              <a:ext cx="4333603" cy="605685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lstStyle/>
            <a:p>
              <a:pPr defTabSz="1738317">
                <a:lnSpc>
                  <a:spcPct val="90000"/>
                </a:lnSpc>
                <a:spcBef>
                  <a:spcPct val="0"/>
                </a:spcBef>
                <a:spcAft>
                  <a:spcPts val="1600"/>
                </a:spcAft>
                <a:defRPr/>
              </a:pPr>
              <a:r>
                <a:rPr lang="en-GB" sz="2133" spc="400">
                  <a:solidFill>
                    <a:schemeClr val="bg1"/>
                  </a:solidFill>
                  <a:cs typeface="Calibri"/>
                </a:rPr>
                <a:t>Elevated Wall Shear Stress</a:t>
              </a:r>
              <a:r>
                <a:rPr lang="en-GB" sz="2133" spc="400" baseline="30000">
                  <a:solidFill>
                    <a:schemeClr val="bg1"/>
                  </a:solidFill>
                  <a:cs typeface="Calibri"/>
                </a:rPr>
                <a:t>2</a:t>
              </a:r>
              <a:endParaRPr lang="en-GB" sz="2133" spc="40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43DB3D-7CC5-4DFC-F5BF-1A1DC7494EF3}"/>
                </a:ext>
              </a:extLst>
            </p:cNvPr>
            <p:cNvSpPr/>
            <p:nvPr/>
          </p:nvSpPr>
          <p:spPr>
            <a:xfrm>
              <a:off x="1617435" y="2863494"/>
              <a:ext cx="4429549" cy="1073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1343242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en-US" sz="1867" b="1">
                  <a:solidFill>
                    <a:schemeClr val="bg1"/>
                  </a:solidFill>
                  <a:cs typeface="Calibri"/>
                </a:rPr>
                <a:t>Reduces </a:t>
              </a:r>
              <a:r>
                <a:rPr lang="en-US" sz="1867">
                  <a:solidFill>
                    <a:schemeClr val="bg1"/>
                  </a:solidFill>
                  <a:cs typeface="Calibri"/>
                </a:rPr>
                <a:t>restenosis by reducing thrombus formation and inflammation</a:t>
              </a:r>
              <a:endParaRPr lang="en-US" sz="1867" baseline="3000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pPr marL="0" lvl="1" defTabSz="1343242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en-US" sz="1867" b="1">
                  <a:solidFill>
                    <a:schemeClr val="bg1"/>
                  </a:solidFill>
                  <a:cs typeface="Calibri" panose="020F0502020204030204" pitchFamily="34" charset="0"/>
                </a:rPr>
                <a:t>Reduces</a:t>
              </a:r>
              <a:r>
                <a:rPr lang="en-US" sz="1867">
                  <a:solidFill>
                    <a:schemeClr val="bg1"/>
                  </a:solidFill>
                  <a:cs typeface="Calibri" panose="020F0502020204030204" pitchFamily="34" charset="0"/>
                </a:rPr>
                <a:t> Smooth Muscle Cell proliferation</a:t>
              </a:r>
              <a:r>
                <a:rPr lang="en-GB" sz="1867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</a:p>
            <a:p>
              <a:pPr marL="0" lvl="1" defTabSz="1343242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defRPr/>
              </a:pPr>
              <a:r>
                <a:rPr lang="en-GB" sz="1867" b="1">
                  <a:solidFill>
                    <a:schemeClr val="bg1"/>
                  </a:solidFill>
                  <a:cs typeface="Calibri" panose="020F0502020204030204" pitchFamily="34" charset="0"/>
                </a:rPr>
                <a:t>Reduces</a:t>
              </a:r>
              <a:r>
                <a:rPr lang="en-GB" sz="1867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1867" err="1">
                  <a:solidFill>
                    <a:schemeClr val="bg1"/>
                  </a:solidFill>
                  <a:cs typeface="Calibri" panose="020F0502020204030204" pitchFamily="34" charset="0"/>
                </a:rPr>
                <a:t>neointimal</a:t>
              </a:r>
              <a:r>
                <a:rPr lang="en-US" sz="1867">
                  <a:solidFill>
                    <a:schemeClr val="bg1"/>
                  </a:solidFill>
                  <a:cs typeface="Calibri" panose="020F0502020204030204" pitchFamily="34" charset="0"/>
                </a:rPr>
                <a:t> hyperplasia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6ACEDE1-5D14-8434-F1D8-09BCDAECB11F}"/>
              </a:ext>
            </a:extLst>
          </p:cNvPr>
          <p:cNvSpPr txBox="1"/>
          <p:nvPr/>
        </p:nvSpPr>
        <p:spPr>
          <a:xfrm>
            <a:off x="9098916" y="6399118"/>
            <a:ext cx="48412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792" indent="-304792" defTabSz="1219079" fontAlgn="base">
              <a:buFont typeface="+mj-lt"/>
              <a:buAutoNum type="arabicPeriod"/>
              <a:defRPr/>
            </a:pPr>
            <a:r>
              <a:rPr lang="en-GB" sz="800" dirty="0">
                <a:solidFill>
                  <a:schemeClr val="bg1"/>
                </a:solidFill>
              </a:rPr>
              <a:t>Data on file at Veryan Medical</a:t>
            </a:r>
            <a:endParaRPr lang="en-US" sz="800" dirty="0">
              <a:solidFill>
                <a:schemeClr val="bg1"/>
              </a:solidFill>
            </a:endParaRPr>
          </a:p>
          <a:p>
            <a:pPr marL="304792" indent="-304792" defTabSz="1219079" fontAlgn="base">
              <a:buFont typeface="+mj-lt"/>
              <a:buAutoNum type="arabicPeriod"/>
              <a:defRPr/>
            </a:pPr>
            <a:r>
              <a:rPr lang="pt-BR" sz="800" dirty="0">
                <a:solidFill>
                  <a:schemeClr val="bg1"/>
                </a:solidFill>
              </a:rPr>
              <a:t>Murphy EA, </a:t>
            </a:r>
            <a:r>
              <a:rPr lang="en-GB" sz="800" dirty="0">
                <a:solidFill>
                  <a:schemeClr val="bg1"/>
                </a:solidFill>
              </a:rPr>
              <a:t>Cardiovascular Engineering and Technology 2012</a:t>
            </a:r>
            <a:r>
              <a:rPr lang="pt-BR" sz="800" i="1" dirty="0">
                <a:solidFill>
                  <a:schemeClr val="bg1"/>
                </a:solidFill>
              </a:rPr>
              <a:t> 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4C326BFC-BB62-6400-4BBC-26C4C3DDF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8" y="6176932"/>
            <a:ext cx="1813187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0" tIns="60960" rIns="121920" bIns="60960" anchor="t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n-GB" altLang="en-US" sz="1067" i="1" dirty="0">
                <a:solidFill>
                  <a:schemeClr val="bg1"/>
                </a:solidFill>
                <a:latin typeface="+mn-lt"/>
                <a:cs typeface="Arial"/>
              </a:rPr>
              <a:t>PAM  353 Version 1.0       </a:t>
            </a:r>
            <a:endParaRPr lang="en-GB" altLang="en-US" sz="1067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6D409-1E52-32ED-E743-BC650BF31962}"/>
              </a:ext>
            </a:extLst>
          </p:cNvPr>
          <p:cNvSpPr txBox="1"/>
          <p:nvPr/>
        </p:nvSpPr>
        <p:spPr>
          <a:xfrm>
            <a:off x="78887" y="6419955"/>
            <a:ext cx="4883078" cy="4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dirty="0">
                <a:solidFill>
                  <a:schemeClr val="bg1"/>
                </a:solidFill>
                <a:cs typeface="Arial" panose="020B0604020202020204" pitchFamily="34" charset="0"/>
              </a:rPr>
              <a:t>The BioMimics 3D Vascular Stent System has FDA, PMDA and CE Mark approval.</a:t>
            </a:r>
          </a:p>
          <a:p>
            <a:r>
              <a:rPr lang="en-US" sz="1067" dirty="0">
                <a:solidFill>
                  <a:schemeClr val="bg1"/>
                </a:solidFill>
                <a:cs typeface="Arial" panose="020B0604020202020204" pitchFamily="34" charset="0"/>
              </a:rPr>
              <a:t>CAUTION: Federal law restricts this device to sale by or on the order of a physician</a:t>
            </a:r>
            <a:endParaRPr lang="en-GB" sz="10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5695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>
                <p:cTn id="4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>
                <p:cTn id="5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1A39-F996-49E3-A8CC-260A7E73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3" y="85741"/>
            <a:ext cx="12089169" cy="1325563"/>
          </a:xfrm>
        </p:spPr>
        <p:txBody>
          <a:bodyPr>
            <a:noAutofit/>
          </a:bodyPr>
          <a:lstStyle/>
          <a:p>
            <a:pPr algn="ctr"/>
            <a:r>
              <a:rPr lang="en-GB" sz="4251" b="1" dirty="0">
                <a:solidFill>
                  <a:schemeClr val="bg1"/>
                </a:solidFill>
              </a:rPr>
              <a:t>STUDY INTENT: BioMimics 3D</a:t>
            </a:r>
            <a:r>
              <a:rPr lang="en-GB" sz="4251" b="1" baseline="30000" dirty="0">
                <a:solidFill>
                  <a:schemeClr val="bg1"/>
                </a:solidFill>
              </a:rPr>
              <a:t>® </a:t>
            </a:r>
            <a:r>
              <a:rPr lang="en-GB" sz="4251" b="1" dirty="0">
                <a:solidFill>
                  <a:schemeClr val="bg1"/>
                </a:solidFill>
              </a:rPr>
              <a:t>In Complex Lesions</a:t>
            </a:r>
            <a:endParaRPr lang="en-GB" sz="4251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7" name="Picture 16" descr="A black and white image of a feather&#10;&#10;Description automatically generated with medium confidence">
            <a:extLst>
              <a:ext uri="{FF2B5EF4-FFF2-40B4-BE49-F238E27FC236}">
                <a16:creationId xmlns:a16="http://schemas.microsoft.com/office/drawing/2014/main" id="{6B373111-7C9A-441F-B006-80355DE077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36790" r="7205" b="38061"/>
          <a:stretch/>
        </p:blipFill>
        <p:spPr>
          <a:xfrm>
            <a:off x="1198616" y="1426058"/>
            <a:ext cx="10053511" cy="172476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5A3C3-9288-405B-72A6-4ED5F9850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616" y="3707177"/>
            <a:ext cx="10515600" cy="286243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Review outcomes from a large pooled meta-analysis of a next generation mimetic stent in complex lesions/patients: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CLTI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Lesion Length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Calcification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CTO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564FF2-85D8-ABF4-2FED-0306E8805942}"/>
              </a:ext>
            </a:extLst>
          </p:cNvPr>
          <p:cNvSpPr/>
          <p:nvPr/>
        </p:nvSpPr>
        <p:spPr>
          <a:xfrm>
            <a:off x="277989" y="2132314"/>
            <a:ext cx="11362449" cy="2612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1A678-0BCA-4532-9EBB-963E3B98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22" y="155222"/>
            <a:ext cx="113624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MIMICS Clinical Program</a:t>
            </a:r>
            <a:br>
              <a:rPr lang="en-GB" sz="54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bg1"/>
                </a:solidFill>
              </a:rPr>
              <a:t>Subgroup Analysis of Clinical Results at 2 years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3F8EE8C-B7C0-4377-AFEA-7C3077B3069F}"/>
              </a:ext>
            </a:extLst>
          </p:cNvPr>
          <p:cNvSpPr txBox="1">
            <a:spLocks/>
          </p:cNvSpPr>
          <p:nvPr/>
        </p:nvSpPr>
        <p:spPr>
          <a:xfrm>
            <a:off x="9477038" y="6519445"/>
            <a:ext cx="2635860" cy="33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000" i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Data on file at Veryan Medical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426F047-5D8F-4327-9FA0-F90FBBF85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" y="5042070"/>
            <a:ext cx="2043421" cy="1820304"/>
          </a:xfrm>
          <a:prstGeom prst="rect">
            <a:avLst/>
          </a:prstGeom>
          <a:effectLst>
            <a:outerShdw blurRad="279400" dist="38100" dir="16200000" rotWithShape="0">
              <a:srgbClr val="0D4E9D">
                <a:alpha val="4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D7520F-4A77-40F5-B318-827979442A81}"/>
              </a:ext>
            </a:extLst>
          </p:cNvPr>
          <p:cNvSpPr txBox="1"/>
          <p:nvPr/>
        </p:nvSpPr>
        <p:spPr>
          <a:xfrm>
            <a:off x="1667914" y="5483345"/>
            <a:ext cx="1712991" cy="9131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32">
              <a:defRPr/>
            </a:pPr>
            <a:r>
              <a:rPr lang="en-GB" sz="2667">
                <a:solidFill>
                  <a:schemeClr val="bg1"/>
                </a:solidFill>
              </a:rPr>
              <a:t>1750+ patients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D631AC-797B-CC7E-52EC-F86C6ACBC0B9}"/>
              </a:ext>
            </a:extLst>
          </p:cNvPr>
          <p:cNvSpPr/>
          <p:nvPr/>
        </p:nvSpPr>
        <p:spPr>
          <a:xfrm>
            <a:off x="2153694" y="1901477"/>
            <a:ext cx="1893243" cy="3176887"/>
          </a:xfrm>
          <a:prstGeom prst="rect">
            <a:avLst/>
          </a:prstGeom>
          <a:noFill/>
          <a:ln w="57150">
            <a:solidFill>
              <a:srgbClr val="CDC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A5D3911-63BF-A116-CF20-97393BA36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9" y="2132314"/>
            <a:ext cx="11362449" cy="25759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815268-0018-7EED-F1B0-6E67303ABEBB}"/>
              </a:ext>
            </a:extLst>
          </p:cNvPr>
          <p:cNvSpPr/>
          <p:nvPr/>
        </p:nvSpPr>
        <p:spPr>
          <a:xfrm>
            <a:off x="6026447" y="1901477"/>
            <a:ext cx="1893243" cy="3176887"/>
          </a:xfrm>
          <a:prstGeom prst="rect">
            <a:avLst/>
          </a:prstGeom>
          <a:noFill/>
          <a:ln w="57150">
            <a:solidFill>
              <a:srgbClr val="CDC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2DD84-4B1E-7D69-5497-DF59E2BB3D7B}"/>
              </a:ext>
            </a:extLst>
          </p:cNvPr>
          <p:cNvSpPr/>
          <p:nvPr/>
        </p:nvSpPr>
        <p:spPr>
          <a:xfrm>
            <a:off x="4065970" y="1901477"/>
            <a:ext cx="1893243" cy="3176887"/>
          </a:xfrm>
          <a:prstGeom prst="rect">
            <a:avLst/>
          </a:prstGeom>
          <a:noFill/>
          <a:ln w="57150">
            <a:solidFill>
              <a:srgbClr val="CDC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04341F-0D3F-F317-FB63-44AEC806D64E}"/>
              </a:ext>
            </a:extLst>
          </p:cNvPr>
          <p:cNvSpPr txBox="1">
            <a:spLocks/>
          </p:cNvSpPr>
          <p:nvPr/>
        </p:nvSpPr>
        <p:spPr>
          <a:xfrm>
            <a:off x="906127" y="2541605"/>
            <a:ext cx="10515600" cy="1749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EDE1-864F-152C-2F67-4C6F4E2E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196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Pooled Meta-Analysis of 3 MIMICS Studies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8448F0-F7FE-1DCB-A4F7-E22E0951B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12122"/>
              </p:ext>
            </p:extLst>
          </p:nvPr>
        </p:nvGraphicFramePr>
        <p:xfrm>
          <a:off x="838200" y="4649175"/>
          <a:ext cx="10515600" cy="159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65741261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2220711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7276501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7729630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84276188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6647776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60924521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22468837"/>
                    </a:ext>
                  </a:extLst>
                </a:gridCol>
              </a:tblGrid>
              <a:tr h="7955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CTO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CTO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PACSS 3,4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PACSS 0-2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TASC C/D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TASC A/B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811870"/>
                  </a:ext>
                </a:extLst>
              </a:tr>
              <a:tr h="7955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 patients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685 patients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390 patients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438 patients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204 patients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622 patients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172 patients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656 patients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957033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1DEEE-AA34-301C-76EE-4F4330EB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1225549"/>
            <a:ext cx="11663362" cy="20129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kern="0" dirty="0">
                <a:solidFill>
                  <a:srgbClr val="FFFF00"/>
                </a:solidFill>
                <a:effectLst/>
                <a:latin typeface="Calibri Light "/>
                <a:ea typeface="Calibri" panose="020F0502020204030204" pitchFamily="34" charset="0"/>
              </a:rPr>
              <a:t>828 patients </a:t>
            </a:r>
            <a:r>
              <a:rPr lang="en-US" sz="2400" kern="0" dirty="0">
                <a:solidFill>
                  <a:schemeClr val="bg1"/>
                </a:solidFill>
                <a:effectLst/>
                <a:latin typeface="Calibri Light "/>
                <a:ea typeface="Calibri" panose="020F0502020204030204" pitchFamily="34" charset="0"/>
              </a:rPr>
              <a:t>treated with the BioMimics 3D stent were enrolled across the three trials and the data were pooled in the meta-analysis as follows:</a:t>
            </a:r>
          </a:p>
          <a:p>
            <a:r>
              <a:rPr lang="en-US" sz="2400" kern="0" dirty="0">
                <a:solidFill>
                  <a:schemeClr val="bg1"/>
                </a:solidFill>
                <a:effectLst/>
                <a:latin typeface="Calibri Light "/>
                <a:ea typeface="Calibri" panose="020F0502020204030204" pitchFamily="34" charset="0"/>
              </a:rPr>
              <a:t>50 </a:t>
            </a:r>
            <a:r>
              <a:rPr lang="en-US" sz="2400" kern="0" dirty="0">
                <a:solidFill>
                  <a:schemeClr val="bg1"/>
                </a:solidFill>
                <a:latin typeface="Calibri Light "/>
                <a:ea typeface="Calibri" panose="020F0502020204030204" pitchFamily="34" charset="0"/>
              </a:rPr>
              <a:t>from</a:t>
            </a:r>
            <a:r>
              <a:rPr lang="en-US" sz="2400" kern="0" dirty="0">
                <a:solidFill>
                  <a:schemeClr val="bg1"/>
                </a:solidFill>
                <a:effectLst/>
                <a:latin typeface="Calibri Light "/>
                <a:ea typeface="Calibri" panose="020F0502020204030204" pitchFamily="34" charset="0"/>
              </a:rPr>
              <a:t> the MIMICS-RCT study</a:t>
            </a:r>
          </a:p>
          <a:p>
            <a:r>
              <a:rPr lang="en-US" sz="2400" kern="0" dirty="0">
                <a:solidFill>
                  <a:schemeClr val="bg1"/>
                </a:solidFill>
                <a:effectLst/>
                <a:latin typeface="Calibri Light "/>
                <a:ea typeface="Calibri" panose="020F0502020204030204" pitchFamily="34" charset="0"/>
              </a:rPr>
              <a:t>271 </a:t>
            </a:r>
            <a:r>
              <a:rPr lang="en-US" sz="2400" kern="0" dirty="0">
                <a:solidFill>
                  <a:schemeClr val="bg1"/>
                </a:solidFill>
                <a:latin typeface="Calibri Light "/>
                <a:ea typeface="Calibri" panose="020F0502020204030204" pitchFamily="34" charset="0"/>
              </a:rPr>
              <a:t>from </a:t>
            </a:r>
            <a:r>
              <a:rPr lang="en-US" sz="2400" kern="0" dirty="0">
                <a:solidFill>
                  <a:schemeClr val="bg1"/>
                </a:solidFill>
                <a:effectLst/>
                <a:latin typeface="Calibri Light "/>
                <a:ea typeface="Calibri" panose="020F0502020204030204" pitchFamily="34" charset="0"/>
              </a:rPr>
              <a:t>the MIMICS-2 IDE study </a:t>
            </a:r>
          </a:p>
          <a:p>
            <a:r>
              <a:rPr lang="en-US" sz="2400" kern="0" dirty="0">
                <a:solidFill>
                  <a:schemeClr val="bg1"/>
                </a:solidFill>
                <a:effectLst/>
                <a:latin typeface="Calibri Light "/>
                <a:ea typeface="Calibri" panose="020F0502020204030204" pitchFamily="34" charset="0"/>
              </a:rPr>
              <a:t>507 </a:t>
            </a:r>
            <a:r>
              <a:rPr lang="en-US" sz="2400" kern="0" dirty="0">
                <a:solidFill>
                  <a:schemeClr val="bg1"/>
                </a:solidFill>
                <a:latin typeface="Calibri Light "/>
                <a:ea typeface="Calibri" panose="020F0502020204030204" pitchFamily="34" charset="0"/>
              </a:rPr>
              <a:t>from</a:t>
            </a:r>
            <a:r>
              <a:rPr lang="en-US" sz="2400" kern="0" dirty="0">
                <a:solidFill>
                  <a:schemeClr val="bg1"/>
                </a:solidFill>
                <a:effectLst/>
                <a:latin typeface="Calibri Light "/>
                <a:ea typeface="Calibri" panose="020F0502020204030204" pitchFamily="34" charset="0"/>
              </a:rPr>
              <a:t> the MIMICS 3 registry</a:t>
            </a:r>
          </a:p>
          <a:p>
            <a:endParaRPr lang="en-US" sz="2400" kern="0" dirty="0">
              <a:solidFill>
                <a:schemeClr val="bg1"/>
              </a:solidFill>
              <a:latin typeface="Calibri Light "/>
              <a:ea typeface="Calibri" panose="020F050202020403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Calibri Light 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56F00-EB70-01C8-E552-0385212F6F29}"/>
              </a:ext>
            </a:extLst>
          </p:cNvPr>
          <p:cNvSpPr txBox="1"/>
          <p:nvPr/>
        </p:nvSpPr>
        <p:spPr>
          <a:xfrm>
            <a:off x="3352253" y="3721387"/>
            <a:ext cx="562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chemeClr val="bg1"/>
                </a:solidFill>
                <a:effectLst/>
                <a:latin typeface="Calibri Light "/>
                <a:ea typeface="Calibri" panose="020F0502020204030204" pitchFamily="34" charset="0"/>
              </a:rPr>
              <a:t>Pooled sub-group totals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0A0847C-53C1-D93D-5382-CC9C7E5804D5}"/>
              </a:ext>
            </a:extLst>
          </p:cNvPr>
          <p:cNvSpPr txBox="1">
            <a:spLocks/>
          </p:cNvSpPr>
          <p:nvPr/>
        </p:nvSpPr>
        <p:spPr>
          <a:xfrm>
            <a:off x="92046" y="6390822"/>
            <a:ext cx="2635860" cy="33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dirty="0">
                <a:solidFill>
                  <a:schemeClr val="bg1"/>
                </a:solidFill>
                <a:cs typeface="Arial" panose="020B0604020202020204" pitchFamily="34" charset="0"/>
              </a:rPr>
              <a:t>1, Data on file at Veryan Medical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BD502BD-0F6C-2D4C-4B5D-9170A2746B1C}"/>
              </a:ext>
            </a:extLst>
          </p:cNvPr>
          <p:cNvSpPr txBox="1">
            <a:spLocks/>
          </p:cNvSpPr>
          <p:nvPr/>
        </p:nvSpPr>
        <p:spPr>
          <a:xfrm>
            <a:off x="92046" y="6560100"/>
            <a:ext cx="3596929" cy="214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  <a:defRPr/>
            </a:pPr>
            <a:r>
              <a:rPr lang="en-US" sz="800" dirty="0">
                <a:solidFill>
                  <a:schemeClr val="bg1"/>
                </a:solidFill>
              </a:rPr>
              <a:t>2. R</a:t>
            </a:r>
            <a:r>
              <a:rPr lang="en-GB" sz="800" dirty="0">
                <a:solidFill>
                  <a:schemeClr val="bg1"/>
                </a:solidFill>
              </a:rPr>
              <a:t>ammos C et al.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Eur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J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Vasc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GB" sz="800" b="0" i="0" u="none" strike="noStrike" baseline="0" dirty="0" err="1">
                <a:solidFill>
                  <a:schemeClr val="bg1"/>
                </a:solidFill>
              </a:rPr>
              <a:t>Endovasc</a:t>
            </a:r>
            <a:r>
              <a:rPr lang="en-GB" sz="800" b="0" i="0" u="none" strike="noStrike" baseline="0" dirty="0">
                <a:solidFill>
                  <a:schemeClr val="bg1"/>
                </a:solidFill>
              </a:rPr>
              <a:t> Surg.  March 2024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5864fe-f168-40af-a463-8dfcda9951fc">
      <Terms xmlns="http://schemas.microsoft.com/office/infopath/2007/PartnerControls"/>
    </lcf76f155ced4ddcb4097134ff3c332f>
    <TaxCatchAll xmlns="99793d70-7a1c-4a3a-9fe9-f0caf137980d" xsi:nil="true"/>
    <_dlc_DocId xmlns="b7863cdd-6ce6-4e45-87ec-ad95804ddc93">DJ45ZNFCPKMD-561489882-21004</_dlc_DocId>
    <_dlc_DocIdUrl xmlns="b7863cdd-6ce6-4e45-87ec-ad95804ddc93">
      <Url>https://veryanmed.sharepoint.com/Commercial/_layouts/15/DocIdRedir.aspx?ID=DJ45ZNFCPKMD-561489882-21004</Url>
      <Description>DJ45ZNFCPKMD-561489882-21004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209FB94B30D46BB526986D28AD1D4" ma:contentTypeVersion="18" ma:contentTypeDescription="Create a new document." ma:contentTypeScope="" ma:versionID="d136ff508c9ce49a0ddacb559a108fa5">
  <xsd:schema xmlns:xsd="http://www.w3.org/2001/XMLSchema" xmlns:xs="http://www.w3.org/2001/XMLSchema" xmlns:p="http://schemas.microsoft.com/office/2006/metadata/properties" xmlns:ns2="b7863cdd-6ce6-4e45-87ec-ad95804ddc93" xmlns:ns3="205864fe-f168-40af-a463-8dfcda9951fc" xmlns:ns4="99793d70-7a1c-4a3a-9fe9-f0caf137980d" targetNamespace="http://schemas.microsoft.com/office/2006/metadata/properties" ma:root="true" ma:fieldsID="f159cc348ea97c93b15a133c66e2fc2c" ns2:_="" ns3:_="" ns4:_="">
    <xsd:import namespace="b7863cdd-6ce6-4e45-87ec-ad95804ddc93"/>
    <xsd:import namespace="205864fe-f168-40af-a463-8dfcda9951fc"/>
    <xsd:import namespace="99793d70-7a1c-4a3a-9fe9-f0caf13798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63cdd-6ce6-4e45-87ec-ad95804ddc9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864fe-f168-40af-a463-8dfcda995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dbd799c-3b38-4d1f-8beb-1eeb0702e7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93d70-7a1c-4a3a-9fe9-f0caf137980d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411bc061-3a51-4647-a230-30bc0841cc5c}" ma:internalName="TaxCatchAll" ma:showField="CatchAllData" ma:web="b7863cdd-6ce6-4e45-87ec-ad95804ddc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7ED141F-7CAD-4960-B458-C448CCCAD60C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205864fe-f168-40af-a463-8dfcda9951fc"/>
    <ds:schemaRef ds:uri="http://www.w3.org/XML/1998/namespace"/>
    <ds:schemaRef ds:uri="99793d70-7a1c-4a3a-9fe9-f0caf137980d"/>
    <ds:schemaRef ds:uri="http://schemas.microsoft.com/office/2006/documentManagement/types"/>
    <ds:schemaRef ds:uri="b7863cdd-6ce6-4e45-87ec-ad95804ddc93"/>
  </ds:schemaRefs>
</ds:datastoreItem>
</file>

<file path=customXml/itemProps2.xml><?xml version="1.0" encoding="utf-8"?>
<ds:datastoreItem xmlns:ds="http://schemas.openxmlformats.org/officeDocument/2006/customXml" ds:itemID="{B7DC280A-DA3B-4E40-A217-9C0A7F9B3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863cdd-6ce6-4e45-87ec-ad95804ddc93"/>
    <ds:schemaRef ds:uri="205864fe-f168-40af-a463-8dfcda9951fc"/>
    <ds:schemaRef ds:uri="99793d70-7a1c-4a3a-9fe9-f0caf13798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A15806-9CCC-4DEF-B243-39644378933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714345-ECB1-46A4-8998-BC3893609BC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1517</Words>
  <Application>Microsoft Office PowerPoint</Application>
  <PresentationFormat>Widescreen</PresentationFormat>
  <Paragraphs>257</Paragraphs>
  <Slides>15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Avenir Next LT Pro</vt:lpstr>
      <vt:lpstr>Calibri</vt:lpstr>
      <vt:lpstr>Calibri Light</vt:lpstr>
      <vt:lpstr>Calibri Light </vt:lpstr>
      <vt:lpstr>System Font</vt:lpstr>
      <vt:lpstr>Office</vt:lpstr>
      <vt:lpstr>MANAGEMENT OF CHALLENGING LESIONS: IS THERE A ROLE FOR NEXT GENERATION MIMETIC STENT TECHNOLOGY? </vt:lpstr>
      <vt:lpstr>PowerPoint Presentation</vt:lpstr>
      <vt:lpstr>CHALLENGES IN TREATMENT OF  COMPLEX LESIONS &amp; PATIENTS</vt:lpstr>
      <vt:lpstr>Surgical Femoropopliteal Bypass</vt:lpstr>
      <vt:lpstr>Endovascular First Approach</vt:lpstr>
      <vt:lpstr>PowerPoint Presentation</vt:lpstr>
      <vt:lpstr>STUDY INTENT: BioMimics 3D® In Complex Lesions</vt:lpstr>
      <vt:lpstr>MIMICS Clinical Program Subgroup Analysis of Clinical Results at 2 years</vt:lpstr>
      <vt:lpstr>Pooled Meta-Analysis of 3 MIMICS Studies</vt:lpstr>
      <vt:lpstr>2 YR Freedom From CDTLR (fCDTLR) CLTI vs IC </vt:lpstr>
      <vt:lpstr>2 YR fCDTLR TASC C/D vs TASC A/B</vt:lpstr>
      <vt:lpstr>2 YR fCDTLR PACSS 3 &amp; 4 vs PACSS 0 - 2 </vt:lpstr>
      <vt:lpstr>2 YR fCDTLR CTO vs NO CTO </vt:lpstr>
      <vt:lpstr>Stent Fracture Resistance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Dunja van Broekhoven</dc:creator>
  <cp:lastModifiedBy>Vanessa Lee</cp:lastModifiedBy>
  <cp:revision>39</cp:revision>
  <dcterms:created xsi:type="dcterms:W3CDTF">2020-07-16T12:36:45Z</dcterms:created>
  <dcterms:modified xsi:type="dcterms:W3CDTF">2024-08-14T13:29:24Z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0x0101007C1209FB94B30D46BB526986D28AD1D4</vt:lpwstr>
  </property>
  <property fmtid="{D5CDD505-2E9C-101B-9397-08002B2CF9AE}" pid="3" name="_dlc_DocIdItemGuid">
    <vt:lpwstr>ffaf948b-fac0-415f-84cf-04a75329b3a6</vt:lpwstr>
  </property>
  <property fmtid="{D5CDD505-2E9C-101B-9397-08002B2CF9AE}" pid="4" name="MediaServiceImageTags">
    <vt:lpwstr/>
  </property>
</Properties>
</file>